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8" r:id="rId2"/>
    <p:sldId id="294" r:id="rId3"/>
    <p:sldId id="310" r:id="rId4"/>
    <p:sldId id="298" r:id="rId5"/>
    <p:sldId id="311" r:id="rId6"/>
    <p:sldId id="303" r:id="rId7"/>
    <p:sldId id="304" r:id="rId8"/>
    <p:sldId id="305" r:id="rId9"/>
    <p:sldId id="307" r:id="rId10"/>
    <p:sldId id="308" r:id="rId11"/>
    <p:sldId id="309" r:id="rId12"/>
    <p:sldId id="300" r:id="rId13"/>
    <p:sldId id="301" r:id="rId14"/>
    <p:sldId id="34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65" autoAdjust="0"/>
  </p:normalViewPr>
  <p:slideViewPr>
    <p:cSldViewPr>
      <p:cViewPr varScale="1">
        <p:scale>
          <a:sx n="70" d="100"/>
          <a:sy n="70" d="100"/>
        </p:scale>
        <p:origin x="-72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a:blipFill>
            <a:blip r:embed="rId2"/>
            <a:tile tx="0" ty="0" sx="100000" sy="100000" flip="none" algn="tl"/>
          </a:blipFill>
        </p:spPr>
        <p:style>
          <a:lnRef idx="1">
            <a:schemeClr val="accent2"/>
          </a:lnRef>
          <a:fillRef idx="2">
            <a:schemeClr val="accent2"/>
          </a:fillRef>
          <a:effectRef idx="1">
            <a:schemeClr val="accent2"/>
          </a:effectRef>
          <a:fontRef idx="minor">
            <a:schemeClr val="dk1"/>
          </a:fontRef>
        </p:style>
        <p:txBody>
          <a:bodyPr>
            <a:normAutofit/>
          </a:bodyPr>
          <a:lstStyle/>
          <a:p>
            <a:r>
              <a:rPr lang="en-US" sz="4800" b="1" dirty="0" smtClean="0">
                <a:ln w="1905"/>
                <a:solidFill>
                  <a:schemeClr val="accent3">
                    <a:lumMod val="50000"/>
                  </a:schemeClr>
                </a:solidFill>
                <a:effectLst>
                  <a:innerShdw blurRad="69850" dist="43180" dir="5400000">
                    <a:srgbClr val="000000">
                      <a:alpha val="65000"/>
                    </a:srgbClr>
                  </a:innerShdw>
                </a:effectLst>
                <a:latin typeface="Georgia" panose="02040502050405020303" pitchFamily="18" charset="0"/>
              </a:rPr>
              <a:t>Clinical pharmacy laboratory</a:t>
            </a:r>
            <a:br>
              <a:rPr lang="en-US" sz="4800" b="1" dirty="0" smtClean="0">
                <a:ln w="1905"/>
                <a:solidFill>
                  <a:schemeClr val="accent3">
                    <a:lumMod val="50000"/>
                  </a:schemeClr>
                </a:solidFill>
                <a:effectLst>
                  <a:innerShdw blurRad="69850" dist="43180" dir="5400000">
                    <a:srgbClr val="000000">
                      <a:alpha val="65000"/>
                    </a:srgbClr>
                  </a:innerShdw>
                </a:effectLst>
                <a:latin typeface="Georgia" panose="02040502050405020303" pitchFamily="18" charset="0"/>
              </a:rPr>
            </a:br>
            <a:r>
              <a:rPr lang="en-US" sz="4800" b="1" dirty="0" smtClean="0">
                <a:ln w="1905"/>
                <a:solidFill>
                  <a:schemeClr val="accent3">
                    <a:lumMod val="50000"/>
                  </a:schemeClr>
                </a:solidFill>
                <a:effectLst>
                  <a:innerShdw blurRad="69850" dist="43180" dir="5400000">
                    <a:srgbClr val="000000">
                      <a:alpha val="65000"/>
                    </a:srgbClr>
                  </a:innerShdw>
                </a:effectLst>
                <a:latin typeface="Georgia" panose="02040502050405020303" pitchFamily="18" charset="0"/>
              </a:rPr>
              <a:t>DM</a:t>
            </a:r>
            <a:endParaRPr lang="en-GB" sz="4800" b="1" dirty="0">
              <a:ln w="1905"/>
              <a:solidFill>
                <a:schemeClr val="accent3">
                  <a:lumMod val="50000"/>
                </a:schemeClr>
              </a:solidFill>
              <a:effectLst>
                <a:innerShdw blurRad="69850" dist="43180" dir="5400000">
                  <a:srgbClr val="000000">
                    <a:alpha val="65000"/>
                  </a:srgbClr>
                </a:innerShdw>
              </a:effectLst>
              <a:latin typeface="Georgia" panose="02040502050405020303" pitchFamily="18" charset="0"/>
            </a:endParaRPr>
          </a:p>
        </p:txBody>
      </p:sp>
      <p:sp>
        <p:nvSpPr>
          <p:cNvPr id="3" name="Subtitle 2"/>
          <p:cNvSpPr>
            <a:spLocks noGrp="1"/>
          </p:cNvSpPr>
          <p:nvPr>
            <p:ph type="subTitle" idx="1"/>
          </p:nvPr>
        </p:nvSpPr>
        <p:spPr>
          <a:xfrm>
            <a:off x="685800" y="3886200"/>
            <a:ext cx="7772400" cy="2362200"/>
          </a:xfrm>
          <a:blipFill>
            <a:blip r:embed="rId3"/>
            <a:tile tx="0" ty="0" sx="100000" sy="100000" flip="none" algn="tl"/>
          </a:blipFill>
        </p:spPr>
        <p:style>
          <a:lnRef idx="1">
            <a:schemeClr val="dk1"/>
          </a:lnRef>
          <a:fillRef idx="2">
            <a:schemeClr val="dk1"/>
          </a:fillRef>
          <a:effectRef idx="1">
            <a:schemeClr val="dk1"/>
          </a:effectRef>
          <a:fontRef idx="minor">
            <a:schemeClr val="dk1"/>
          </a:fontRef>
        </p:style>
        <p:txBody>
          <a:bodyPr>
            <a:prstTxWarp prst="textDeflate">
              <a:avLst/>
            </a:prstTxWarp>
            <a:scene3d>
              <a:camera prst="obliqueBottomRight"/>
              <a:lightRig rig="threePt" dir="t"/>
            </a:scene3d>
          </a:bodyPr>
          <a:lstStyle/>
          <a:p>
            <a:r>
              <a:rPr lang="en-US" b="1" dirty="0"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Done </a:t>
            </a:r>
            <a:r>
              <a:rPr lang="en-US" b="1" dirty="0" err="1"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by:A.L</a:t>
            </a:r>
            <a:endParaRPr lang="en-US" b="1" dirty="0"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endParaRPr>
          </a:p>
          <a:p>
            <a:r>
              <a:rPr lang="en-US" b="1" dirty="0" err="1"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Zahraa</a:t>
            </a:r>
            <a:r>
              <a:rPr lang="en-US" b="1" dirty="0"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 </a:t>
            </a:r>
            <a:r>
              <a:rPr lang="en-US" b="1" dirty="0" err="1"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Abudl</a:t>
            </a:r>
            <a:r>
              <a:rPr lang="en-US" b="1" dirty="0" smtClean="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rPr>
              <a:t>-Ghani</a:t>
            </a:r>
          </a:p>
          <a:p>
            <a:endParaRPr lang="en-GB" b="1" dirty="0">
              <a:ln w="31550" cmpd="sng">
                <a:solidFill>
                  <a:schemeClr val="accent6">
                    <a:lumMod val="75000"/>
                  </a:schemeClr>
                </a:solidFill>
                <a:prstDash val="solid"/>
              </a:ln>
              <a:solidFill>
                <a:srgbClr val="92D050"/>
              </a:solidFill>
              <a:effectLst>
                <a:outerShdw blurRad="50800" dist="40000" dir="5400000" algn="tl" rotWithShape="0">
                  <a:srgbClr val="000000">
                    <a:shade val="5000"/>
                    <a:satMod val="120000"/>
                    <a:alpha val="33000"/>
                  </a:srgbClr>
                </a:outerShdw>
              </a:effectLst>
              <a:latin typeface="Georgia" panose="02040502050405020303" pitchFamily="18" charset="0"/>
            </a:endParaRPr>
          </a:p>
        </p:txBody>
      </p:sp>
    </p:spTree>
    <p:extLst>
      <p:ext uri="{BB962C8B-B14F-4D97-AF65-F5344CB8AC3E}">
        <p14:creationId xmlns:p14="http://schemas.microsoft.com/office/powerpoint/2010/main" val="3266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5078313"/>
          </a:xfrm>
          <a:prstGeom prst="rect">
            <a:avLst/>
          </a:prstGeom>
        </p:spPr>
        <p:txBody>
          <a:bodyPr wrap="square">
            <a:spAutoFit/>
          </a:bodyPr>
          <a:lstStyle/>
          <a:p>
            <a:pPr rtl="1"/>
            <a:r>
              <a:rPr lang="en-US" sz="3600" b="1" u="sng" dirty="0" smtClean="0">
                <a:latin typeface="Times New Roman" pitchFamily="18" charset="0"/>
                <a:cs typeface="Times New Roman" pitchFamily="18" charset="0"/>
              </a:rPr>
              <a:t>Mixing </a:t>
            </a:r>
            <a:r>
              <a:rPr lang="en-US" sz="3600" b="1" u="sng" dirty="0">
                <a:latin typeface="Times New Roman" pitchFamily="18" charset="0"/>
                <a:cs typeface="Times New Roman" pitchFamily="18" charset="0"/>
              </a:rPr>
              <a:t>of </a:t>
            </a:r>
            <a:r>
              <a:rPr lang="en-US" sz="3600" b="1" u="sng" dirty="0" err="1">
                <a:latin typeface="Times New Roman" pitchFamily="18" charset="0"/>
                <a:cs typeface="Times New Roman" pitchFamily="18" charset="0"/>
              </a:rPr>
              <a:t>insulins</a:t>
            </a:r>
            <a:r>
              <a:rPr lang="en-US" sz="3600" b="1" u="sng" dirty="0">
                <a:latin typeface="Times New Roman" pitchFamily="18" charset="0"/>
                <a:cs typeface="Times New Roman" pitchFamily="18" charset="0"/>
              </a:rPr>
              <a:t>:</a:t>
            </a:r>
            <a:endParaRPr lang="en-US" sz="3600" u="sng" dirty="0">
              <a:latin typeface="Times New Roman" pitchFamily="18" charset="0"/>
              <a:cs typeface="Times New Roman" pitchFamily="18" charset="0"/>
            </a:endParaRPr>
          </a:p>
          <a:p>
            <a:pPr rtl="1"/>
            <a:r>
              <a:rPr lang="en-US" sz="2400" b="1" dirty="0">
                <a:solidFill>
                  <a:srgbClr val="FF0000"/>
                </a:solidFill>
                <a:latin typeface="Times New Roman" pitchFamily="18" charset="0"/>
                <a:cs typeface="Times New Roman" pitchFamily="18" charset="0"/>
              </a:rPr>
              <a:t>Regular Insulin </a:t>
            </a:r>
            <a:r>
              <a:rPr lang="en-US" sz="2400" b="1" dirty="0">
                <a:latin typeface="Times New Roman" pitchFamily="18" charset="0"/>
                <a:cs typeface="Times New Roman" pitchFamily="18" charset="0"/>
              </a:rPr>
              <a:t>may be mixed with </a:t>
            </a:r>
            <a:r>
              <a:rPr lang="en-US" sz="2400" b="1" dirty="0">
                <a:solidFill>
                  <a:srgbClr val="FF0000"/>
                </a:solidFill>
                <a:latin typeface="Times New Roman" pitchFamily="18" charset="0"/>
                <a:cs typeface="Times New Roman" pitchFamily="18" charset="0"/>
              </a:rPr>
              <a:t>NPH </a:t>
            </a:r>
            <a:r>
              <a:rPr lang="en-US" sz="2400" b="1" dirty="0">
                <a:latin typeface="Times New Roman" pitchFamily="18" charset="0"/>
                <a:cs typeface="Times New Roman" pitchFamily="18" charset="0"/>
              </a:rPr>
              <a:t>in any proportion and the resultant mixture is stable for at least </a:t>
            </a:r>
            <a:r>
              <a:rPr lang="en-US" sz="2400" b="1" dirty="0">
                <a:solidFill>
                  <a:srgbClr val="FF0000"/>
                </a:solidFill>
                <a:latin typeface="Times New Roman" pitchFamily="18" charset="0"/>
                <a:cs typeface="Times New Roman" pitchFamily="18" charset="0"/>
              </a:rPr>
              <a:t>1 month </a:t>
            </a:r>
            <a:r>
              <a:rPr lang="en-US" sz="2400" b="1" dirty="0">
                <a:latin typeface="Times New Roman" pitchFamily="18" charset="0"/>
                <a:cs typeface="Times New Roman" pitchFamily="18" charset="0"/>
              </a:rPr>
              <a:t>at </a:t>
            </a:r>
            <a:r>
              <a:rPr lang="en-US" sz="2400" b="1" u="sng" dirty="0">
                <a:latin typeface="Times New Roman" pitchFamily="18" charset="0"/>
                <a:cs typeface="Times New Roman" pitchFamily="18" charset="0"/>
              </a:rPr>
              <a:t>room temperature</a:t>
            </a:r>
            <a:r>
              <a:rPr lang="en-US" sz="2400" b="1" dirty="0">
                <a:latin typeface="Times New Roman" pitchFamily="18" charset="0"/>
                <a:cs typeface="Times New Roman" pitchFamily="18" charset="0"/>
              </a:rPr>
              <a:t> without change in the kinetic property of the regular</a:t>
            </a:r>
            <a:r>
              <a:rPr lang="en-US" sz="2400" b="1" baseline="30000" dirty="0">
                <a:latin typeface="Times New Roman" pitchFamily="18" charset="0"/>
                <a:cs typeface="Times New Roman" pitchFamily="18" charset="0"/>
              </a:rPr>
              <a:t>(3)</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In contrast, the rapid action of regular insulin is significantly blunted when mixed with </a:t>
            </a:r>
            <a:r>
              <a:rPr lang="en-US" sz="2400" b="1" dirty="0" err="1">
                <a:solidFill>
                  <a:srgbClr val="FF0000"/>
                </a:solidFill>
                <a:latin typeface="Times New Roman" pitchFamily="18" charset="0"/>
                <a:cs typeface="Times New Roman" pitchFamily="18" charset="0"/>
              </a:rPr>
              <a:t>Lente</a:t>
            </a:r>
            <a:r>
              <a:rPr lang="en-US" sz="2400" b="1" dirty="0">
                <a:solidFill>
                  <a:srgbClr val="FF0000"/>
                </a:solidFill>
                <a:latin typeface="Times New Roman" pitchFamily="18" charset="0"/>
                <a:cs typeface="Times New Roman" pitchFamily="18" charset="0"/>
              </a:rPr>
              <a:t> or </a:t>
            </a:r>
            <a:r>
              <a:rPr lang="en-US" sz="2400" b="1" dirty="0" err="1">
                <a:solidFill>
                  <a:srgbClr val="FF0000"/>
                </a:solidFill>
                <a:latin typeface="Times New Roman" pitchFamily="18" charset="0"/>
                <a:cs typeface="Times New Roman" pitchFamily="18" charset="0"/>
              </a:rPr>
              <a:t>Ultrlente</a:t>
            </a:r>
            <a:r>
              <a:rPr lang="en-US" sz="2400" b="1" dirty="0">
                <a:solidFill>
                  <a:srgbClr val="FF0000"/>
                </a:solidFill>
                <a:latin typeface="Times New Roman" pitchFamily="18" charset="0"/>
                <a:cs typeface="Times New Roman" pitchFamily="18" charset="0"/>
              </a:rPr>
              <a:t> insulin</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(The excess zinc in </a:t>
            </a:r>
            <a:r>
              <a:rPr lang="en-US" sz="2400" b="1" u="sng" dirty="0" err="1">
                <a:latin typeface="Times New Roman" pitchFamily="18" charset="0"/>
                <a:cs typeface="Times New Roman" pitchFamily="18" charset="0"/>
              </a:rPr>
              <a:t>Lente</a:t>
            </a:r>
            <a:r>
              <a:rPr lang="en-US" sz="2400" b="1" dirty="0">
                <a:latin typeface="Times New Roman" pitchFamily="18" charset="0"/>
                <a:cs typeface="Times New Roman" pitchFamily="18" charset="0"/>
              </a:rPr>
              <a:t> preparations binds the regular insulin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Converting it to intermediate acting form). When the two </a:t>
            </a:r>
            <a:r>
              <a:rPr lang="en-US" sz="2400" b="1" dirty="0" err="1">
                <a:latin typeface="Times New Roman" pitchFamily="18" charset="0"/>
                <a:cs typeface="Times New Roman" pitchFamily="18" charset="0"/>
              </a:rPr>
              <a:t>insulins</a:t>
            </a:r>
            <a:r>
              <a:rPr lang="en-US" sz="2400" b="1" dirty="0">
                <a:latin typeface="Times New Roman" pitchFamily="18" charset="0"/>
                <a:cs typeface="Times New Roman" pitchFamily="18" charset="0"/>
              </a:rPr>
              <a:t> are </a:t>
            </a:r>
            <a:r>
              <a:rPr lang="en-US" sz="2400" b="1" u="sng" dirty="0">
                <a:latin typeface="Times New Roman" pitchFamily="18" charset="0"/>
                <a:cs typeface="Times New Roman" pitchFamily="18" charset="0"/>
              </a:rPr>
              <a:t>mixed just before the injection,</a:t>
            </a:r>
            <a:r>
              <a:rPr lang="en-US" sz="2400" b="1" dirty="0">
                <a:latin typeface="Times New Roman" pitchFamily="18" charset="0"/>
                <a:cs typeface="Times New Roman" pitchFamily="18" charset="0"/>
              </a:rPr>
              <a:t> the clinical importance of this effect appear </a:t>
            </a:r>
            <a:r>
              <a:rPr lang="en-US" sz="2400" b="1" u="sng" dirty="0">
                <a:latin typeface="Times New Roman" pitchFamily="18" charset="0"/>
                <a:cs typeface="Times New Roman" pitchFamily="18" charset="0"/>
              </a:rPr>
              <a:t>to be minimal</a:t>
            </a:r>
            <a:r>
              <a:rPr lang="en-US" sz="2400" b="1" u="sng" baseline="30000" dirty="0">
                <a:latin typeface="Times New Roman" pitchFamily="18" charset="0"/>
                <a:cs typeface="Times New Roman" pitchFamily="18" charset="0"/>
              </a:rPr>
              <a:t> (1)</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Lente</a:t>
            </a:r>
            <a:r>
              <a:rPr lang="en-US" sz="2400" b="1" dirty="0">
                <a:latin typeface="Times New Roman" pitchFamily="18" charset="0"/>
                <a:cs typeface="Times New Roman" pitchFamily="18" charset="0"/>
              </a:rPr>
              <a:t> and </a:t>
            </a:r>
            <a:r>
              <a:rPr lang="en-US" sz="2400" b="1" dirty="0" err="1">
                <a:latin typeface="Times New Roman" pitchFamily="18" charset="0"/>
                <a:cs typeface="Times New Roman" pitchFamily="18" charset="0"/>
              </a:rPr>
              <a:t>Ultrlente</a:t>
            </a:r>
            <a:r>
              <a:rPr lang="en-US" sz="2400" b="1" dirty="0">
                <a:latin typeface="Times New Roman" pitchFamily="18" charset="0"/>
                <a:cs typeface="Times New Roman" pitchFamily="18" charset="0"/>
              </a:rPr>
              <a:t> may be mixed in any proportion at any time and are stable for long time</a:t>
            </a:r>
            <a:r>
              <a:rPr lang="en-US" sz="2400" b="1" baseline="30000" dirty="0">
                <a:latin typeface="Times New Roman" pitchFamily="18" charset="0"/>
                <a:cs typeface="Times New Roman" pitchFamily="18" charset="0"/>
              </a:rPr>
              <a:t> (3)</a:t>
            </a:r>
            <a:r>
              <a:rPr lang="en-US" b="1" dirty="0"/>
              <a:t>.</a:t>
            </a:r>
            <a:endParaRPr lang="en-US" dirty="0"/>
          </a:p>
        </p:txBody>
      </p:sp>
    </p:spTree>
    <p:extLst>
      <p:ext uri="{BB962C8B-B14F-4D97-AF65-F5344CB8AC3E}">
        <p14:creationId xmlns:p14="http://schemas.microsoft.com/office/powerpoint/2010/main" val="3066642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4462760"/>
          </a:xfrm>
          <a:prstGeom prst="rect">
            <a:avLst/>
          </a:prstGeom>
        </p:spPr>
        <p:txBody>
          <a:bodyPr wrap="square">
            <a:spAutoFit/>
          </a:bodyPr>
          <a:lstStyle/>
          <a:p>
            <a:pPr rtl="1"/>
            <a:r>
              <a:rPr lang="en-US" sz="4400" b="1" u="sng" dirty="0">
                <a:latin typeface="Times New Roman" pitchFamily="18" charset="0"/>
                <a:cs typeface="Times New Roman" pitchFamily="18" charset="0"/>
              </a:rPr>
              <a:t>Storage of insulin:</a:t>
            </a:r>
            <a:endParaRPr lang="en-US" sz="4400" u="sng"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The pharmacists can advice the patient that:</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A-Any </a:t>
            </a:r>
            <a:r>
              <a:rPr lang="en-US" sz="2400" b="1" dirty="0">
                <a:solidFill>
                  <a:srgbClr val="FF0000"/>
                </a:solidFill>
                <a:latin typeface="Times New Roman" pitchFamily="18" charset="0"/>
                <a:cs typeface="Times New Roman" pitchFamily="18" charset="0"/>
              </a:rPr>
              <a:t>unopened</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insulins</a:t>
            </a:r>
            <a:r>
              <a:rPr lang="en-US" sz="2400" b="1" dirty="0">
                <a:latin typeface="Times New Roman" pitchFamily="18" charset="0"/>
                <a:cs typeface="Times New Roman" pitchFamily="18" charset="0"/>
              </a:rPr>
              <a:t> are </a:t>
            </a:r>
            <a:r>
              <a:rPr lang="en-US" sz="2400" b="1" dirty="0">
                <a:solidFill>
                  <a:srgbClr val="FF0000"/>
                </a:solidFill>
                <a:latin typeface="Times New Roman" pitchFamily="18" charset="0"/>
                <a:cs typeface="Times New Roman" pitchFamily="18" charset="0"/>
              </a:rPr>
              <a:t>stored refrigerated </a:t>
            </a:r>
            <a:r>
              <a:rPr lang="en-US" sz="2400" b="1" dirty="0">
                <a:latin typeface="Times New Roman" pitchFamily="18" charset="0"/>
                <a:cs typeface="Times New Roman" pitchFamily="18" charset="0"/>
              </a:rPr>
              <a:t>(2-8 C</a:t>
            </a:r>
            <a:r>
              <a:rPr lang="en-US" sz="2400" b="1" baseline="30000" dirty="0">
                <a:latin typeface="Times New Roman" pitchFamily="18" charset="0"/>
                <a:cs typeface="Times New Roman" pitchFamily="18" charset="0"/>
              </a:rPr>
              <a:t>0</a:t>
            </a:r>
            <a:r>
              <a:rPr lang="en-US" sz="2400" b="1" dirty="0">
                <a:latin typeface="Times New Roman" pitchFamily="18" charset="0"/>
                <a:cs typeface="Times New Roman" pitchFamily="18" charset="0"/>
              </a:rPr>
              <a:t>) </a:t>
            </a:r>
            <a:r>
              <a:rPr lang="en-US" sz="2400" b="1" u="sng" dirty="0">
                <a:latin typeface="Times New Roman" pitchFamily="18" charset="0"/>
                <a:cs typeface="Times New Roman" pitchFamily="18" charset="0"/>
              </a:rPr>
              <a:t>(But not in the freezer</a:t>
            </a:r>
            <a:r>
              <a:rPr lang="en-US" sz="2400" b="1" dirty="0">
                <a:latin typeface="Times New Roman" pitchFamily="18" charset="0"/>
                <a:cs typeface="Times New Roman" pitchFamily="18" charset="0"/>
              </a:rPr>
              <a:t>) and the expiration date printed on the vials is used for </a:t>
            </a:r>
            <a:r>
              <a:rPr lang="en-US" sz="2400" b="1" u="sng" dirty="0">
                <a:latin typeface="Times New Roman" pitchFamily="18" charset="0"/>
                <a:cs typeface="Times New Roman" pitchFamily="18" charset="0"/>
              </a:rPr>
              <a:t>unopened, refrigerated </a:t>
            </a:r>
            <a:r>
              <a:rPr lang="en-US" sz="2400" b="1" u="sng" dirty="0" err="1">
                <a:latin typeface="Times New Roman" pitchFamily="18" charset="0"/>
                <a:cs typeface="Times New Roman" pitchFamily="18" charset="0"/>
              </a:rPr>
              <a:t>insulins</a:t>
            </a:r>
            <a:r>
              <a:rPr lang="en-US" sz="2400" b="1" baseline="30000" dirty="0">
                <a:latin typeface="Times New Roman" pitchFamily="18" charset="0"/>
                <a:cs typeface="Times New Roman" pitchFamily="18" charset="0"/>
              </a:rPr>
              <a:t>(2)</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B-Insulin's vial that are </a:t>
            </a:r>
            <a:r>
              <a:rPr lang="en-US" sz="2400" b="1" u="sng" dirty="0">
                <a:solidFill>
                  <a:srgbClr val="FF0000"/>
                </a:solidFill>
                <a:latin typeface="Times New Roman" pitchFamily="18" charset="0"/>
                <a:cs typeface="Times New Roman" pitchFamily="18" charset="0"/>
              </a:rPr>
              <a:t>currently in use</a:t>
            </a:r>
            <a:r>
              <a:rPr lang="en-US" sz="2400" b="1" dirty="0">
                <a:solidFill>
                  <a:srgbClr val="FF0000"/>
                </a:solidFill>
                <a:latin typeface="Times New Roman" pitchFamily="18" charset="0"/>
                <a:cs typeface="Times New Roman" pitchFamily="18" charset="0"/>
              </a:rPr>
              <a:t> </a:t>
            </a:r>
            <a:r>
              <a:rPr lang="en-US" sz="2400" b="1" dirty="0">
                <a:latin typeface="Times New Roman" pitchFamily="18" charset="0"/>
                <a:cs typeface="Times New Roman" pitchFamily="18" charset="0"/>
              </a:rPr>
              <a:t>is kept </a:t>
            </a:r>
            <a:r>
              <a:rPr lang="en-US" sz="2400" b="1" u="sng" dirty="0">
                <a:solidFill>
                  <a:srgbClr val="FF0000"/>
                </a:solidFill>
                <a:latin typeface="Times New Roman" pitchFamily="18" charset="0"/>
                <a:cs typeface="Times New Roman" pitchFamily="18" charset="0"/>
              </a:rPr>
              <a:t>at room temperature</a:t>
            </a:r>
            <a:r>
              <a:rPr lang="en-US" sz="2400" b="1" dirty="0">
                <a:latin typeface="Times New Roman" pitchFamily="18" charset="0"/>
                <a:cs typeface="Times New Roman" pitchFamily="18" charset="0"/>
              </a:rPr>
              <a:t> (injection of cold insulin is uncomfortable) and can be used for </a:t>
            </a:r>
            <a:r>
              <a:rPr lang="en-US" sz="2400" b="1" u="sng" dirty="0">
                <a:latin typeface="Times New Roman" pitchFamily="18" charset="0"/>
                <a:cs typeface="Times New Roman" pitchFamily="18" charset="0"/>
              </a:rPr>
              <a:t>1 month</a:t>
            </a:r>
            <a:r>
              <a:rPr lang="en-US" sz="2400" b="1" dirty="0">
                <a:latin typeface="Times New Roman" pitchFamily="18" charset="0"/>
                <a:cs typeface="Times New Roman" pitchFamily="18" charset="0"/>
              </a:rPr>
              <a:t> </a:t>
            </a:r>
            <a:r>
              <a:rPr lang="en-US" sz="2400" b="1" baseline="30000" dirty="0">
                <a:latin typeface="Times New Roman" pitchFamily="18" charset="0"/>
                <a:cs typeface="Times New Roman" pitchFamily="18" charset="0"/>
              </a:rPr>
              <a:t>(1,3)</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ar-SA" sz="2400" b="1" dirty="0">
                <a:latin typeface="Times New Roman" pitchFamily="18" charset="0"/>
                <a:cs typeface="Times New Roman" pitchFamily="18" charset="0"/>
              </a:rPr>
              <a:t>وهذا بخلاف المفهوم  الخاطئ والشائع عند الناس من ان الانسولين يتلف بمجرد وجوده خارج الثلاجة ولو ليوم او يومين اولبضع ساعات احيانا وهو خلاف المنصوص عليه كما في المصادر اعلاه بل وحتى في نشرة الانسولين</a:t>
            </a:r>
            <a:r>
              <a:rPr lang="ar-SA" b="1" dirty="0"/>
              <a:t> </a:t>
            </a:r>
            <a:r>
              <a:rPr lang="en-US" b="1" dirty="0"/>
              <a:t>.</a:t>
            </a:r>
            <a:endParaRPr lang="ar-IQ" dirty="0"/>
          </a:p>
        </p:txBody>
      </p:sp>
    </p:spTree>
    <p:extLst>
      <p:ext uri="{BB962C8B-B14F-4D97-AF65-F5344CB8AC3E}">
        <p14:creationId xmlns:p14="http://schemas.microsoft.com/office/powerpoint/2010/main" val="1280883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6494085"/>
          </a:xfrm>
          <a:prstGeom prst="rect">
            <a:avLst/>
          </a:prstGeom>
        </p:spPr>
        <p:txBody>
          <a:bodyPr wrap="square">
            <a:spAutoFit/>
          </a:bodyPr>
          <a:lstStyle/>
          <a:p>
            <a:pPr rtl="1"/>
            <a:r>
              <a:rPr lang="en-US" sz="3600" b="1" u="sng" dirty="0" smtClean="0">
                <a:latin typeface="Times New Roman" pitchFamily="18" charset="0"/>
                <a:cs typeface="Times New Roman" pitchFamily="18" charset="0"/>
              </a:rPr>
              <a:t>Rx1</a:t>
            </a:r>
            <a:endParaRPr lang="en-US" sz="3600" u="sng"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Mr. Ahmed was recently diagnosed as having type 1 diabetes mellitus and entered the hospital in which he stabilized on 30 unit insulin daily</a:t>
            </a:r>
            <a:r>
              <a:rPr lang="en-US" sz="2400" b="1" dirty="0" smtClean="0">
                <a:latin typeface="Times New Roman" pitchFamily="18" charset="0"/>
                <a:cs typeface="Times New Roman" pitchFamily="18" charset="0"/>
              </a:rPr>
              <a:t>.</a:t>
            </a:r>
          </a:p>
          <a:p>
            <a:pPr rtl="1"/>
            <a:r>
              <a:rPr lang="en-US" sz="2400" b="1" dirty="0" smtClean="0">
                <a:latin typeface="Times New Roman" pitchFamily="18" charset="0"/>
                <a:cs typeface="Times New Roman" pitchFamily="18" charset="0"/>
              </a:rPr>
              <a:t>Q1-What </a:t>
            </a:r>
            <a:r>
              <a:rPr lang="en-US" sz="2400" b="1" dirty="0">
                <a:latin typeface="Times New Roman" pitchFamily="18" charset="0"/>
                <a:cs typeface="Times New Roman" pitchFamily="18" charset="0"/>
              </a:rPr>
              <a:t>are the differences between type 1(  Insulin dependent diabetes mellitus: IDDM) and type 2 (Non Insulin dependent diabetes mellitus :NDDM) </a:t>
            </a:r>
            <a:r>
              <a:rPr lang="en-US" sz="2400" b="1"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Q2-What are the available types of </a:t>
            </a:r>
            <a:r>
              <a:rPr lang="en-US" sz="2400" b="1" dirty="0" err="1">
                <a:latin typeface="Times New Roman" pitchFamily="18" charset="0"/>
                <a:cs typeface="Times New Roman" pitchFamily="18" charset="0"/>
              </a:rPr>
              <a:t>insulins</a:t>
            </a:r>
            <a:r>
              <a:rPr lang="en-US" sz="2400" b="1" dirty="0">
                <a:latin typeface="Times New Roman" pitchFamily="18" charset="0"/>
                <a:cs typeface="Times New Roman" pitchFamily="18" charset="0"/>
              </a:rPr>
              <a:t> now a day? </a:t>
            </a:r>
            <a:r>
              <a:rPr lang="en-US" sz="2400" b="1" dirty="0" smtClean="0">
                <a:latin typeface="Times New Roman" pitchFamily="18" charset="0"/>
                <a:cs typeface="Times New Roman" pitchFamily="18" charset="0"/>
              </a:rPr>
              <a:t> </a:t>
            </a:r>
          </a:p>
          <a:p>
            <a:pPr rtl="1"/>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Q3- How can this insulin dose (i.e. the 30 unit daily) be administered in a way to mimic the physiologic release of insulin from pancreas? And what is the idea behind each </a:t>
            </a:r>
            <a:r>
              <a:rPr lang="en-US" sz="2400" b="1" dirty="0" smtClean="0">
                <a:latin typeface="Times New Roman" pitchFamily="18" charset="0"/>
                <a:cs typeface="Times New Roman" pitchFamily="18" charset="0"/>
              </a:rPr>
              <a:t>method? </a:t>
            </a:r>
            <a:endParaRPr lang="en-US" sz="2400" dirty="0" smtClean="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Q4-What are the usual body sites for S.C injection of insulin? And how we can minimize the fat hypertrophy that may occurs at the injection's sites?</a:t>
            </a:r>
            <a:endParaRPr lang="en-US" sz="2400" dirty="0">
              <a:latin typeface="Times New Roman" pitchFamily="18" charset="0"/>
              <a:cs typeface="Times New Roman" pitchFamily="18" charset="0"/>
            </a:endParaRPr>
          </a:p>
          <a:p>
            <a:pPr rtl="1"/>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81653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10600" cy="6740307"/>
          </a:xfrm>
          <a:prstGeom prst="rect">
            <a:avLst/>
          </a:prstGeom>
        </p:spPr>
        <p:txBody>
          <a:bodyPr wrap="square">
            <a:spAutoFit/>
          </a:bodyPr>
          <a:lstStyle/>
          <a:p>
            <a:pPr rtl="1"/>
            <a:r>
              <a:rPr lang="en-US" sz="2400" b="1" dirty="0">
                <a:latin typeface="Times New Roman" pitchFamily="18" charset="0"/>
                <a:cs typeface="Times New Roman" pitchFamily="18" charset="0"/>
              </a:rPr>
              <a:t>Q5-How should the patient be instructed about?</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A- Agitation of insulin that present as suspension?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B- Withdrawal of insulin dose from the vial?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C-Mixing of short acting insulin (S.I.A) and other types of insulin in the same syringe?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D-Storage and stability of insulin?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Q6- You noticed that the patient use the insulin syringe for one injection only and then discarding it!!! Is this true practice?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Q7-knowing that hypoglycemia is the major side effect of insulin what are the symptoms of  it and how mild  hypoglycemia can  be managed?  </a:t>
            </a:r>
            <a:endParaRPr lang="en-US" sz="2400" dirty="0">
              <a:latin typeface="Times New Roman" pitchFamily="18" charset="0"/>
              <a:cs typeface="Times New Roman" pitchFamily="18" charset="0"/>
            </a:endParaRPr>
          </a:p>
          <a:p>
            <a:pPr rtl="1"/>
            <a:r>
              <a:rPr lang="en-US" sz="2400" b="1" dirty="0">
                <a:latin typeface="Times New Roman" pitchFamily="18" charset="0"/>
                <a:cs typeface="Times New Roman" pitchFamily="18" charset="0"/>
              </a:rPr>
              <a:t>Q8- If the patient has a problem in withdrawing the correct no. of unit of insulin due to limited vision!!!! What option available for such problem</a:t>
            </a:r>
            <a:r>
              <a:rPr lang="en-US" sz="1050" b="1" dirty="0"/>
              <a:t>? </a:t>
            </a:r>
            <a:endParaRPr lang="en-US" sz="1050" dirty="0"/>
          </a:p>
        </p:txBody>
      </p:sp>
    </p:spTree>
    <p:extLst>
      <p:ext uri="{BB962C8B-B14F-4D97-AF65-F5344CB8AC3E}">
        <p14:creationId xmlns:p14="http://schemas.microsoft.com/office/powerpoint/2010/main" val="3279001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p:nvSpPr>
        <p:spPr>
          <a:xfrm>
            <a:off x="1303223" y="2967335"/>
            <a:ext cx="6537560" cy="1862048"/>
          </a:xfrm>
          <a:prstGeom prst="rect">
            <a:avLst/>
          </a:prstGeom>
        </p:spPr>
        <p:style>
          <a:lnRef idx="1">
            <a:schemeClr val="accent2"/>
          </a:lnRef>
          <a:fillRef idx="2">
            <a:schemeClr val="accent2"/>
          </a:fillRef>
          <a:effectRef idx="1">
            <a:schemeClr val="accent2"/>
          </a:effectRef>
          <a:fontRef idx="minor">
            <a:schemeClr val="dk1"/>
          </a:fontRef>
        </p:style>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115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Thank you</a:t>
            </a:r>
            <a:endParaRPr lang="en-US" sz="115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1792990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57633511"/>
              </p:ext>
            </p:extLst>
          </p:nvPr>
        </p:nvGraphicFramePr>
        <p:xfrm>
          <a:off x="0" y="457200"/>
          <a:ext cx="9143999" cy="6324600"/>
        </p:xfrm>
        <a:graphic>
          <a:graphicData uri="http://schemas.openxmlformats.org/drawingml/2006/table">
            <a:tbl>
              <a:tblPr rtl="1" firstRow="1" firstCol="1" lastRow="1" lastCol="1" bandRow="1" bandCol="1">
                <a:tableStyleId>{5C22544A-7EE6-4342-B048-85BDC9FD1C3A}</a:tableStyleId>
              </a:tblPr>
              <a:tblGrid>
                <a:gridCol w="1567269"/>
                <a:gridCol w="2751338"/>
                <a:gridCol w="1904167"/>
                <a:gridCol w="2201663"/>
                <a:gridCol w="719562"/>
              </a:tblGrid>
              <a:tr h="546311">
                <a:tc>
                  <a:txBody>
                    <a:bodyPr/>
                    <a:lstStyle/>
                    <a:p>
                      <a:pPr algn="ctr" rtl="1">
                        <a:spcAft>
                          <a:spcPts val="0"/>
                        </a:spcAft>
                      </a:pPr>
                      <a:r>
                        <a:rPr lang="en-US" sz="1400" b="1" dirty="0">
                          <a:solidFill>
                            <a:schemeClr val="tx1"/>
                          </a:solidFill>
                          <a:effectLst/>
                          <a:latin typeface="Times New Roman" pitchFamily="18" charset="0"/>
                          <a:cs typeface="Times New Roman" pitchFamily="18" charset="0"/>
                        </a:rPr>
                        <a:t>bedtime</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1">
                        <a:spcAft>
                          <a:spcPts val="0"/>
                        </a:spcAft>
                      </a:pPr>
                      <a:r>
                        <a:rPr lang="en-US" sz="1400" b="1">
                          <a:solidFill>
                            <a:schemeClr val="tx1"/>
                          </a:solidFill>
                          <a:effectLst/>
                          <a:latin typeface="Times New Roman" pitchFamily="18" charset="0"/>
                          <a:cs typeface="Times New Roman" pitchFamily="18" charset="0"/>
                        </a:rPr>
                        <a:t>Before** dinner</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1">
                        <a:spcAft>
                          <a:spcPts val="0"/>
                        </a:spcAft>
                      </a:pPr>
                      <a:r>
                        <a:rPr lang="en-US" sz="1400" b="1">
                          <a:solidFill>
                            <a:schemeClr val="tx1"/>
                          </a:solidFill>
                          <a:effectLst/>
                          <a:latin typeface="Times New Roman" pitchFamily="18" charset="0"/>
                          <a:cs typeface="Times New Roman" pitchFamily="18" charset="0"/>
                        </a:rPr>
                        <a:t>Before** lunch</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1">
                        <a:spcAft>
                          <a:spcPts val="0"/>
                        </a:spcAft>
                      </a:pPr>
                      <a:r>
                        <a:rPr lang="en-US" sz="1400" b="1">
                          <a:solidFill>
                            <a:schemeClr val="tx1"/>
                          </a:solidFill>
                          <a:effectLst/>
                          <a:latin typeface="Times New Roman" pitchFamily="18" charset="0"/>
                          <a:cs typeface="Times New Roman" pitchFamily="18" charset="0"/>
                        </a:rPr>
                        <a:t>Before** breakfast</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1">
                        <a:spcAft>
                          <a:spcPts val="0"/>
                        </a:spcAft>
                      </a:pPr>
                      <a:r>
                        <a:rPr lang="en-US" sz="1400" b="1" dirty="0">
                          <a:solidFill>
                            <a:schemeClr val="tx1"/>
                          </a:solidFill>
                          <a:effectLst/>
                          <a:latin typeface="Times New Roman" pitchFamily="18" charset="0"/>
                          <a:cs typeface="Times New Roman" pitchFamily="18" charset="0"/>
                        </a:rPr>
                        <a:t>Regimen</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r>
              <a:tr h="1849052">
                <a:tc>
                  <a:txBody>
                    <a:bodyPr/>
                    <a:lstStyle/>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1/3 of the total daily dose </a:t>
                      </a:r>
                    </a:p>
                    <a:p>
                      <a:pPr algn="r" rtl="1">
                        <a:spcAft>
                          <a:spcPts val="0"/>
                        </a:spcAft>
                      </a:pPr>
                      <a:r>
                        <a:rPr lang="ar-SA" sz="1400" b="1">
                          <a:solidFill>
                            <a:schemeClr val="tx1"/>
                          </a:solidFill>
                          <a:effectLst/>
                          <a:latin typeface="Times New Roman" pitchFamily="18" charset="0"/>
                          <a:cs typeface="Times New Roman" pitchFamily="18" charset="0"/>
                        </a:rPr>
                        <a:t>وهذه الجرعة بدورها تقسم بالشكل التالي</a:t>
                      </a:r>
                      <a:endParaRPr lang="en-US" sz="1400" b="1">
                        <a:solidFill>
                          <a:schemeClr val="tx1"/>
                        </a:solidFill>
                        <a:effectLst/>
                        <a:latin typeface="Times New Roman" pitchFamily="18" charset="0"/>
                        <a:cs typeface="Times New Roman" pitchFamily="18" charset="0"/>
                      </a:endParaRPr>
                    </a:p>
                    <a:p>
                      <a:pPr algn="l" rtl="1">
                        <a:spcAft>
                          <a:spcPts val="0"/>
                        </a:spcAft>
                      </a:pPr>
                      <a:r>
                        <a:rPr lang="en-US" sz="1400" b="1">
                          <a:solidFill>
                            <a:schemeClr val="tx1"/>
                          </a:solidFill>
                          <a:effectLst/>
                          <a:latin typeface="Times New Roman" pitchFamily="18" charset="0"/>
                          <a:cs typeface="Times New Roman" pitchFamily="18" charset="0"/>
                        </a:rPr>
                        <a:t> </a:t>
                      </a:r>
                    </a:p>
                    <a:p>
                      <a:pPr algn="l" rtl="1">
                        <a:spcAft>
                          <a:spcPts val="0"/>
                        </a:spcAft>
                      </a:pPr>
                      <a:r>
                        <a:rPr lang="en-US" sz="1400" b="1">
                          <a:solidFill>
                            <a:schemeClr val="tx1"/>
                          </a:solidFill>
                          <a:effectLst/>
                          <a:latin typeface="Times New Roman" pitchFamily="18" charset="0"/>
                          <a:cs typeface="Times New Roman" pitchFamily="18" charset="0"/>
                        </a:rPr>
                        <a:t>1/2 as I .A.I</a:t>
                      </a:r>
                    </a:p>
                    <a:p>
                      <a:pPr algn="l" rtl="1">
                        <a:spcAft>
                          <a:spcPts val="0"/>
                        </a:spcAft>
                      </a:pPr>
                      <a:r>
                        <a:rPr lang="en-US" sz="1400" b="1">
                          <a:solidFill>
                            <a:schemeClr val="tx1"/>
                          </a:solidFill>
                          <a:effectLst/>
                          <a:latin typeface="Times New Roman" pitchFamily="18" charset="0"/>
                          <a:cs typeface="Times New Roman" pitchFamily="18" charset="0"/>
                        </a:rPr>
                        <a:t>1/2 as S.A.I</a:t>
                      </a:r>
                    </a:p>
                    <a:p>
                      <a:pPr algn="ctr" rtl="1">
                        <a:spcAft>
                          <a:spcPts val="0"/>
                        </a:spcAft>
                      </a:pPr>
                      <a:r>
                        <a:rPr lang="ar-SA" sz="1400" b="1">
                          <a:solidFill>
                            <a:schemeClr val="tx1"/>
                          </a:solidFill>
                          <a:effectLst/>
                          <a:latin typeface="Times New Roman" pitchFamily="18" charset="0"/>
                          <a:cs typeface="Times New Roman" pitchFamily="18" charset="0"/>
                        </a:rPr>
                        <a:t>(تخبط عادة في نفس السرنجة)</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cs typeface="Times New Roman" pitchFamily="18" charset="0"/>
                      </a:endParaRPr>
                    </a:p>
                    <a:p>
                      <a:pPr algn="l" rtl="1">
                        <a:spcAft>
                          <a:spcPts val="0"/>
                        </a:spcAft>
                      </a:pPr>
                      <a:r>
                        <a:rPr lang="en-US" sz="1400" b="1" dirty="0">
                          <a:solidFill>
                            <a:schemeClr val="tx1"/>
                          </a:solidFill>
                          <a:effectLst/>
                          <a:latin typeface="Times New Roman" pitchFamily="18" charset="0"/>
                          <a:cs typeface="Times New Roman" pitchFamily="18" charset="0"/>
                        </a:rPr>
                        <a:t>2/3 of the total daily dose</a:t>
                      </a:r>
                    </a:p>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cs typeface="Times New Roman" pitchFamily="18" charset="0"/>
                      </a:endParaRPr>
                    </a:p>
                    <a:p>
                      <a:pPr algn="l" rtl="1">
                        <a:spcAft>
                          <a:spcPts val="0"/>
                        </a:spcAft>
                      </a:pPr>
                      <a:r>
                        <a:rPr lang="en-US" sz="1400" b="1" dirty="0">
                          <a:solidFill>
                            <a:schemeClr val="tx1"/>
                          </a:solidFill>
                          <a:effectLst/>
                          <a:latin typeface="Times New Roman" pitchFamily="18" charset="0"/>
                          <a:cs typeface="Times New Roman" pitchFamily="18" charset="0"/>
                        </a:rPr>
                        <a:t>2/3 as I .A.I</a:t>
                      </a:r>
                    </a:p>
                    <a:p>
                      <a:pPr algn="l" rtl="1">
                        <a:spcAft>
                          <a:spcPts val="0"/>
                        </a:spcAft>
                      </a:pPr>
                      <a:r>
                        <a:rPr lang="en-US" sz="1400" b="1" dirty="0">
                          <a:solidFill>
                            <a:schemeClr val="tx1"/>
                          </a:solidFill>
                          <a:effectLst/>
                          <a:latin typeface="Times New Roman" pitchFamily="18" charset="0"/>
                          <a:cs typeface="Times New Roman" pitchFamily="18" charset="0"/>
                        </a:rPr>
                        <a:t>1/3 as S.A.I</a:t>
                      </a:r>
                    </a:p>
                    <a:p>
                      <a:pPr algn="ctr" rtl="1">
                        <a:spcAft>
                          <a:spcPts val="0"/>
                        </a:spcAft>
                      </a:pPr>
                      <a:r>
                        <a:rPr lang="ar-SA" sz="1400" b="1" dirty="0">
                          <a:solidFill>
                            <a:schemeClr val="tx1"/>
                          </a:solidFill>
                          <a:effectLst/>
                          <a:latin typeface="Times New Roman" pitchFamily="18" charset="0"/>
                          <a:cs typeface="Times New Roman" pitchFamily="18" charset="0"/>
                        </a:rPr>
                        <a:t>(تخبط عادة في نفس السرنجة)</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0">
                        <a:spcAft>
                          <a:spcPts val="0"/>
                        </a:spcAft>
                      </a:pPr>
                      <a:r>
                        <a:rPr lang="en-US" sz="1400" b="1" dirty="0">
                          <a:solidFill>
                            <a:schemeClr val="tx1"/>
                          </a:solidFill>
                          <a:effectLst/>
                          <a:latin typeface="Times New Roman" pitchFamily="18" charset="0"/>
                          <a:cs typeface="Times New Roman" pitchFamily="18" charset="0"/>
                        </a:rPr>
                        <a:t>1</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r>
              <a:tr h="1617921">
                <a:tc>
                  <a:txBody>
                    <a:bodyPr/>
                    <a:lstStyle/>
                    <a:p>
                      <a:pPr algn="l" rtl="0">
                        <a:spcAft>
                          <a:spcPts val="0"/>
                        </a:spcAft>
                      </a:pPr>
                      <a:r>
                        <a:rPr lang="en-US" sz="1400" b="1">
                          <a:solidFill>
                            <a:schemeClr val="tx1"/>
                          </a:solidFill>
                          <a:effectLst/>
                          <a:latin typeface="Times New Roman" pitchFamily="18" charset="0"/>
                          <a:cs typeface="Times New Roman" pitchFamily="18" charset="0"/>
                        </a:rPr>
                        <a:t>1/6 of the total daily dose given as I . A . I </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dirty="0">
                          <a:solidFill>
                            <a:schemeClr val="tx1"/>
                          </a:solidFill>
                          <a:effectLst/>
                          <a:latin typeface="Times New Roman" pitchFamily="18" charset="0"/>
                          <a:cs typeface="Times New Roman" pitchFamily="18" charset="0"/>
                        </a:rPr>
                        <a:t>1/6 of the total daily dose given as S.A.I</a:t>
                      </a:r>
                    </a:p>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dirty="0">
                          <a:solidFill>
                            <a:schemeClr val="tx1"/>
                          </a:solidFill>
                          <a:effectLst/>
                          <a:latin typeface="Times New Roman" pitchFamily="18" charset="0"/>
                          <a:cs typeface="Times New Roman" pitchFamily="18" charset="0"/>
                        </a:rPr>
                        <a:t>2/3 of the total daily dose </a:t>
                      </a:r>
                    </a:p>
                    <a:p>
                      <a:pPr algn="r" rtl="1">
                        <a:spcAft>
                          <a:spcPts val="0"/>
                        </a:spcAft>
                      </a:pPr>
                      <a:r>
                        <a:rPr lang="ar-SA" sz="1400" b="1" dirty="0">
                          <a:solidFill>
                            <a:schemeClr val="tx1"/>
                          </a:solidFill>
                          <a:effectLst/>
                          <a:latin typeface="Times New Roman" pitchFamily="18" charset="0"/>
                          <a:cs typeface="Times New Roman" pitchFamily="18" charset="0"/>
                        </a:rPr>
                        <a:t>وهذه الجرعة بدورها تقسم بالشكل التالي</a:t>
                      </a:r>
                      <a:endParaRPr lang="en-US" sz="1400" b="1" dirty="0">
                        <a:solidFill>
                          <a:schemeClr val="tx1"/>
                        </a:solidFill>
                        <a:effectLst/>
                        <a:latin typeface="Times New Roman" pitchFamily="18" charset="0"/>
                        <a:cs typeface="Times New Roman" pitchFamily="18" charset="0"/>
                      </a:endParaRPr>
                    </a:p>
                    <a:p>
                      <a:pPr algn="l" rtl="1">
                        <a:spcAft>
                          <a:spcPts val="0"/>
                        </a:spcAft>
                      </a:pPr>
                      <a:r>
                        <a:rPr lang="en-US" sz="1400" b="1" dirty="0">
                          <a:solidFill>
                            <a:schemeClr val="tx1"/>
                          </a:solidFill>
                          <a:effectLst/>
                          <a:latin typeface="Times New Roman" pitchFamily="18" charset="0"/>
                          <a:cs typeface="Times New Roman" pitchFamily="18" charset="0"/>
                        </a:rPr>
                        <a:t>2/3 as  I .A.I</a:t>
                      </a:r>
                    </a:p>
                    <a:p>
                      <a:pPr algn="l" rtl="1">
                        <a:spcAft>
                          <a:spcPts val="0"/>
                        </a:spcAft>
                      </a:pPr>
                      <a:r>
                        <a:rPr lang="en-US" sz="1400" b="1" dirty="0">
                          <a:solidFill>
                            <a:schemeClr val="tx1"/>
                          </a:solidFill>
                          <a:effectLst/>
                          <a:latin typeface="Times New Roman" pitchFamily="18" charset="0"/>
                          <a:cs typeface="Times New Roman" pitchFamily="18" charset="0"/>
                        </a:rPr>
                        <a:t>1/3 as S.A.I</a:t>
                      </a:r>
                    </a:p>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0">
                        <a:spcAft>
                          <a:spcPts val="0"/>
                        </a:spcAft>
                      </a:pPr>
                      <a:r>
                        <a:rPr lang="en-US" sz="1400" b="1" dirty="0">
                          <a:solidFill>
                            <a:schemeClr val="tx1"/>
                          </a:solidFill>
                          <a:effectLst/>
                          <a:latin typeface="Times New Roman" pitchFamily="18" charset="0"/>
                          <a:cs typeface="Times New Roman" pitchFamily="18" charset="0"/>
                        </a:rPr>
                        <a:t>2</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r>
              <a:tr h="924527">
                <a:tc>
                  <a:txBody>
                    <a:bodyPr/>
                    <a:lstStyle/>
                    <a:p>
                      <a:pPr algn="l" rtl="0">
                        <a:spcAft>
                          <a:spcPts val="0"/>
                        </a:spcAft>
                      </a:pPr>
                      <a:r>
                        <a:rPr lang="en-US" sz="1400" b="1">
                          <a:solidFill>
                            <a:schemeClr val="tx1"/>
                          </a:solidFill>
                          <a:effectLst/>
                          <a:latin typeface="Times New Roman" pitchFamily="18" charset="0"/>
                          <a:cs typeface="Times New Roman" pitchFamily="18" charset="0"/>
                        </a:rPr>
                        <a:t>1/4 of the total daily dose as I .A.I</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1/4 of the total daily dose as S.A.I </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1/4 of the total daily dose as S.A.I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dirty="0">
                          <a:solidFill>
                            <a:schemeClr val="tx1"/>
                          </a:solidFill>
                          <a:effectLst/>
                          <a:latin typeface="Times New Roman" pitchFamily="18" charset="0"/>
                          <a:cs typeface="Times New Roman" pitchFamily="18" charset="0"/>
                        </a:rPr>
                        <a:t>1/4 of the total daily dose as S.A.I</a:t>
                      </a:r>
                    </a:p>
                    <a:p>
                      <a:pPr algn="r" rtl="1">
                        <a:spcAft>
                          <a:spcPts val="0"/>
                        </a:spcAft>
                      </a:pPr>
                      <a:r>
                        <a:rPr lang="ar-SA" sz="1400" b="1" dirty="0">
                          <a:solidFill>
                            <a:schemeClr val="tx1"/>
                          </a:solidFill>
                          <a:effectLst/>
                          <a:latin typeface="Times New Roman" pitchFamily="18" charset="0"/>
                          <a:cs typeface="Times New Roman" pitchFamily="18" charset="0"/>
                        </a:rPr>
                        <a:t> </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1">
                        <a:spcAft>
                          <a:spcPts val="0"/>
                        </a:spcAft>
                      </a:pPr>
                      <a:r>
                        <a:rPr lang="en-US" sz="1400" b="1" dirty="0" smtClean="0">
                          <a:solidFill>
                            <a:schemeClr val="tx1"/>
                          </a:solidFill>
                          <a:effectLst/>
                          <a:latin typeface="Times New Roman" pitchFamily="18" charset="0"/>
                          <a:ea typeface="Times New Roman"/>
                          <a:cs typeface="Times New Roman" pitchFamily="18" charset="0"/>
                        </a:rPr>
                        <a:t>3</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r>
              <a:tr h="1386789">
                <a:tc>
                  <a:txBody>
                    <a:bodyPr/>
                    <a:lstStyle/>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1/5 of the total daily dose as S.A.I </a:t>
                      </a:r>
                    </a:p>
                    <a:p>
                      <a:pPr algn="l" rtl="1">
                        <a:spcAft>
                          <a:spcPts val="0"/>
                        </a:spcAft>
                      </a:pPr>
                      <a:r>
                        <a:rPr lang="en-US" sz="1400" b="1">
                          <a:solidFill>
                            <a:schemeClr val="tx1"/>
                          </a:solidFill>
                          <a:effectLst/>
                          <a:latin typeface="Times New Roman" pitchFamily="18" charset="0"/>
                          <a:cs typeface="Times New Roman" pitchFamily="18" charset="0"/>
                        </a:rPr>
                        <a:t>and</a:t>
                      </a:r>
                    </a:p>
                    <a:p>
                      <a:pPr algn="l" rtl="1">
                        <a:spcAft>
                          <a:spcPts val="0"/>
                        </a:spcAft>
                      </a:pPr>
                      <a:r>
                        <a:rPr lang="en-US" sz="1400" b="1">
                          <a:solidFill>
                            <a:schemeClr val="tx1"/>
                          </a:solidFill>
                          <a:effectLst/>
                          <a:latin typeface="Times New Roman" pitchFamily="18" charset="0"/>
                          <a:cs typeface="Times New Roman" pitchFamily="18" charset="0"/>
                        </a:rPr>
                        <a:t>1/5 of the total daily dose as L .A.I</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1/5 of the total daily dose as S.A.I </a:t>
                      </a:r>
                    </a:p>
                    <a:p>
                      <a:pPr algn="l" rtl="1">
                        <a:spcAft>
                          <a:spcPts val="0"/>
                        </a:spcAft>
                      </a:pPr>
                      <a:r>
                        <a:rPr lang="en-US" sz="1400" b="1">
                          <a:solidFill>
                            <a:schemeClr val="tx1"/>
                          </a:solidFill>
                          <a:effectLst/>
                          <a:latin typeface="Times New Roman" pitchFamily="18" charset="0"/>
                          <a:cs typeface="Times New Roman" pitchFamily="18" charset="0"/>
                        </a:rPr>
                        <a:t> </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l" rtl="0">
                        <a:spcAft>
                          <a:spcPts val="0"/>
                        </a:spcAft>
                      </a:pPr>
                      <a:r>
                        <a:rPr lang="en-US" sz="1400" b="1">
                          <a:solidFill>
                            <a:schemeClr val="tx1"/>
                          </a:solidFill>
                          <a:effectLst/>
                          <a:latin typeface="Times New Roman" pitchFamily="18" charset="0"/>
                          <a:cs typeface="Times New Roman" pitchFamily="18" charset="0"/>
                        </a:rPr>
                        <a:t>1/5 of the total daily dose as S.A.I </a:t>
                      </a:r>
                    </a:p>
                    <a:p>
                      <a:pPr algn="l" rtl="1">
                        <a:spcAft>
                          <a:spcPts val="0"/>
                        </a:spcAft>
                      </a:pPr>
                      <a:r>
                        <a:rPr lang="en-US" sz="1400" b="1">
                          <a:solidFill>
                            <a:schemeClr val="tx1"/>
                          </a:solidFill>
                          <a:effectLst/>
                          <a:latin typeface="Times New Roman" pitchFamily="18" charset="0"/>
                          <a:cs typeface="Times New Roman" pitchFamily="18" charset="0"/>
                        </a:rPr>
                        <a:t>and</a:t>
                      </a:r>
                    </a:p>
                    <a:p>
                      <a:pPr algn="l" rtl="1">
                        <a:spcAft>
                          <a:spcPts val="0"/>
                        </a:spcAft>
                      </a:pPr>
                      <a:r>
                        <a:rPr lang="en-US" sz="1400" b="1">
                          <a:solidFill>
                            <a:schemeClr val="tx1"/>
                          </a:solidFill>
                          <a:effectLst/>
                          <a:latin typeface="Times New Roman" pitchFamily="18" charset="0"/>
                          <a:cs typeface="Times New Roman" pitchFamily="18" charset="0"/>
                        </a:rPr>
                        <a:t>1/5 of the total daily dose as L .A.I</a:t>
                      </a:r>
                    </a:p>
                    <a:p>
                      <a:pPr algn="r" rtl="1">
                        <a:spcAft>
                          <a:spcPts val="0"/>
                        </a:spcAft>
                      </a:pPr>
                      <a:r>
                        <a:rPr lang="ar-SA" sz="1400" b="1">
                          <a:solidFill>
                            <a:schemeClr val="tx1"/>
                          </a:solidFill>
                          <a:effectLst/>
                          <a:latin typeface="Times New Roman" pitchFamily="18" charset="0"/>
                          <a:cs typeface="Times New Roman" pitchFamily="18" charset="0"/>
                        </a:rPr>
                        <a:t> </a:t>
                      </a:r>
                      <a:endParaRPr lang="en-US" sz="1400" b="1">
                        <a:solidFill>
                          <a:schemeClr val="tx1"/>
                        </a:solidFill>
                        <a:effectLst/>
                        <a:latin typeface="Times New Roman" pitchFamily="18" charset="0"/>
                        <a:ea typeface="Times New Roman"/>
                        <a:cs typeface="Times New Roman" pitchFamily="18" charset="0"/>
                      </a:endParaRPr>
                    </a:p>
                  </a:txBody>
                  <a:tcPr marL="62094" marR="62094" marT="0" marB="0"/>
                </a:tc>
                <a:tc>
                  <a:txBody>
                    <a:bodyPr/>
                    <a:lstStyle/>
                    <a:p>
                      <a:pPr algn="ctr" rtl="0">
                        <a:spcAft>
                          <a:spcPts val="0"/>
                        </a:spcAft>
                      </a:pPr>
                      <a:r>
                        <a:rPr lang="en-US" sz="1400" b="1" dirty="0">
                          <a:solidFill>
                            <a:schemeClr val="tx1"/>
                          </a:solidFill>
                          <a:effectLst/>
                          <a:latin typeface="Times New Roman" pitchFamily="18" charset="0"/>
                          <a:cs typeface="Times New Roman" pitchFamily="18" charset="0"/>
                        </a:rPr>
                        <a:t>4</a:t>
                      </a:r>
                      <a:endParaRPr lang="en-US" sz="1400" b="1" dirty="0">
                        <a:solidFill>
                          <a:schemeClr val="tx1"/>
                        </a:solidFill>
                        <a:effectLst/>
                        <a:latin typeface="Times New Roman" pitchFamily="18" charset="0"/>
                        <a:ea typeface="Times New Roman"/>
                        <a:cs typeface="Times New Roman" pitchFamily="18" charset="0"/>
                      </a:endParaRPr>
                    </a:p>
                  </a:txBody>
                  <a:tcPr marL="62094" marR="62094" marT="0" marB="0"/>
                </a:tc>
              </a:tr>
            </a:tbl>
          </a:graphicData>
        </a:graphic>
      </p:graphicFrame>
      <p:sp>
        <p:nvSpPr>
          <p:cNvPr id="3" name="Rectangle 1"/>
          <p:cNvSpPr>
            <a:spLocks noChangeArrowheads="1"/>
          </p:cNvSpPr>
          <p:nvPr/>
        </p:nvSpPr>
        <p:spPr bwMode="auto">
          <a:xfrm>
            <a:off x="228600" y="-117337"/>
            <a:ext cx="89408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n-US"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-Examples of insulin dosing regimen: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13333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86090"/>
          </a:xfrm>
          <a:prstGeom prst="rect">
            <a:avLst/>
          </a:prstGeom>
        </p:spPr>
        <p:txBody>
          <a:bodyPr wrap="square">
            <a:spAutoFit/>
          </a:bodyPr>
          <a:lstStyle/>
          <a:p>
            <a:pPr rtl="1"/>
            <a:r>
              <a:rPr lang="en-US" sz="2000" b="1" u="sng" dirty="0">
                <a:latin typeface="Times New Roman" pitchFamily="18" charset="0"/>
                <a:cs typeface="Times New Roman" pitchFamily="18" charset="0"/>
              </a:rPr>
              <a:t>Method one</a:t>
            </a:r>
            <a:r>
              <a:rPr lang="en-US" sz="2000" b="1" dirty="0">
                <a:latin typeface="Times New Roman" pitchFamily="18" charset="0"/>
                <a:cs typeface="Times New Roman" pitchFamily="18" charset="0"/>
              </a:rPr>
              <a:t> :the morning dose of S.A.I cover the breakfast meal, the I.A.I cover the noon meal, the evening dose of S.A.I  cover the evening meal, the I.A.I provide the basal insulin during the night and cover any snack which is </a:t>
            </a:r>
            <a:r>
              <a:rPr lang="en-US" sz="2000" b="1" dirty="0" smtClean="0">
                <a:latin typeface="Times New Roman" pitchFamily="18" charset="0"/>
                <a:cs typeface="Times New Roman" pitchFamily="18" charset="0"/>
              </a:rPr>
              <a:t>ingested </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rtl="1"/>
            <a:r>
              <a:rPr lang="en-US" sz="2000" b="1" u="sng" dirty="0" smtClean="0">
                <a:latin typeface="Times New Roman" pitchFamily="18" charset="0"/>
                <a:cs typeface="Times New Roman" pitchFamily="18" charset="0"/>
              </a:rPr>
              <a:t>Method </a:t>
            </a:r>
            <a:r>
              <a:rPr lang="en-US" sz="2000" b="1" u="sng" dirty="0">
                <a:latin typeface="Times New Roman" pitchFamily="18" charset="0"/>
                <a:cs typeface="Times New Roman" pitchFamily="18" charset="0"/>
              </a:rPr>
              <a:t>two</a:t>
            </a:r>
            <a:r>
              <a:rPr lang="en-US" sz="2000" b="1" dirty="0">
                <a:latin typeface="Times New Roman" pitchFamily="18" charset="0"/>
                <a:cs typeface="Times New Roman" pitchFamily="18" charset="0"/>
              </a:rPr>
              <a:t>: is a variation of method one, it is the same except that the evening dose of I.A.I is given as a third injection at bedtime.</a:t>
            </a:r>
            <a:endParaRPr lang="en-US" sz="2000" dirty="0">
              <a:latin typeface="Times New Roman" pitchFamily="18" charset="0"/>
              <a:cs typeface="Times New Roman" pitchFamily="18" charset="0"/>
            </a:endParaRPr>
          </a:p>
          <a:p>
            <a:pPr rtl="1"/>
            <a:r>
              <a:rPr lang="en-US" sz="2000" b="1" dirty="0">
                <a:latin typeface="Times New Roman" pitchFamily="18" charset="0"/>
                <a:cs typeface="Times New Roman" pitchFamily="18" charset="0"/>
              </a:rPr>
              <a:t>This method may be </a:t>
            </a:r>
            <a:r>
              <a:rPr lang="en-US" sz="2000" b="1" dirty="0">
                <a:solidFill>
                  <a:srgbClr val="FF0000"/>
                </a:solidFill>
                <a:latin typeface="Times New Roman" pitchFamily="18" charset="0"/>
                <a:cs typeface="Times New Roman" pitchFamily="18" charset="0"/>
              </a:rPr>
              <a:t>useful in patient in whom nocturnal hypoglycemia and morning hyperglycemia </a:t>
            </a:r>
            <a:r>
              <a:rPr lang="en-US" sz="2000" b="1" dirty="0">
                <a:latin typeface="Times New Roman" pitchFamily="18" charset="0"/>
                <a:cs typeface="Times New Roman" pitchFamily="18" charset="0"/>
              </a:rPr>
              <a:t>are particularly troublesome. Since the administration of I.A.I at bedtime will delay the peak effect of it so that it occurs at approximately 7 a.m.</a:t>
            </a:r>
            <a:endParaRPr lang="en-US" sz="2000" dirty="0">
              <a:latin typeface="Times New Roman" pitchFamily="18" charset="0"/>
              <a:cs typeface="Times New Roman" pitchFamily="18" charset="0"/>
            </a:endParaRPr>
          </a:p>
          <a:p>
            <a:pPr rtl="1"/>
            <a:r>
              <a:rPr lang="en-US" sz="2000" b="1" u="sng" dirty="0">
                <a:latin typeface="Times New Roman" pitchFamily="18" charset="0"/>
                <a:cs typeface="Times New Roman" pitchFamily="18" charset="0"/>
              </a:rPr>
              <a:t>Method three</a:t>
            </a:r>
            <a:r>
              <a:rPr lang="en-US" sz="2000" b="1" dirty="0">
                <a:latin typeface="Times New Roman" pitchFamily="18" charset="0"/>
                <a:cs typeface="Times New Roman" pitchFamily="18" charset="0"/>
              </a:rPr>
              <a:t>: consist of three equal doses of S.A.I before each meal and a dose of I.A.I at  bedtime to provide basal insulin level at night. </a:t>
            </a:r>
            <a:r>
              <a:rPr lang="en-US" sz="2000" b="1" dirty="0">
                <a:solidFill>
                  <a:srgbClr val="FF0000"/>
                </a:solidFill>
                <a:latin typeface="Times New Roman" pitchFamily="18" charset="0"/>
                <a:cs typeface="Times New Roman" pitchFamily="18" charset="0"/>
              </a:rPr>
              <a:t>This regimen gives the patient more flexibility to the timing and size of his (her) meals</a:t>
            </a:r>
            <a:r>
              <a:rPr lang="en-US" sz="2000" b="1" dirty="0" smtClean="0">
                <a:solidFill>
                  <a:srgbClr val="FF0000"/>
                </a:solidFill>
                <a:latin typeface="Times New Roman" pitchFamily="18" charset="0"/>
                <a:cs typeface="Times New Roman" pitchFamily="18" charset="0"/>
              </a:rPr>
              <a:t>.</a:t>
            </a:r>
            <a:endParaRPr lang="en-US" sz="2000" b="1" u="sng" dirty="0" smtClean="0">
              <a:latin typeface="Times New Roman" pitchFamily="18" charset="0"/>
              <a:cs typeface="Times New Roman" pitchFamily="18" charset="0"/>
            </a:endParaRPr>
          </a:p>
          <a:p>
            <a:pPr rtl="1"/>
            <a:r>
              <a:rPr lang="en-US" sz="2000" b="1" u="sng" dirty="0" smtClean="0">
                <a:latin typeface="Times New Roman" pitchFamily="18" charset="0"/>
                <a:cs typeface="Times New Roman" pitchFamily="18" charset="0"/>
              </a:rPr>
              <a:t>Method </a:t>
            </a:r>
            <a:r>
              <a:rPr lang="en-US" sz="2000" b="1" u="sng" dirty="0">
                <a:latin typeface="Times New Roman" pitchFamily="18" charset="0"/>
                <a:cs typeface="Times New Roman" pitchFamily="18" charset="0"/>
              </a:rPr>
              <a:t>four</a:t>
            </a:r>
            <a:r>
              <a:rPr lang="en-US" sz="2000" b="1" dirty="0">
                <a:latin typeface="Times New Roman" pitchFamily="18" charset="0"/>
                <a:cs typeface="Times New Roman" pitchFamily="18" charset="0"/>
              </a:rPr>
              <a:t>: the three doses of the S.A.I will cover the meals while the twice daily dose of  the L.A.I provide the insulin level throughout the day. </a:t>
            </a:r>
            <a:r>
              <a:rPr lang="en-US" sz="2000" b="1" dirty="0">
                <a:solidFill>
                  <a:srgbClr val="FF0000"/>
                </a:solidFill>
                <a:latin typeface="Times New Roman" pitchFamily="18" charset="0"/>
                <a:cs typeface="Times New Roman" pitchFamily="18" charset="0"/>
              </a:rPr>
              <a:t>It give some flexibility to the patient in  that if he choose to skip a meal , he can omit the </a:t>
            </a:r>
            <a:r>
              <a:rPr lang="en-US" sz="2000" b="1" dirty="0" err="1">
                <a:solidFill>
                  <a:srgbClr val="FF0000"/>
                </a:solidFill>
                <a:latin typeface="Times New Roman" pitchFamily="18" charset="0"/>
                <a:cs typeface="Times New Roman" pitchFamily="18" charset="0"/>
              </a:rPr>
              <a:t>premeal</a:t>
            </a:r>
            <a:r>
              <a:rPr lang="en-US" sz="2000" b="1" dirty="0">
                <a:solidFill>
                  <a:srgbClr val="FF0000"/>
                </a:solidFill>
                <a:latin typeface="Times New Roman" pitchFamily="18" charset="0"/>
                <a:cs typeface="Times New Roman" pitchFamily="18" charset="0"/>
              </a:rPr>
              <a:t> dose of S.A.I , if he choose to eat a larger meal than the usual </a:t>
            </a:r>
            <a:r>
              <a:rPr lang="en-US" sz="2000" b="1" dirty="0" smtClean="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he can increase the </a:t>
            </a:r>
            <a:r>
              <a:rPr lang="en-US" sz="2000" b="1" dirty="0" err="1">
                <a:solidFill>
                  <a:srgbClr val="FF0000"/>
                </a:solidFill>
                <a:latin typeface="Times New Roman" pitchFamily="18" charset="0"/>
                <a:cs typeface="Times New Roman" pitchFamily="18" charset="0"/>
              </a:rPr>
              <a:t>premeal</a:t>
            </a:r>
            <a:r>
              <a:rPr lang="en-US" sz="2000" b="1" dirty="0">
                <a:solidFill>
                  <a:srgbClr val="FF0000"/>
                </a:solidFill>
                <a:latin typeface="Times New Roman" pitchFamily="18" charset="0"/>
                <a:cs typeface="Times New Roman" pitchFamily="18" charset="0"/>
              </a:rPr>
              <a:t> dose of S.A.I</a:t>
            </a:r>
            <a:endParaRPr lang="en-US"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24837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Ra'y\Desktop\i syr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7150"/>
            <a:ext cx="8153400" cy="6496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040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Ra'y\Desktop\isulin pu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01" y="3793505"/>
            <a:ext cx="2304000" cy="295563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l-Ra'y\Desktop\l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1304" y="228600"/>
            <a:ext cx="7680296"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665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763000" cy="3016210"/>
          </a:xfrm>
          <a:prstGeom prst="rect">
            <a:avLst/>
          </a:prstGeom>
        </p:spPr>
        <p:txBody>
          <a:bodyPr wrap="square">
            <a:spAutoFit/>
          </a:bodyPr>
          <a:lstStyle/>
          <a:p>
            <a:endParaRPr lang="en-US" b="1" dirty="0" smtClean="0"/>
          </a:p>
          <a:p>
            <a:pPr algn="r"/>
            <a:r>
              <a:rPr lang="ar-SA" b="1" dirty="0" smtClean="0"/>
              <a:t> </a:t>
            </a:r>
            <a:r>
              <a:rPr lang="ar-SA" sz="3200" b="1" dirty="0">
                <a:latin typeface="Times New Roman" pitchFamily="18" charset="0"/>
                <a:cs typeface="Times New Roman" pitchFamily="18" charset="0"/>
              </a:rPr>
              <a:t>طريقة سحب الانسولين وطريقة رج الخابط وطريقة خبط الانسولين </a:t>
            </a:r>
            <a:r>
              <a:rPr lang="ar-SA" sz="3200" b="1" dirty="0" smtClean="0">
                <a:latin typeface="Times New Roman" pitchFamily="18" charset="0"/>
                <a:cs typeface="Times New Roman" pitchFamily="18" charset="0"/>
              </a:rPr>
              <a:t>الصاف</a:t>
            </a:r>
            <a:r>
              <a:rPr lang="ar-IQ" sz="3200" b="1" dirty="0" smtClean="0">
                <a:latin typeface="Times New Roman" pitchFamily="18" charset="0"/>
                <a:cs typeface="Times New Roman" pitchFamily="18" charset="0"/>
              </a:rPr>
              <a:t>ي</a:t>
            </a:r>
            <a:r>
              <a:rPr lang="ar-SA" sz="3200" b="1" dirty="0" smtClean="0">
                <a:latin typeface="Times New Roman" pitchFamily="18" charset="0"/>
                <a:cs typeface="Times New Roman" pitchFamily="18" charset="0"/>
              </a:rPr>
              <a:t>: </a:t>
            </a:r>
            <a:endParaRPr lang="en-US" sz="3200" b="1" dirty="0" smtClean="0">
              <a:latin typeface="Times New Roman" pitchFamily="18" charset="0"/>
              <a:cs typeface="Times New Roman" pitchFamily="18" charset="0"/>
            </a:endParaRPr>
          </a:p>
          <a:p>
            <a:endParaRPr lang="en-US" b="1" dirty="0"/>
          </a:p>
          <a:p>
            <a:endParaRPr lang="en-US" b="1" dirty="0" smtClean="0"/>
          </a:p>
          <a:p>
            <a:pPr algn="r"/>
            <a:r>
              <a:rPr lang="en-US" sz="2400" b="1" dirty="0" smtClean="0"/>
              <a:t> </a:t>
            </a:r>
            <a:r>
              <a:rPr lang="ar-SA" sz="2400" b="1" dirty="0" smtClean="0"/>
              <a:t> </a:t>
            </a:r>
            <a:r>
              <a:rPr lang="ar-SA" sz="2400" b="1" dirty="0"/>
              <a:t>بقطعة من القطن المحتوية على </a:t>
            </a:r>
            <a:r>
              <a:rPr lang="ar-SA" sz="2400" b="1" dirty="0" smtClean="0"/>
              <a:t>الكحو</a:t>
            </a:r>
            <a:r>
              <a:rPr lang="ar-IQ" sz="2400" b="1" dirty="0" smtClean="0"/>
              <a:t>ل</a:t>
            </a:r>
            <a:r>
              <a:rPr lang="ar-SA" sz="2400" b="1" dirty="0" smtClean="0"/>
              <a:t>-</a:t>
            </a:r>
            <a:r>
              <a:rPr lang="en-US" sz="2400" b="1" dirty="0" smtClean="0"/>
              <a:t>vial</a:t>
            </a:r>
            <a:r>
              <a:rPr lang="ar-SA" sz="2400" b="1" dirty="0" smtClean="0"/>
              <a:t> </a:t>
            </a:r>
            <a:r>
              <a:rPr lang="ar-SA" sz="2400" b="1" dirty="0"/>
              <a:t>يمسح غطاء </a:t>
            </a:r>
            <a:r>
              <a:rPr lang="ar-SA" sz="2400" b="1" dirty="0" smtClean="0"/>
              <a:t>الـ</a:t>
            </a:r>
            <a:endParaRPr lang="en-US" sz="2400" dirty="0"/>
          </a:p>
          <a:p>
            <a:endParaRPr lang="en-US" sz="2400" b="1" dirty="0"/>
          </a:p>
          <a:p>
            <a:endParaRPr lang="ar-IQ" sz="2400" dirty="0"/>
          </a:p>
        </p:txBody>
      </p:sp>
      <p:pic>
        <p:nvPicPr>
          <p:cNvPr id="2050" name="Picture 2" descr="C:\Users\Al-Ra'y\Desktop\مممممم.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999" y="2619375"/>
            <a:ext cx="68580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623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534400" cy="461665"/>
          </a:xfrm>
          <a:prstGeom prst="rect">
            <a:avLst/>
          </a:prstGeom>
        </p:spPr>
        <p:txBody>
          <a:bodyPr wrap="square">
            <a:spAutoFit/>
          </a:bodyPr>
          <a:lstStyle/>
          <a:p>
            <a:r>
              <a:rPr lang="ar-SA" sz="2400" b="1" dirty="0">
                <a:latin typeface="Times New Roman" pitchFamily="18" charset="0"/>
                <a:cs typeface="Times New Roman" pitchFamily="18" charset="0"/>
              </a:rPr>
              <a:t>قبل الاستعمال قم بتدوير الانسولين </a:t>
            </a:r>
            <a:r>
              <a:rPr lang="ar-SA" sz="2400" b="1" u="sng" dirty="0">
                <a:latin typeface="Times New Roman" pitchFamily="18" charset="0"/>
                <a:cs typeface="Times New Roman" pitchFamily="18" charset="0"/>
              </a:rPr>
              <a:t>الخابط</a:t>
            </a:r>
            <a:r>
              <a:rPr lang="ar-SA" sz="2400" b="1" dirty="0">
                <a:latin typeface="Times New Roman" pitchFamily="18" charset="0"/>
                <a:cs typeface="Times New Roman" pitchFamily="18" charset="0"/>
              </a:rPr>
              <a:t> بين راحتي اليدين ( مع تجنب الرج)</a:t>
            </a:r>
            <a:r>
              <a:rPr lang="ar-SA" b="1" dirty="0"/>
              <a:t>.</a:t>
            </a:r>
            <a:endParaRPr lang="ar-IQ" dirty="0"/>
          </a:p>
        </p:txBody>
      </p:sp>
      <p:pic>
        <p:nvPicPr>
          <p:cNvPr id="3074" name="Picture 2" descr="C:\Users\Al-Ra'y\Desktop\ممممممممممممممم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690" y="948390"/>
            <a:ext cx="8480510" cy="5528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287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839200" cy="1754326"/>
          </a:xfrm>
          <a:prstGeom prst="rect">
            <a:avLst/>
          </a:prstGeom>
        </p:spPr>
        <p:txBody>
          <a:bodyPr wrap="square">
            <a:spAutoFit/>
          </a:bodyPr>
          <a:lstStyle/>
          <a:p>
            <a:pPr algn="r" rtl="1"/>
            <a:r>
              <a:rPr lang="ar-SA" b="1" dirty="0"/>
              <a:t>اسحب بسرنجة الانسولين كمية من الهواء تساوي في حجمها حجم جرعة الانسولين الخابط واحقنها في</a:t>
            </a:r>
            <a:r>
              <a:rPr lang="en-US" b="1" dirty="0"/>
              <a:t>vial </a:t>
            </a:r>
            <a:r>
              <a:rPr lang="ar-SA" b="1" dirty="0"/>
              <a:t> الخابط </a:t>
            </a:r>
            <a:r>
              <a:rPr lang="en-US" b="1" dirty="0"/>
              <a:t>  </a:t>
            </a:r>
            <a:r>
              <a:rPr lang="ar-SA" b="1" dirty="0"/>
              <a:t>ثم  اسحب بسرنجة الانسولين كمية من الهواء تساوي في حجمها حجم جرعة الانسولين الصافي واحقنها في</a:t>
            </a:r>
            <a:r>
              <a:rPr lang="en-US" b="1" dirty="0"/>
              <a:t>vial </a:t>
            </a:r>
            <a:r>
              <a:rPr lang="ar-SA" b="1" dirty="0"/>
              <a:t> الصافي (</a:t>
            </a:r>
            <a:r>
              <a:rPr lang="en-US" b="1" dirty="0"/>
              <a:t> .(Soluble      </a:t>
            </a:r>
            <a:endParaRPr lang="en-US" dirty="0"/>
          </a:p>
          <a:p>
            <a:pPr rtl="1"/>
            <a:r>
              <a:rPr lang="ar-SA" b="1" dirty="0" smtClean="0"/>
              <a:t>-</a:t>
            </a:r>
            <a:r>
              <a:rPr lang="ar-SA" b="1" dirty="0"/>
              <a:t>اقلب </a:t>
            </a:r>
            <a:r>
              <a:rPr lang="en-US" b="1" dirty="0"/>
              <a:t>vial </a:t>
            </a:r>
            <a:r>
              <a:rPr lang="ar-SA" b="1" dirty="0"/>
              <a:t>الصافي واسحب الجرعة المقررة منه</a:t>
            </a:r>
            <a:r>
              <a:rPr lang="ar-SA" b="1" u="sng" dirty="0"/>
              <a:t> اولا</a:t>
            </a:r>
            <a:r>
              <a:rPr lang="ar-SA" b="1" dirty="0"/>
              <a:t> ثم اقلب </a:t>
            </a:r>
            <a:r>
              <a:rPr lang="en-US" b="1" dirty="0"/>
              <a:t>vial </a:t>
            </a:r>
            <a:r>
              <a:rPr lang="ar-SA" b="1" dirty="0"/>
              <a:t>الخابط واسحب الجرعة المقررة منه (حتى لايتلوث الصافي بالخابط).</a:t>
            </a:r>
            <a:endParaRPr lang="en-US" dirty="0"/>
          </a:p>
          <a:p>
            <a:pPr rtl="1"/>
            <a:r>
              <a:rPr lang="en-US" b="1" dirty="0"/>
              <a:t> </a:t>
            </a:r>
            <a:endParaRPr lang="en-US" dirty="0"/>
          </a:p>
        </p:txBody>
      </p:sp>
      <p:pic>
        <p:nvPicPr>
          <p:cNvPr id="4098" name="Picture 2" descr="C:\Users\Al-Ra'y\Desktop\ممممممممممم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135326"/>
            <a:ext cx="4648200" cy="411307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Al-Ra'y\Desktop\ممممممممم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2209800"/>
            <a:ext cx="2190750" cy="4038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361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Ra'y\Desktop\ممم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33400"/>
            <a:ext cx="73914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657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909</TotalTime>
  <Words>803</Words>
  <Application>Microsoft Office PowerPoint</Application>
  <PresentationFormat>On-screen Show (4:3)</PresentationFormat>
  <Paragraphs>103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Clinical pharmacy laboratory DM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toto</dc:creator>
  <cp:lastModifiedBy>za</cp:lastModifiedBy>
  <cp:revision>79</cp:revision>
  <dcterms:created xsi:type="dcterms:W3CDTF">2006-08-16T00:00:00Z</dcterms:created>
  <dcterms:modified xsi:type="dcterms:W3CDTF">2019-03-18T20:30:37Z</dcterms:modified>
</cp:coreProperties>
</file>