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281" r:id="rId3"/>
    <p:sldId id="299" r:id="rId4"/>
    <p:sldId id="256" r:id="rId5"/>
    <p:sldId id="315" r:id="rId6"/>
    <p:sldId id="317" r:id="rId7"/>
    <p:sldId id="331" r:id="rId8"/>
    <p:sldId id="319" r:id="rId9"/>
    <p:sldId id="364" r:id="rId10"/>
    <p:sldId id="363" r:id="rId11"/>
    <p:sldId id="321" r:id="rId12"/>
    <p:sldId id="322" r:id="rId13"/>
    <p:sldId id="326" r:id="rId14"/>
    <p:sldId id="325" r:id="rId15"/>
    <p:sldId id="293" r:id="rId16"/>
    <p:sldId id="360" r:id="rId17"/>
    <p:sldId id="359" r:id="rId18"/>
    <p:sldId id="327" r:id="rId19"/>
    <p:sldId id="257" r:id="rId20"/>
    <p:sldId id="258" r:id="rId21"/>
    <p:sldId id="362" r:id="rId22"/>
    <p:sldId id="328" r:id="rId23"/>
    <p:sldId id="288" r:id="rId24"/>
    <p:sldId id="259" r:id="rId25"/>
    <p:sldId id="329" r:id="rId26"/>
    <p:sldId id="289" r:id="rId27"/>
    <p:sldId id="264" r:id="rId28"/>
    <p:sldId id="330" r:id="rId29"/>
    <p:sldId id="266" r:id="rId30"/>
    <p:sldId id="268" r:id="rId31"/>
    <p:sldId id="365" r:id="rId32"/>
    <p:sldId id="367" r:id="rId33"/>
    <p:sldId id="296" r:id="rId34"/>
    <p:sldId id="297" r:id="rId35"/>
    <p:sldId id="332" r:id="rId36"/>
    <p:sldId id="302" r:id="rId37"/>
    <p:sldId id="31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65" autoAdjust="0"/>
  </p:normalViewPr>
  <p:slideViewPr>
    <p:cSldViewPr>
      <p:cViewPr varScale="1">
        <p:scale>
          <a:sx n="70" d="100"/>
          <a:sy n="70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Clinical pharmacy laboratory</a:t>
            </a:r>
            <a:br>
              <a:rPr lang="en-US" sz="4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r>
              <a:rPr lang="en-US" sz="4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DM</a:t>
            </a:r>
            <a:endParaRPr lang="en-GB" sz="48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2362200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prstTxWarp prst="textDeflate">
              <a:avLst/>
            </a:prstTxWarp>
            <a:scene3d>
              <a:camera prst="obliqueBottomRight"/>
              <a:lightRig rig="threePt" dir="t"/>
            </a:scene3d>
          </a:bodyPr>
          <a:lstStyle/>
          <a:p>
            <a:r>
              <a:rPr lang="en-US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Done </a:t>
            </a:r>
            <a:r>
              <a:rPr lang="en-US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by:A.L</a:t>
            </a:r>
            <a:endParaRPr lang="en-US" b="1" dirty="0" smtClean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Zahraa</a:t>
            </a:r>
            <a:r>
              <a:rPr lang="en-US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Abudl</a:t>
            </a:r>
            <a:r>
              <a:rPr lang="en-US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-Ghani</a:t>
            </a:r>
          </a:p>
          <a:p>
            <a:endParaRPr lang="en-GB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13616"/>
              </p:ext>
            </p:extLst>
          </p:nvPr>
        </p:nvGraphicFramePr>
        <p:xfrm>
          <a:off x="304797" y="3110484"/>
          <a:ext cx="8534402" cy="3542029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4267201"/>
                <a:gridCol w="4267201"/>
              </a:tblGrid>
              <a:tr h="586486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itchFamily="18" charset="0"/>
                        </a:rPr>
                        <a:t>Symptoms</a:t>
                      </a:r>
                      <a:endParaRPr lang="en-US" sz="20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itchFamily="18" charset="0"/>
                        </a:rPr>
                        <a:t>hypoglycemia</a:t>
                      </a:r>
                      <a:endParaRPr lang="en-US" sz="20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6486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itchFamily="18" charset="0"/>
                        </a:rPr>
                        <a:t>Autonomic symptoms mainly.</a:t>
                      </a:r>
                      <a:endParaRPr lang="en-US" sz="20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itchFamily="18" charset="0"/>
                        </a:rPr>
                        <a:t>mild</a:t>
                      </a:r>
                      <a:endParaRPr lang="en-US" sz="20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6486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itchFamily="18" charset="0"/>
                        </a:rPr>
                        <a:t>Autonomic and neurological symptoms</a:t>
                      </a:r>
                      <a:endParaRPr lang="en-US" sz="20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itchFamily="18" charset="0"/>
                        </a:rPr>
                        <a:t>Moderate </a:t>
                      </a:r>
                      <a:endParaRPr lang="en-US" sz="20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6486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itchFamily="18" charset="0"/>
                        </a:rPr>
                        <a:t>unconsciousness, or convulsion.</a:t>
                      </a:r>
                      <a:endParaRPr lang="en-US" sz="20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itchFamily="18" charset="0"/>
                        </a:rPr>
                        <a:t>severe</a:t>
                      </a:r>
                      <a:endParaRPr lang="en-US" sz="20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72971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itchFamily="18" charset="0"/>
                        </a:rPr>
                        <a:t>[May be asymptomatic] ,nightmares, morning headache, tingling of lips and tongue   </a:t>
                      </a:r>
                      <a:endParaRPr lang="en-US" sz="20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itchFamily="18" charset="0"/>
                        </a:rPr>
                        <a:t>Nocturnal </a:t>
                      </a:r>
                      <a:endParaRPr lang="en-US" sz="20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3500"/>
            <a:ext cx="8839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-Symptoms of hypoglycemia are: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A-Autonomic symptoms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: palms and generalized sweating, hunger, palpitation, tremor, and anxiety.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B-Neurological symptoms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: confusion, agitation, fainting, decreased attention.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While in case of severe hypoglycemia: unconsciousness, or convulsion.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3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8915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Insulin preparations can be divided into 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types: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Those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short duration which have a relatively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rapid onset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action, namely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soluble insulin and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rapid-insulin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analogues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insulin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aspart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Insulin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glulisine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insulin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lispro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2-Intermediate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e.g.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isophane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insulin;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3-Those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whose action is slower in onset and lasts for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periods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e.g. protamine zinc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insulin, insulin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detemir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insulin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glargine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duration of action of a particular type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insulin varies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considerably from one patient to another,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needs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 assessed individually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Mixtures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insulin preparations may be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required.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Treatment should be started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insulin (e.g. soluble insulin) or a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-acting insulin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analogue (e.g. insulin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spart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given before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meals with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intermediate-acting or long-acting insulin once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twice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daily. 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5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Alternatively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those who have difficulty with, or prefer not to use, multiple injection regimens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 mixture of premixed short-acting insulin or rapid-acting insulin analogue with an intermediate-acting or long-acting insulin (most commonly in a proportion of 30% soluble insulin and 70%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isophane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insulin) can be given once or twice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daily.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dose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short-acting or rapid-acting insulin (or the proportion of the short-acting soluble insulin component in premixed insulin) can be increased in those with excessive postprandial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hyperglycaemia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 dose of insulin is increased gradually according to the patient’s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individual requirements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taking care to avoid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troublesome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hypoglycaemic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requirements may be increased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infection, stress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accidental or surgical trauma, and during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puberty.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Requirements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may be decreased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those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certain endocrine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disorders (e.g. Addison’s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disease, hypopituitarism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or in coeliac disease.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8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91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Examples of recommended insulin regimens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Multiple injection regimen: short-acting insulin or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rapid-acting insulin analogue, before meals. With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intermediate-acting or long-acting insulin, once or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twice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daily.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Short-acting insulin or rapid-acting insulin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analogue mixed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with intermediate-acting or long-acting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insulin, once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or twice daily (before meals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Intermediate-acting or long-acting insulin, once or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twice daily. With or without short-acting insulin or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rapid-acting insulin before meals;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Continuous subcutaneous insulin infusion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6991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52401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Diabetes and surgery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Perioperative control of blood-glucose concentrations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patients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type 1 diabetes is achieved via 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adjustable, continuous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intravenous infusion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general, the following steps should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followed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injection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patient’s usual insulin 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night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before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operation.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the day of the operation, start an intravenous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infusion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glucose containing potassium chloride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(provided that the patient is not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hyperkalaemic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rate of the insulin infusion should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adjusted according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blood-glucose concentration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frequent monitoring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patient starts to eat and drink,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subcutaneous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insulin before breakfast and stop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intravenous insulin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30 minutes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later.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3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36983"/>
              </p:ext>
            </p:extLst>
          </p:nvPr>
        </p:nvGraphicFramePr>
        <p:xfrm>
          <a:off x="0" y="-159651"/>
          <a:ext cx="8991601" cy="73152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335678"/>
                <a:gridCol w="772192"/>
                <a:gridCol w="1188086"/>
                <a:gridCol w="1118571"/>
                <a:gridCol w="1199759"/>
                <a:gridCol w="3377315"/>
              </a:tblGrid>
              <a:tr h="46295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Route(S)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Appearance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Onset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(hours)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insulin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</a:tr>
              <a:tr h="92591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S.C, I.V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Clear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صافي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3-6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15-30 minutes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Rapid-acting insulin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Insulin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Lispro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Insulin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aspart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and insulin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glulisine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</a:tr>
              <a:tr h="92591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S.C, I.V,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 I.M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Clear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صافي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6-8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2-4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0.5-1.0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Short-acting insulin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ويسمى ايضا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(soluble, regular ,neutral)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</a:tr>
              <a:tr h="231477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S.C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only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Cloudy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خابط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Cloudy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خابط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18-24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18-24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6-14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6-14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Intermediate-acting insulin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Isophane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insulin also called NPH(neutral protamine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hagedorn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</a:tr>
              <a:tr h="208329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S.C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only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Cloudy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خابط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Clear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صافي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24-36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18-24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4-6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4-6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long-acting insulin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Ultrlente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(insulin zinc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susp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endParaRPr lang="ar-IQ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protamine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zinc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Insulin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Glargine</a:t>
                      </a:r>
                      <a:endParaRPr lang="ar-IQ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ypes Insulin Reg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3" y="491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29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l-Ra'y\Desktop\insulin-therapy-in-dm-5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37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58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847"/>
            <a:ext cx="8991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Short-acting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insulins</a:t>
            </a:r>
            <a:endParaRPr lang="en-US" sz="4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-Soluble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insulin is a short-acting form of insulin.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-given15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 minutes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before meals.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Soluble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most appropriate form of insulin for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 in diabetic emergencies e.g. diabetic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ketoacidosis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at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time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surgery. It can be given intravenously and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intramuscularly, as well as subcutaneously.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40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pshop.eu/WebRoot/Store2/Shops/es148774/514F/38D2/5FA5/1453/74B2/0A0F/1115/C737/P10403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084731" cy="5110162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295400" y="228600"/>
            <a:ext cx="64008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  <a:latin typeface="Book Antiqua" pitchFamily="18" charset="0"/>
              </a:rPr>
              <a:t>S.A.I</a:t>
            </a:r>
            <a:endParaRPr lang="ar-IQ" sz="4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_8_Dw_0s7qMA/SZNcsqPC4XI/AAAAAAAAAGQ/T3uos15nGPQ/s400/JDIABE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6221" y="0"/>
            <a:ext cx="66293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Ib2Sh2n-mfY/UZOKxbfVdYI/AAAAAAAABZg/kRuvecrURtE/s1600/ActRapid+Penfill+INsulin+front+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‪SOLUBLE INSULI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" name="AutoShape 4" descr="نتيجة بحث الصور عن ‪SOLUBLE INSULIN‬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6150" name="Picture 6" descr="2194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77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2657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rapid-acting human insulin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analogues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nsulin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aspart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Insulin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glulisine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lispro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have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rapid onset and shorter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duration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action than soluble insulin;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result, compared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soluble insulin,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fasting 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 prandial blood glucose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concentrations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a little higher,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postprandial blood-glucose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concentration is a little lower,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hypoglycaemia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occurs slightly less frequently.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Subcutaneous injection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insulin analogues may be convenient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those who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wish to inject shortly before or, when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necessary, shortly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a meal. They can also help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those susceptible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hypoglycaemia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before lunch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those who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eat late in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evening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are prone to nocturnal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hypoglycaemia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50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696200" cy="6096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aspart</a:t>
            </a:r>
            <a:endParaRPr lang="ar-IQ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7924800" cy="5486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administered by subcutaneous infusion. Insulin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aspart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insulin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lispro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 be administered intravenously and can be used as alternatives to soluble insulin for diabetic emergencies and at the time of surgery.</a:t>
            </a:r>
            <a:endParaRPr lang="ar-IQ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4" name="Picture 6" descr="http://www.apotheekleenesonne.be/UserFiles/Uploads/images/Products/1576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05200"/>
            <a:ext cx="50292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8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static1.framar.bg/product/novorap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91400" cy="6775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glulisine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l-Ra'y\Desktop\apidra-insulin-insulin-glulisine-100-u-ave-000882500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6" y="1447800"/>
            <a:ext cx="6576054" cy="39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-Ra'y\Desktop\apid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65106"/>
            <a:ext cx="42005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153400" cy="83819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lispro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686800" cy="569595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" name="Picture 2" descr="http://2.bp.blogspot.com/-pHjUlScpC0s/TkkuCQ8EAJI/AAAAAAAABB4/jHMWOoVLfEA/s1600/LLY75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990600"/>
            <a:ext cx="5867400" cy="5562600"/>
          </a:xfrm>
          <a:prstGeom prst="rect">
            <a:avLst/>
          </a:prstGeom>
          <a:noFill/>
        </p:spPr>
      </p:pic>
      <p:pic>
        <p:nvPicPr>
          <p:cNvPr id="5" name="Picture 4" descr="http://www.drug3k.com/img4/humalog_12014_9_(big)_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81250"/>
            <a:ext cx="23241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2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harm.kku.ac.th/thaiv/depart/clinic/DispensingPharmacy/endocrine/images/endocrine/insulatard%2030%20HM%2010%20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0"/>
            <a:ext cx="4521200" cy="3634442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81000" y="381000"/>
            <a:ext cx="8229600" cy="2209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I.A.I[neutral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protamin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hygydron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NPH</a:t>
            </a:r>
          </a:p>
          <a:p>
            <a:endParaRPr lang="ar-IQ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2200" y="4743450"/>
            <a:ext cx="42418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Sterile buffered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suspension of either porcine or human insulin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complexed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protamine sulfate (or another suitable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protamine)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img.alibaba.com/photo/106431061/Insulatard_100_IU_ml_5_X_3_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200" y="2743200"/>
            <a:ext cx="40894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077200" cy="838199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Biphasic insulin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aspart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" name="Picture 4" descr="http://www.expressbuypharma.com/img/uploads/10900-novomix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29600" cy="3581400"/>
          </a:xfrm>
          <a:prstGeom prst="rect">
            <a:avLst/>
          </a:prstGeom>
          <a:noFill/>
        </p:spPr>
      </p:pic>
      <p:pic>
        <p:nvPicPr>
          <p:cNvPr id="5" name="Picture 6" descr="https://www.mims.com/resources/drugs/Malaysia/pic/NovoMix%2030%20FlexPen9e7acd8e-252f-4438-976b-9faa0009ab5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35" y="5181600"/>
            <a:ext cx="8861165" cy="1154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411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pharma-agora.com/upload/urun/8839020-img_3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28700"/>
            <a:ext cx="4572000" cy="5448299"/>
          </a:xfrm>
          <a:prstGeom prst="rect">
            <a:avLst/>
          </a:prstGeom>
          <a:noFill/>
        </p:spPr>
      </p:pic>
      <p:pic>
        <p:nvPicPr>
          <p:cNvPr id="23560" name="Picture 8" descr="http://www.pharma-agora.com/upload/urun/8377676-img_3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28700"/>
            <a:ext cx="4191000" cy="54483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81000" y="2286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Biphasic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lispro</a:t>
            </a:r>
            <a:endParaRPr lang="ar-IQ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067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Type I (IDDM):-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disease characterized by an absolute deficiency of insulin caused by massive Beta cell destruction, the pancreas fails to respond to glucose.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IDDM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shows classic symptoms of insulin deficiency (polydipsia, polyphagia, polyuria, and weight loss).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diabetics require exogenous insulin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characterized by hyperglycemia and life threatening ketoacidosis.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goal in administration exogenous insulin to control hyperglycemia, avoid ketoacidosis, and to avoid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long-term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complications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Because insulin is a polypeptide, it is degraded in the GIT if taken orally. It therefore is generally administered by subcutaneous injection, or intravenously for regular insulin in emergency cases, insulin infusion is also contributed.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loyolauniversity.adam.com/graphics/thomson/t10641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"/>
            <a:ext cx="456670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1.bp.blogspot.com/-ZBE9kzJSzd4/UPfkQbtdy7I/AAAAAAAAd60/thqwJd4rhog/s400/mixtard+30+H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</p:spPr>
      </p:pic>
      <p:pic>
        <p:nvPicPr>
          <p:cNvPr id="4" name="Picture 2" descr="http://www.mims.com/resources/drugs/Singapore/pic/Mixtard%2030%20penfill363b7150-07e8-4260-a261-9faa0140d9d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410200"/>
            <a:ext cx="79248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75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نتيجة بحث الصور عن ‪TYPES OF INSULI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12" y="228600"/>
            <a:ext cx="6197888" cy="64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نتيجة بحث الصور عن ‪PROTAMINE ZINC SUSPENSION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2743200"/>
            <a:ext cx="249115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95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28900" y="685800"/>
            <a:ext cx="44577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L.A.I</a:t>
            </a:r>
            <a:endParaRPr lang="ar-IQ" sz="60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Al-Ra'y\Desktop\imag levem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25386"/>
            <a:ext cx="4953000" cy="31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-Ra'y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89500"/>
            <a:ext cx="4800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-Ra'y\Desktop\gg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315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12845"/>
            <a:ext cx="8839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glargine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accepted for restricted use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the treatment of type 1 diabetes: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those who are at risk of or experience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unacceptable frequency  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severity of nocturnal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hypoglycaemia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attempting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achieve better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hypoglycaemic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 during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treatment with other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insulins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.as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once daily insulin therapy for patients who require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carer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administer their insulin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not recommended for routine use in patients with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type 2 diabetes unless they suffer from recurrent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episodes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hypoglycaemia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 require assistance with their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insulin injections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17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-Ra'y\Desktop\lan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663691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-Ra'y\Desktop\images 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429000"/>
            <a:ext cx="426720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1"/>
            <a:ext cx="8001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insulin zinc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susp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., protamine zinc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susp</a:t>
            </a:r>
            <a:endParaRPr lang="ar-IQ" sz="40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Aft>
                <a:spcPts val="0"/>
              </a:spcAft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l-Ra'y\Desktop\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639"/>
            <a:ext cx="531043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abeteshealth.com/media/images/article_images/7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30568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57200" y="457200"/>
            <a:ext cx="8305800" cy="1219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  <a:latin typeface="Book Antiqua" pitchFamily="18" charset="0"/>
              </a:rPr>
              <a:t>Management of T1DM</a:t>
            </a:r>
            <a:endParaRPr lang="ar-IQ" sz="4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49" y="168322"/>
            <a:ext cx="8686800" cy="61247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Insulins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Insulin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plays a key role in the regulation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carbohydrate, fat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protein metabolism.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polypeptide hormone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complex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structure.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differences 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amino-acid sequence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animal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insulins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human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insulins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human insulin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analogues.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may be extracted from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pork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pancreas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purified by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crystallisation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it may also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extracted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beef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pancreas, but beef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insulins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rarely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used. Human sequence insulin may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produced semi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synthetically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 enzymatic modification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porcine insulin or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biosynthetically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by recombinant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DNA technology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bacteria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 yeast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96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15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Insulin 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usually injected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into the upper arms, thighs, buttocks,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abdomen; absorption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a limb site may be increased if the limb is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used in strenuous exercise after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injection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l-Ra'y\Desktop\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8382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yclickfine.com/images/injection-techn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67" y="838200"/>
            <a:ext cx="9074196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6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398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is needed by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patients with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ketoacidosis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rapid onset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symptoms 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ubstantial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loss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weight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Weakness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ketonuria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Afirst-degree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relative who has type 1 diabetes.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also needed for type 2 diabetes when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methods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have failed to achieve good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emporarily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the presence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 current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illness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operatively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Pregnant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women with type 2 diabetes may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treated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insulin when diet alone fails.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5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itchFamily="18" charset="0"/>
                <a:ea typeface="SimHei" pitchFamily="49" charset="-122"/>
                <a:cs typeface="Times New Roman" pitchFamily="18" charset="0"/>
              </a:rPr>
              <a:t>Generally subcutaneous insulin injections cause few problems; </a:t>
            </a:r>
            <a:endParaRPr lang="en-US" sz="2800" dirty="0" smtClean="0">
              <a:latin typeface="Cambria" pitchFamily="18" charset="0"/>
              <a:ea typeface="SimHei" pitchFamily="49" charset="-122"/>
              <a:cs typeface="Times New Roman" pitchFamily="18" charset="0"/>
            </a:endParaRPr>
          </a:p>
          <a:p>
            <a:r>
              <a:rPr lang="en-US" sz="2800" b="1" dirty="0" smtClean="0">
                <a:latin typeface="Cambria" pitchFamily="18" charset="0"/>
                <a:ea typeface="SimHei" pitchFamily="49" charset="-122"/>
                <a:cs typeface="Times New Roman" pitchFamily="18" charset="0"/>
              </a:rPr>
              <a:t>1- </a:t>
            </a:r>
            <a:r>
              <a:rPr lang="en-US" sz="2800" b="1" dirty="0">
                <a:latin typeface="Cambria" pitchFamily="18" charset="0"/>
                <a:ea typeface="SimHei" pitchFamily="49" charset="-122"/>
                <a:cs typeface="Times New Roman" pitchFamily="18" charset="0"/>
              </a:rPr>
              <a:t>hypoglycemia</a:t>
            </a:r>
          </a:p>
          <a:p>
            <a:r>
              <a:rPr lang="en-US" sz="2800" b="1" dirty="0">
                <a:latin typeface="Cambria" pitchFamily="18" charset="0"/>
                <a:ea typeface="SimHei" pitchFamily="49" charset="-122"/>
                <a:cs typeface="Times New Roman" pitchFamily="18" charset="0"/>
              </a:rPr>
              <a:t>2-lipodystrophy</a:t>
            </a:r>
            <a:r>
              <a:rPr lang="en-US" sz="2800" dirty="0">
                <a:latin typeface="Cambria" pitchFamily="18" charset="0"/>
                <a:ea typeface="SimHei" pitchFamily="49" charset="-122"/>
                <a:cs typeface="Times New Roman" pitchFamily="18" charset="0"/>
              </a:rPr>
              <a:t> may occur but can be minimized by using</a:t>
            </a:r>
          </a:p>
          <a:p>
            <a:r>
              <a:rPr lang="en-US" sz="2800" dirty="0">
                <a:latin typeface="Cambria" pitchFamily="18" charset="0"/>
                <a:ea typeface="SimHei" pitchFamily="49" charset="-122"/>
                <a:cs typeface="Times New Roman" pitchFamily="18" charset="0"/>
              </a:rPr>
              <a:t>different injection sites in rotation. Local allergic reactions</a:t>
            </a:r>
          </a:p>
          <a:p>
            <a:r>
              <a:rPr lang="en-US" sz="2800" dirty="0">
                <a:latin typeface="Cambria" pitchFamily="18" charset="0"/>
                <a:ea typeface="SimHei" pitchFamily="49" charset="-122"/>
                <a:cs typeface="Times New Roman" pitchFamily="18" charset="0"/>
              </a:rPr>
              <a:t>are rare.</a:t>
            </a:r>
          </a:p>
        </p:txBody>
      </p:sp>
      <p:pic>
        <p:nvPicPr>
          <p:cNvPr id="3" name="Picture 2" descr="http://www.fairview.org/fv/groups/public/documents/images/82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055257"/>
            <a:ext cx="42672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58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1367</Words>
  <Application>Microsoft Office PowerPoint</Application>
  <PresentationFormat>On-screen Show (4:3)</PresentationFormat>
  <Paragraphs>253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Clinical pharmacy laboratory DM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Insulin aspart</vt:lpstr>
      <vt:lpstr>PowerPoint Presentation</vt:lpstr>
      <vt:lpstr>Insulin glulisine</vt:lpstr>
      <vt:lpstr>Insulin lispro</vt:lpstr>
      <vt:lpstr>PowerPoint Presentation</vt:lpstr>
      <vt:lpstr>Biphasic insulin aspart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za</cp:lastModifiedBy>
  <cp:revision>78</cp:revision>
  <dcterms:created xsi:type="dcterms:W3CDTF">2006-08-16T00:00:00Z</dcterms:created>
  <dcterms:modified xsi:type="dcterms:W3CDTF">2019-03-18T20:17:39Z</dcterms:modified>
</cp:coreProperties>
</file>