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idx="4294967295"/>
          </p:nvPr>
        </p:nvSpPr>
        <p:spPr>
          <a:xfrm>
            <a:off x="0" y="1122362"/>
            <a:ext cx="12192000" cy="38941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C000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rtl="0">
              <a:defRPr/>
            </a:pPr>
            <a:r>
              <a:t>Drugs Affecting the Autonomic Nervous System</a:t>
            </a:r>
          </a:p>
        </p:txBody>
      </p:sp>
      <p:pic>
        <p:nvPicPr>
          <p:cNvPr id="21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2037" y="25400"/>
            <a:ext cx="1004888" cy="100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i="1">
                <a:solidFill>
                  <a:srgbClr val="9411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pPr rtl="0">
              <a:defRPr/>
            </a:pPr>
            <a:r>
              <a:t>Chemical Signaling Between Cells</a:t>
            </a:r>
          </a:p>
        </p:txBody>
      </p:sp>
      <p:pic>
        <p:nvPicPr>
          <p:cNvPr id="62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2037" y="25400"/>
            <a:ext cx="1004888" cy="1004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local_and_distant_communica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86" y="2172493"/>
            <a:ext cx="9801436" cy="4224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>
              <a:defRPr/>
            </a:pPr>
            <a:endParaRPr/>
          </a:p>
        </p:txBody>
      </p:sp>
      <p:pic>
        <p:nvPicPr>
          <p:cNvPr id="66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0565" y="25400"/>
            <a:ext cx="968723" cy="96872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>
              <a:defRPr/>
            </a:pPr>
            <a:endParaRPr/>
          </a:p>
        </p:txBody>
      </p:sp>
      <p:pic>
        <p:nvPicPr>
          <p:cNvPr id="6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0" y="552450"/>
            <a:ext cx="7677714" cy="600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>
              <a:defRPr/>
            </a:pPr>
            <a:endParaRPr/>
          </a:p>
        </p:txBody>
      </p:sp>
      <p:pic>
        <p:nvPicPr>
          <p:cNvPr id="7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0737" y="1228725"/>
            <a:ext cx="4081463" cy="466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37" y="1228725"/>
            <a:ext cx="4562476" cy="466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7125" y="1228725"/>
            <a:ext cx="3533775" cy="466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84791" y="104775"/>
            <a:ext cx="961172" cy="963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>
              <a:defRPr/>
            </a:pPr>
            <a:endParaRPr/>
          </a:p>
        </p:txBody>
      </p:sp>
      <p:pic>
        <p:nvPicPr>
          <p:cNvPr id="2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012" y="0"/>
            <a:ext cx="453548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22037" y="25400"/>
            <a:ext cx="1004888" cy="100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>
              <a:defRPr/>
            </a:pPr>
            <a:endParaRPr/>
          </a:p>
        </p:txBody>
      </p:sp>
      <p:pic>
        <p:nvPicPr>
          <p:cNvPr id="2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0837" y="0"/>
            <a:ext cx="325278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22037" y="25400"/>
            <a:ext cx="1004888" cy="10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471487" y="2030412"/>
            <a:ext cx="690086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Thoracic and lumbar regions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7100" y="92075"/>
            <a:ext cx="68929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pPr rtl="0">
              <a:defRPr/>
            </a:pPr>
            <a:r>
              <a:t>Sympathetic Neurons</a:t>
            </a:r>
          </a:p>
        </p:txBody>
      </p:sp>
      <p:sp>
        <p:nvSpPr>
          <p:cNvPr id="34" name="Shape 34"/>
          <p:cNvSpPr/>
          <p:nvPr/>
        </p:nvSpPr>
        <p:spPr>
          <a:xfrm>
            <a:off x="165099" y="1417637"/>
            <a:ext cx="526097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i="1"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Thoracic &amp; lumbar region (T1 to L2)</a:t>
            </a:r>
          </a:p>
        </p:txBody>
      </p:sp>
      <p:pic>
        <p:nvPicPr>
          <p:cNvPr id="35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2237" y="0"/>
            <a:ext cx="639763" cy="639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5625" y="0"/>
            <a:ext cx="61690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pPr rtl="0">
              <a:defRPr/>
            </a:pPr>
            <a:r>
              <a:t>Parasympathetic Neurons</a:t>
            </a:r>
          </a:p>
        </p:txBody>
      </p:sp>
      <p:sp>
        <p:nvSpPr>
          <p:cNvPr id="39" name="Shape 39"/>
          <p:cNvSpPr/>
          <p:nvPr/>
        </p:nvSpPr>
        <p:spPr>
          <a:xfrm>
            <a:off x="0" y="2105025"/>
            <a:ext cx="576349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Wingdings"/>
              <a:buChar char="▪"/>
              <a:defRPr sz="28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/>
              <a:t>Cranial </a:t>
            </a:r>
            <a:r>
              <a:rPr lang="en-US" smtClean="0"/>
              <a:t>, facial, glossopharyngeal, &amp; vagus</a:t>
            </a:r>
            <a:endParaRPr dirty="0"/>
          </a:p>
          <a:p>
            <a:pPr marL="285750" indent="-285750">
              <a:buSzPct val="100000"/>
              <a:buFont typeface="Wingdings"/>
              <a:buChar char="▪"/>
              <a:defRPr sz="28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Sacral S2 – S4</a:t>
            </a:r>
          </a:p>
        </p:txBody>
      </p:sp>
      <p:pic>
        <p:nvPicPr>
          <p:cNvPr id="40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2237" y="0"/>
            <a:ext cx="639763" cy="639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2427287" y="0"/>
            <a:ext cx="698658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pPr rtl="0">
              <a:defRPr/>
            </a:pPr>
            <a:r>
              <a:t>Enteric nervous system</a:t>
            </a:r>
          </a:p>
        </p:txBody>
      </p:sp>
      <p:pic>
        <p:nvPicPr>
          <p:cNvPr id="4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0200" y="1209675"/>
            <a:ext cx="7045325" cy="539432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336550" y="1427162"/>
            <a:ext cx="4757738" cy="183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Wingdings"/>
              <a:buChar char="▪"/>
            </a:pPr>
            <a:endParaRPr dirty="0"/>
          </a:p>
          <a:p>
            <a:pPr marL="285750" indent="-285750">
              <a:buSzPct val="100000"/>
              <a:buFont typeface="Wingdings"/>
              <a:buChar char="▪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Collection of </a:t>
            </a:r>
            <a:r>
              <a:rPr dirty="0" smtClean="0"/>
              <a:t>NF</a:t>
            </a:r>
            <a:r>
              <a:rPr lang="en-US" dirty="0" smtClean="0"/>
              <a:t> (brain of Gut)</a:t>
            </a:r>
            <a:endParaRPr dirty="0"/>
          </a:p>
          <a:p>
            <a:pPr marL="285750" indent="-285750">
              <a:buSzPct val="100000"/>
              <a:buFont typeface="Wingdings"/>
              <a:buChar char="▪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Act independently of CNS, control motility, exocrine &amp; endocrine secretion, &amp; microcirculation</a:t>
            </a:r>
          </a:p>
        </p:txBody>
      </p:sp>
      <p:pic>
        <p:nvPicPr>
          <p:cNvPr id="45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9886" y="0"/>
            <a:ext cx="992114" cy="992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>
              <a:defRPr/>
            </a:pPr>
            <a:endParaRPr/>
          </a:p>
        </p:txBody>
      </p:sp>
      <p:pic>
        <p:nvPicPr>
          <p:cNvPr id="4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437"/>
            <a:ext cx="3822700" cy="521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3825" y="833437"/>
            <a:ext cx="3838575" cy="521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1937" y="1398587"/>
            <a:ext cx="4225926" cy="438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30743" y="0"/>
            <a:ext cx="961257" cy="961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pPr rtl="0">
              <a:defRPr/>
            </a:pPr>
            <a:r>
              <a:t>BaroreceptorReflex Arc</a:t>
            </a:r>
          </a:p>
        </p:txBody>
      </p:sp>
      <p:pic>
        <p:nvPicPr>
          <p:cNvPr id="5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7337" y="0"/>
            <a:ext cx="26892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22037" y="25400"/>
            <a:ext cx="1004888" cy="100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rtl="0">
              <a:defRPr/>
            </a:lvl1pPr>
          </a:lstStyle>
          <a:p>
            <a:r>
              <a:t>Characteristics of SNS &amp; PSNS </a:t>
            </a:r>
          </a:p>
        </p:txBody>
      </p:sp>
      <p:pic>
        <p:nvPicPr>
          <p:cNvPr id="5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123" y="1588784"/>
            <a:ext cx="11608565" cy="3680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800" y="25400"/>
            <a:ext cx="847825" cy="847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Macintosh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Helvetica Neue</vt:lpstr>
      <vt:lpstr>Arial</vt:lpstr>
      <vt:lpstr>Arial Rounded MT Bold</vt:lpstr>
      <vt:lpstr>Bodoni MT</vt:lpstr>
      <vt:lpstr>Calibri</vt:lpstr>
      <vt:lpstr>Calibri Light</vt:lpstr>
      <vt:lpstr>Wingdings</vt:lpstr>
      <vt:lpstr>Office Theme</vt:lpstr>
      <vt:lpstr>Drugs Affecting the Autonomic Nervous System</vt:lpstr>
      <vt:lpstr>PowerPoint Presentation</vt:lpstr>
      <vt:lpstr>PowerPoint Presentation</vt:lpstr>
      <vt:lpstr>Sympathetic Neurons</vt:lpstr>
      <vt:lpstr>Parasympathetic Neurons</vt:lpstr>
      <vt:lpstr>Enteric nervous system</vt:lpstr>
      <vt:lpstr>PowerPoint Presentation</vt:lpstr>
      <vt:lpstr>BaroreceptorReflex Arc</vt:lpstr>
      <vt:lpstr>Characteristics of SNS &amp; PSNS </vt:lpstr>
      <vt:lpstr>Chemical Signaling Between Cells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Affecting the Autonomic Nervous System</dc:title>
  <cp:lastModifiedBy>Inam Arif</cp:lastModifiedBy>
  <cp:revision>1</cp:revision>
  <dcterms:modified xsi:type="dcterms:W3CDTF">2018-03-28T03:51:41Z</dcterms:modified>
</cp:coreProperties>
</file>