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624"/>
  </p:normalViewPr>
  <p:slideViewPr>
    <p:cSldViewPr snapToGrid="0" snapToObjects="1">
      <p:cViewPr varScale="1">
        <p:scale>
          <a:sx n="110" d="100"/>
          <a:sy n="110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1BB5-5302-6F44-B0CC-73E20CCC8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0D310-1537-4646-BDB0-296AE23E1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DA765-84D1-F34E-B400-13DBFA63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75034-6EF7-9847-9D5A-734912F9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282B-A4D0-D342-AF92-9215214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1DAA-7ED2-294C-A5C2-3A48F8F9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DA253-E78E-F343-9BF6-00FE94773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205E-ED7D-5647-92B7-9CFBFD8B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34F4-F959-4B40-92E9-7FF20C01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26B1-32E1-F94F-A704-058C7006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49CAC-DA75-5244-BDAE-F42681939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9477F-719F-784F-BCE4-D33A38E32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EDD8D-6050-6D40-91F4-86EABB7C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BF06-522C-F041-86FD-FABE8E9F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BFF9-B2AD-DC48-B5F2-64D06DFA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>
            <a:extLst>
              <a:ext uri="{FF2B5EF4-FFF2-40B4-BE49-F238E27FC236}">
                <a16:creationId xmlns:a16="http://schemas.microsoft.com/office/drawing/2014/main" id="{5C2CFF0F-B6BF-114E-8D94-4CCB3480F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0A9D-8D86-9448-854E-069AD357213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5555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10EB-FD3E-4744-AE2F-5D918C7F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230B-6ECA-9843-B1FD-CDCD3FCF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7609-F1E2-D54F-B60C-BBD3E96E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4003C-5EE7-0141-9D0C-5945499B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9098E-9AFF-574F-8BC5-CFFEEADB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2AE7-C206-614D-8066-E379F101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5B26-44B6-814A-8304-97E359029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8E299-991E-2346-ADD3-01BE05AF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3D4C9-BE54-8B4C-91D1-221C679D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02BA-6838-8E40-B4D0-568A534A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3159-7EB3-9D41-9FE1-65E40D10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27D8-7767-3E46-A5B7-BC427F4F9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CE074-46D0-D04B-B533-7DB59F05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96246-9BC0-2C44-85C3-7647E570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622BD-24CE-0944-808B-9D3EF91A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F039D-3C89-5C44-8C84-52E968F6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01E2-D3D4-E84A-A8DA-25B157F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0A95E-E6AE-D944-8CF3-FB4242D2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7AB9D-1E4E-E347-B36F-FE0D967E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B1CA0-C80D-3642-B673-5DAFBC76B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55B86-6907-0841-8A62-736D71DF9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98CDD-06DF-AB43-B995-695411B0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A60E1-EF86-8B4F-AB4D-27DAF441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2DB50-ADC6-EA4A-AFBA-C321DEBB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713B-0C12-194B-AA81-02EC5135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E81F1-1CCD-2A47-9DDD-4BE8150C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C427E-7FE2-9F4E-A4ED-890ABE97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3BE50-217E-AC4E-88CF-95135223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6767-70DF-5C44-B4E3-95956AB2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059E6-99C9-B241-9612-DB452832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B5FE7-160A-744B-B07B-97D0960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AB64-ABD8-2546-9C2C-49E1B7DD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435F-3E47-284D-9FDE-A01BCCE3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1365A-4005-304D-AA15-EF9B855A6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3C824-0784-7C4E-8221-90587179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5AD8C-2FA4-164D-B49F-63104C9B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8ACEB-0A60-B64B-A61E-C703EC62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3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58C8-B6E6-5D4D-909C-F1D458FB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60209-7F44-FC48-B038-232463479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9A80C-EF31-AA44-A908-F2D23D31F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8F000-B982-A146-8496-21CAC0C7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0285-7AE9-A84F-83E1-17ECF78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043DC-E052-F344-8A9E-3BEEB3BB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06FE5-9E98-2A47-9530-465D31EF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C425-F322-E344-A4CC-9A318E547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5B09-86B5-CB42-AC8E-F5CE9FFA5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6F73-E727-224E-B8B4-BD54CADDB08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AD22D-EC3A-7844-A37E-58DC6B262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7FF6-ACCC-534F-98D7-90A31D76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B109-13FF-3043-BA97-ADC6EE45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0909EA45-3EB0-AD4F-B22C-A8A28409A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843088"/>
            <a:ext cx="11976100" cy="2119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7200" b="1" i="1">
                <a:solidFill>
                  <a:srgbClr val="C00000"/>
                </a:solidFill>
                <a:latin typeface="Bodoni MT"/>
              </a:rPr>
              <a:t>Drug-Receptor Interactions and </a:t>
            </a:r>
            <a:br>
              <a:rPr lang="en-US" altLang="en-US" sz="7200" b="1" i="1">
                <a:solidFill>
                  <a:srgbClr val="C00000"/>
                </a:solidFill>
                <a:latin typeface="Bodoni MT"/>
              </a:rPr>
            </a:br>
            <a:r>
              <a:rPr lang="en-US" altLang="en-US" sz="7200" b="1" i="1">
                <a:solidFill>
                  <a:srgbClr val="C00000"/>
                </a:solidFill>
                <a:latin typeface="Bodoni MT"/>
              </a:rPr>
              <a:t>Pharmacodynamics</a:t>
            </a:r>
            <a:endParaRPr lang="en-GB" altLang="en-US" sz="7200" b="1" i="1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16386" name="Picture 5">
            <a:extLst>
              <a:ext uri="{FF2B5EF4-FFF2-40B4-BE49-F238E27FC236}">
                <a16:creationId xmlns:a16="http://schemas.microsoft.com/office/drawing/2014/main" id="{4F2D5042-CFC5-4B41-BCE7-570688AD5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038" y="25400"/>
            <a:ext cx="1004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3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595E870-1B63-D145-B505-E11CFE77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D763C93E-7C8B-7F44-B8E0-6099B357D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" y="844550"/>
            <a:ext cx="5918200" cy="5395913"/>
          </a:xfrm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4FCFFCF8-23E7-5A4B-9EC8-0F23C347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844550"/>
            <a:ext cx="6018212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2EEAC73E-F4BB-CC4A-8A2F-08A5A105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525" y="254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5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>
            <a:extLst>
              <a:ext uri="{FF2B5EF4-FFF2-40B4-BE49-F238E27FC236}">
                <a16:creationId xmlns:a16="http://schemas.microsoft.com/office/drawing/2014/main" id="{0A7D2081-6DF3-8045-A4A1-7308B5861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656A210A-A9F4-1043-BF2B-56183DDA0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122682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54DD3C2D-AC12-ED4E-9F1C-9363F25A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5" y="0"/>
            <a:ext cx="1255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C00000"/>
                </a:solidFill>
                <a:latin typeface="Bodoni MT"/>
              </a:rPr>
              <a:t>Transmembrane G protein-coupled receptors (cont.)</a:t>
            </a:r>
            <a:endParaRPr lang="en-GB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FE101D6-EC9E-9345-AB87-332EE152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Ctr="1"/>
          <a:lstStyle/>
          <a:p>
            <a:pPr algn="ctr" eaLnBrk="1" hangingPunct="1"/>
            <a:r>
              <a:rPr lang="en-US" altLang="en-US" sz="5400" b="1" i="1" u="sng">
                <a:solidFill>
                  <a:srgbClr val="C00000"/>
                </a:solidFill>
                <a:latin typeface="Bodoni MT"/>
              </a:rPr>
              <a:t>G proteins</a:t>
            </a:r>
            <a:endParaRPr lang="en-GB" altLang="en-US" sz="5400" b="1" i="1" u="sng">
              <a:solidFill>
                <a:srgbClr val="C00000"/>
              </a:solidFill>
              <a:latin typeface="Bodoni MT"/>
            </a:endParaRPr>
          </a:p>
        </p:txBody>
      </p:sp>
      <p:grpSp>
        <p:nvGrpSpPr>
          <p:cNvPr id="26626" name="Content Placeholder 3">
            <a:extLst>
              <a:ext uri="{FF2B5EF4-FFF2-40B4-BE49-F238E27FC236}">
                <a16:creationId xmlns:a16="http://schemas.microsoft.com/office/drawing/2014/main" id="{EFA80E82-00BF-2349-BF30-A279A21AE4BD}"/>
              </a:ext>
            </a:extLst>
          </p:cNvPr>
          <p:cNvGrpSpPr>
            <a:grpSpLocks/>
          </p:cNvGrpSpPr>
          <p:nvPr/>
        </p:nvGrpSpPr>
        <p:grpSpPr bwMode="auto">
          <a:xfrm>
            <a:off x="6737350" y="2143125"/>
            <a:ext cx="5151438" cy="4160838"/>
            <a:chOff x="6737134" y="2142841"/>
            <a:chExt cx="5151180" cy="4160794"/>
          </a:xfrm>
        </p:grpSpPr>
        <p:sp>
          <p:nvSpPr>
            <p:cNvPr id="26636" name="Freeform 3">
              <a:extLst>
                <a:ext uri="{FF2B5EF4-FFF2-40B4-BE49-F238E27FC236}">
                  <a16:creationId xmlns:a16="http://schemas.microsoft.com/office/drawing/2014/main" id="{38DD123C-977C-8943-86E9-E138B071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757" y="3526731"/>
              <a:ext cx="3309241" cy="1305397"/>
            </a:xfrm>
            <a:custGeom>
              <a:avLst/>
              <a:gdLst>
                <a:gd name="T0" fmla="*/ 1654617 w 3309244"/>
                <a:gd name="T1" fmla="*/ 0 h 1305401"/>
                <a:gd name="T2" fmla="*/ 3309229 w 3309244"/>
                <a:gd name="T3" fmla="*/ 652691 h 1305401"/>
                <a:gd name="T4" fmla="*/ 1654617 w 3309244"/>
                <a:gd name="T5" fmla="*/ 1305381 h 1305401"/>
                <a:gd name="T6" fmla="*/ 0 w 3309244"/>
                <a:gd name="T7" fmla="*/ 652691 h 1305401"/>
                <a:gd name="T8" fmla="*/ 0 w 3309244"/>
                <a:gd name="T9" fmla="*/ 217566 h 1305401"/>
                <a:gd name="T10" fmla="*/ 217571 w 3309244"/>
                <a:gd name="T11" fmla="*/ 0 h 1305401"/>
                <a:gd name="T12" fmla="*/ 3091658 w 3309244"/>
                <a:gd name="T13" fmla="*/ 0 h 1305401"/>
                <a:gd name="T14" fmla="*/ 3309229 w 3309244"/>
                <a:gd name="T15" fmla="*/ 217566 h 1305401"/>
                <a:gd name="T16" fmla="*/ 3309229 w 3309244"/>
                <a:gd name="T17" fmla="*/ 1087815 h 1305401"/>
                <a:gd name="T18" fmla="*/ 3091658 w 3309244"/>
                <a:gd name="T19" fmla="*/ 1305381 h 1305401"/>
                <a:gd name="T20" fmla="*/ 217571 w 3309244"/>
                <a:gd name="T21" fmla="*/ 1305381 h 1305401"/>
                <a:gd name="T22" fmla="*/ 0 w 3309244"/>
                <a:gd name="T23" fmla="*/ 1087815 h 1305401"/>
                <a:gd name="T24" fmla="*/ 0 w 3309244"/>
                <a:gd name="T25" fmla="*/ 217566 h 130540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09244"/>
                <a:gd name="T40" fmla="*/ 0 h 1305401"/>
                <a:gd name="T41" fmla="*/ 3309244 w 3309244"/>
                <a:gd name="T42" fmla="*/ 1305401 h 13054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09244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3091673" y="0"/>
                  </a:lnTo>
                  <a:cubicBezTo>
                    <a:pt x="3211834" y="0"/>
                    <a:pt x="3309244" y="97410"/>
                    <a:pt x="3309244" y="217571"/>
                  </a:cubicBezTo>
                  <a:lnTo>
                    <a:pt x="3309244" y="1087830"/>
                  </a:lnTo>
                  <a:cubicBezTo>
                    <a:pt x="3309244" y="1207991"/>
                    <a:pt x="3211834" y="1305401"/>
                    <a:pt x="3091673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4846" tIns="134846" rIns="134846" bIns="134846" anchor="ctr" anchorCtr="1"/>
            <a:lstStyle>
              <a:lvl1pPr defTabSz="12430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Bodoni MT"/>
                </a:rPr>
                <a:t>Phospholipase C</a:t>
              </a:r>
              <a:endParaRPr lang="en-GB" altLang="en-US">
                <a:solidFill>
                  <a:srgbClr val="FFFFFF"/>
                </a:solidFill>
                <a:latin typeface="Bodoni MT"/>
              </a:endParaRPr>
            </a:p>
          </p:txBody>
        </p:sp>
        <p:sp>
          <p:nvSpPr>
            <p:cNvPr id="26637" name="Freeform 4">
              <a:extLst>
                <a:ext uri="{FF2B5EF4-FFF2-40B4-BE49-F238E27FC236}">
                  <a16:creationId xmlns:a16="http://schemas.microsoft.com/office/drawing/2014/main" id="{37C41211-AF28-0E4B-8AD8-FAD773C2DD81}"/>
                </a:ext>
              </a:extLst>
            </p:cNvPr>
            <p:cNvSpPr>
              <a:spLocks/>
            </p:cNvSpPr>
            <p:nvPr/>
          </p:nvSpPr>
          <p:spPr bwMode="auto">
            <a:xfrm rot="-5431246">
              <a:off x="9017478" y="3272083"/>
              <a:ext cx="509293" cy="0"/>
            </a:xfrm>
            <a:custGeom>
              <a:avLst/>
              <a:gdLst>
                <a:gd name="T0" fmla="*/ 254655 w 509290"/>
                <a:gd name="T1" fmla="*/ 509305 w 509290"/>
                <a:gd name="T2" fmla="*/ 254655 w 509290"/>
                <a:gd name="T3" fmla="*/ 0 w 509290"/>
                <a:gd name="T4" fmla="*/ 17694720 60000 65536"/>
                <a:gd name="T5" fmla="*/ 0 60000 65536"/>
                <a:gd name="T6" fmla="*/ 5898240 60000 65536"/>
                <a:gd name="T7" fmla="*/ 11796480 60000 65536"/>
                <a:gd name="T8" fmla="*/ 0 w 509290"/>
                <a:gd name="T9" fmla="*/ 509290 w 509290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09290">
                  <a:moveTo>
                    <a:pt x="0" y="0"/>
                  </a:moveTo>
                  <a:lnTo>
                    <a:pt x="509290" y="0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8" name="Freeform 5">
              <a:extLst>
                <a:ext uri="{FF2B5EF4-FFF2-40B4-BE49-F238E27FC236}">
                  <a16:creationId xmlns:a16="http://schemas.microsoft.com/office/drawing/2014/main" id="{759D80A5-1DCE-4140-9193-C32FC91E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32" y="2142841"/>
              <a:ext cx="874614" cy="874614"/>
            </a:xfrm>
            <a:custGeom>
              <a:avLst/>
              <a:gdLst>
                <a:gd name="T0" fmla="*/ 437299 w 874618"/>
                <a:gd name="T1" fmla="*/ 0 h 874618"/>
                <a:gd name="T2" fmla="*/ 874598 w 874618"/>
                <a:gd name="T3" fmla="*/ 437299 h 874618"/>
                <a:gd name="T4" fmla="*/ 437299 w 874618"/>
                <a:gd name="T5" fmla="*/ 874598 h 874618"/>
                <a:gd name="T6" fmla="*/ 0 w 874618"/>
                <a:gd name="T7" fmla="*/ 437299 h 874618"/>
                <a:gd name="T8" fmla="*/ 0 w 874618"/>
                <a:gd name="T9" fmla="*/ 145768 h 874618"/>
                <a:gd name="T10" fmla="*/ 145768 w 874618"/>
                <a:gd name="T11" fmla="*/ 0 h 874618"/>
                <a:gd name="T12" fmla="*/ 728830 w 874618"/>
                <a:gd name="T13" fmla="*/ 0 h 874618"/>
                <a:gd name="T14" fmla="*/ 874598 w 874618"/>
                <a:gd name="T15" fmla="*/ 145768 h 874618"/>
                <a:gd name="T16" fmla="*/ 874598 w 874618"/>
                <a:gd name="T17" fmla="*/ 728830 h 874618"/>
                <a:gd name="T18" fmla="*/ 728830 w 874618"/>
                <a:gd name="T19" fmla="*/ 874598 h 874618"/>
                <a:gd name="T20" fmla="*/ 145768 w 874618"/>
                <a:gd name="T21" fmla="*/ 874598 h 874618"/>
                <a:gd name="T22" fmla="*/ 0 w 874618"/>
                <a:gd name="T23" fmla="*/ 728830 h 874618"/>
                <a:gd name="T24" fmla="*/ 0 w 874618"/>
                <a:gd name="T25" fmla="*/ 145768 h 87461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4618"/>
                <a:gd name="T40" fmla="*/ 0 h 874618"/>
                <a:gd name="T41" fmla="*/ 874618 w 874618"/>
                <a:gd name="T42" fmla="*/ 874618 h 8746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4618" h="874618">
                  <a:moveTo>
                    <a:pt x="0" y="145773"/>
                  </a:moveTo>
                  <a:cubicBezTo>
                    <a:pt x="0" y="65265"/>
                    <a:pt x="65265" y="0"/>
                    <a:pt x="145773" y="0"/>
                  </a:cubicBezTo>
                  <a:lnTo>
                    <a:pt x="728845" y="0"/>
                  </a:lnTo>
                  <a:cubicBezTo>
                    <a:pt x="809353" y="0"/>
                    <a:pt x="874618" y="65265"/>
                    <a:pt x="874618" y="145773"/>
                  </a:cubicBezTo>
                  <a:lnTo>
                    <a:pt x="874618" y="728845"/>
                  </a:lnTo>
                  <a:cubicBezTo>
                    <a:pt x="874618" y="809353"/>
                    <a:pt x="809353" y="874618"/>
                    <a:pt x="728845" y="874618"/>
                  </a:cubicBezTo>
                  <a:lnTo>
                    <a:pt x="145773" y="874618"/>
                  </a:lnTo>
                  <a:cubicBezTo>
                    <a:pt x="65265" y="874618"/>
                    <a:pt x="0" y="809353"/>
                    <a:pt x="0" y="728845"/>
                  </a:cubicBezTo>
                  <a:lnTo>
                    <a:pt x="0" y="145773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13815" tIns="113815" rIns="113815" bIns="113815" anchor="ctr" anchorCtr="1"/>
            <a:lstStyle>
              <a:lvl1pPr defTabSz="12430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43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43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Bodoni MT"/>
                </a:rPr>
                <a:t>G</a:t>
              </a:r>
              <a:r>
                <a:rPr lang="en-US" altLang="en-US" baseline="-25000">
                  <a:solidFill>
                    <a:srgbClr val="FFFFFF"/>
                  </a:solidFill>
                  <a:latin typeface="Bodoni MT"/>
                </a:rPr>
                <a:t>q</a:t>
              </a:r>
              <a:endParaRPr lang="en-GB" altLang="en-US" baseline="-25000">
                <a:solidFill>
                  <a:srgbClr val="FFFFFF"/>
                </a:solidFill>
                <a:latin typeface="Bodoni MT"/>
              </a:endParaRPr>
            </a:p>
          </p:txBody>
        </p:sp>
        <p:sp>
          <p:nvSpPr>
            <p:cNvPr id="26639" name="Freeform 6">
              <a:extLst>
                <a:ext uri="{FF2B5EF4-FFF2-40B4-BE49-F238E27FC236}">
                  <a16:creationId xmlns:a16="http://schemas.microsoft.com/office/drawing/2014/main" id="{F7ABA4F2-99B7-204A-8FE8-808856C75347}"/>
                </a:ext>
              </a:extLst>
            </p:cNvPr>
            <p:cNvSpPr>
              <a:spLocks/>
            </p:cNvSpPr>
            <p:nvPr/>
          </p:nvSpPr>
          <p:spPr bwMode="auto">
            <a:xfrm rot="2510243">
              <a:off x="9895710" y="5129637"/>
              <a:ext cx="892033" cy="0"/>
            </a:xfrm>
            <a:custGeom>
              <a:avLst/>
              <a:gdLst>
                <a:gd name="T0" fmla="*/ 446017 w 892034"/>
                <a:gd name="T1" fmla="*/ 892029 w 892034"/>
                <a:gd name="T2" fmla="*/ 446017 w 892034"/>
                <a:gd name="T3" fmla="*/ 0 w 892034"/>
                <a:gd name="T4" fmla="*/ 17694720 60000 65536"/>
                <a:gd name="T5" fmla="*/ 0 60000 65536"/>
                <a:gd name="T6" fmla="*/ 5898240 60000 65536"/>
                <a:gd name="T7" fmla="*/ 11796480 60000 65536"/>
                <a:gd name="T8" fmla="*/ 0 w 892034"/>
                <a:gd name="T9" fmla="*/ 892034 w 89203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892034">
                  <a:moveTo>
                    <a:pt x="0" y="0"/>
                  </a:moveTo>
                  <a:lnTo>
                    <a:pt x="892034" y="0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0" name="Freeform 7">
              <a:extLst>
                <a:ext uri="{FF2B5EF4-FFF2-40B4-BE49-F238E27FC236}">
                  <a16:creationId xmlns:a16="http://schemas.microsoft.com/office/drawing/2014/main" id="{C553E8BC-F40A-7048-8629-6777897B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650" y="5427137"/>
              <a:ext cx="1451664" cy="874614"/>
            </a:xfrm>
            <a:custGeom>
              <a:avLst/>
              <a:gdLst>
                <a:gd name="T0" fmla="*/ 725828 w 1451666"/>
                <a:gd name="T1" fmla="*/ 0 h 874618"/>
                <a:gd name="T2" fmla="*/ 1451656 w 1451666"/>
                <a:gd name="T3" fmla="*/ 437299 h 874618"/>
                <a:gd name="T4" fmla="*/ 725828 w 1451666"/>
                <a:gd name="T5" fmla="*/ 874598 h 874618"/>
                <a:gd name="T6" fmla="*/ 0 w 1451666"/>
                <a:gd name="T7" fmla="*/ 437299 h 874618"/>
                <a:gd name="T8" fmla="*/ 0 w 1451666"/>
                <a:gd name="T9" fmla="*/ 145768 h 874618"/>
                <a:gd name="T10" fmla="*/ 145773 w 1451666"/>
                <a:gd name="T11" fmla="*/ 0 h 874618"/>
                <a:gd name="T12" fmla="*/ 1305883 w 1451666"/>
                <a:gd name="T13" fmla="*/ 0 h 874618"/>
                <a:gd name="T14" fmla="*/ 1451656 w 1451666"/>
                <a:gd name="T15" fmla="*/ 145768 h 874618"/>
                <a:gd name="T16" fmla="*/ 1451656 w 1451666"/>
                <a:gd name="T17" fmla="*/ 728830 h 874618"/>
                <a:gd name="T18" fmla="*/ 1305883 w 1451666"/>
                <a:gd name="T19" fmla="*/ 874598 h 874618"/>
                <a:gd name="T20" fmla="*/ 145773 w 1451666"/>
                <a:gd name="T21" fmla="*/ 874598 h 874618"/>
                <a:gd name="T22" fmla="*/ 0 w 1451666"/>
                <a:gd name="T23" fmla="*/ 728830 h 874618"/>
                <a:gd name="T24" fmla="*/ 0 w 1451666"/>
                <a:gd name="T25" fmla="*/ 145768 h 87461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1666"/>
                <a:gd name="T40" fmla="*/ 0 h 874618"/>
                <a:gd name="T41" fmla="*/ 1451666 w 1451666"/>
                <a:gd name="T42" fmla="*/ 874618 h 8746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1666" h="874618">
                  <a:moveTo>
                    <a:pt x="0" y="145773"/>
                  </a:moveTo>
                  <a:cubicBezTo>
                    <a:pt x="0" y="65265"/>
                    <a:pt x="65265" y="0"/>
                    <a:pt x="145773" y="0"/>
                  </a:cubicBezTo>
                  <a:lnTo>
                    <a:pt x="1305893" y="0"/>
                  </a:lnTo>
                  <a:cubicBezTo>
                    <a:pt x="1386401" y="0"/>
                    <a:pt x="1451666" y="65265"/>
                    <a:pt x="1451666" y="145773"/>
                  </a:cubicBezTo>
                  <a:lnTo>
                    <a:pt x="1451666" y="728845"/>
                  </a:lnTo>
                  <a:cubicBezTo>
                    <a:pt x="1451666" y="809353"/>
                    <a:pt x="1386401" y="874618"/>
                    <a:pt x="1305893" y="874618"/>
                  </a:cubicBezTo>
                  <a:lnTo>
                    <a:pt x="145773" y="874618"/>
                  </a:lnTo>
                  <a:cubicBezTo>
                    <a:pt x="65265" y="874618"/>
                    <a:pt x="0" y="809353"/>
                    <a:pt x="0" y="728845"/>
                  </a:cubicBezTo>
                  <a:lnTo>
                    <a:pt x="0" y="145773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4133" tIns="134133" rIns="134133" bIns="134133" anchor="ctr" anchorCtr="1"/>
            <a:lstStyle>
              <a:lvl1pPr defTabSz="1600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500"/>
                </a:spcAft>
                <a:buFontTx/>
                <a:buNone/>
              </a:pPr>
              <a:r>
                <a:rPr lang="en-US" altLang="en-US" sz="3600">
                  <a:solidFill>
                    <a:srgbClr val="FFC000"/>
                  </a:solidFill>
                  <a:latin typeface="Bodoni MT"/>
                </a:rPr>
                <a:t>IP</a:t>
              </a:r>
              <a:r>
                <a:rPr lang="en-US" altLang="en-US" sz="3600" baseline="-25000">
                  <a:solidFill>
                    <a:srgbClr val="FFC000"/>
                  </a:solidFill>
                  <a:latin typeface="Bodoni MT"/>
                </a:rPr>
                <a:t>3</a:t>
              </a:r>
              <a:endParaRPr lang="en-GB" altLang="en-US" sz="3600" baseline="-25000">
                <a:solidFill>
                  <a:srgbClr val="FFC000"/>
                </a:solidFill>
                <a:latin typeface="Bodoni MT"/>
              </a:endParaRPr>
            </a:p>
          </p:txBody>
        </p:sp>
        <p:sp>
          <p:nvSpPr>
            <p:cNvPr id="26641" name="Freeform 8">
              <a:extLst>
                <a:ext uri="{FF2B5EF4-FFF2-40B4-BE49-F238E27FC236}">
                  <a16:creationId xmlns:a16="http://schemas.microsoft.com/office/drawing/2014/main" id="{95FFF8FC-62F4-3047-B03A-744237DAA136}"/>
                </a:ext>
              </a:extLst>
            </p:cNvPr>
            <p:cNvSpPr>
              <a:spLocks/>
            </p:cNvSpPr>
            <p:nvPr/>
          </p:nvSpPr>
          <p:spPr bwMode="auto">
            <a:xfrm rot="8164580">
              <a:off x="7862579" y="5130582"/>
              <a:ext cx="860441" cy="0"/>
            </a:xfrm>
            <a:custGeom>
              <a:avLst/>
              <a:gdLst>
                <a:gd name="T0" fmla="*/ 430229 w 860438"/>
                <a:gd name="T1" fmla="*/ 860453 w 860438"/>
                <a:gd name="T2" fmla="*/ 430229 w 860438"/>
                <a:gd name="T3" fmla="*/ 0 w 860438"/>
                <a:gd name="T4" fmla="*/ 17694720 60000 65536"/>
                <a:gd name="T5" fmla="*/ 0 60000 65536"/>
                <a:gd name="T6" fmla="*/ 5898240 60000 65536"/>
                <a:gd name="T7" fmla="*/ 11796480 60000 65536"/>
                <a:gd name="T8" fmla="*/ 0 w 860438"/>
                <a:gd name="T9" fmla="*/ 860438 w 860438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860438">
                  <a:moveTo>
                    <a:pt x="0" y="0"/>
                  </a:moveTo>
                  <a:lnTo>
                    <a:pt x="860438" y="0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2" name="Freeform 9">
              <a:extLst>
                <a:ext uri="{FF2B5EF4-FFF2-40B4-BE49-F238E27FC236}">
                  <a16:creationId xmlns:a16="http://schemas.microsoft.com/office/drawing/2014/main" id="{22386E3E-0F5E-8143-9483-D751D2DF5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34" y="5429021"/>
              <a:ext cx="1583475" cy="874614"/>
            </a:xfrm>
            <a:custGeom>
              <a:avLst/>
              <a:gdLst>
                <a:gd name="T0" fmla="*/ 791730 w 1583480"/>
                <a:gd name="T1" fmla="*/ 0 h 874618"/>
                <a:gd name="T2" fmla="*/ 1583455 w 1583480"/>
                <a:gd name="T3" fmla="*/ 437299 h 874618"/>
                <a:gd name="T4" fmla="*/ 791730 w 1583480"/>
                <a:gd name="T5" fmla="*/ 874598 h 874618"/>
                <a:gd name="T6" fmla="*/ 0 w 1583480"/>
                <a:gd name="T7" fmla="*/ 437299 h 874618"/>
                <a:gd name="T8" fmla="*/ 0 w 1583480"/>
                <a:gd name="T9" fmla="*/ 145768 h 874618"/>
                <a:gd name="T10" fmla="*/ 145773 w 1583480"/>
                <a:gd name="T11" fmla="*/ 0 h 874618"/>
                <a:gd name="T12" fmla="*/ 1437682 w 1583480"/>
                <a:gd name="T13" fmla="*/ 0 h 874618"/>
                <a:gd name="T14" fmla="*/ 1583455 w 1583480"/>
                <a:gd name="T15" fmla="*/ 145768 h 874618"/>
                <a:gd name="T16" fmla="*/ 1583455 w 1583480"/>
                <a:gd name="T17" fmla="*/ 728830 h 874618"/>
                <a:gd name="T18" fmla="*/ 1437682 w 1583480"/>
                <a:gd name="T19" fmla="*/ 874598 h 874618"/>
                <a:gd name="T20" fmla="*/ 145773 w 1583480"/>
                <a:gd name="T21" fmla="*/ 874598 h 874618"/>
                <a:gd name="T22" fmla="*/ 0 w 1583480"/>
                <a:gd name="T23" fmla="*/ 728830 h 874618"/>
                <a:gd name="T24" fmla="*/ 0 w 1583480"/>
                <a:gd name="T25" fmla="*/ 145768 h 87461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80"/>
                <a:gd name="T40" fmla="*/ 0 h 874618"/>
                <a:gd name="T41" fmla="*/ 1583480 w 1583480"/>
                <a:gd name="T42" fmla="*/ 874618 h 8746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80" h="874618">
                  <a:moveTo>
                    <a:pt x="0" y="145773"/>
                  </a:moveTo>
                  <a:cubicBezTo>
                    <a:pt x="0" y="65265"/>
                    <a:pt x="65265" y="0"/>
                    <a:pt x="145773" y="0"/>
                  </a:cubicBezTo>
                  <a:lnTo>
                    <a:pt x="1437707" y="0"/>
                  </a:lnTo>
                  <a:cubicBezTo>
                    <a:pt x="1518215" y="0"/>
                    <a:pt x="1583480" y="65265"/>
                    <a:pt x="1583480" y="145773"/>
                  </a:cubicBezTo>
                  <a:lnTo>
                    <a:pt x="1583480" y="728845"/>
                  </a:lnTo>
                  <a:cubicBezTo>
                    <a:pt x="1583480" y="809353"/>
                    <a:pt x="1518215" y="874618"/>
                    <a:pt x="1437707" y="874618"/>
                  </a:cubicBezTo>
                  <a:lnTo>
                    <a:pt x="145773" y="874618"/>
                  </a:lnTo>
                  <a:cubicBezTo>
                    <a:pt x="65265" y="874618"/>
                    <a:pt x="0" y="809353"/>
                    <a:pt x="0" y="728845"/>
                  </a:cubicBezTo>
                  <a:lnTo>
                    <a:pt x="0" y="145773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4133" tIns="134133" rIns="134133" bIns="134133" anchor="ctr" anchorCtr="1"/>
            <a:lstStyle>
              <a:lvl1pPr defTabSz="1600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600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600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500"/>
                </a:spcAft>
                <a:buFontTx/>
                <a:buNone/>
              </a:pPr>
              <a:r>
                <a:rPr lang="en-US" altLang="en-US" sz="3600">
                  <a:solidFill>
                    <a:srgbClr val="C00000"/>
                  </a:solidFill>
                  <a:latin typeface="Bodoni MT"/>
                </a:rPr>
                <a:t>DAG</a:t>
              </a:r>
              <a:endParaRPr lang="en-GB" altLang="en-US" sz="3600">
                <a:solidFill>
                  <a:srgbClr val="C00000"/>
                </a:solidFill>
                <a:latin typeface="Bodoni MT"/>
              </a:endParaRP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85FC9B3D-7058-4649-BDC1-26B14FEB69F8}"/>
              </a:ext>
            </a:extLst>
          </p:cNvPr>
          <p:cNvGrpSpPr>
            <a:grpSpLocks/>
          </p:cNvGrpSpPr>
          <p:nvPr/>
        </p:nvGrpSpPr>
        <p:grpSpPr bwMode="auto">
          <a:xfrm>
            <a:off x="120650" y="1960563"/>
            <a:ext cx="6037263" cy="2459037"/>
            <a:chOff x="120645" y="1960034"/>
            <a:chExt cx="6037939" cy="2459946"/>
          </a:xfrm>
        </p:grpSpPr>
        <p:grpSp>
          <p:nvGrpSpPr>
            <p:cNvPr id="26629" name="Diagram 4">
              <a:extLst>
                <a:ext uri="{FF2B5EF4-FFF2-40B4-BE49-F238E27FC236}">
                  <a16:creationId xmlns:a16="http://schemas.microsoft.com/office/drawing/2014/main" id="{DF08CF21-A4A3-6E4E-8E49-69BEA0F2F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49" y="3468300"/>
              <a:ext cx="6032635" cy="951680"/>
              <a:chOff x="125949" y="3468300"/>
              <a:chExt cx="6032635" cy="951680"/>
            </a:xfrm>
          </p:grpSpPr>
          <p:sp>
            <p:nvSpPr>
              <p:cNvPr id="26631" name="Freeform 12">
                <a:extLst>
                  <a:ext uri="{FF2B5EF4-FFF2-40B4-BE49-F238E27FC236}">
                    <a16:creationId xmlns:a16="http://schemas.microsoft.com/office/drawing/2014/main" id="{9DA25D3A-F8CE-7541-B363-FC2B07C9B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49" y="3468300"/>
                <a:ext cx="1586136" cy="951680"/>
              </a:xfrm>
              <a:custGeom>
                <a:avLst/>
                <a:gdLst>
                  <a:gd name="T0" fmla="*/ 793064 w 1586139"/>
                  <a:gd name="T1" fmla="*/ 0 h 951683"/>
                  <a:gd name="T2" fmla="*/ 1586124 w 1586139"/>
                  <a:gd name="T3" fmla="*/ 475836 h 951683"/>
                  <a:gd name="T4" fmla="*/ 793064 w 1586139"/>
                  <a:gd name="T5" fmla="*/ 951668 h 951683"/>
                  <a:gd name="T6" fmla="*/ 0 w 1586139"/>
                  <a:gd name="T7" fmla="*/ 475836 h 951683"/>
                  <a:gd name="T8" fmla="*/ 0 w 1586139"/>
                  <a:gd name="T9" fmla="*/ 95168 h 951683"/>
                  <a:gd name="T10" fmla="*/ 95168 w 1586139"/>
                  <a:gd name="T11" fmla="*/ 0 h 951683"/>
                  <a:gd name="T12" fmla="*/ 1490956 w 1586139"/>
                  <a:gd name="T13" fmla="*/ 0 h 951683"/>
                  <a:gd name="T14" fmla="*/ 1586124 w 1586139"/>
                  <a:gd name="T15" fmla="*/ 95168 h 951683"/>
                  <a:gd name="T16" fmla="*/ 1586124 w 1586139"/>
                  <a:gd name="T17" fmla="*/ 856500 h 951683"/>
                  <a:gd name="T18" fmla="*/ 1490956 w 1586139"/>
                  <a:gd name="T19" fmla="*/ 951668 h 951683"/>
                  <a:gd name="T20" fmla="*/ 95168 w 1586139"/>
                  <a:gd name="T21" fmla="*/ 951668 h 951683"/>
                  <a:gd name="T22" fmla="*/ 0 w 1586139"/>
                  <a:gd name="T23" fmla="*/ 856500 h 951683"/>
                  <a:gd name="T24" fmla="*/ 0 w 1586139"/>
                  <a:gd name="T25" fmla="*/ 95168 h 95168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86139"/>
                  <a:gd name="T40" fmla="*/ 0 h 951683"/>
                  <a:gd name="T41" fmla="*/ 1586139 w 1586139"/>
                  <a:gd name="T42" fmla="*/ 951683 h 9516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86139" h="951683">
                    <a:moveTo>
                      <a:pt x="0" y="95168"/>
                    </a:moveTo>
                    <a:cubicBezTo>
                      <a:pt x="0" y="42608"/>
                      <a:pt x="42608" y="0"/>
                      <a:pt x="95168" y="0"/>
                    </a:cubicBezTo>
                    <a:lnTo>
                      <a:pt x="1490971" y="0"/>
                    </a:lnTo>
                    <a:cubicBezTo>
                      <a:pt x="1543531" y="0"/>
                      <a:pt x="1586139" y="42608"/>
                      <a:pt x="1586139" y="95168"/>
                    </a:cubicBezTo>
                    <a:lnTo>
                      <a:pt x="1586139" y="856515"/>
                    </a:lnTo>
                    <a:cubicBezTo>
                      <a:pt x="1586139" y="909075"/>
                      <a:pt x="1543531" y="951683"/>
                      <a:pt x="1490971" y="951683"/>
                    </a:cubicBezTo>
                    <a:lnTo>
                      <a:pt x="95168" y="951683"/>
                    </a:lnTo>
                    <a:cubicBezTo>
                      <a:pt x="42608" y="951683"/>
                      <a:pt x="0" y="909075"/>
                      <a:pt x="0" y="856515"/>
                    </a:cubicBezTo>
                    <a:lnTo>
                      <a:pt x="0" y="95168"/>
                    </a:lnTo>
                    <a:close/>
                  </a:path>
                </a:pathLst>
              </a:custGeom>
              <a:solidFill>
                <a:srgbClr val="5B9BD5"/>
              </a:solidFill>
              <a:ln w="127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3123" tIns="123123" rIns="123123" bIns="123123" anchor="ctr" anchorCtr="1"/>
              <a:lstStyle>
                <a:lvl1pPr defTabSz="111125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100"/>
                  </a:spcAft>
                  <a:buFontTx/>
                  <a:buNone/>
                </a:pPr>
                <a:r>
                  <a:rPr lang="en-US" altLang="en-US" sz="2500">
                    <a:solidFill>
                      <a:srgbClr val="FFFFFF"/>
                    </a:solidFill>
                    <a:latin typeface="Bodoni MT"/>
                  </a:rPr>
                  <a:t>G</a:t>
                </a:r>
                <a:r>
                  <a:rPr lang="en-US" altLang="en-US" sz="2500" baseline="-25000">
                    <a:solidFill>
                      <a:srgbClr val="FFFFFF"/>
                    </a:solidFill>
                    <a:latin typeface="Bodoni MT"/>
                  </a:rPr>
                  <a:t>s</a:t>
                </a:r>
                <a:endParaRPr lang="en-GB" altLang="en-US" sz="2500" baseline="-25000">
                  <a:solidFill>
                    <a:srgbClr val="FFFFFF"/>
                  </a:solidFill>
                  <a:latin typeface="Bodoni MT"/>
                </a:endParaRPr>
              </a:p>
            </p:txBody>
          </p:sp>
          <p:sp>
            <p:nvSpPr>
              <p:cNvPr id="26632" name="Freeform 13">
                <a:extLst>
                  <a:ext uri="{FF2B5EF4-FFF2-40B4-BE49-F238E27FC236}">
                    <a16:creationId xmlns:a16="http://schemas.microsoft.com/office/drawing/2014/main" id="{B86754DA-B9C5-0648-80FC-11E16D41A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706" y="3747458"/>
                <a:ext cx="336261" cy="393365"/>
              </a:xfrm>
              <a:custGeom>
                <a:avLst/>
                <a:gdLst>
                  <a:gd name="T0" fmla="*/ 168131 w 336261"/>
                  <a:gd name="T1" fmla="*/ 0 h 393362"/>
                  <a:gd name="T2" fmla="*/ 336261 w 336261"/>
                  <a:gd name="T3" fmla="*/ 196691 h 393362"/>
                  <a:gd name="T4" fmla="*/ 168131 w 336261"/>
                  <a:gd name="T5" fmla="*/ 393377 h 393362"/>
                  <a:gd name="T6" fmla="*/ 0 w 336261"/>
                  <a:gd name="T7" fmla="*/ 196691 h 393362"/>
                  <a:gd name="T8" fmla="*/ 0 w 336261"/>
                  <a:gd name="T9" fmla="*/ 78677 h 393362"/>
                  <a:gd name="T10" fmla="*/ 168131 w 336261"/>
                  <a:gd name="T11" fmla="*/ 78677 h 393362"/>
                  <a:gd name="T12" fmla="*/ 168131 w 336261"/>
                  <a:gd name="T13" fmla="*/ 0 h 393362"/>
                  <a:gd name="T14" fmla="*/ 336261 w 336261"/>
                  <a:gd name="T15" fmla="*/ 196691 h 393362"/>
                  <a:gd name="T16" fmla="*/ 168131 w 336261"/>
                  <a:gd name="T17" fmla="*/ 393377 h 393362"/>
                  <a:gd name="T18" fmla="*/ 168131 w 336261"/>
                  <a:gd name="T19" fmla="*/ 314700 h 393362"/>
                  <a:gd name="T20" fmla="*/ 0 w 336261"/>
                  <a:gd name="T21" fmla="*/ 314700 h 393362"/>
                  <a:gd name="T22" fmla="*/ 0 w 336261"/>
                  <a:gd name="T23" fmla="*/ 78677 h 393362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6261"/>
                  <a:gd name="T37" fmla="*/ 0 h 393362"/>
                  <a:gd name="T38" fmla="*/ 336261 w 336261"/>
                  <a:gd name="T39" fmla="*/ 393362 h 3933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6261" h="393362">
                    <a:moveTo>
                      <a:pt x="0" y="78672"/>
                    </a:moveTo>
                    <a:lnTo>
                      <a:pt x="168131" y="78672"/>
                    </a:lnTo>
                    <a:lnTo>
                      <a:pt x="168131" y="0"/>
                    </a:lnTo>
                    <a:lnTo>
                      <a:pt x="336261" y="196681"/>
                    </a:lnTo>
                    <a:lnTo>
                      <a:pt x="168131" y="393362"/>
                    </a:lnTo>
                    <a:lnTo>
                      <a:pt x="168131" y="314690"/>
                    </a:lnTo>
                    <a:lnTo>
                      <a:pt x="0" y="314690"/>
                    </a:lnTo>
                    <a:lnTo>
                      <a:pt x="0" y="78672"/>
                    </a:lnTo>
                    <a:close/>
                  </a:path>
                </a:pathLst>
              </a:custGeom>
              <a:solidFill>
                <a:srgbClr val="B5C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0" tIns="78674" rIns="100876" bIns="78674" anchor="ctr" anchorCtr="1"/>
              <a:lstStyle/>
              <a:p>
                <a:endParaRPr lang="en-US"/>
              </a:p>
            </p:txBody>
          </p:sp>
          <p:sp>
            <p:nvSpPr>
              <p:cNvPr id="26633" name="Freeform 14">
                <a:extLst>
                  <a:ext uri="{FF2B5EF4-FFF2-40B4-BE49-F238E27FC236}">
                    <a16:creationId xmlns:a16="http://schemas.microsoft.com/office/drawing/2014/main" id="{B64DD723-9E3E-914E-8583-576D5100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551" y="3468300"/>
                <a:ext cx="1586136" cy="951680"/>
              </a:xfrm>
              <a:custGeom>
                <a:avLst/>
                <a:gdLst>
                  <a:gd name="T0" fmla="*/ 793064 w 1586139"/>
                  <a:gd name="T1" fmla="*/ 0 h 951683"/>
                  <a:gd name="T2" fmla="*/ 1586124 w 1586139"/>
                  <a:gd name="T3" fmla="*/ 475836 h 951683"/>
                  <a:gd name="T4" fmla="*/ 793064 w 1586139"/>
                  <a:gd name="T5" fmla="*/ 951668 h 951683"/>
                  <a:gd name="T6" fmla="*/ 0 w 1586139"/>
                  <a:gd name="T7" fmla="*/ 475836 h 951683"/>
                  <a:gd name="T8" fmla="*/ 0 w 1586139"/>
                  <a:gd name="T9" fmla="*/ 95168 h 951683"/>
                  <a:gd name="T10" fmla="*/ 95168 w 1586139"/>
                  <a:gd name="T11" fmla="*/ 0 h 951683"/>
                  <a:gd name="T12" fmla="*/ 1490956 w 1586139"/>
                  <a:gd name="T13" fmla="*/ 0 h 951683"/>
                  <a:gd name="T14" fmla="*/ 1586124 w 1586139"/>
                  <a:gd name="T15" fmla="*/ 95168 h 951683"/>
                  <a:gd name="T16" fmla="*/ 1586124 w 1586139"/>
                  <a:gd name="T17" fmla="*/ 856500 h 951683"/>
                  <a:gd name="T18" fmla="*/ 1490956 w 1586139"/>
                  <a:gd name="T19" fmla="*/ 951668 h 951683"/>
                  <a:gd name="T20" fmla="*/ 95168 w 1586139"/>
                  <a:gd name="T21" fmla="*/ 951668 h 951683"/>
                  <a:gd name="T22" fmla="*/ 0 w 1586139"/>
                  <a:gd name="T23" fmla="*/ 856500 h 951683"/>
                  <a:gd name="T24" fmla="*/ 0 w 1586139"/>
                  <a:gd name="T25" fmla="*/ 95168 h 95168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86139"/>
                  <a:gd name="T40" fmla="*/ 0 h 951683"/>
                  <a:gd name="T41" fmla="*/ 1586139 w 1586139"/>
                  <a:gd name="T42" fmla="*/ 951683 h 9516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86139" h="951683">
                    <a:moveTo>
                      <a:pt x="0" y="95168"/>
                    </a:moveTo>
                    <a:cubicBezTo>
                      <a:pt x="0" y="42608"/>
                      <a:pt x="42608" y="0"/>
                      <a:pt x="95168" y="0"/>
                    </a:cubicBezTo>
                    <a:lnTo>
                      <a:pt x="1490971" y="0"/>
                    </a:lnTo>
                    <a:cubicBezTo>
                      <a:pt x="1543531" y="0"/>
                      <a:pt x="1586139" y="42608"/>
                      <a:pt x="1586139" y="95168"/>
                    </a:cubicBezTo>
                    <a:lnTo>
                      <a:pt x="1586139" y="856515"/>
                    </a:lnTo>
                    <a:cubicBezTo>
                      <a:pt x="1586139" y="909075"/>
                      <a:pt x="1543531" y="951683"/>
                      <a:pt x="1490971" y="951683"/>
                    </a:cubicBezTo>
                    <a:lnTo>
                      <a:pt x="95168" y="951683"/>
                    </a:lnTo>
                    <a:cubicBezTo>
                      <a:pt x="42608" y="951683"/>
                      <a:pt x="0" y="909075"/>
                      <a:pt x="0" y="856515"/>
                    </a:cubicBezTo>
                    <a:lnTo>
                      <a:pt x="0" y="95168"/>
                    </a:lnTo>
                    <a:close/>
                  </a:path>
                </a:pathLst>
              </a:custGeom>
              <a:solidFill>
                <a:srgbClr val="5B9BD5"/>
              </a:solidFill>
              <a:ln w="127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3123" tIns="123123" rIns="123123" bIns="123123" anchor="ctr" anchorCtr="1"/>
              <a:lstStyle>
                <a:lvl1pPr defTabSz="111125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1112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1125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100"/>
                  </a:spcAft>
                  <a:buFontTx/>
                  <a:buNone/>
                </a:pPr>
                <a:r>
                  <a:rPr lang="en-US" altLang="en-US" sz="2500">
                    <a:solidFill>
                      <a:srgbClr val="FFFFFF"/>
                    </a:solidFill>
                    <a:latin typeface="Bodoni MT"/>
                  </a:rPr>
                  <a:t>Adenylyl cyclase</a:t>
                </a:r>
                <a:endParaRPr lang="en-GB" altLang="en-US" sz="2500">
                  <a:solidFill>
                    <a:srgbClr val="FFFFFF"/>
                  </a:solidFill>
                  <a:latin typeface="Bodoni MT"/>
                </a:endParaRPr>
              </a:p>
            </p:txBody>
          </p:sp>
          <p:sp>
            <p:nvSpPr>
              <p:cNvPr id="26634" name="Freeform 15">
                <a:extLst>
                  <a:ext uri="{FF2B5EF4-FFF2-40B4-BE49-F238E27FC236}">
                    <a16:creationId xmlns:a16="http://schemas.microsoft.com/office/drawing/2014/main" id="{F39825D5-5926-7F49-B9EE-B80E13B7C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625" y="3747458"/>
                <a:ext cx="339077" cy="393365"/>
              </a:xfrm>
              <a:custGeom>
                <a:avLst/>
                <a:gdLst>
                  <a:gd name="T0" fmla="*/ 169547 w 339074"/>
                  <a:gd name="T1" fmla="*/ 0 h 393362"/>
                  <a:gd name="T2" fmla="*/ 339089 w 339074"/>
                  <a:gd name="T3" fmla="*/ 196691 h 393362"/>
                  <a:gd name="T4" fmla="*/ 169547 w 339074"/>
                  <a:gd name="T5" fmla="*/ 393377 h 393362"/>
                  <a:gd name="T6" fmla="*/ 0 w 339074"/>
                  <a:gd name="T7" fmla="*/ 196691 h 393362"/>
                  <a:gd name="T8" fmla="*/ 0 w 339074"/>
                  <a:gd name="T9" fmla="*/ 78677 h 393362"/>
                  <a:gd name="T10" fmla="*/ 169547 w 339074"/>
                  <a:gd name="T11" fmla="*/ 78677 h 393362"/>
                  <a:gd name="T12" fmla="*/ 169547 w 339074"/>
                  <a:gd name="T13" fmla="*/ 0 h 393362"/>
                  <a:gd name="T14" fmla="*/ 339089 w 339074"/>
                  <a:gd name="T15" fmla="*/ 196691 h 393362"/>
                  <a:gd name="T16" fmla="*/ 169547 w 339074"/>
                  <a:gd name="T17" fmla="*/ 393377 h 393362"/>
                  <a:gd name="T18" fmla="*/ 169547 w 339074"/>
                  <a:gd name="T19" fmla="*/ 314700 h 393362"/>
                  <a:gd name="T20" fmla="*/ 0 w 339074"/>
                  <a:gd name="T21" fmla="*/ 314700 h 393362"/>
                  <a:gd name="T22" fmla="*/ 0 w 339074"/>
                  <a:gd name="T23" fmla="*/ 78677 h 393362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9074"/>
                  <a:gd name="T37" fmla="*/ 0 h 393362"/>
                  <a:gd name="T38" fmla="*/ 339074 w 339074"/>
                  <a:gd name="T39" fmla="*/ 393362 h 3933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9074" h="393362">
                    <a:moveTo>
                      <a:pt x="0" y="78672"/>
                    </a:moveTo>
                    <a:lnTo>
                      <a:pt x="169537" y="78672"/>
                    </a:lnTo>
                    <a:lnTo>
                      <a:pt x="169537" y="0"/>
                    </a:lnTo>
                    <a:lnTo>
                      <a:pt x="339074" y="196681"/>
                    </a:lnTo>
                    <a:lnTo>
                      <a:pt x="169537" y="393362"/>
                    </a:lnTo>
                    <a:lnTo>
                      <a:pt x="169537" y="314690"/>
                    </a:lnTo>
                    <a:lnTo>
                      <a:pt x="0" y="314690"/>
                    </a:lnTo>
                    <a:lnTo>
                      <a:pt x="0" y="78672"/>
                    </a:lnTo>
                    <a:close/>
                  </a:path>
                </a:pathLst>
              </a:custGeom>
              <a:solidFill>
                <a:srgbClr val="B5C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0" tIns="78674" rIns="101717" bIns="78674" anchor="ctr" anchorCtr="1"/>
              <a:lstStyle/>
              <a:p>
                <a:endParaRPr lang="en-US"/>
              </a:p>
            </p:txBody>
          </p:sp>
          <p:sp>
            <p:nvSpPr>
              <p:cNvPr id="26635" name="Freeform 16">
                <a:extLst>
                  <a:ext uri="{FF2B5EF4-FFF2-40B4-BE49-F238E27FC236}">
                    <a16:creationId xmlns:a16="http://schemas.microsoft.com/office/drawing/2014/main" id="{F6CF0FEF-7DD2-2F4C-A45E-704B2B71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448" y="3468300"/>
                <a:ext cx="1586136" cy="951680"/>
              </a:xfrm>
              <a:custGeom>
                <a:avLst/>
                <a:gdLst>
                  <a:gd name="T0" fmla="*/ 793064 w 1586139"/>
                  <a:gd name="T1" fmla="*/ 0 h 951683"/>
                  <a:gd name="T2" fmla="*/ 1586124 w 1586139"/>
                  <a:gd name="T3" fmla="*/ 475836 h 951683"/>
                  <a:gd name="T4" fmla="*/ 793064 w 1586139"/>
                  <a:gd name="T5" fmla="*/ 951668 h 951683"/>
                  <a:gd name="T6" fmla="*/ 0 w 1586139"/>
                  <a:gd name="T7" fmla="*/ 475836 h 951683"/>
                  <a:gd name="T8" fmla="*/ 0 w 1586139"/>
                  <a:gd name="T9" fmla="*/ 95168 h 951683"/>
                  <a:gd name="T10" fmla="*/ 95168 w 1586139"/>
                  <a:gd name="T11" fmla="*/ 0 h 951683"/>
                  <a:gd name="T12" fmla="*/ 1490956 w 1586139"/>
                  <a:gd name="T13" fmla="*/ 0 h 951683"/>
                  <a:gd name="T14" fmla="*/ 1586124 w 1586139"/>
                  <a:gd name="T15" fmla="*/ 95168 h 951683"/>
                  <a:gd name="T16" fmla="*/ 1586124 w 1586139"/>
                  <a:gd name="T17" fmla="*/ 856500 h 951683"/>
                  <a:gd name="T18" fmla="*/ 1490956 w 1586139"/>
                  <a:gd name="T19" fmla="*/ 951668 h 951683"/>
                  <a:gd name="T20" fmla="*/ 95168 w 1586139"/>
                  <a:gd name="T21" fmla="*/ 951668 h 951683"/>
                  <a:gd name="T22" fmla="*/ 0 w 1586139"/>
                  <a:gd name="T23" fmla="*/ 856500 h 951683"/>
                  <a:gd name="T24" fmla="*/ 0 w 1586139"/>
                  <a:gd name="T25" fmla="*/ 95168 h 95168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86139"/>
                  <a:gd name="T40" fmla="*/ 0 h 951683"/>
                  <a:gd name="T41" fmla="*/ 1586139 w 1586139"/>
                  <a:gd name="T42" fmla="*/ 951683 h 9516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86139" h="951683">
                    <a:moveTo>
                      <a:pt x="0" y="95168"/>
                    </a:moveTo>
                    <a:cubicBezTo>
                      <a:pt x="0" y="42608"/>
                      <a:pt x="42608" y="0"/>
                      <a:pt x="95168" y="0"/>
                    </a:cubicBezTo>
                    <a:lnTo>
                      <a:pt x="1490971" y="0"/>
                    </a:lnTo>
                    <a:cubicBezTo>
                      <a:pt x="1543531" y="0"/>
                      <a:pt x="1586139" y="42608"/>
                      <a:pt x="1586139" y="95168"/>
                    </a:cubicBezTo>
                    <a:lnTo>
                      <a:pt x="1586139" y="856515"/>
                    </a:lnTo>
                    <a:cubicBezTo>
                      <a:pt x="1586139" y="909075"/>
                      <a:pt x="1543531" y="951683"/>
                      <a:pt x="1490971" y="951683"/>
                    </a:cubicBezTo>
                    <a:lnTo>
                      <a:pt x="95168" y="951683"/>
                    </a:lnTo>
                    <a:cubicBezTo>
                      <a:pt x="42608" y="951683"/>
                      <a:pt x="0" y="909075"/>
                      <a:pt x="0" y="856515"/>
                    </a:cubicBezTo>
                    <a:lnTo>
                      <a:pt x="0" y="95168"/>
                    </a:lnTo>
                    <a:close/>
                  </a:path>
                </a:pathLst>
              </a:custGeom>
              <a:solidFill>
                <a:srgbClr val="5B9BD5"/>
              </a:solidFill>
              <a:ln w="127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65030" tIns="165030" rIns="165030" bIns="165030" anchor="ctr" anchorCtr="1"/>
              <a:lstStyle>
                <a:lvl1pPr defTabSz="16002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600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600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600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600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600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600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600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600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500"/>
                  </a:spcAft>
                  <a:buFontTx/>
                  <a:buNone/>
                </a:pPr>
                <a:r>
                  <a:rPr lang="en-US" altLang="en-US" sz="3600">
                    <a:solidFill>
                      <a:srgbClr val="C00000"/>
                    </a:solidFill>
                    <a:latin typeface="Bodoni MT"/>
                  </a:rPr>
                  <a:t>cAMP</a:t>
                </a:r>
                <a:endParaRPr lang="en-GB" altLang="en-US" sz="3600">
                  <a:solidFill>
                    <a:srgbClr val="C00000"/>
                  </a:solidFill>
                  <a:latin typeface="Bodoni MT"/>
                </a:endParaRPr>
              </a:p>
            </p:txBody>
          </p:sp>
        </p:grpSp>
        <p:sp>
          <p:nvSpPr>
            <p:cNvPr id="26630" name="TextBox 5">
              <a:extLst>
                <a:ext uri="{FF2B5EF4-FFF2-40B4-BE49-F238E27FC236}">
                  <a16:creationId xmlns:a16="http://schemas.microsoft.com/office/drawing/2014/main" id="{C09560BE-395D-0D4F-BBF4-865CAEFF6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45" y="1960034"/>
              <a:ext cx="1001981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</a:rPr>
                <a:t>A-</a:t>
              </a:r>
              <a:endParaRPr lang="en-GB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912E711C-9F7D-A546-9F42-6DC1EA0F6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1946275"/>
            <a:ext cx="958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B-</a:t>
            </a:r>
            <a:endParaRPr lang="en-GB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90F5A46-B70F-9449-9855-7708770F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0"/>
            <a:ext cx="10801350" cy="1325563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US" altLang="en-US" sz="4800" b="1" i="1">
                <a:solidFill>
                  <a:srgbClr val="C00000"/>
                </a:solidFill>
                <a:latin typeface="Bodoni MT"/>
              </a:rPr>
              <a:t>Enzyme-linked receptors</a:t>
            </a:r>
            <a:br>
              <a:rPr lang="en-US" altLang="en-US" sz="4800" b="1" i="1">
                <a:solidFill>
                  <a:srgbClr val="C00000"/>
                </a:solidFill>
                <a:latin typeface="Bodoni MT"/>
              </a:rPr>
            </a:br>
            <a:r>
              <a:rPr lang="en-US" altLang="en-US" sz="4800" b="1" i="1">
                <a:solidFill>
                  <a:srgbClr val="C00000"/>
                </a:solidFill>
                <a:latin typeface="Bodoni MT"/>
              </a:rPr>
              <a:t>(Insulin Receptors)</a:t>
            </a:r>
            <a:endParaRPr lang="en-GB" altLang="en-US" sz="4800" b="1" i="1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21745249-C820-684C-92C6-A4C7C741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25563"/>
            <a:ext cx="23780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Content Placeholder 6">
            <a:extLst>
              <a:ext uri="{FF2B5EF4-FFF2-40B4-BE49-F238E27FC236}">
                <a16:creationId xmlns:a16="http://schemas.microsoft.com/office/drawing/2014/main" id="{E06FF4B6-3F9C-014B-9D2D-3EFE199ED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6088" y="1241425"/>
            <a:ext cx="3959225" cy="5486400"/>
          </a:xfrm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51EA81C3-9B30-024E-8FF2-045165F92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38" y="25400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>
            <a:extLst>
              <a:ext uri="{FF2B5EF4-FFF2-40B4-BE49-F238E27FC236}">
                <a16:creationId xmlns:a16="http://schemas.microsoft.com/office/drawing/2014/main" id="{D79286CC-B115-4446-92D0-414E9F5A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2643188"/>
            <a:ext cx="55435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Bodoni MT"/>
              </a:rPr>
              <a:t>Dimers or multisubunits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Bodoni MT"/>
              </a:rPr>
              <a:t>Lasts min to 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Bodoni MT"/>
              </a:rPr>
              <a:t>Ex., epidermal growth factor(EGF), platelet-derived growth factor (PDGF), atrial natriuretic peptide (ANP), insulin &amp; others</a:t>
            </a:r>
            <a:endParaRPr lang="en-GB" altLang="en-US" i="1">
              <a:solidFill>
                <a:srgbClr val="000000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65748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955BF63-FA45-7B4F-8465-312D92BA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254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5400" b="1" i="1">
                <a:solidFill>
                  <a:srgbClr val="C00000"/>
                </a:solidFill>
                <a:latin typeface="Bodoni MT"/>
              </a:rPr>
              <a:t>Intracellular receptors</a:t>
            </a:r>
            <a:endParaRPr lang="en-GB" altLang="en-US" sz="5400" b="1" i="1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28674" name="Content Placeholder 3">
            <a:extLst>
              <a:ext uri="{FF2B5EF4-FFF2-40B4-BE49-F238E27FC236}">
                <a16:creationId xmlns:a16="http://schemas.microsoft.com/office/drawing/2014/main" id="{E856DE60-DF4C-3D4F-8CF7-2FFE5E218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3488" y="25400"/>
            <a:ext cx="1958975" cy="6858000"/>
          </a:xfrm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063A0A98-4BDB-1A47-89FE-6DF026EF2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525" y="254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6">
            <a:extLst>
              <a:ext uri="{FF2B5EF4-FFF2-40B4-BE49-F238E27FC236}">
                <a16:creationId xmlns:a16="http://schemas.microsoft.com/office/drawing/2014/main" id="{750BC58C-919A-B047-BC61-ABE852E1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757488"/>
            <a:ext cx="72183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Bodoni MT"/>
              </a:rPr>
              <a:t>Takes hours to days to give response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Bodoni MT"/>
              </a:rPr>
              <a:t>Examples:  steroid H, structural pts, Es, RNA &amp; ribosomes</a:t>
            </a:r>
            <a:endParaRPr lang="en-GB" altLang="en-US" i="1">
              <a:solidFill>
                <a:srgbClr val="000000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398876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>
            <a:extLst>
              <a:ext uri="{FF2B5EF4-FFF2-40B4-BE49-F238E27FC236}">
                <a16:creationId xmlns:a16="http://schemas.microsoft.com/office/drawing/2014/main" id="{5A51F8AD-CC4E-CA4E-89A7-58D4ABEB6B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4450" y="25400"/>
            <a:ext cx="7583488" cy="1325563"/>
          </a:xfrm>
        </p:spPr>
        <p:txBody>
          <a:bodyPr>
            <a:normAutofit/>
          </a:bodyPr>
          <a:lstStyle>
            <a:lvl1pPr algn="ctr" defTabSz="868680">
              <a:defRPr sz="418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>
              <a:defRPr/>
            </a:pPr>
            <a:r>
              <a:t>Characteristics of Signal Transduction</a:t>
            </a:r>
          </a:p>
        </p:txBody>
      </p:sp>
      <p:pic>
        <p:nvPicPr>
          <p:cNvPr id="29698" name="image.png">
            <a:extLst>
              <a:ext uri="{FF2B5EF4-FFF2-40B4-BE49-F238E27FC236}">
                <a16:creationId xmlns:a16="http://schemas.microsoft.com/office/drawing/2014/main" id="{48A7AEAD-CCC7-984E-A9F3-2D83DB2DD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-92075"/>
            <a:ext cx="3683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9699" name="image.jpeg">
            <a:extLst>
              <a:ext uri="{FF2B5EF4-FFF2-40B4-BE49-F238E27FC236}">
                <a16:creationId xmlns:a16="http://schemas.microsoft.com/office/drawing/2014/main" id="{49AE1634-F2E3-3942-9E77-3D5E5AF0E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038" y="25400"/>
            <a:ext cx="1004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" name="Shape 23">
            <a:extLst>
              <a:ext uri="{FF2B5EF4-FFF2-40B4-BE49-F238E27FC236}">
                <a16:creationId xmlns:a16="http://schemas.microsoft.com/office/drawing/2014/main" id="{A43C1F2E-0997-AF46-8173-D8A98611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77057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C00000"/>
              </a:buClr>
              <a:buSzPct val="100000"/>
              <a:buFont typeface="Wingdings" pitchFamily="2" charset="2"/>
              <a:buChar char="✓"/>
            </a:pPr>
            <a:r>
              <a:rPr lang="en-US" altLang="en-US" sz="3600">
                <a:latin typeface="Bodoni MT"/>
                <a:ea typeface="Bodoni MT"/>
                <a:cs typeface="Bodoni MT"/>
                <a:sym typeface="Bodoni MT"/>
              </a:rPr>
              <a:t> </a:t>
            </a:r>
            <a:r>
              <a:rPr lang="en-US" altLang="en-US" sz="4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rPr>
              <a:t>Signal Amplification</a:t>
            </a:r>
          </a:p>
          <a:p>
            <a:r>
              <a:rPr lang="en-US" altLang="en-US" sz="3600" i="1">
                <a:latin typeface="Bodoni MT"/>
                <a:ea typeface="Bodoni MT"/>
                <a:cs typeface="Bodoni MT"/>
                <a:sym typeface="Bodoni MT"/>
              </a:rPr>
              <a:t>        e.g. albuterol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✓"/>
            </a:pPr>
            <a:r>
              <a:rPr lang="en-US" altLang="en-US" sz="3600" i="1">
                <a:latin typeface="Bodoni MT"/>
                <a:ea typeface="Bodoni MT"/>
                <a:cs typeface="Bodoni MT"/>
                <a:sym typeface="Bodoni MT"/>
              </a:rPr>
              <a:t>  Spare receptors </a:t>
            </a:r>
          </a:p>
          <a:p>
            <a:r>
              <a:rPr lang="en-US" altLang="en-US" sz="3600" i="1">
                <a:latin typeface="Bodoni MT"/>
                <a:ea typeface="Bodoni MT"/>
                <a:cs typeface="Bodoni MT"/>
                <a:sym typeface="Bodoni MT"/>
              </a:rPr>
              <a:t>        insulin spare Rs = 99%</a:t>
            </a:r>
          </a:p>
          <a:p>
            <a:r>
              <a:rPr lang="en-US" altLang="en-US" sz="3600" i="1">
                <a:latin typeface="Bodoni MT"/>
                <a:ea typeface="Bodoni MT"/>
                <a:cs typeface="Bodoni MT"/>
                <a:sym typeface="Bodoni MT"/>
              </a:rPr>
              <a:t>         </a:t>
            </a:r>
            <a:r>
              <a:rPr lang="en-US" altLang="en-US" sz="3600" i="1">
                <a:ea typeface="Bodoni MT"/>
                <a:cs typeface="Bodoni MT"/>
                <a:sym typeface="Calibri" panose="020F0502020204030204" pitchFamily="34" charset="0"/>
              </a:rPr>
              <a:t>β-adrenoceptors = 5-10%</a:t>
            </a:r>
          </a:p>
          <a:p>
            <a:endParaRPr lang="en-US" altLang="en-US" sz="3600" i="1">
              <a:ea typeface="Bodoni MT"/>
              <a:cs typeface="Bodoni MT"/>
              <a:sym typeface="Calibri" panose="020F0502020204030204" pitchFamily="34" charset="0"/>
            </a:endParaRPr>
          </a:p>
          <a:p>
            <a:endParaRPr lang="en-US" altLang="en-US" sz="3600" i="1">
              <a:ea typeface="Bodoni MT"/>
              <a:cs typeface="Bodoni MT"/>
              <a:sym typeface="Calibri" panose="020F0502020204030204" pitchFamily="34" charset="0"/>
            </a:endParaRPr>
          </a:p>
          <a:p>
            <a:endParaRPr lang="en-US" altLang="en-US" sz="3600" i="1">
              <a:ea typeface="Bodoni MT"/>
              <a:cs typeface="Bodoni MT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29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>
            <a:extLst>
              <a:ext uri="{FF2B5EF4-FFF2-40B4-BE49-F238E27FC236}">
                <a16:creationId xmlns:a16="http://schemas.microsoft.com/office/drawing/2014/main" id="{2D06ACD1-2119-8841-8771-E51FB63187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65125" y="303213"/>
            <a:ext cx="11991975" cy="1325562"/>
          </a:xfrm>
        </p:spPr>
        <p:txBody>
          <a:bodyPr>
            <a:normAutofit fontScale="90000"/>
          </a:bodyPr>
          <a:lstStyle>
            <a:lvl1pPr algn="ctr" defTabSz="886968">
              <a:lnSpc>
                <a:spcPct val="100000"/>
              </a:lnSpc>
              <a:defRPr sz="4656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>
              <a:defRPr/>
            </a:pPr>
            <a:r>
              <a:rPr b="1" dirty="0"/>
              <a:t>Desensitization, &amp; Down-Regulation of Receptors</a:t>
            </a:r>
          </a:p>
        </p:txBody>
      </p:sp>
      <p:sp>
        <p:nvSpPr>
          <p:cNvPr id="30722" name="Shape 26">
            <a:extLst>
              <a:ext uri="{FF2B5EF4-FFF2-40B4-BE49-F238E27FC236}">
                <a16:creationId xmlns:a16="http://schemas.microsoft.com/office/drawing/2014/main" id="{02683570-4945-714A-9808-0477018E7E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4350" y="1825625"/>
            <a:ext cx="11677650" cy="4351338"/>
          </a:xfrm>
        </p:spPr>
        <p:txBody>
          <a:bodyPr/>
          <a:lstStyle/>
          <a:p>
            <a:r>
              <a:rPr lang="en-US" altLang="en-US" sz="40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rPr>
              <a:t>Tachyphlaxis: </a:t>
            </a:r>
            <a:r>
              <a:rPr lang="en-US" altLang="en-US" sz="4000" i="1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repeated administration of the agonist lead to decrease in responsiveness of Rs </a:t>
            </a:r>
          </a:p>
          <a:p>
            <a:endParaRPr lang="en-US" altLang="en-US" sz="4000" i="1">
              <a:solidFill>
                <a:srgbClr val="000000"/>
              </a:solidFill>
              <a:latin typeface="Bodoni MT"/>
              <a:ea typeface="Bodoni MT"/>
              <a:cs typeface="Bodoni MT"/>
              <a:sym typeface="Bodoni MT"/>
            </a:endParaRPr>
          </a:p>
          <a:p>
            <a:endParaRPr lang="en-US" altLang="en-US" sz="4000" i="1">
              <a:solidFill>
                <a:srgbClr val="000000"/>
              </a:solidFill>
              <a:latin typeface="Bodoni MT"/>
              <a:ea typeface="Bodoni MT"/>
              <a:cs typeface="Bodoni MT"/>
              <a:sym typeface="Bodoni MT"/>
            </a:endParaRPr>
          </a:p>
          <a:p>
            <a:r>
              <a:rPr lang="en-US" altLang="en-US" sz="40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rPr>
              <a:t>Refractory </a:t>
            </a:r>
          </a:p>
          <a:p>
            <a:r>
              <a:rPr lang="en-US" altLang="en-US" sz="40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rPr>
              <a:t>Up-regulation of receptors</a:t>
            </a:r>
          </a:p>
        </p:txBody>
      </p:sp>
      <p:pic>
        <p:nvPicPr>
          <p:cNvPr id="30723" name="Figure 9 - 3.png" descr="Figure 9 - 3">
            <a:extLst>
              <a:ext uri="{FF2B5EF4-FFF2-40B4-BE49-F238E27FC236}">
                <a16:creationId xmlns:a16="http://schemas.microsoft.com/office/drawing/2014/main" id="{F25D43D5-AD95-1045-916F-CAB3DC49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r="6973" b="53169"/>
          <a:stretch>
            <a:fillRect/>
          </a:stretch>
        </p:blipFill>
        <p:spPr bwMode="auto">
          <a:xfrm>
            <a:off x="7989888" y="3035300"/>
            <a:ext cx="39925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30724" name="Group 35">
            <a:extLst>
              <a:ext uri="{FF2B5EF4-FFF2-40B4-BE49-F238E27FC236}">
                <a16:creationId xmlns:a16="http://schemas.microsoft.com/office/drawing/2014/main" id="{8D9E5324-9F42-DD47-BAC2-792382C64C94}"/>
              </a:ext>
            </a:extLst>
          </p:cNvPr>
          <p:cNvGrpSpPr>
            <a:grpSpLocks/>
          </p:cNvGrpSpPr>
          <p:nvPr/>
        </p:nvGrpSpPr>
        <p:grpSpPr bwMode="auto">
          <a:xfrm>
            <a:off x="8323263" y="4937125"/>
            <a:ext cx="1662112" cy="1920875"/>
            <a:chOff x="0" y="0"/>
            <a:chExt cx="1661667" cy="1920876"/>
          </a:xfrm>
        </p:grpSpPr>
        <p:sp>
          <p:nvSpPr>
            <p:cNvPr id="30726" name="Shape 28">
              <a:extLst>
                <a:ext uri="{FF2B5EF4-FFF2-40B4-BE49-F238E27FC236}">
                  <a16:creationId xmlns:a16="http://schemas.microsoft.com/office/drawing/2014/main" id="{9C34E518-AAD0-4540-AB3F-F438A9DACBC8}"/>
                </a:ext>
              </a:extLst>
            </p:cNvPr>
            <p:cNvSpPr>
              <a:spLocks/>
            </p:cNvSpPr>
            <p:nvPr/>
          </p:nvSpPr>
          <p:spPr bwMode="auto">
            <a:xfrm rot="10200001">
              <a:off x="362708" y="1028624"/>
              <a:ext cx="305702" cy="343946"/>
            </a:xfrm>
            <a:custGeom>
              <a:avLst/>
              <a:gdLst>
                <a:gd name="T0" fmla="*/ 30616621 w 21600"/>
                <a:gd name="T1" fmla="*/ 43604694 h 21600"/>
                <a:gd name="T2" fmla="*/ 30616621 w 21600"/>
                <a:gd name="T3" fmla="*/ 43604694 h 21600"/>
                <a:gd name="T4" fmla="*/ 30616621 w 21600"/>
                <a:gd name="T5" fmla="*/ 43604694 h 21600"/>
                <a:gd name="T6" fmla="*/ 30616621 w 21600"/>
                <a:gd name="T7" fmla="*/ 436046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ubicBezTo>
                    <a:pt x="9671" y="4474"/>
                    <a:pt x="7253" y="12935"/>
                    <a:pt x="16200" y="18900"/>
                  </a:cubicBezTo>
                  <a:cubicBezTo>
                    <a:pt x="17735" y="19923"/>
                    <a:pt x="19553" y="20832"/>
                    <a:pt x="21600" y="2160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30727" name="Shape 29">
              <a:extLst>
                <a:ext uri="{FF2B5EF4-FFF2-40B4-BE49-F238E27FC236}">
                  <a16:creationId xmlns:a16="http://schemas.microsoft.com/office/drawing/2014/main" id="{D75FF8A3-17FD-CF49-9B33-5A392DB71AA5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07859" y="1596063"/>
              <a:ext cx="305867" cy="343760"/>
            </a:xfrm>
            <a:custGeom>
              <a:avLst/>
              <a:gdLst>
                <a:gd name="T0" fmla="*/ 30666325 w 21600"/>
                <a:gd name="T1" fmla="*/ 43533989 h 21600"/>
                <a:gd name="T2" fmla="*/ 30666325 w 21600"/>
                <a:gd name="T3" fmla="*/ 43533989 h 21600"/>
                <a:gd name="T4" fmla="*/ 30666325 w 21600"/>
                <a:gd name="T5" fmla="*/ 43533989 h 21600"/>
                <a:gd name="T6" fmla="*/ 30666325 w 21600"/>
                <a:gd name="T7" fmla="*/ 4353398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ubicBezTo>
                    <a:pt x="9671" y="4473"/>
                    <a:pt x="7253" y="12935"/>
                    <a:pt x="16200" y="18900"/>
                  </a:cubicBezTo>
                  <a:cubicBezTo>
                    <a:pt x="17735" y="19923"/>
                    <a:pt x="19553" y="20832"/>
                    <a:pt x="21600" y="2160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30728" name="Shape 30">
              <a:extLst>
                <a:ext uri="{FF2B5EF4-FFF2-40B4-BE49-F238E27FC236}">
                  <a16:creationId xmlns:a16="http://schemas.microsoft.com/office/drawing/2014/main" id="{B8F6109E-192E-BC4C-B125-DAA8D34E76BF}"/>
                </a:ext>
              </a:extLst>
            </p:cNvPr>
            <p:cNvSpPr>
              <a:spLocks/>
            </p:cNvSpPr>
            <p:nvPr/>
          </p:nvSpPr>
          <p:spPr bwMode="auto">
            <a:xfrm rot="3600008">
              <a:off x="1194742" y="1049054"/>
              <a:ext cx="305868" cy="343760"/>
            </a:xfrm>
            <a:custGeom>
              <a:avLst/>
              <a:gdLst>
                <a:gd name="T0" fmla="*/ 30666524 w 21600"/>
                <a:gd name="T1" fmla="*/ 43533989 h 21600"/>
                <a:gd name="T2" fmla="*/ 30666524 w 21600"/>
                <a:gd name="T3" fmla="*/ 43533989 h 21600"/>
                <a:gd name="T4" fmla="*/ 30666524 w 21600"/>
                <a:gd name="T5" fmla="*/ 43533989 h 21600"/>
                <a:gd name="T6" fmla="*/ 30666524 w 21600"/>
                <a:gd name="T7" fmla="*/ 4353398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ubicBezTo>
                    <a:pt x="9671" y="4474"/>
                    <a:pt x="7253" y="12935"/>
                    <a:pt x="16200" y="18900"/>
                  </a:cubicBezTo>
                  <a:cubicBezTo>
                    <a:pt x="17735" y="19923"/>
                    <a:pt x="19553" y="20832"/>
                    <a:pt x="21600" y="2160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pic>
          <p:nvPicPr>
            <p:cNvPr id="30729" name="image.png">
              <a:extLst>
                <a:ext uri="{FF2B5EF4-FFF2-40B4-BE49-F238E27FC236}">
                  <a16:creationId xmlns:a16="http://schemas.microsoft.com/office/drawing/2014/main" id="{E1F25298-E429-4A42-91FE-146EBEFC7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80" y="304900"/>
              <a:ext cx="1395688" cy="146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0730" name="Shape 32">
              <a:extLst>
                <a:ext uri="{FF2B5EF4-FFF2-40B4-BE49-F238E27FC236}">
                  <a16:creationId xmlns:a16="http://schemas.microsoft.com/office/drawing/2014/main" id="{8F9EE521-7352-8841-91BC-D3015825A7F6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460305" y="-18947"/>
              <a:ext cx="305867" cy="343761"/>
            </a:xfrm>
            <a:custGeom>
              <a:avLst/>
              <a:gdLst>
                <a:gd name="T0" fmla="*/ 30666325 w 21600"/>
                <a:gd name="T1" fmla="*/ 43534498 h 21600"/>
                <a:gd name="T2" fmla="*/ 30666325 w 21600"/>
                <a:gd name="T3" fmla="*/ 43534498 h 21600"/>
                <a:gd name="T4" fmla="*/ 30666325 w 21600"/>
                <a:gd name="T5" fmla="*/ 43534498 h 21600"/>
                <a:gd name="T6" fmla="*/ 30666325 w 21600"/>
                <a:gd name="T7" fmla="*/ 4353449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ubicBezTo>
                    <a:pt x="9671" y="4473"/>
                    <a:pt x="7253" y="12935"/>
                    <a:pt x="16200" y="18900"/>
                  </a:cubicBezTo>
                  <a:cubicBezTo>
                    <a:pt x="17735" y="19923"/>
                    <a:pt x="19553" y="20832"/>
                    <a:pt x="21600" y="2160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30731" name="Shape 33">
              <a:extLst>
                <a:ext uri="{FF2B5EF4-FFF2-40B4-BE49-F238E27FC236}">
                  <a16:creationId xmlns:a16="http://schemas.microsoft.com/office/drawing/2014/main" id="{846C938B-E4FF-B84B-BCE5-125F52C433DA}"/>
                </a:ext>
              </a:extLst>
            </p:cNvPr>
            <p:cNvSpPr>
              <a:spLocks/>
            </p:cNvSpPr>
            <p:nvPr/>
          </p:nvSpPr>
          <p:spPr bwMode="auto">
            <a:xfrm rot="8399997">
              <a:off x="74781" y="305869"/>
              <a:ext cx="305702" cy="343946"/>
            </a:xfrm>
            <a:custGeom>
              <a:avLst/>
              <a:gdLst>
                <a:gd name="T0" fmla="*/ 30616621 w 21600"/>
                <a:gd name="T1" fmla="*/ 43604694 h 21600"/>
                <a:gd name="T2" fmla="*/ 30616621 w 21600"/>
                <a:gd name="T3" fmla="*/ 43604694 h 21600"/>
                <a:gd name="T4" fmla="*/ 30616621 w 21600"/>
                <a:gd name="T5" fmla="*/ 43604694 h 21600"/>
                <a:gd name="T6" fmla="*/ 30616621 w 21600"/>
                <a:gd name="T7" fmla="*/ 436046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ubicBezTo>
                    <a:pt x="9671" y="4473"/>
                    <a:pt x="7253" y="12935"/>
                    <a:pt x="16200" y="18900"/>
                  </a:cubicBezTo>
                  <a:cubicBezTo>
                    <a:pt x="17735" y="19923"/>
                    <a:pt x="19553" y="20832"/>
                    <a:pt x="21600" y="2160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30732" name="Shape 34">
              <a:extLst>
                <a:ext uri="{FF2B5EF4-FFF2-40B4-BE49-F238E27FC236}">
                  <a16:creationId xmlns:a16="http://schemas.microsoft.com/office/drawing/2014/main" id="{473B53B0-3088-5D4B-892B-B98758FBE635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151617" y="43244"/>
              <a:ext cx="305867" cy="343760"/>
            </a:xfrm>
            <a:custGeom>
              <a:avLst/>
              <a:gdLst>
                <a:gd name="T0" fmla="*/ 30666325 w 21600"/>
                <a:gd name="T1" fmla="*/ 43533989 h 21600"/>
                <a:gd name="T2" fmla="*/ 30666325 w 21600"/>
                <a:gd name="T3" fmla="*/ 43533989 h 21600"/>
                <a:gd name="T4" fmla="*/ 30666325 w 21600"/>
                <a:gd name="T5" fmla="*/ 43533989 h 21600"/>
                <a:gd name="T6" fmla="*/ 30666325 w 21600"/>
                <a:gd name="T7" fmla="*/ 4353398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ubicBezTo>
                    <a:pt x="9671" y="4474"/>
                    <a:pt x="7253" y="12935"/>
                    <a:pt x="16200" y="18900"/>
                  </a:cubicBezTo>
                  <a:cubicBezTo>
                    <a:pt x="17735" y="19923"/>
                    <a:pt x="19553" y="20832"/>
                    <a:pt x="21600" y="2160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pic>
        <p:nvPicPr>
          <p:cNvPr id="30725" name="image.jpeg">
            <a:extLst>
              <a:ext uri="{FF2B5EF4-FFF2-40B4-BE49-F238E27FC236}">
                <a16:creationId xmlns:a16="http://schemas.microsoft.com/office/drawing/2014/main" id="{EB7E1D5D-9542-894F-A247-1742403B8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13" y="-12700"/>
            <a:ext cx="1004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23904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C155C89-C716-B54C-A185-88DD6D9C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150"/>
            <a:ext cx="11771313" cy="142875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00000"/>
                </a:solidFill>
                <a:latin typeface="Bodoni MT"/>
              </a:rPr>
              <a:t>D-R Interact.ions and Pharmacodynamics</a:t>
            </a:r>
            <a:endParaRPr lang="en-GB" altLang="en-US" i="1" u="sng">
              <a:solidFill>
                <a:srgbClr val="C00000"/>
              </a:solidFill>
              <a:latin typeface="Bodoni M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D85B-5A5D-0C40-9BC3-0EFE294B59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513" y="1454150"/>
            <a:ext cx="12063412" cy="7059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/>
              <a:buChar char="Ø"/>
              <a:defRPr/>
            </a:pPr>
            <a:r>
              <a:rPr lang="en-US" sz="3600" i="1">
                <a:solidFill>
                  <a:srgbClr val="0070C0"/>
                </a:solidFill>
                <a:latin typeface="Bodoni MT" pitchFamily="18"/>
              </a:rPr>
              <a:t>Pharmacodynamics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i="1">
                <a:latin typeface="Bodoni MT" pitchFamily="18"/>
              </a:rPr>
              <a:t>     </a:t>
            </a:r>
            <a:r>
              <a:rPr lang="en-US" sz="3200" i="1">
                <a:latin typeface="Bodoni MT" pitchFamily="18"/>
              </a:rPr>
              <a:t>Describes the actions of drugs on the body and the influence of drug   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i="1">
                <a:latin typeface="Bodoni MT" pitchFamily="18"/>
              </a:rPr>
              <a:t>      concentration on the magnitude of the response</a:t>
            </a:r>
          </a:p>
          <a:p>
            <a:pPr eaLnBrk="1" fontAlgn="auto" hangingPunct="1">
              <a:spcAft>
                <a:spcPts val="0"/>
              </a:spcAft>
              <a:buFont typeface="Wingdings" pitchFamily="2"/>
              <a:buChar char="Ø"/>
              <a:defRPr/>
            </a:pPr>
            <a:r>
              <a:rPr lang="en-US" sz="3600" i="1">
                <a:solidFill>
                  <a:srgbClr val="0070C0"/>
                </a:solidFill>
                <a:latin typeface="Bodoni MT" pitchFamily="18"/>
              </a:rPr>
              <a:t>Signal Transduction</a:t>
            </a:r>
          </a:p>
          <a:p>
            <a:pPr eaLnBrk="1" fontAlgn="auto" hangingPunct="1">
              <a:spcAft>
                <a:spcPts val="0"/>
              </a:spcAft>
              <a:buFont typeface="Wingdings" pitchFamily="2"/>
              <a:buChar char="ü"/>
              <a:defRPr/>
            </a:pPr>
            <a:r>
              <a:rPr lang="en-US" sz="3200" i="1">
                <a:solidFill>
                  <a:srgbClr val="C00000"/>
                </a:solidFill>
                <a:latin typeface="Bodoni MT" pitchFamily="18"/>
              </a:rPr>
              <a:t>      Ligands</a:t>
            </a:r>
          </a:p>
          <a:p>
            <a:pPr eaLnBrk="1" fontAlgn="auto" hangingPunct="1">
              <a:spcAft>
                <a:spcPts val="0"/>
              </a:spcAft>
              <a:buFont typeface="Wingdings" pitchFamily="2"/>
              <a:buChar char="ü"/>
              <a:defRPr/>
            </a:pPr>
            <a:r>
              <a:rPr lang="en-US" sz="3200" i="1">
                <a:solidFill>
                  <a:srgbClr val="C00000"/>
                </a:solidFill>
                <a:latin typeface="Bodoni MT" pitchFamily="18"/>
              </a:rPr>
              <a:t>      Second Messenger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i="1">
                <a:latin typeface="Bodoni MT" pitchFamily="18"/>
              </a:rPr>
              <a:t>     </a:t>
            </a:r>
            <a:r>
              <a:rPr lang="en-US" sz="3600" i="1" u="sng">
                <a:latin typeface="Bodoni MT" pitchFamily="18"/>
              </a:rPr>
              <a:t>Drug-Receptor Complex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>
                <a:latin typeface="Bodoni MT" pitchFamily="18"/>
              </a:rPr>
              <a:t>   Drug + Receptor             Drug-Receptor Complex                Biologic Effect</a:t>
            </a:r>
            <a:endParaRPr lang="en-GB" sz="2400">
              <a:latin typeface="Bodoni MT" pitchFamily="18"/>
            </a:endParaRP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4A5DA959-A70D-7A45-A240-9522727A3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038" y="25400"/>
            <a:ext cx="1004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Arrow Connector 5">
            <a:extLst>
              <a:ext uri="{FF2B5EF4-FFF2-40B4-BE49-F238E27FC236}">
                <a16:creationId xmlns:a16="http://schemas.microsoft.com/office/drawing/2014/main" id="{7E59C1E4-3FC8-C54E-A28A-A7973F9789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6975" y="4586288"/>
            <a:ext cx="0" cy="0"/>
          </a:xfrm>
          <a:prstGeom prst="straightConnector1">
            <a:avLst/>
          </a:prstGeom>
          <a:noFill/>
          <a:ln w="6345">
            <a:solidFill>
              <a:srgbClr val="5B9BD5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3" name="Picture 2" descr="http://www.revisescience.co.uk/2011/schools/hach/..%5C..%5Cimages%5Creversible.jpg">
            <a:extLst>
              <a:ext uri="{FF2B5EF4-FFF2-40B4-BE49-F238E27FC236}">
                <a16:creationId xmlns:a16="http://schemas.microsoft.com/office/drawing/2014/main" id="{84DF936A-4E85-0A40-BC33-66F14A52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30" y="5453917"/>
            <a:ext cx="813371" cy="47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4" name="Straight Arrow Connector 9">
            <a:extLst>
              <a:ext uri="{FF2B5EF4-FFF2-40B4-BE49-F238E27FC236}">
                <a16:creationId xmlns:a16="http://schemas.microsoft.com/office/drawing/2014/main" id="{DA1C05FD-A48F-6940-AB3A-13F8EC7FC0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70276" y="5745223"/>
            <a:ext cx="960437" cy="0"/>
          </a:xfrm>
          <a:prstGeom prst="straightConnector1">
            <a:avLst/>
          </a:prstGeom>
          <a:noFill/>
          <a:ln w="19046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6816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>
            <a:extLst>
              <a:ext uri="{FF2B5EF4-FFF2-40B4-BE49-F238E27FC236}">
                <a16:creationId xmlns:a16="http://schemas.microsoft.com/office/drawing/2014/main" id="{3CC01248-AEA5-A14F-A4F6-7AA3E5B4C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41275"/>
            <a:ext cx="6178550" cy="3749675"/>
          </a:xfrm>
        </p:spPr>
      </p:pic>
      <p:pic>
        <p:nvPicPr>
          <p:cNvPr id="18434" name="Picture 4">
            <a:extLst>
              <a:ext uri="{FF2B5EF4-FFF2-40B4-BE49-F238E27FC236}">
                <a16:creationId xmlns:a16="http://schemas.microsoft.com/office/drawing/2014/main" id="{B5D1E352-3C86-D841-9478-5DF7027A0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5400"/>
            <a:ext cx="43656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>
            <a:extLst>
              <a:ext uri="{FF2B5EF4-FFF2-40B4-BE49-F238E27FC236}">
                <a16:creationId xmlns:a16="http://schemas.microsoft.com/office/drawing/2014/main" id="{4D45ADA0-2633-FB47-A3ED-B584248AC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525" y="41275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>
            <a:extLst>
              <a:ext uri="{FF2B5EF4-FFF2-40B4-BE49-F238E27FC236}">
                <a16:creationId xmlns:a16="http://schemas.microsoft.com/office/drawing/2014/main" id="{A094C2D1-863C-1643-8844-D8FE7D60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38" y="4092997"/>
            <a:ext cx="571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C00000"/>
                </a:solidFill>
                <a:latin typeface="Bodoni MT"/>
              </a:rPr>
              <a:t>Receptor?????</a:t>
            </a: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0A7D77C6-5D42-5043-A38F-687B2E180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20" y="4810721"/>
            <a:ext cx="2807706" cy="19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6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79D0-48B5-A845-9509-73919B77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C00000"/>
                </a:solidFill>
                <a:latin typeface="Bodoni 72 Book" pitchFamily="2" charset="0"/>
              </a:rPr>
              <a:t>Receptor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D648-F122-A344-8E68-DD7C7D36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Bodoni 72 Book" pitchFamily="2" charset="0"/>
              </a:rPr>
              <a:t>Any biologic molecule to which a drug binds and produces a </a:t>
            </a:r>
            <a:r>
              <a:rPr lang="en-US" b="1" u="sng" dirty="0">
                <a:solidFill>
                  <a:srgbClr val="C00000"/>
                </a:solidFill>
                <a:latin typeface="Bodoni 72 Book" pitchFamily="2" charset="0"/>
              </a:rPr>
              <a:t>measurable response</a:t>
            </a:r>
            <a:r>
              <a:rPr lang="en-US" dirty="0">
                <a:latin typeface="Bodoni 72 Book" pitchFamily="2" charset="0"/>
              </a:rPr>
              <a:t>.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Bodoni 72 Book" pitchFamily="2" charset="0"/>
              </a:rPr>
              <a:t> enzymes, nucleic acids, and structural proteins can act as receptors for drugs or endogenous agonists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Bodoni 72 Book" pitchFamily="2" charset="0"/>
              </a:rPr>
              <a:t>Most of receptors are </a:t>
            </a:r>
            <a:r>
              <a:rPr lang="en-US" dirty="0" err="1">
                <a:latin typeface="Bodoni 72 Book" pitchFamily="2" charset="0"/>
              </a:rPr>
              <a:t>ptn</a:t>
            </a:r>
            <a:endParaRPr lang="en-US" dirty="0">
              <a:latin typeface="Bodoni 72 Book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Bodoni 72 Book" pitchFamily="2" charset="0"/>
              </a:rPr>
              <a:t>Hydrophilic &amp; hydrophobic ligands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AEF2D61-90BE-DE4D-97B4-541835B69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E4B59AF-BD4F-B04A-A61F-4C447748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3" y="68263"/>
            <a:ext cx="10515600" cy="1325562"/>
          </a:xfrm>
        </p:spPr>
        <p:txBody>
          <a:bodyPr anchorCtr="1"/>
          <a:lstStyle/>
          <a:p>
            <a:pPr algn="ctr" eaLnBrk="1" hangingPunct="1"/>
            <a:r>
              <a:rPr lang="en-US" altLang="en-US" sz="5400" b="1" i="1">
                <a:solidFill>
                  <a:srgbClr val="C00000"/>
                </a:solidFill>
                <a:latin typeface="Bodoni MT"/>
              </a:rPr>
              <a:t>Receptor States</a:t>
            </a:r>
            <a:endParaRPr lang="en-GB" altLang="en-US" sz="5400" b="1" i="1">
              <a:solidFill>
                <a:srgbClr val="C00000"/>
              </a:solidFill>
              <a:latin typeface="Bodoni MT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97CC7095-2E0A-964A-B3B8-BB0F965E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63" y="1076446"/>
            <a:ext cx="10515599" cy="5781553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3600" i="1" dirty="0">
                <a:latin typeface="Bodoni MT"/>
              </a:rPr>
              <a:t>Specificity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3600" i="1" dirty="0">
                <a:latin typeface="Bodoni MT"/>
              </a:rPr>
              <a:t>Magnitude of response</a:t>
            </a:r>
          </a:p>
          <a:p>
            <a:pPr eaLnBrk="1" hangingPunct="1"/>
            <a:endParaRPr lang="en-US" altLang="en-US" sz="3600" i="1" dirty="0">
              <a:latin typeface="Bodoni MT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3600" i="1" dirty="0">
                <a:latin typeface="Bodoni MT"/>
              </a:rPr>
              <a:t>R (inactive)               R *(active)</a:t>
            </a:r>
          </a:p>
          <a:p>
            <a:pPr eaLnBrk="1" hangingPunct="1"/>
            <a:endParaRPr lang="en-US" altLang="en-US" sz="3600" i="1" dirty="0">
              <a:latin typeface="Bodoni MT"/>
            </a:endParaRPr>
          </a:p>
          <a:p>
            <a:pPr eaLnBrk="1" hangingPunct="1"/>
            <a:r>
              <a:rPr lang="en-US" altLang="en-US" sz="3600" i="1" dirty="0">
                <a:solidFill>
                  <a:srgbClr val="C00000"/>
                </a:solidFill>
                <a:latin typeface="Bodoni MT"/>
              </a:rPr>
              <a:t>Agonist </a:t>
            </a:r>
            <a:r>
              <a:rPr lang="en-US" altLang="en-US" sz="3600" i="1" dirty="0">
                <a:latin typeface="Bodoni MT"/>
              </a:rPr>
              <a:t>???</a:t>
            </a:r>
          </a:p>
          <a:p>
            <a:pPr eaLnBrk="1" hangingPunct="1"/>
            <a:r>
              <a:rPr lang="en-US" altLang="en-US" sz="3600" i="1" dirty="0">
                <a:solidFill>
                  <a:srgbClr val="C00000"/>
                </a:solidFill>
                <a:latin typeface="Bodoni MT"/>
              </a:rPr>
              <a:t>Antagonist </a:t>
            </a:r>
            <a:r>
              <a:rPr lang="en-US" altLang="en-US" sz="3600" i="1" dirty="0">
                <a:latin typeface="Bodoni MT"/>
              </a:rPr>
              <a:t>???</a:t>
            </a:r>
          </a:p>
          <a:p>
            <a:pPr eaLnBrk="1" hangingPunct="1"/>
            <a:r>
              <a:rPr lang="en-US" altLang="en-US" sz="3600" i="1" dirty="0">
                <a:solidFill>
                  <a:srgbClr val="C00000"/>
                </a:solidFill>
                <a:latin typeface="Bodoni MT"/>
              </a:rPr>
              <a:t>Partial agonist </a:t>
            </a:r>
            <a:r>
              <a:rPr lang="en-US" altLang="en-US" sz="3600" i="1" dirty="0">
                <a:latin typeface="Bodoni MT"/>
              </a:rPr>
              <a:t>???</a:t>
            </a:r>
          </a:p>
          <a:p>
            <a:pPr eaLnBrk="1" hangingPunct="1"/>
            <a:r>
              <a:rPr lang="en-US" altLang="en-US" sz="3600" i="1" dirty="0">
                <a:solidFill>
                  <a:srgbClr val="C00000"/>
                </a:solidFill>
                <a:latin typeface="Bodoni MT"/>
              </a:rPr>
              <a:t>Others</a:t>
            </a:r>
            <a:endParaRPr lang="en-GB" altLang="en-US" sz="3600" i="1" dirty="0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E4BF34FD-5DEC-774E-B2BF-AFAF0DD7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0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revisescience.co.uk/2011/schools/hach/..%5C..%5Cimages%5Creversible.jpg">
            <a:extLst>
              <a:ext uri="{FF2B5EF4-FFF2-40B4-BE49-F238E27FC236}">
                <a16:creationId xmlns:a16="http://schemas.microsoft.com/office/drawing/2014/main" id="{482A2584-711A-6747-91CE-7A8DEB2E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63" y="2954458"/>
            <a:ext cx="10033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4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4075CE1-E28E-4046-B39B-1151C896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-134938"/>
            <a:ext cx="10515600" cy="1325563"/>
          </a:xfrm>
        </p:spPr>
        <p:txBody>
          <a:bodyPr anchorCtr="1"/>
          <a:lstStyle/>
          <a:p>
            <a:pPr algn="ctr" eaLnBrk="1" hangingPunct="1"/>
            <a:r>
              <a:rPr lang="en-US" altLang="en-US" sz="5400" b="1" i="1">
                <a:solidFill>
                  <a:srgbClr val="C00000"/>
                </a:solidFill>
                <a:latin typeface="Bodoni MT"/>
              </a:rPr>
              <a:t>Receptor Families</a:t>
            </a:r>
            <a:endParaRPr lang="en-GB" altLang="en-US" sz="5400" b="1" i="1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247D7B6F-4905-884A-9F9A-4037D293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7113"/>
            <a:ext cx="12193588" cy="5121275"/>
          </a:xfrm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1DD5343C-C97F-A449-B3AB-50EBCA292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0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2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367816E-50B0-3B44-8A65-086BF3BA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788"/>
            <a:ext cx="11353800" cy="1325562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US" altLang="en-US" sz="5400" b="1" i="1" dirty="0">
                <a:solidFill>
                  <a:srgbClr val="C00000"/>
                </a:solidFill>
                <a:latin typeface="Bodoni MT"/>
              </a:rPr>
              <a:t>Transmembrane ligand-gated ion channels</a:t>
            </a:r>
            <a:br>
              <a:rPr lang="en-US" altLang="en-US" sz="5400" b="1" i="1" dirty="0">
                <a:solidFill>
                  <a:srgbClr val="C00000"/>
                </a:solidFill>
                <a:latin typeface="Bodoni MT"/>
              </a:rPr>
            </a:br>
            <a:r>
              <a:rPr lang="en-US" altLang="en-US" i="1" dirty="0">
                <a:solidFill>
                  <a:srgbClr val="C00000"/>
                </a:solidFill>
                <a:latin typeface="Bodoni MT"/>
              </a:rPr>
              <a:t>(nicotinic, GABA &amp; ion gated channels)</a:t>
            </a:r>
            <a:endParaRPr lang="en-GB" altLang="en-US" i="1" dirty="0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21506" name="Picture 5">
            <a:extLst>
              <a:ext uri="{FF2B5EF4-FFF2-40B4-BE49-F238E27FC236}">
                <a16:creationId xmlns:a16="http://schemas.microsoft.com/office/drawing/2014/main" id="{ADFC8C38-86E1-D343-BD10-8E2955EF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038" y="25400"/>
            <a:ext cx="1004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lide14">
            <a:extLst>
              <a:ext uri="{FF2B5EF4-FFF2-40B4-BE49-F238E27FC236}">
                <a16:creationId xmlns:a16="http://schemas.microsoft.com/office/drawing/2014/main" id="{36642CCD-F52E-E64C-BF43-A4333A2B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16246" b="11105"/>
          <a:stretch>
            <a:fillRect/>
          </a:stretch>
        </p:blipFill>
        <p:spPr bwMode="auto">
          <a:xfrm>
            <a:off x="7153275" y="2030413"/>
            <a:ext cx="50180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id="{FBA6C270-902E-D14A-80F4-D82E3BED62EC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5967413" cy="5029200"/>
            <a:chOff x="0" y="1828800"/>
            <a:chExt cx="5967493" cy="5029200"/>
          </a:xfrm>
        </p:grpSpPr>
        <p:grpSp>
          <p:nvGrpSpPr>
            <p:cNvPr id="21514" name="Group 8">
              <a:extLst>
                <a:ext uri="{FF2B5EF4-FFF2-40B4-BE49-F238E27FC236}">
                  <a16:creationId xmlns:a16="http://schemas.microsoft.com/office/drawing/2014/main" id="{E1C29BD4-965B-B54B-B9D5-51C91E8B0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316" y="1828800"/>
              <a:ext cx="5645177" cy="5029200"/>
              <a:chOff x="322316" y="1828800"/>
              <a:chExt cx="5645177" cy="5029200"/>
            </a:xfrm>
          </p:grpSpPr>
          <p:pic>
            <p:nvPicPr>
              <p:cNvPr id="21516" name="Picture 6">
                <a:extLst>
                  <a:ext uri="{FF2B5EF4-FFF2-40B4-BE49-F238E27FC236}">
                    <a16:creationId xmlns:a16="http://schemas.microsoft.com/office/drawing/2014/main" id="{7D63A699-49B1-6E4B-8931-F95E42F71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6268" y="5120640"/>
                <a:ext cx="2871225" cy="1737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7">
                <a:extLst>
                  <a:ext uri="{FF2B5EF4-FFF2-40B4-BE49-F238E27FC236}">
                    <a16:creationId xmlns:a16="http://schemas.microsoft.com/office/drawing/2014/main" id="{AC205A47-8B5F-6949-ABAD-8F08D3016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316" y="1828800"/>
                <a:ext cx="4147352" cy="329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5" name="TextBox 10">
              <a:extLst>
                <a:ext uri="{FF2B5EF4-FFF2-40B4-BE49-F238E27FC236}">
                  <a16:creationId xmlns:a16="http://schemas.microsoft.com/office/drawing/2014/main" id="{EBF87FF3-6141-704B-9051-8196D0216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7901"/>
              <a:ext cx="2743200" cy="64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C00000"/>
                  </a:solidFill>
                  <a:latin typeface="Bodoni MT"/>
                </a:rPr>
                <a:t>Schematic illustration of ACh receptors</a:t>
              </a:r>
              <a:endParaRPr lang="en-GB" altLang="en-US" sz="1800" b="1" i="1">
                <a:solidFill>
                  <a:srgbClr val="C00000"/>
                </a:solidFill>
                <a:latin typeface="Bodoni MT"/>
              </a:endParaRPr>
            </a:p>
          </p:txBody>
        </p:sp>
      </p:grpSp>
      <p:grpSp>
        <p:nvGrpSpPr>
          <p:cNvPr id="21510" name="Group 8">
            <a:extLst>
              <a:ext uri="{FF2B5EF4-FFF2-40B4-BE49-F238E27FC236}">
                <a16:creationId xmlns:a16="http://schemas.microsoft.com/office/drawing/2014/main" id="{010B2D81-AB6A-1040-8DCA-B1BFE4AC7B2A}"/>
              </a:ext>
            </a:extLst>
          </p:cNvPr>
          <p:cNvGrpSpPr>
            <a:grpSpLocks/>
          </p:cNvGrpSpPr>
          <p:nvPr/>
        </p:nvGrpSpPr>
        <p:grpSpPr bwMode="auto">
          <a:xfrm>
            <a:off x="435025" y="1847850"/>
            <a:ext cx="5645100" cy="5029200"/>
            <a:chOff x="322316" y="1828800"/>
            <a:chExt cx="5645177" cy="5029200"/>
          </a:xfrm>
        </p:grpSpPr>
        <p:pic>
          <p:nvPicPr>
            <p:cNvPr id="21512" name="Picture 6">
              <a:extLst>
                <a:ext uri="{FF2B5EF4-FFF2-40B4-BE49-F238E27FC236}">
                  <a16:creationId xmlns:a16="http://schemas.microsoft.com/office/drawing/2014/main" id="{4695A45E-1A8D-7941-B667-94FCEC0B0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268" y="5120640"/>
              <a:ext cx="2871225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7">
              <a:extLst>
                <a:ext uri="{FF2B5EF4-FFF2-40B4-BE49-F238E27FC236}">
                  <a16:creationId xmlns:a16="http://schemas.microsoft.com/office/drawing/2014/main" id="{9A023BD2-61AC-C64F-BB02-158D56EC1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16" y="1828800"/>
              <a:ext cx="4147352" cy="329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>
            <a:extLst>
              <a:ext uri="{FF2B5EF4-FFF2-40B4-BE49-F238E27FC236}">
                <a16:creationId xmlns:a16="http://schemas.microsoft.com/office/drawing/2014/main" id="{154DB0EF-A4DA-5E46-8F8A-5DB5CA36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325563"/>
            <a:ext cx="4459287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2F4BA8A0-9EE6-874C-BE7E-EECAF58F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85600" cy="1325563"/>
          </a:xfrm>
        </p:spPr>
        <p:txBody>
          <a:bodyPr anchorCtr="1"/>
          <a:lstStyle/>
          <a:p>
            <a:pPr algn="ctr" eaLnBrk="1" hangingPunct="1"/>
            <a:r>
              <a:rPr lang="en-US" altLang="en-US" sz="4800" b="1" i="1">
                <a:solidFill>
                  <a:srgbClr val="C00000"/>
                </a:solidFill>
                <a:latin typeface="Bodoni MT"/>
              </a:rPr>
              <a:t>Transmembrane G protein-coupled receptors</a:t>
            </a:r>
            <a:endParaRPr lang="en-GB" altLang="en-US" sz="4800"/>
          </a:p>
        </p:txBody>
      </p:sp>
      <p:sp>
        <p:nvSpPr>
          <p:cNvPr id="22531" name="TextBox 8">
            <a:extLst>
              <a:ext uri="{FF2B5EF4-FFF2-40B4-BE49-F238E27FC236}">
                <a16:creationId xmlns:a16="http://schemas.microsoft.com/office/drawing/2014/main" id="{DB65A9AE-9674-2043-9B4C-BB43E305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98800"/>
            <a:ext cx="85979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EC domain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IC domain interacts with G </a:t>
            </a:r>
            <a:r>
              <a:rPr lang="en-US" altLang="en-US" sz="3200" i="1" dirty="0" err="1">
                <a:solidFill>
                  <a:srgbClr val="000000"/>
                </a:solidFill>
                <a:latin typeface="Bodoni MT"/>
              </a:rPr>
              <a:t>ptn</a:t>
            </a: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 or effector molecule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Many kinds of G </a:t>
            </a:r>
            <a:r>
              <a:rPr lang="en-US" altLang="en-US" sz="3200" i="1" dirty="0" err="1">
                <a:solidFill>
                  <a:srgbClr val="000000"/>
                </a:solidFill>
                <a:latin typeface="Bodoni MT"/>
              </a:rPr>
              <a:t>ptns</a:t>
            </a: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 (</a:t>
            </a:r>
            <a:r>
              <a:rPr lang="en-US" altLang="en-US" sz="3200" i="1" dirty="0" err="1">
                <a:solidFill>
                  <a:srgbClr val="000000"/>
                </a:solidFill>
                <a:latin typeface="Bodoni MT"/>
              </a:rPr>
              <a:t>Gs</a:t>
            </a: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, </a:t>
            </a:r>
            <a:r>
              <a:rPr lang="en-US" altLang="en-US" sz="3200" i="1" dirty="0" err="1">
                <a:solidFill>
                  <a:srgbClr val="000000"/>
                </a:solidFill>
                <a:latin typeface="Bodoni MT"/>
              </a:rPr>
              <a:t>Gi</a:t>
            </a: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, </a:t>
            </a:r>
            <a:r>
              <a:rPr lang="en-US" altLang="en-US" sz="3200" i="1" dirty="0" err="1">
                <a:solidFill>
                  <a:srgbClr val="000000"/>
                </a:solidFill>
                <a:latin typeface="Bodoni MT"/>
              </a:rPr>
              <a:t>Gq</a:t>
            </a: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All composed of </a:t>
            </a:r>
            <a:r>
              <a:rPr lang="el-GR" altLang="en-US" sz="3200" i="1" dirty="0">
                <a:solidFill>
                  <a:srgbClr val="000000"/>
                </a:solidFill>
              </a:rPr>
              <a:t>α</a:t>
            </a:r>
            <a:r>
              <a:rPr lang="en-US" altLang="en-US" sz="3200" i="1" dirty="0">
                <a:solidFill>
                  <a:srgbClr val="000000"/>
                </a:solidFill>
              </a:rPr>
              <a:t>, </a:t>
            </a:r>
            <a:r>
              <a:rPr lang="el-GR" altLang="en-US" sz="3200" i="1" dirty="0">
                <a:solidFill>
                  <a:srgbClr val="000000"/>
                </a:solidFill>
              </a:rPr>
              <a:t>β</a:t>
            </a:r>
            <a:r>
              <a:rPr lang="en-US" altLang="en-US" sz="3200" i="1" dirty="0">
                <a:solidFill>
                  <a:srgbClr val="000000"/>
                </a:solidFill>
              </a:rPr>
              <a:t> &amp; </a:t>
            </a:r>
            <a:r>
              <a:rPr lang="en-GB" altLang="en-US" sz="3200" dirty="0">
                <a:solidFill>
                  <a:srgbClr val="000000"/>
                </a:solidFill>
              </a:rPr>
              <a:t>𝛾 subunits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3200" i="1" dirty="0">
                <a:solidFill>
                  <a:srgbClr val="000000"/>
                </a:solidFill>
                <a:latin typeface="Bodoni MT"/>
              </a:rPr>
              <a:t>The responses lasts for several seconds to minutes</a:t>
            </a:r>
            <a:endParaRPr lang="en-GB" altLang="en-US" sz="3200" i="1" dirty="0">
              <a:solidFill>
                <a:srgbClr val="000000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37871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E0D5E3-C6C9-794E-A8EC-D189B9AB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588" y="87313"/>
            <a:ext cx="11515726" cy="1325562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US" altLang="en-US" sz="5400" b="1" i="1">
                <a:solidFill>
                  <a:srgbClr val="C00000"/>
                </a:solidFill>
                <a:latin typeface="Bodoni MT"/>
              </a:rPr>
              <a:t>Transmembrane G protein-coupled receptors (cont.)</a:t>
            </a:r>
            <a:endParaRPr lang="en-GB" altLang="en-US" sz="5400" b="1" i="1">
              <a:solidFill>
                <a:srgbClr val="C00000"/>
              </a:solidFill>
              <a:latin typeface="Bodoni MT"/>
            </a:endParaRPr>
          </a:p>
        </p:txBody>
      </p:sp>
      <p:pic>
        <p:nvPicPr>
          <p:cNvPr id="23554" name="Content Placeholder 3">
            <a:extLst>
              <a:ext uri="{FF2B5EF4-FFF2-40B4-BE49-F238E27FC236}">
                <a16:creationId xmlns:a16="http://schemas.microsoft.com/office/drawing/2014/main" id="{683619B9-3AA0-6B45-B870-1AF11D8E7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5969000" cy="5394325"/>
          </a:xfrm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E3954428-1011-4D47-A075-5EEA20725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412875"/>
            <a:ext cx="5872162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92EC9499-D076-C140-B0E0-7B93DBD3D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7463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4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304</Words>
  <Application>Microsoft Macintosh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Bodoni 72 Book</vt:lpstr>
      <vt:lpstr>Bodoni MT</vt:lpstr>
      <vt:lpstr>Calibri</vt:lpstr>
      <vt:lpstr>Calibri Light</vt:lpstr>
      <vt:lpstr>Wingdings</vt:lpstr>
      <vt:lpstr>Office Theme</vt:lpstr>
      <vt:lpstr>Drug-Receptor Interactions and  Pharmacodynamics</vt:lpstr>
      <vt:lpstr>D-R Interact.ions and Pharmacodynamics</vt:lpstr>
      <vt:lpstr>PowerPoint Presentation</vt:lpstr>
      <vt:lpstr>Receptor</vt:lpstr>
      <vt:lpstr>Receptor States</vt:lpstr>
      <vt:lpstr>Receptor Families</vt:lpstr>
      <vt:lpstr>Transmembrane ligand-gated ion channels (nicotinic, GABA &amp; ion gated channels)</vt:lpstr>
      <vt:lpstr>Transmembrane G protein-coupled receptors</vt:lpstr>
      <vt:lpstr>Transmembrane G protein-coupled receptors (cont.)</vt:lpstr>
      <vt:lpstr>PowerPoint Presentation</vt:lpstr>
      <vt:lpstr>PowerPoint Presentation</vt:lpstr>
      <vt:lpstr>G proteins</vt:lpstr>
      <vt:lpstr>Enzyme-linked receptors (Insulin Receptors)</vt:lpstr>
      <vt:lpstr>Intracellular receptors</vt:lpstr>
      <vt:lpstr>Characteristics of Signal Transduction</vt:lpstr>
      <vt:lpstr>Desensitization, &amp; Down-Regulation of Receptors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Drug-Receptor Interactions and  Pharmacodynamics</dc:title>
  <dc:creator>Inam Arif</dc:creator>
  <cp:lastModifiedBy>Inam Arif</cp:lastModifiedBy>
  <cp:revision>5</cp:revision>
  <dcterms:created xsi:type="dcterms:W3CDTF">2019-03-07T08:41:27Z</dcterms:created>
  <dcterms:modified xsi:type="dcterms:W3CDTF">2019-03-09T20:41:32Z</dcterms:modified>
</cp:coreProperties>
</file>