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828" r:id="rId1"/>
  </p:sldMasterIdLst>
  <p:notesMasterIdLst>
    <p:notesMasterId r:id="rId48"/>
  </p:notesMasterIdLst>
  <p:sldIdLst>
    <p:sldId id="326" r:id="rId2"/>
    <p:sldId id="327" r:id="rId3"/>
    <p:sldId id="328" r:id="rId4"/>
    <p:sldId id="329" r:id="rId5"/>
    <p:sldId id="331" r:id="rId6"/>
    <p:sldId id="333" r:id="rId7"/>
    <p:sldId id="335" r:id="rId8"/>
    <p:sldId id="336" r:id="rId9"/>
    <p:sldId id="337" r:id="rId10"/>
    <p:sldId id="258" r:id="rId11"/>
    <p:sldId id="260" r:id="rId12"/>
    <p:sldId id="261" r:id="rId13"/>
    <p:sldId id="263" r:id="rId14"/>
    <p:sldId id="338" r:id="rId15"/>
    <p:sldId id="266" r:id="rId16"/>
    <p:sldId id="339" r:id="rId17"/>
    <p:sldId id="267" r:id="rId18"/>
    <p:sldId id="268" r:id="rId19"/>
    <p:sldId id="270" r:id="rId20"/>
    <p:sldId id="302" r:id="rId21"/>
    <p:sldId id="305" r:id="rId22"/>
    <p:sldId id="303" r:id="rId23"/>
    <p:sldId id="271" r:id="rId24"/>
    <p:sldId id="273" r:id="rId25"/>
    <p:sldId id="276" r:id="rId26"/>
    <p:sldId id="279" r:id="rId27"/>
    <p:sldId id="280" r:id="rId28"/>
    <p:sldId id="281" r:id="rId29"/>
    <p:sldId id="283" r:id="rId30"/>
    <p:sldId id="284" r:id="rId31"/>
    <p:sldId id="285" r:id="rId32"/>
    <p:sldId id="288" r:id="rId33"/>
    <p:sldId id="307" r:id="rId34"/>
    <p:sldId id="308" r:id="rId35"/>
    <p:sldId id="309" r:id="rId36"/>
    <p:sldId id="310" r:id="rId37"/>
    <p:sldId id="311" r:id="rId38"/>
    <p:sldId id="312" r:id="rId39"/>
    <p:sldId id="314" r:id="rId40"/>
    <p:sldId id="315" r:id="rId41"/>
    <p:sldId id="316" r:id="rId42"/>
    <p:sldId id="317" r:id="rId43"/>
    <p:sldId id="318" r:id="rId44"/>
    <p:sldId id="319" r:id="rId45"/>
    <p:sldId id="320" r:id="rId46"/>
    <p:sldId id="340" r:id="rId47"/>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6176" autoAdjust="0"/>
    <p:restoredTop sz="94660"/>
  </p:normalViewPr>
  <p:slideViewPr>
    <p:cSldViewPr>
      <p:cViewPr varScale="1">
        <p:scale>
          <a:sx n="84" d="100"/>
          <a:sy n="84" d="100"/>
        </p:scale>
        <p:origin x="1051"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6A523413-4809-466D-A6B6-106E41990E02}" type="datetimeFigureOut">
              <a:rPr lang="ar-IQ" smtClean="0"/>
              <a:pPr/>
              <a:t>10/07/1440</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50E69BE7-5E31-4A92-93FB-80BCFDFB7AD7}" type="slidenum">
              <a:rPr lang="ar-IQ" smtClean="0"/>
              <a:pPr/>
              <a:t>‹#›</a:t>
            </a:fld>
            <a:endParaRPr lang="ar-IQ"/>
          </a:p>
        </p:txBody>
      </p:sp>
    </p:spTree>
    <p:extLst>
      <p:ext uri="{BB962C8B-B14F-4D97-AF65-F5344CB8AC3E}">
        <p14:creationId xmlns:p14="http://schemas.microsoft.com/office/powerpoint/2010/main" val="36372896"/>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265FB0C-60A6-441B-B591-2100B65D4B89}" type="datetimeFigureOut">
              <a:rPr lang="ar-IQ" smtClean="0"/>
              <a:pPr/>
              <a:t>10/07/1440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1459D6-FE65-4C0E-A70F-9DE73C2A2CD7}"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5FB0C-60A6-441B-B591-2100B65D4B89}" type="datetimeFigureOut">
              <a:rPr lang="ar-IQ" smtClean="0"/>
              <a:pPr/>
              <a:t>10/07/1440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1459D6-FE65-4C0E-A70F-9DE73C2A2CD7}"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265FB0C-60A6-441B-B591-2100B65D4B89}" type="datetimeFigureOut">
              <a:rPr lang="ar-IQ" smtClean="0"/>
              <a:pPr/>
              <a:t>10/07/1440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1459D6-FE65-4C0E-A70F-9DE73C2A2CD7}" type="slidenum">
              <a:rPr lang="ar-IQ" smtClean="0"/>
              <a:pPr/>
              <a:t>‹#›</a:t>
            </a:fld>
            <a:endParaRPr lang="ar-IQ"/>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265FB0C-60A6-441B-B591-2100B65D4B89}" type="datetimeFigureOut">
              <a:rPr lang="ar-IQ" smtClean="0"/>
              <a:pPr/>
              <a:t>10/07/1440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1459D6-FE65-4C0E-A70F-9DE73C2A2CD7}" type="slidenum">
              <a:rPr lang="ar-IQ" smtClean="0"/>
              <a:pPr/>
              <a:t>‹#›</a:t>
            </a:fld>
            <a:endParaRPr lang="ar-IQ"/>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265FB0C-60A6-441B-B591-2100B65D4B89}" type="datetimeFigureOut">
              <a:rPr lang="ar-IQ" smtClean="0"/>
              <a:pPr/>
              <a:t>10/07/1440</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801459D6-FE65-4C0E-A70F-9DE73C2A2CD7}"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B265FB0C-60A6-441B-B591-2100B65D4B89}" type="datetimeFigureOut">
              <a:rPr lang="ar-IQ" smtClean="0"/>
              <a:pPr/>
              <a:t>10/07/1440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1459D6-FE65-4C0E-A70F-9DE73C2A2CD7}" type="slidenum">
              <a:rPr lang="ar-IQ" smtClean="0"/>
              <a:pPr/>
              <a:t>‹#›</a:t>
            </a:fld>
            <a:endParaRPr lang="ar-IQ"/>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265FB0C-60A6-441B-B591-2100B65D4B89}" type="datetimeFigureOut">
              <a:rPr lang="ar-IQ" smtClean="0"/>
              <a:pPr/>
              <a:t>10/07/1440</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801459D6-FE65-4C0E-A70F-9DE73C2A2CD7}"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265FB0C-60A6-441B-B591-2100B65D4B89}" type="datetimeFigureOut">
              <a:rPr lang="ar-IQ" smtClean="0"/>
              <a:pPr/>
              <a:t>10/07/1440</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801459D6-FE65-4C0E-A70F-9DE73C2A2CD7}"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265FB0C-60A6-441B-B591-2100B65D4B89}" type="datetimeFigureOut">
              <a:rPr lang="ar-IQ" smtClean="0"/>
              <a:pPr/>
              <a:t>10/07/1440</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801459D6-FE65-4C0E-A70F-9DE73C2A2CD7}"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265FB0C-60A6-441B-B591-2100B65D4B89}" type="datetimeFigureOut">
              <a:rPr lang="ar-IQ" smtClean="0"/>
              <a:pPr/>
              <a:t>10/07/1440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1459D6-FE65-4C0E-A70F-9DE73C2A2CD7}" type="slidenum">
              <a:rPr lang="ar-IQ" smtClean="0"/>
              <a:pPr/>
              <a:t>‹#›</a:t>
            </a:fld>
            <a:endParaRPr lang="ar-IQ"/>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265FB0C-60A6-441B-B591-2100B65D4B89}" type="datetimeFigureOut">
              <a:rPr lang="ar-IQ" smtClean="0"/>
              <a:pPr/>
              <a:t>10/07/1440</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801459D6-FE65-4C0E-A70F-9DE73C2A2CD7}" type="slidenum">
              <a:rPr lang="ar-IQ" smtClean="0"/>
              <a:pPr/>
              <a:t>‹#›</a:t>
            </a:fld>
            <a:endParaRPr lang="ar-IQ"/>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265FB0C-60A6-441B-B591-2100B65D4B89}" type="datetimeFigureOut">
              <a:rPr lang="ar-IQ" smtClean="0"/>
              <a:pPr/>
              <a:t>10/07/1440</a:t>
            </a:fld>
            <a:endParaRPr lang="ar-IQ"/>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ar-IQ"/>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801459D6-FE65-4C0E-A70F-9DE73C2A2CD7}" type="slidenum">
              <a:rPr lang="ar-IQ" smtClean="0"/>
              <a:pPr/>
              <a:t>‹#›</a:t>
            </a:fld>
            <a:endParaRPr lang="ar-IQ"/>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2313602"/>
          </a:xfrm>
        </p:spPr>
        <p:txBody>
          <a:bodyPr>
            <a:normAutofit/>
          </a:bodyPr>
          <a:lstStyle/>
          <a:p>
            <a:pPr rtl="0"/>
            <a:r>
              <a:rPr lang="en-GB" b="1" dirty="0" err="1" smtClean="0"/>
              <a:t>Pharmaceultical</a:t>
            </a:r>
            <a:r>
              <a:rPr lang="en-GB" b="1" dirty="0" smtClean="0"/>
              <a:t> dosage form design and drug delivery systems</a:t>
            </a:r>
            <a:endParaRPr lang="ar-IQ" b="1" dirty="0"/>
          </a:p>
        </p:txBody>
      </p:sp>
      <p:sp>
        <p:nvSpPr>
          <p:cNvPr id="3" name="Subtitle 2"/>
          <p:cNvSpPr>
            <a:spLocks noGrp="1"/>
          </p:cNvSpPr>
          <p:nvPr>
            <p:ph type="subTitle" idx="1"/>
          </p:nvPr>
        </p:nvSpPr>
        <p:spPr>
          <a:xfrm>
            <a:off x="251520" y="4365104"/>
            <a:ext cx="8640960" cy="1473200"/>
          </a:xfrm>
        </p:spPr>
        <p:txBody>
          <a:bodyPr>
            <a:normAutofit/>
          </a:bodyPr>
          <a:lstStyle/>
          <a:p>
            <a:pPr rtl="0"/>
            <a:r>
              <a:rPr lang="en-GB" sz="2400" b="1" dirty="0" smtClean="0">
                <a:solidFill>
                  <a:schemeClr val="tx2"/>
                </a:solidFill>
              </a:rPr>
              <a:t>Lecturer Dr </a:t>
            </a:r>
            <a:r>
              <a:rPr lang="en-GB" sz="2400" b="1" dirty="0" err="1" smtClean="0">
                <a:solidFill>
                  <a:schemeClr val="tx2"/>
                </a:solidFill>
              </a:rPr>
              <a:t>Athmar</a:t>
            </a:r>
            <a:r>
              <a:rPr lang="en-GB" sz="2400" b="1" dirty="0" smtClean="0">
                <a:solidFill>
                  <a:schemeClr val="tx2"/>
                </a:solidFill>
              </a:rPr>
              <a:t> </a:t>
            </a:r>
            <a:r>
              <a:rPr lang="en-GB" sz="2400" b="1" dirty="0" err="1" smtClean="0">
                <a:solidFill>
                  <a:schemeClr val="tx2"/>
                </a:solidFill>
              </a:rPr>
              <a:t>Dhahir</a:t>
            </a:r>
            <a:r>
              <a:rPr lang="en-GB" sz="2400" b="1" dirty="0" smtClean="0">
                <a:solidFill>
                  <a:schemeClr val="tx2"/>
                </a:solidFill>
              </a:rPr>
              <a:t> </a:t>
            </a:r>
            <a:r>
              <a:rPr lang="en-GB" sz="2400" b="1" dirty="0" err="1" smtClean="0">
                <a:solidFill>
                  <a:schemeClr val="tx2"/>
                </a:solidFill>
              </a:rPr>
              <a:t>Habeeb</a:t>
            </a:r>
            <a:endParaRPr lang="en-GB" sz="2400" b="1" dirty="0" smtClean="0">
              <a:solidFill>
                <a:schemeClr val="tx2"/>
              </a:solidFill>
            </a:endParaRPr>
          </a:p>
          <a:p>
            <a:pPr rtl="0"/>
            <a:r>
              <a:rPr lang="en-GB" sz="2400" b="1" dirty="0" smtClean="0">
                <a:solidFill>
                  <a:schemeClr val="tx2"/>
                </a:solidFill>
              </a:rPr>
              <a:t>PhD in industrial pharmacy and pharmaceutical formulations</a:t>
            </a:r>
          </a:p>
          <a:p>
            <a:pPr rtl="0"/>
            <a:endParaRPr lang="ar-IQ" sz="2400" b="1" dirty="0">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340768"/>
            <a:ext cx="8784975" cy="5301208"/>
          </a:xfrm>
        </p:spPr>
        <p:txBody>
          <a:bodyPr>
            <a:normAutofit/>
          </a:bodyPr>
          <a:lstStyle/>
          <a:p>
            <a:pPr algn="just"/>
            <a:r>
              <a:rPr lang="en-US" dirty="0">
                <a:solidFill>
                  <a:schemeClr val="tx1"/>
                </a:solidFill>
              </a:rPr>
              <a:t>One of the most important activities of </a:t>
            </a:r>
            <a:r>
              <a:rPr lang="en-US" dirty="0" err="1">
                <a:solidFill>
                  <a:schemeClr val="tx1"/>
                </a:solidFill>
              </a:rPr>
              <a:t>preformulation</a:t>
            </a:r>
            <a:r>
              <a:rPr lang="en-US" dirty="0">
                <a:solidFill>
                  <a:schemeClr val="tx1"/>
                </a:solidFill>
              </a:rPr>
              <a:t> work is evaluation of the physical and chemical stability of the pure drug substance. </a:t>
            </a:r>
            <a:endParaRPr lang="en-US" dirty="0" smtClean="0">
              <a:solidFill>
                <a:schemeClr val="tx1"/>
              </a:solidFill>
            </a:endParaRPr>
          </a:p>
          <a:p>
            <a:pPr algn="just"/>
            <a:r>
              <a:rPr lang="en-US" dirty="0" smtClean="0">
                <a:solidFill>
                  <a:schemeClr val="tx1"/>
                </a:solidFill>
              </a:rPr>
              <a:t>It </a:t>
            </a:r>
            <a:r>
              <a:rPr lang="en-US" dirty="0">
                <a:solidFill>
                  <a:schemeClr val="tx1"/>
                </a:solidFill>
              </a:rPr>
              <a:t>is essential that these initial studies be conducted using drug samples of known purity. The presence of impurities can lead to erroneous conclusions in such evaluations.</a:t>
            </a:r>
          </a:p>
          <a:p>
            <a:pPr algn="just"/>
            <a:r>
              <a:rPr lang="en-GB" b="1" dirty="0" smtClean="0">
                <a:solidFill>
                  <a:schemeClr val="tx1"/>
                </a:solidFill>
              </a:rPr>
              <a:t>Stability </a:t>
            </a:r>
            <a:r>
              <a:rPr lang="en-GB" b="1" dirty="0">
                <a:solidFill>
                  <a:schemeClr val="tx1"/>
                </a:solidFill>
              </a:rPr>
              <a:t>studies in </a:t>
            </a:r>
            <a:r>
              <a:rPr lang="en-GB" b="1" dirty="0" err="1">
                <a:solidFill>
                  <a:schemeClr val="tx1"/>
                </a:solidFill>
              </a:rPr>
              <a:t>preformulation</a:t>
            </a:r>
            <a:r>
              <a:rPr lang="en-GB" b="1" dirty="0">
                <a:solidFill>
                  <a:schemeClr val="tx1"/>
                </a:solidFill>
              </a:rPr>
              <a:t> phase include</a:t>
            </a:r>
          </a:p>
          <a:p>
            <a:pPr marL="514350" indent="-514350" algn="just">
              <a:buFont typeface="+mj-lt"/>
              <a:buAutoNum type="arabicPeriod"/>
            </a:pPr>
            <a:r>
              <a:rPr lang="en-GB" b="1" dirty="0">
                <a:solidFill>
                  <a:schemeClr val="tx1"/>
                </a:solidFill>
              </a:rPr>
              <a:t>Solid-state stability of the drug alone</a:t>
            </a:r>
          </a:p>
          <a:p>
            <a:pPr marL="514350" indent="-514350" algn="just">
              <a:buFont typeface="+mj-lt"/>
              <a:buAutoNum type="arabicPeriod"/>
            </a:pPr>
            <a:r>
              <a:rPr lang="en-GB" b="1" dirty="0">
                <a:solidFill>
                  <a:schemeClr val="tx1"/>
                </a:solidFill>
              </a:rPr>
              <a:t>Solution phase </a:t>
            </a:r>
            <a:r>
              <a:rPr lang="en-GB" b="1" dirty="0" smtClean="0">
                <a:solidFill>
                  <a:schemeClr val="tx1"/>
                </a:solidFill>
              </a:rPr>
              <a:t>stability</a:t>
            </a:r>
          </a:p>
          <a:p>
            <a:pPr marL="514350" indent="-514350" algn="just">
              <a:buFont typeface="+mj-lt"/>
              <a:buAutoNum type="arabicPeriod"/>
            </a:pPr>
            <a:r>
              <a:rPr lang="en-GB" b="1" dirty="0" smtClean="0">
                <a:solidFill>
                  <a:schemeClr val="tx1"/>
                </a:solidFill>
              </a:rPr>
              <a:t>Stability </a:t>
            </a:r>
            <a:r>
              <a:rPr lang="en-GB" b="1" dirty="0">
                <a:solidFill>
                  <a:schemeClr val="tx1"/>
                </a:solidFill>
              </a:rPr>
              <a:t>in presence of expected excipients.</a:t>
            </a:r>
          </a:p>
          <a:p>
            <a:pPr algn="just"/>
            <a:r>
              <a:rPr lang="en-US" dirty="0">
                <a:solidFill>
                  <a:schemeClr val="tx1"/>
                </a:solidFill>
              </a:rPr>
              <a:t>Initial investigation begins with knowledge of the drug’s chemical structure, which allows the </a:t>
            </a:r>
            <a:r>
              <a:rPr lang="en-US" dirty="0" err="1">
                <a:solidFill>
                  <a:schemeClr val="tx1"/>
                </a:solidFill>
              </a:rPr>
              <a:t>preformulation</a:t>
            </a:r>
            <a:r>
              <a:rPr lang="en-US" dirty="0">
                <a:solidFill>
                  <a:schemeClr val="tx1"/>
                </a:solidFill>
              </a:rPr>
              <a:t> scientist to anticipate the possible degradation reactions.</a:t>
            </a:r>
          </a:p>
          <a:p>
            <a:pPr algn="just" rtl="0"/>
            <a:endParaRPr lang="ar-IQ" b="1" dirty="0">
              <a:solidFill>
                <a:schemeClr val="tx1"/>
              </a:solidFill>
            </a:endParaRPr>
          </a:p>
        </p:txBody>
      </p:sp>
      <p:sp>
        <p:nvSpPr>
          <p:cNvPr id="2" name="Title 1"/>
          <p:cNvSpPr>
            <a:spLocks noGrp="1"/>
          </p:cNvSpPr>
          <p:nvPr>
            <p:ph type="title"/>
          </p:nvPr>
        </p:nvSpPr>
        <p:spPr>
          <a:xfrm>
            <a:off x="457200" y="338328"/>
            <a:ext cx="8229600" cy="858424"/>
          </a:xfrm>
        </p:spPr>
        <p:txBody>
          <a:bodyPr>
            <a:normAutofit/>
          </a:bodyPr>
          <a:lstStyle/>
          <a:p>
            <a:pPr rtl="0"/>
            <a:r>
              <a:rPr lang="en-GB" dirty="0" smtClean="0"/>
              <a:t>Drug and drug product stability</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04517"/>
            <a:ext cx="8568952" cy="2886557"/>
          </a:xfrm>
        </p:spPr>
        <p:txBody>
          <a:bodyPr>
            <a:normAutofit fontScale="92500" lnSpcReduction="20000"/>
          </a:bodyPr>
          <a:lstStyle/>
          <a:p>
            <a:pPr algn="just"/>
            <a:r>
              <a:rPr lang="en-US" sz="2800" dirty="0"/>
              <a:t>Chemical instability of medicinal agents may take many forms because the drugs in use today are of such diverse chemical constitution.</a:t>
            </a:r>
          </a:p>
          <a:p>
            <a:pPr algn="just"/>
            <a:r>
              <a:rPr lang="en-US" sz="2800" dirty="0"/>
              <a:t>Chemically, drug substances are alcohols, phenols, aldehydes, ketones, esters ethers, acids, salts, alkaloids, glycosides, and others, each with reactive chemical groups having different susceptibilities to chemical instability. </a:t>
            </a:r>
          </a:p>
          <a:p>
            <a:pPr algn="just" rtl="0"/>
            <a:endParaRPr lang="en-GB" sz="2800" b="1" dirty="0" smtClean="0"/>
          </a:p>
        </p:txBody>
      </p:sp>
      <p:sp>
        <p:nvSpPr>
          <p:cNvPr id="2" name="Title 1"/>
          <p:cNvSpPr>
            <a:spLocks noGrp="1"/>
          </p:cNvSpPr>
          <p:nvPr>
            <p:ph type="title"/>
          </p:nvPr>
        </p:nvSpPr>
        <p:spPr>
          <a:xfrm>
            <a:off x="457200" y="338328"/>
            <a:ext cx="8229600" cy="642400"/>
          </a:xfrm>
        </p:spPr>
        <p:txBody>
          <a:bodyPr>
            <a:normAutofit/>
          </a:bodyPr>
          <a:lstStyle/>
          <a:p>
            <a:pPr rtl="0"/>
            <a:r>
              <a:rPr lang="en-GB" sz="3600" dirty="0" smtClean="0"/>
              <a:t>Drug stability: Mechanism of Degradation</a:t>
            </a:r>
            <a:endParaRPr lang="ar-IQ" sz="3600" dirty="0"/>
          </a:p>
        </p:txBody>
      </p:sp>
      <p:sp>
        <p:nvSpPr>
          <p:cNvPr id="4" name="Oval 3"/>
          <p:cNvSpPr/>
          <p:nvPr/>
        </p:nvSpPr>
        <p:spPr>
          <a:xfrm>
            <a:off x="1829976" y="4480794"/>
            <a:ext cx="3359224" cy="237626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rtl="0"/>
            <a:r>
              <a:rPr lang="en-GB" sz="2800" dirty="0" smtClean="0">
                <a:solidFill>
                  <a:schemeClr val="tx1"/>
                </a:solidFill>
              </a:rPr>
              <a:t>Main Degradation pathways </a:t>
            </a:r>
            <a:endParaRPr lang="ar-IQ" sz="2800" dirty="0">
              <a:solidFill>
                <a:schemeClr val="tx1"/>
              </a:solidFill>
            </a:endParaRPr>
          </a:p>
        </p:txBody>
      </p:sp>
      <p:cxnSp>
        <p:nvCxnSpPr>
          <p:cNvPr id="6" name="Straight Arrow Connector 5"/>
          <p:cNvCxnSpPr/>
          <p:nvPr/>
        </p:nvCxnSpPr>
        <p:spPr>
          <a:xfrm flipV="1">
            <a:off x="5076056" y="4682753"/>
            <a:ext cx="86409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148064" y="5877272"/>
            <a:ext cx="864096"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940152" y="5682606"/>
            <a:ext cx="1515159" cy="461665"/>
          </a:xfrm>
          <a:prstGeom prst="rect">
            <a:avLst/>
          </a:prstGeom>
          <a:noFill/>
        </p:spPr>
        <p:txBody>
          <a:bodyPr wrap="none" rtlCol="1">
            <a:spAutoFit/>
          </a:bodyPr>
          <a:lstStyle/>
          <a:p>
            <a:r>
              <a:rPr lang="en-GB" sz="2400" dirty="0"/>
              <a:t>H</a:t>
            </a:r>
            <a:r>
              <a:rPr lang="en-GB" sz="2400" dirty="0" smtClean="0"/>
              <a:t>ydrolysis</a:t>
            </a:r>
            <a:endParaRPr lang="ar-IQ" sz="2400" dirty="0"/>
          </a:p>
        </p:txBody>
      </p:sp>
      <p:sp>
        <p:nvSpPr>
          <p:cNvPr id="12" name="TextBox 11"/>
          <p:cNvSpPr txBox="1"/>
          <p:nvPr/>
        </p:nvSpPr>
        <p:spPr>
          <a:xfrm>
            <a:off x="6021272" y="4460489"/>
            <a:ext cx="1457450" cy="461665"/>
          </a:xfrm>
          <a:prstGeom prst="rect">
            <a:avLst/>
          </a:prstGeom>
          <a:noFill/>
        </p:spPr>
        <p:txBody>
          <a:bodyPr wrap="none" rtlCol="1">
            <a:spAutoFit/>
          </a:bodyPr>
          <a:lstStyle/>
          <a:p>
            <a:r>
              <a:rPr lang="en-GB" sz="2400" dirty="0"/>
              <a:t>O</a:t>
            </a:r>
            <a:r>
              <a:rPr lang="en-GB" sz="2400" dirty="0" smtClean="0"/>
              <a:t>xidation</a:t>
            </a:r>
            <a:endParaRPr lang="ar-IQ"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1"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24744"/>
            <a:ext cx="8640959" cy="5616624"/>
          </a:xfrm>
        </p:spPr>
        <p:txBody>
          <a:bodyPr>
            <a:normAutofit fontScale="85000" lnSpcReduction="10000"/>
          </a:bodyPr>
          <a:lstStyle/>
          <a:p>
            <a:pPr algn="just"/>
            <a:r>
              <a:rPr lang="en-US" sz="2800" dirty="0"/>
              <a:t>Hydrolysis is a </a:t>
            </a:r>
            <a:r>
              <a:rPr lang="en-US" sz="2800" dirty="0" err="1"/>
              <a:t>solvolysis</a:t>
            </a:r>
            <a:r>
              <a:rPr lang="en-US" sz="2800" dirty="0"/>
              <a:t> process in which (drug) molecules interact with water molecules to yield breakdown products. </a:t>
            </a:r>
            <a:endParaRPr lang="en-US" sz="2800" dirty="0" smtClean="0"/>
          </a:p>
          <a:p>
            <a:pPr algn="just"/>
            <a:r>
              <a:rPr lang="en-GB" sz="2800" dirty="0" smtClean="0"/>
              <a:t>For example, aspirin, or acetylsalicylic acid, combines with a water molecule</a:t>
            </a:r>
          </a:p>
          <a:p>
            <a:pPr algn="just" rtl="0"/>
            <a:endParaRPr lang="en-GB" sz="2800" dirty="0" smtClean="0"/>
          </a:p>
          <a:p>
            <a:pPr algn="just" rtl="0"/>
            <a:endParaRPr lang="en-GB" sz="2800" dirty="0"/>
          </a:p>
          <a:p>
            <a:pPr algn="just" rtl="0"/>
            <a:endParaRPr lang="en-GB" sz="2800" dirty="0" smtClean="0"/>
          </a:p>
          <a:p>
            <a:pPr algn="just" rtl="0"/>
            <a:endParaRPr lang="en-GB" sz="2800" dirty="0"/>
          </a:p>
          <a:p>
            <a:pPr algn="just" rtl="0"/>
            <a:endParaRPr lang="en-GB" sz="2800" dirty="0" smtClean="0"/>
          </a:p>
          <a:p>
            <a:pPr algn="just" rtl="0"/>
            <a:endParaRPr lang="en-GB" sz="2800" dirty="0"/>
          </a:p>
          <a:p>
            <a:pPr algn="just"/>
            <a:r>
              <a:rPr lang="en-US" sz="2800" dirty="0"/>
              <a:t>Hydrolysis is probably the most important single cause of drug decomposition, mainly because a great number of medicinal agent are esters or contain such other groupings as substituted amides, lactones, and lactams</a:t>
            </a:r>
            <a:r>
              <a:rPr lang="en-US" sz="2800" dirty="0" smtClean="0"/>
              <a:t>, which </a:t>
            </a:r>
            <a:r>
              <a:rPr lang="en-US" sz="2800" dirty="0"/>
              <a:t>are susceptible to the hydrolytic </a:t>
            </a:r>
            <a:r>
              <a:rPr lang="en-US" sz="2800" dirty="0" smtClean="0"/>
              <a:t>process</a:t>
            </a:r>
            <a:endParaRPr lang="en-GB" sz="2800" dirty="0"/>
          </a:p>
          <a:p>
            <a:pPr algn="just" rtl="0"/>
            <a:endParaRPr lang="en-GB" sz="2800" dirty="0" smtClean="0"/>
          </a:p>
          <a:p>
            <a:pPr algn="just" rtl="0"/>
            <a:endParaRPr lang="en-GB" sz="2800" dirty="0"/>
          </a:p>
          <a:p>
            <a:pPr algn="just" rtl="0"/>
            <a:endParaRPr lang="ar-IQ" sz="2800" dirty="0"/>
          </a:p>
        </p:txBody>
      </p:sp>
      <p:sp>
        <p:nvSpPr>
          <p:cNvPr id="2" name="Title 1"/>
          <p:cNvSpPr>
            <a:spLocks noGrp="1"/>
          </p:cNvSpPr>
          <p:nvPr>
            <p:ph type="title"/>
          </p:nvPr>
        </p:nvSpPr>
        <p:spPr>
          <a:xfrm>
            <a:off x="532556" y="0"/>
            <a:ext cx="8229600" cy="1252728"/>
          </a:xfrm>
        </p:spPr>
        <p:txBody>
          <a:bodyPr/>
          <a:lstStyle/>
          <a:p>
            <a:r>
              <a:rPr lang="en-GB" dirty="0" smtClean="0"/>
              <a:t>Hydrolysis </a:t>
            </a:r>
            <a:endParaRPr lang="ar-IQ"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08210" y="2708920"/>
            <a:ext cx="7783561" cy="2184251"/>
          </a:xfrm>
          <a:prstGeom prst="rect">
            <a:avLst/>
          </a:prstGeom>
          <a:solidFill>
            <a:srgbClr val="FFFFFF">
              <a:shade val="85000"/>
            </a:srgbClr>
          </a:solidFill>
          <a:ln w="190500" cap="rnd">
            <a:solidFill>
              <a:srgbClr val="FFFFFF"/>
            </a:solidFill>
          </a:ln>
          <a:effectLst>
            <a:outerShdw blurRad="50000" algn="tl" rotWithShape="0">
              <a:srgbClr val="000000">
                <a:alpha val="41000"/>
              </a:srgbClr>
            </a:outerShdw>
          </a:effectLst>
          <a:scene3d>
            <a:camera prst="orthographicFront"/>
            <a:lightRig rig="twoPt" dir="t">
              <a:rot lat="0" lon="0" rev="7800000"/>
            </a:lightRig>
          </a:scene3d>
          <a:sp3d contourW="6350">
            <a:bevelT w="50800" h="16510"/>
            <a:contourClr>
              <a:srgbClr val="C0C0C0"/>
            </a:contourClr>
          </a:sp3d>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81168" y="1412776"/>
            <a:ext cx="8229600" cy="5328592"/>
          </a:xfrm>
        </p:spPr>
        <p:txBody>
          <a:bodyPr>
            <a:normAutofit/>
          </a:bodyPr>
          <a:lstStyle/>
          <a:p>
            <a:pPr algn="just"/>
            <a:r>
              <a:rPr lang="en-US" sz="2800" dirty="0"/>
              <a:t>Another destructive process is oxidation, which destroys many drug types, including aldehydes, alcohols, phenols, sugars, alkaloids, and unsaturated fats and oils.</a:t>
            </a:r>
          </a:p>
          <a:p>
            <a:r>
              <a:rPr lang="en-GB" sz="2800" dirty="0" smtClean="0"/>
              <a:t>Oxidation frequently involves free chemical radicals</a:t>
            </a:r>
          </a:p>
          <a:p>
            <a:pPr algn="just"/>
            <a:r>
              <a:rPr lang="en-GB" sz="2800" dirty="0" smtClean="0"/>
              <a:t>Many of the oxidative change in pharmaceutical preparation have a character of </a:t>
            </a:r>
            <a:r>
              <a:rPr lang="en-GB" sz="2800" b="1" dirty="0" err="1" smtClean="0">
                <a:solidFill>
                  <a:srgbClr val="FF0000"/>
                </a:solidFill>
              </a:rPr>
              <a:t>autoxidations</a:t>
            </a:r>
            <a:r>
              <a:rPr lang="en-GB" sz="2800" b="1" dirty="0" smtClean="0">
                <a:solidFill>
                  <a:srgbClr val="FF0000"/>
                </a:solidFill>
              </a:rPr>
              <a:t>. </a:t>
            </a:r>
          </a:p>
          <a:p>
            <a:pPr algn="just"/>
            <a:r>
              <a:rPr lang="en-GB" sz="2800" b="1" dirty="0" err="1" smtClean="0">
                <a:solidFill>
                  <a:srgbClr val="FF0000"/>
                </a:solidFill>
              </a:rPr>
              <a:t>Autoxidations</a:t>
            </a:r>
            <a:r>
              <a:rPr lang="en-GB" sz="2800" dirty="0" smtClean="0"/>
              <a:t> occur spontaneously under initial influence of atmospheric oxygen and proceed slowly at first and then more rapidly. </a:t>
            </a:r>
          </a:p>
          <a:p>
            <a:pPr marL="0" indent="0" algn="l" rtl="0">
              <a:buNone/>
            </a:pPr>
            <a:endParaRPr lang="ar-IQ" sz="2800" dirty="0"/>
          </a:p>
        </p:txBody>
      </p:sp>
      <p:sp>
        <p:nvSpPr>
          <p:cNvPr id="2" name="Title 1"/>
          <p:cNvSpPr>
            <a:spLocks noGrp="1"/>
          </p:cNvSpPr>
          <p:nvPr>
            <p:ph type="title"/>
          </p:nvPr>
        </p:nvSpPr>
        <p:spPr>
          <a:xfrm>
            <a:off x="457200" y="274638"/>
            <a:ext cx="8229600" cy="778098"/>
          </a:xfrm>
        </p:spPr>
        <p:txBody>
          <a:bodyPr/>
          <a:lstStyle/>
          <a:p>
            <a:pPr rtl="0"/>
            <a:r>
              <a:rPr lang="en-GB" sz="3600" dirty="0" smtClean="0"/>
              <a:t>Oxidation </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3568" y="1628801"/>
            <a:ext cx="7408333" cy="4032448"/>
          </a:xfrm>
        </p:spPr>
        <p:txBody>
          <a:bodyPr>
            <a:normAutofit/>
          </a:bodyPr>
          <a:lstStyle/>
          <a:p>
            <a:pPr algn="just"/>
            <a:r>
              <a:rPr lang="en-US" dirty="0" smtClean="0"/>
              <a:t>The </a:t>
            </a:r>
            <a:r>
              <a:rPr lang="en-US" dirty="0"/>
              <a:t>process has </a:t>
            </a:r>
            <a:r>
              <a:rPr lang="en-US" dirty="0" smtClean="0"/>
              <a:t>been described </a:t>
            </a:r>
            <a:r>
              <a:rPr lang="en-US" dirty="0"/>
              <a:t>as a type of chain reaction </a:t>
            </a:r>
            <a:r>
              <a:rPr lang="en-US" dirty="0" smtClean="0"/>
              <a:t>commencing with </a:t>
            </a:r>
            <a:r>
              <a:rPr lang="en-US" dirty="0"/>
              <a:t>the union of oxygen with </a:t>
            </a:r>
            <a:r>
              <a:rPr lang="en-US" dirty="0" smtClean="0"/>
              <a:t>the drug </a:t>
            </a:r>
            <a:r>
              <a:rPr lang="en-US" dirty="0"/>
              <a:t>molecule and continuing with a </a:t>
            </a:r>
            <a:r>
              <a:rPr lang="en-US" dirty="0" smtClean="0"/>
              <a:t>free radical </a:t>
            </a:r>
            <a:r>
              <a:rPr lang="en-US" dirty="0"/>
              <a:t>of this oxidized molecule </a:t>
            </a:r>
            <a:r>
              <a:rPr lang="en-US" dirty="0" smtClean="0"/>
              <a:t>participating in </a:t>
            </a:r>
            <a:r>
              <a:rPr lang="en-US" dirty="0"/>
              <a:t>the destruction of other drug </a:t>
            </a:r>
            <a:r>
              <a:rPr lang="en-US" dirty="0" smtClean="0"/>
              <a:t>molecules and </a:t>
            </a:r>
            <a:r>
              <a:rPr lang="en-US" dirty="0"/>
              <a:t>so </a:t>
            </a:r>
            <a:r>
              <a:rPr lang="en-US" dirty="0" smtClean="0"/>
              <a:t>forth.</a:t>
            </a:r>
          </a:p>
          <a:p>
            <a:pPr algn="just"/>
            <a:r>
              <a:rPr lang="en-US" dirty="0" smtClean="0"/>
              <a:t> In </a:t>
            </a:r>
            <a:r>
              <a:rPr lang="en-US" dirty="0"/>
              <a:t>drug product formulation work, </a:t>
            </a:r>
            <a:r>
              <a:rPr lang="en-US" dirty="0" smtClean="0"/>
              <a:t>steps are </a:t>
            </a:r>
            <a:r>
              <a:rPr lang="en-US" dirty="0"/>
              <a:t>taken to reduce or prevent </a:t>
            </a:r>
            <a:r>
              <a:rPr lang="en-US" dirty="0" smtClean="0"/>
              <a:t>deterioration due </a:t>
            </a:r>
            <a:r>
              <a:rPr lang="en-US" dirty="0"/>
              <a:t>to hydrolysis, oxidation, and other </a:t>
            </a:r>
            <a:r>
              <a:rPr lang="en-US" dirty="0" smtClean="0"/>
              <a:t>processes. </a:t>
            </a:r>
            <a:endParaRPr lang="en-US" dirty="0"/>
          </a:p>
        </p:txBody>
      </p:sp>
    </p:spTree>
    <p:extLst>
      <p:ext uri="{BB962C8B-B14F-4D97-AF65-F5344CB8AC3E}">
        <p14:creationId xmlns:p14="http://schemas.microsoft.com/office/powerpoint/2010/main" val="24254559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556792"/>
            <a:ext cx="8712968" cy="2448272"/>
          </a:xfrm>
        </p:spPr>
        <p:txBody>
          <a:bodyPr>
            <a:noAutofit/>
          </a:bodyPr>
          <a:lstStyle/>
          <a:p>
            <a:pPr algn="just" rtl="0">
              <a:buNone/>
            </a:pPr>
            <a:r>
              <a:rPr lang="en-US" sz="3600" dirty="0" smtClean="0"/>
              <a:t>  </a:t>
            </a:r>
            <a:r>
              <a:rPr lang="en-US" sz="2800" dirty="0" smtClean="0"/>
              <a:t>Stability is the extent to which a product retains within specified limits and throughout its period of storage and use (i.e., its shelf life) the same properties and characteristics that it possessed at the time of its manufacture.</a:t>
            </a:r>
          </a:p>
        </p:txBody>
      </p:sp>
      <p:sp>
        <p:nvSpPr>
          <p:cNvPr id="5" name="Title 4"/>
          <p:cNvSpPr>
            <a:spLocks noGrp="1"/>
          </p:cNvSpPr>
          <p:nvPr>
            <p:ph type="title"/>
          </p:nvPr>
        </p:nvSpPr>
        <p:spPr/>
        <p:txBody>
          <a:bodyPr>
            <a:noAutofit/>
          </a:bodyPr>
          <a:lstStyle/>
          <a:p>
            <a:r>
              <a:rPr lang="en-GB" sz="3200" dirty="0" smtClean="0"/>
              <a:t>Drug and product stability: kinetics and shelf life</a:t>
            </a:r>
            <a:endParaRPr lang="ar-IQ" sz="3200" dirty="0"/>
          </a:p>
        </p:txBody>
      </p:sp>
      <p:sp>
        <p:nvSpPr>
          <p:cNvPr id="4" name="Content Placeholder 2"/>
          <p:cNvSpPr txBox="1">
            <a:spLocks/>
          </p:cNvSpPr>
          <p:nvPr/>
        </p:nvSpPr>
        <p:spPr>
          <a:xfrm>
            <a:off x="457200" y="4077072"/>
            <a:ext cx="8435280" cy="2515808"/>
          </a:xfrm>
          <a:prstGeom prst="rect">
            <a:avLst/>
          </a:prstGeom>
        </p:spPr>
        <p:txBody>
          <a:bodyPr vert="horz" lIns="91440" tIns="45720" rIns="91440" bIns="45720" rtlCol="0">
            <a:normAutofit fontScale="8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lgn="just">
              <a:buFont typeface="Symbol" pitchFamily="18" charset="2"/>
              <a:buNone/>
            </a:pPr>
            <a:r>
              <a:rPr lang="en-GB" sz="3200" smtClean="0">
                <a:solidFill>
                  <a:schemeClr val="tx1"/>
                </a:solidFill>
              </a:rPr>
              <a:t>Five types of stability concern pharmacists:</a:t>
            </a:r>
            <a:endParaRPr lang="en-US" sz="3200" b="1" smtClean="0"/>
          </a:p>
          <a:p>
            <a:pPr algn="just">
              <a:buFont typeface="Symbol" pitchFamily="18" charset="2"/>
              <a:buNone/>
            </a:pPr>
            <a:r>
              <a:rPr lang="en-US" sz="3200" b="1" smtClean="0"/>
              <a:t>1. Chemical:</a:t>
            </a:r>
            <a:r>
              <a:rPr lang="en-GB" sz="3200" smtClean="0"/>
              <a:t>.</a:t>
            </a:r>
          </a:p>
          <a:p>
            <a:pPr algn="just">
              <a:buFont typeface="Symbol" pitchFamily="18" charset="2"/>
              <a:buNone/>
            </a:pPr>
            <a:r>
              <a:rPr lang="en-US" sz="3200" b="1" smtClean="0"/>
              <a:t>2. Physical:</a:t>
            </a:r>
            <a:r>
              <a:rPr lang="en-GB" sz="3200" smtClean="0"/>
              <a:t>.</a:t>
            </a:r>
          </a:p>
          <a:p>
            <a:pPr algn="just">
              <a:buFont typeface="Symbol" pitchFamily="18" charset="2"/>
              <a:buNone/>
            </a:pPr>
            <a:r>
              <a:rPr lang="en-US" sz="3200" b="1" smtClean="0"/>
              <a:t>3. Microbiologic:</a:t>
            </a:r>
            <a:r>
              <a:rPr lang="en-US" sz="3200" smtClean="0"/>
              <a:t>.</a:t>
            </a:r>
          </a:p>
          <a:p>
            <a:pPr algn="just">
              <a:buFont typeface="Symbol" pitchFamily="18" charset="2"/>
              <a:buNone/>
            </a:pPr>
            <a:r>
              <a:rPr lang="en-US" sz="3200" b="1" smtClean="0"/>
              <a:t>4. Therapeutic:</a:t>
            </a:r>
            <a:r>
              <a:rPr lang="en-GB" sz="3200" smtClean="0"/>
              <a:t>.</a:t>
            </a:r>
          </a:p>
          <a:p>
            <a:pPr algn="just">
              <a:buFont typeface="Symbol" pitchFamily="18" charset="2"/>
              <a:buNone/>
            </a:pPr>
            <a:r>
              <a:rPr lang="en-GB" sz="3200" b="1" smtClean="0"/>
              <a:t>5. Toxicologic:</a:t>
            </a:r>
            <a:r>
              <a:rPr lang="en-GB" sz="3200" smtClean="0"/>
              <a:t>.</a:t>
            </a:r>
            <a:endParaRPr lang="ar-IQ" sz="32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95536" y="1772816"/>
            <a:ext cx="8363271" cy="4641379"/>
          </a:xfrm>
        </p:spPr>
        <p:txBody>
          <a:bodyPr>
            <a:normAutofit/>
          </a:bodyPr>
          <a:lstStyle/>
          <a:p>
            <a:pPr marL="0" indent="0" algn="just">
              <a:buNone/>
            </a:pPr>
            <a:r>
              <a:rPr lang="en-US" dirty="0">
                <a:solidFill>
                  <a:srgbClr val="FF0000"/>
                </a:solidFill>
              </a:rPr>
              <a:t>1. </a:t>
            </a:r>
            <a:r>
              <a:rPr lang="en-US" i="1" dirty="0">
                <a:solidFill>
                  <a:srgbClr val="FF0000"/>
                </a:solidFill>
              </a:rPr>
              <a:t>Chemical</a:t>
            </a:r>
            <a:r>
              <a:rPr lang="en-US" dirty="0">
                <a:solidFill>
                  <a:srgbClr val="FF0000"/>
                </a:solidFill>
              </a:rPr>
              <a:t>: </a:t>
            </a:r>
            <a:r>
              <a:rPr lang="en-US" dirty="0"/>
              <a:t>Each active ingredient </a:t>
            </a:r>
            <a:r>
              <a:rPr lang="en-US" dirty="0" smtClean="0"/>
              <a:t>retains its </a:t>
            </a:r>
            <a:r>
              <a:rPr lang="en-US" dirty="0"/>
              <a:t>chemical integrity and labeled </a:t>
            </a:r>
            <a:r>
              <a:rPr lang="en-US" dirty="0" smtClean="0"/>
              <a:t>potency within </a:t>
            </a:r>
            <a:r>
              <a:rPr lang="en-US" dirty="0"/>
              <a:t>the specified limits.</a:t>
            </a:r>
          </a:p>
          <a:p>
            <a:pPr marL="0" indent="0" algn="just">
              <a:buNone/>
            </a:pPr>
            <a:r>
              <a:rPr lang="en-US" dirty="0">
                <a:solidFill>
                  <a:srgbClr val="FF0000"/>
                </a:solidFill>
              </a:rPr>
              <a:t>2. </a:t>
            </a:r>
            <a:r>
              <a:rPr lang="en-US" i="1" dirty="0">
                <a:solidFill>
                  <a:srgbClr val="FF0000"/>
                </a:solidFill>
              </a:rPr>
              <a:t>Physical</a:t>
            </a:r>
            <a:r>
              <a:rPr lang="en-US" dirty="0">
                <a:solidFill>
                  <a:srgbClr val="FF0000"/>
                </a:solidFill>
              </a:rPr>
              <a:t>: </a:t>
            </a:r>
            <a:r>
              <a:rPr lang="en-US" dirty="0"/>
              <a:t>The original physical </a:t>
            </a:r>
            <a:r>
              <a:rPr lang="en-US" dirty="0" smtClean="0"/>
              <a:t>properties, including </a:t>
            </a:r>
            <a:r>
              <a:rPr lang="en-US" dirty="0"/>
              <a:t>appearance, palatability, </a:t>
            </a:r>
            <a:r>
              <a:rPr lang="en-US" dirty="0" smtClean="0"/>
              <a:t>uniformity, dissolution</a:t>
            </a:r>
            <a:r>
              <a:rPr lang="en-US" dirty="0"/>
              <a:t>, and </a:t>
            </a:r>
            <a:r>
              <a:rPr lang="en-US" dirty="0" err="1"/>
              <a:t>suspendability</a:t>
            </a:r>
            <a:r>
              <a:rPr lang="en-US" dirty="0"/>
              <a:t>, </a:t>
            </a:r>
            <a:r>
              <a:rPr lang="en-US" dirty="0" smtClean="0"/>
              <a:t>are retained</a:t>
            </a:r>
            <a:r>
              <a:rPr lang="en-US" dirty="0"/>
              <a:t>.</a:t>
            </a:r>
          </a:p>
          <a:p>
            <a:pPr marL="0" indent="0" algn="just">
              <a:buNone/>
            </a:pPr>
            <a:r>
              <a:rPr lang="en-US" dirty="0">
                <a:solidFill>
                  <a:srgbClr val="FF0000"/>
                </a:solidFill>
              </a:rPr>
              <a:t>3. </a:t>
            </a:r>
            <a:r>
              <a:rPr lang="en-US" i="1" dirty="0">
                <a:solidFill>
                  <a:srgbClr val="FF0000"/>
                </a:solidFill>
              </a:rPr>
              <a:t>Microbiologic</a:t>
            </a:r>
            <a:r>
              <a:rPr lang="en-US" dirty="0">
                <a:solidFill>
                  <a:srgbClr val="FF0000"/>
                </a:solidFill>
              </a:rPr>
              <a:t>: </a:t>
            </a:r>
            <a:r>
              <a:rPr lang="en-US" dirty="0"/>
              <a:t>Sterility or resistance to </a:t>
            </a:r>
            <a:r>
              <a:rPr lang="en-US" dirty="0" smtClean="0"/>
              <a:t>microbial growth </a:t>
            </a:r>
            <a:r>
              <a:rPr lang="en-US" dirty="0"/>
              <a:t>is retained according </a:t>
            </a:r>
            <a:r>
              <a:rPr lang="en-US" dirty="0" err="1" smtClean="0"/>
              <a:t>to</a:t>
            </a:r>
            <a:r>
              <a:rPr lang="en-US" dirty="0" err="1"/>
              <a:t>the</a:t>
            </a:r>
            <a:r>
              <a:rPr lang="en-US" dirty="0"/>
              <a:t> specified requirements. </a:t>
            </a:r>
            <a:r>
              <a:rPr lang="en-US" dirty="0" smtClean="0"/>
              <a:t>Antimicrobial agents </a:t>
            </a:r>
            <a:r>
              <a:rPr lang="en-US" dirty="0"/>
              <a:t>retain effectiveness within </a:t>
            </a:r>
            <a:r>
              <a:rPr lang="en-US" dirty="0" smtClean="0"/>
              <a:t>specified limits</a:t>
            </a:r>
            <a:r>
              <a:rPr lang="en-US" dirty="0"/>
              <a:t>.</a:t>
            </a:r>
          </a:p>
          <a:p>
            <a:pPr marL="0" indent="0" algn="just">
              <a:buNone/>
            </a:pPr>
            <a:r>
              <a:rPr lang="en-US" dirty="0">
                <a:solidFill>
                  <a:srgbClr val="FF0000"/>
                </a:solidFill>
              </a:rPr>
              <a:t>4. </a:t>
            </a:r>
            <a:r>
              <a:rPr lang="en-US" i="1" dirty="0">
                <a:solidFill>
                  <a:srgbClr val="FF0000"/>
                </a:solidFill>
              </a:rPr>
              <a:t>Therapeutic</a:t>
            </a:r>
            <a:r>
              <a:rPr lang="en-US" dirty="0">
                <a:solidFill>
                  <a:srgbClr val="FF0000"/>
                </a:solidFill>
              </a:rPr>
              <a:t>: </a:t>
            </a:r>
            <a:r>
              <a:rPr lang="en-US" dirty="0"/>
              <a:t>The therapeutic effect </a:t>
            </a:r>
            <a:r>
              <a:rPr lang="en-US" dirty="0" smtClean="0"/>
              <a:t>remains unchanged</a:t>
            </a:r>
            <a:r>
              <a:rPr lang="en-US" dirty="0"/>
              <a:t>.</a:t>
            </a:r>
          </a:p>
          <a:p>
            <a:pPr marL="0" indent="0" algn="just">
              <a:buNone/>
            </a:pPr>
            <a:r>
              <a:rPr lang="en-US" dirty="0">
                <a:solidFill>
                  <a:srgbClr val="FF0000"/>
                </a:solidFill>
              </a:rPr>
              <a:t>5. </a:t>
            </a:r>
            <a:r>
              <a:rPr lang="en-US" i="1" dirty="0" err="1">
                <a:solidFill>
                  <a:srgbClr val="FF0000"/>
                </a:solidFill>
              </a:rPr>
              <a:t>Toxicologic</a:t>
            </a:r>
            <a:r>
              <a:rPr lang="en-US" dirty="0">
                <a:solidFill>
                  <a:srgbClr val="FF0000"/>
                </a:solidFill>
              </a:rPr>
              <a:t>: </a:t>
            </a:r>
            <a:r>
              <a:rPr lang="en-US" dirty="0"/>
              <a:t>No significant increase in </a:t>
            </a:r>
            <a:r>
              <a:rPr lang="en-US" dirty="0" smtClean="0"/>
              <a:t>toxicity occurs</a:t>
            </a:r>
            <a:r>
              <a:rPr lang="en-US" dirty="0"/>
              <a:t>.</a:t>
            </a:r>
            <a:endParaRPr lang="en-US" dirty="0" smtClean="0"/>
          </a:p>
          <a:p>
            <a:endParaRPr lang="en-US" dirty="0"/>
          </a:p>
        </p:txBody>
      </p:sp>
    </p:spTree>
    <p:extLst>
      <p:ext uri="{BB962C8B-B14F-4D97-AF65-F5344CB8AC3E}">
        <p14:creationId xmlns:p14="http://schemas.microsoft.com/office/powerpoint/2010/main" val="312405659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619488"/>
            <a:ext cx="8064896" cy="5619024"/>
          </a:xfrm>
        </p:spPr>
        <p:txBody>
          <a:bodyPr>
            <a:normAutofit lnSpcReduction="10000"/>
          </a:bodyPr>
          <a:lstStyle/>
          <a:p>
            <a:pPr algn="just" rtl="0"/>
            <a:r>
              <a:rPr lang="en-US" sz="2800" dirty="0" smtClean="0"/>
              <a:t>Chemical stability is important for </a:t>
            </a:r>
          </a:p>
          <a:p>
            <a:pPr marL="624078" indent="-514350" algn="just" rtl="0">
              <a:buFont typeface="+mj-lt"/>
              <a:buAutoNum type="arabicPeriod"/>
            </a:pPr>
            <a:r>
              <a:rPr lang="en-US" sz="2800" dirty="0" smtClean="0"/>
              <a:t>selecting storage </a:t>
            </a:r>
            <a:r>
              <a:rPr lang="en-GB" sz="2800" dirty="0" smtClean="0"/>
              <a:t>conditions (Temperature, light , humidity)</a:t>
            </a:r>
          </a:p>
          <a:p>
            <a:pPr marL="624078" indent="-514350" algn="just" rtl="0">
              <a:buFont typeface="+mj-lt"/>
              <a:buAutoNum type="arabicPeriod"/>
            </a:pPr>
            <a:r>
              <a:rPr lang="en-US" sz="2800" dirty="0" smtClean="0"/>
              <a:t>selecting the proper container for dispensing</a:t>
            </a:r>
          </a:p>
          <a:p>
            <a:pPr marL="624078" indent="-514350" algn="just" rtl="0">
              <a:buFont typeface="+mj-lt"/>
              <a:buAutoNum type="arabicPeriod"/>
            </a:pPr>
            <a:r>
              <a:rPr lang="en-US" sz="2800" dirty="0" smtClean="0"/>
              <a:t>anticipating interactions when mixing drugs and dosage forms. </a:t>
            </a:r>
          </a:p>
          <a:p>
            <a:pPr marL="624078" indent="-514350" algn="just" rtl="0"/>
            <a:r>
              <a:rPr lang="en-US" sz="2800" dirty="0" smtClean="0"/>
              <a:t>Stability and expiration dating are based on </a:t>
            </a:r>
            <a:r>
              <a:rPr lang="en-US" sz="2800" b="1" dirty="0" smtClean="0">
                <a:solidFill>
                  <a:srgbClr val="FF0000"/>
                </a:solidFill>
              </a:rPr>
              <a:t>reaction kinetics</a:t>
            </a:r>
          </a:p>
          <a:p>
            <a:pPr marL="624078" indent="-514350" algn="just" rtl="0"/>
            <a:r>
              <a:rPr lang="en-US" sz="2800" dirty="0" smtClean="0"/>
              <a:t>It is the study of the rate of chemical change and the way this rate is influenced by concentration of reactants, products, and other chemical species and by factors such as solvent, pressure, and temperature.</a:t>
            </a:r>
            <a:endParaRPr lang="ar-IQ"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8568952" cy="6225555"/>
          </a:xfrm>
        </p:spPr>
        <p:txBody>
          <a:bodyPr>
            <a:normAutofit/>
          </a:bodyPr>
          <a:lstStyle/>
          <a:p>
            <a:pPr algn="just" rtl="0"/>
            <a:r>
              <a:rPr lang="en-US" sz="2800" dirty="0" smtClean="0"/>
              <a:t>In considering chemical stability of a pharmaceutical, one must know </a:t>
            </a:r>
            <a:r>
              <a:rPr lang="en-US" sz="2800" u="sng" dirty="0" smtClean="0">
                <a:solidFill>
                  <a:srgbClr val="FF0000"/>
                </a:solidFill>
              </a:rPr>
              <a:t>the reaction order and reaction rate. </a:t>
            </a:r>
          </a:p>
          <a:p>
            <a:pPr algn="just" rtl="0"/>
            <a:r>
              <a:rPr lang="en-US" sz="2800" dirty="0" smtClean="0"/>
              <a:t>The reaction order may be the overall order (the sum of the exponents of the concentration terms of the rate expression), or</a:t>
            </a:r>
          </a:p>
          <a:p>
            <a:pPr algn="just" rtl="0"/>
            <a:r>
              <a:rPr lang="en-US" sz="2800" dirty="0" smtClean="0"/>
              <a:t>the order with respect to each reactant (the</a:t>
            </a:r>
          </a:p>
          <a:p>
            <a:pPr algn="just" rtl="0">
              <a:buNone/>
            </a:pPr>
            <a:r>
              <a:rPr lang="en-US" sz="2800" dirty="0" smtClean="0"/>
              <a:t>   exponent of the individual concentration term in </a:t>
            </a:r>
            <a:r>
              <a:rPr lang="en-GB" sz="2800" dirty="0" smtClean="0"/>
              <a:t>the rate expression).</a:t>
            </a:r>
          </a:p>
          <a:p>
            <a:r>
              <a:rPr lang="en-US" sz="2800" dirty="0"/>
              <a:t>The reaction rate is a description of the drug concentration with respect to time.</a:t>
            </a:r>
          </a:p>
          <a:p>
            <a:r>
              <a:rPr lang="en-US" sz="2800" dirty="0"/>
              <a:t> Most commonly, zero-order and first-order reactions are encountered in pharmacy.</a:t>
            </a:r>
          </a:p>
          <a:p>
            <a:pPr algn="just" rtl="0">
              <a:buNone/>
            </a:pPr>
            <a:endParaRPr lang="ar-IQ" sz="28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2675467"/>
            <a:ext cx="8496943" cy="3450696"/>
          </a:xfrm>
        </p:spPr>
        <p:txBody>
          <a:bodyPr>
            <a:normAutofit/>
          </a:bodyPr>
          <a:lstStyle/>
          <a:p>
            <a:pPr algn="just" rtl="0"/>
            <a:r>
              <a:rPr lang="en-US" sz="3200" dirty="0" smtClean="0"/>
              <a:t>The Q10 method of shelf life estimation lets the pharmacist estimate shelf life for a product that has been stored or is going to be stored under a different set of conditions. </a:t>
            </a:r>
          </a:p>
        </p:txBody>
      </p:sp>
      <p:sp>
        <p:nvSpPr>
          <p:cNvPr id="2" name="Title 1"/>
          <p:cNvSpPr>
            <a:spLocks noGrp="1"/>
          </p:cNvSpPr>
          <p:nvPr>
            <p:ph type="title"/>
          </p:nvPr>
        </p:nvSpPr>
        <p:spPr/>
        <p:txBody>
          <a:bodyPr>
            <a:normAutofit fontScale="90000"/>
          </a:bodyPr>
          <a:lstStyle/>
          <a:p>
            <a:pPr rtl="0"/>
            <a:r>
              <a:rPr lang="en-US" dirty="0" smtClean="0"/>
              <a:t>Q10 Method of Shelf Life Estimation</a:t>
            </a:r>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65" name="Line 13"/>
          <p:cNvSpPr>
            <a:spLocks noChangeShapeType="1"/>
          </p:cNvSpPr>
          <p:nvPr/>
        </p:nvSpPr>
        <p:spPr bwMode="auto">
          <a:xfrm>
            <a:off x="5562600" y="5334000"/>
            <a:ext cx="0" cy="152400"/>
          </a:xfrm>
          <a:prstGeom prst="line">
            <a:avLst/>
          </a:prstGeom>
          <a:noFill/>
          <a:ln w="12700" cap="sq">
            <a:solidFill>
              <a:schemeClr val="tx1"/>
            </a:solidFill>
            <a:round/>
            <a:headEnd type="none" w="sm" len="sm"/>
            <a:tailEnd type="none" w="sm" len="sm"/>
          </a:ln>
        </p:spPr>
        <p:txBody>
          <a:bodyPr wrap="none" anchor="ctr"/>
          <a:lstStyle/>
          <a:p>
            <a:endParaRPr lang="ar-IQ"/>
          </a:p>
        </p:txBody>
      </p:sp>
      <p:grpSp>
        <p:nvGrpSpPr>
          <p:cNvPr id="39" name="Group 38"/>
          <p:cNvGrpSpPr/>
          <p:nvPr/>
        </p:nvGrpSpPr>
        <p:grpSpPr>
          <a:xfrm>
            <a:off x="763588" y="303213"/>
            <a:ext cx="6856412" cy="6296025"/>
            <a:chOff x="763588" y="303213"/>
            <a:chExt cx="6856412" cy="6296025"/>
          </a:xfrm>
        </p:grpSpPr>
        <p:sp>
          <p:nvSpPr>
            <p:cNvPr id="104464" name="Freeform 16"/>
            <p:cNvSpPr>
              <a:spLocks/>
            </p:cNvSpPr>
            <p:nvPr/>
          </p:nvSpPr>
          <p:spPr bwMode="auto">
            <a:xfrm>
              <a:off x="2133600" y="1752600"/>
              <a:ext cx="2209800" cy="2971800"/>
            </a:xfrm>
            <a:custGeom>
              <a:avLst/>
              <a:gdLst>
                <a:gd name="T0" fmla="*/ 0 w 2160"/>
                <a:gd name="T1" fmla="*/ 2147483647 h 2448"/>
                <a:gd name="T2" fmla="*/ 2147483647 w 2160"/>
                <a:gd name="T3" fmla="*/ 2147483647 h 2448"/>
                <a:gd name="T4" fmla="*/ 2147483647 w 2160"/>
                <a:gd name="T5" fmla="*/ 0 h 2448"/>
                <a:gd name="T6" fmla="*/ 0 60000 65536"/>
                <a:gd name="T7" fmla="*/ 0 60000 65536"/>
                <a:gd name="T8" fmla="*/ 0 60000 65536"/>
                <a:gd name="T9" fmla="*/ 0 w 2160"/>
                <a:gd name="T10" fmla="*/ 0 h 2448"/>
                <a:gd name="T11" fmla="*/ 2160 w 2160"/>
                <a:gd name="T12" fmla="*/ 2448 h 2448"/>
              </a:gdLst>
              <a:ahLst/>
              <a:cxnLst>
                <a:cxn ang="T6">
                  <a:pos x="T0" y="T1"/>
                </a:cxn>
                <a:cxn ang="T7">
                  <a:pos x="T2" y="T3"/>
                </a:cxn>
                <a:cxn ang="T8">
                  <a:pos x="T4" y="T5"/>
                </a:cxn>
              </a:cxnLst>
              <a:rect l="T9" t="T10" r="T11" b="T12"/>
              <a:pathLst>
                <a:path w="2160" h="2448">
                  <a:moveTo>
                    <a:pt x="0" y="2448"/>
                  </a:moveTo>
                  <a:cubicBezTo>
                    <a:pt x="372" y="2388"/>
                    <a:pt x="744" y="2328"/>
                    <a:pt x="1104" y="1920"/>
                  </a:cubicBezTo>
                  <a:cubicBezTo>
                    <a:pt x="1464" y="1512"/>
                    <a:pt x="1812" y="756"/>
                    <a:pt x="2160" y="0"/>
                  </a:cubicBezTo>
                </a:path>
              </a:pathLst>
            </a:custGeom>
            <a:noFill/>
            <a:ln w="38100" cap="sq" cmpd="sng">
              <a:solidFill>
                <a:schemeClr val="folHlink"/>
              </a:solidFill>
              <a:prstDash val="solid"/>
              <a:round/>
              <a:headEnd type="none" w="sm" len="sm"/>
              <a:tailEnd type="none" w="sm" len="sm"/>
            </a:ln>
          </p:spPr>
          <p:txBody>
            <a:bodyPr wrap="none" anchor="ctr"/>
            <a:lstStyle/>
            <a:p>
              <a:pPr algn="l" rtl="0"/>
              <a:endParaRPr lang="ar-IQ" dirty="0"/>
            </a:p>
          </p:txBody>
        </p:sp>
        <p:grpSp>
          <p:nvGrpSpPr>
            <p:cNvPr id="38" name="Group 37"/>
            <p:cNvGrpSpPr/>
            <p:nvPr/>
          </p:nvGrpSpPr>
          <p:grpSpPr>
            <a:xfrm>
              <a:off x="763588" y="303213"/>
              <a:ext cx="6856412" cy="6296025"/>
              <a:chOff x="763588" y="303213"/>
              <a:chExt cx="6856412" cy="6296025"/>
            </a:xfrm>
          </p:grpSpPr>
          <p:sp>
            <p:nvSpPr>
              <p:cNvPr id="49156" name="Line 4"/>
              <p:cNvSpPr>
                <a:spLocks noChangeShapeType="1"/>
              </p:cNvSpPr>
              <p:nvPr/>
            </p:nvSpPr>
            <p:spPr bwMode="auto">
              <a:xfrm>
                <a:off x="1981200" y="4572000"/>
                <a:ext cx="152400" cy="0"/>
              </a:xfrm>
              <a:prstGeom prst="line">
                <a:avLst/>
              </a:prstGeom>
              <a:noFill/>
              <a:ln w="12700" cap="sq">
                <a:solidFill>
                  <a:schemeClr val="tx1"/>
                </a:solidFill>
                <a:round/>
                <a:headEnd type="none" w="sm" len="sm"/>
                <a:tailEnd type="none" w="sm" len="sm"/>
              </a:ln>
            </p:spPr>
            <p:txBody>
              <a:bodyPr wrap="none" anchor="ctr"/>
              <a:lstStyle/>
              <a:p>
                <a:endParaRPr lang="ar-IQ"/>
              </a:p>
            </p:txBody>
          </p:sp>
          <p:sp>
            <p:nvSpPr>
              <p:cNvPr id="49157" name="Line 5"/>
              <p:cNvSpPr>
                <a:spLocks noChangeShapeType="1"/>
              </p:cNvSpPr>
              <p:nvPr/>
            </p:nvSpPr>
            <p:spPr bwMode="auto">
              <a:xfrm>
                <a:off x="1981200" y="3733800"/>
                <a:ext cx="152400" cy="0"/>
              </a:xfrm>
              <a:prstGeom prst="line">
                <a:avLst/>
              </a:prstGeom>
              <a:noFill/>
              <a:ln w="12700" cap="sq">
                <a:solidFill>
                  <a:schemeClr val="tx1"/>
                </a:solidFill>
                <a:round/>
                <a:headEnd type="none" w="sm" len="sm"/>
                <a:tailEnd type="none" w="sm" len="sm"/>
              </a:ln>
            </p:spPr>
            <p:txBody>
              <a:bodyPr wrap="none" anchor="ctr"/>
              <a:lstStyle/>
              <a:p>
                <a:endParaRPr lang="ar-IQ"/>
              </a:p>
            </p:txBody>
          </p:sp>
          <p:sp>
            <p:nvSpPr>
              <p:cNvPr id="49158" name="Line 6"/>
              <p:cNvSpPr>
                <a:spLocks noChangeShapeType="1"/>
              </p:cNvSpPr>
              <p:nvPr/>
            </p:nvSpPr>
            <p:spPr bwMode="auto">
              <a:xfrm>
                <a:off x="1981200" y="2819400"/>
                <a:ext cx="152400" cy="0"/>
              </a:xfrm>
              <a:prstGeom prst="line">
                <a:avLst/>
              </a:prstGeom>
              <a:noFill/>
              <a:ln w="12700" cap="sq">
                <a:solidFill>
                  <a:schemeClr val="tx1"/>
                </a:solidFill>
                <a:round/>
                <a:headEnd type="none" w="sm" len="sm"/>
                <a:tailEnd type="none" w="sm" len="sm"/>
              </a:ln>
            </p:spPr>
            <p:txBody>
              <a:bodyPr wrap="none" anchor="ctr"/>
              <a:lstStyle/>
              <a:p>
                <a:endParaRPr lang="ar-IQ"/>
              </a:p>
            </p:txBody>
          </p:sp>
          <p:sp>
            <p:nvSpPr>
              <p:cNvPr id="49159" name="Line 7"/>
              <p:cNvSpPr>
                <a:spLocks noChangeShapeType="1"/>
              </p:cNvSpPr>
              <p:nvPr/>
            </p:nvSpPr>
            <p:spPr bwMode="auto">
              <a:xfrm>
                <a:off x="1981200" y="1905000"/>
                <a:ext cx="152400" cy="0"/>
              </a:xfrm>
              <a:prstGeom prst="line">
                <a:avLst/>
              </a:prstGeom>
              <a:noFill/>
              <a:ln w="12700" cap="sq">
                <a:solidFill>
                  <a:schemeClr val="tx1"/>
                </a:solidFill>
                <a:round/>
                <a:headEnd type="none" w="sm" len="sm"/>
                <a:tailEnd type="none" w="sm" len="sm"/>
              </a:ln>
            </p:spPr>
            <p:txBody>
              <a:bodyPr wrap="none" anchor="ctr"/>
              <a:lstStyle/>
              <a:p>
                <a:endParaRPr lang="ar-IQ"/>
              </a:p>
            </p:txBody>
          </p:sp>
          <p:sp>
            <p:nvSpPr>
              <p:cNvPr id="49160" name="Line 8"/>
              <p:cNvSpPr>
                <a:spLocks noChangeShapeType="1"/>
              </p:cNvSpPr>
              <p:nvPr/>
            </p:nvSpPr>
            <p:spPr bwMode="auto">
              <a:xfrm>
                <a:off x="1981200" y="990600"/>
                <a:ext cx="152400" cy="0"/>
              </a:xfrm>
              <a:prstGeom prst="line">
                <a:avLst/>
              </a:prstGeom>
              <a:noFill/>
              <a:ln w="12700" cap="sq">
                <a:solidFill>
                  <a:schemeClr val="tx1"/>
                </a:solidFill>
                <a:round/>
                <a:headEnd type="none" w="sm" len="sm"/>
                <a:tailEnd type="none" w="sm" len="sm"/>
              </a:ln>
            </p:spPr>
            <p:txBody>
              <a:bodyPr wrap="none" anchor="ctr"/>
              <a:lstStyle/>
              <a:p>
                <a:endParaRPr lang="ar-IQ"/>
              </a:p>
            </p:txBody>
          </p:sp>
          <p:sp>
            <p:nvSpPr>
              <p:cNvPr id="49161" name="Line 9"/>
              <p:cNvSpPr>
                <a:spLocks noChangeShapeType="1"/>
              </p:cNvSpPr>
              <p:nvPr/>
            </p:nvSpPr>
            <p:spPr bwMode="auto">
              <a:xfrm>
                <a:off x="2819400" y="5334000"/>
                <a:ext cx="0" cy="152400"/>
              </a:xfrm>
              <a:prstGeom prst="line">
                <a:avLst/>
              </a:prstGeom>
              <a:noFill/>
              <a:ln w="12700" cap="sq">
                <a:solidFill>
                  <a:schemeClr val="tx1"/>
                </a:solidFill>
                <a:round/>
                <a:headEnd type="none" w="sm" len="sm"/>
                <a:tailEnd type="none" w="sm" len="sm"/>
              </a:ln>
            </p:spPr>
            <p:txBody>
              <a:bodyPr wrap="none" anchor="ctr"/>
              <a:lstStyle/>
              <a:p>
                <a:endParaRPr lang="ar-IQ"/>
              </a:p>
            </p:txBody>
          </p:sp>
          <p:sp>
            <p:nvSpPr>
              <p:cNvPr id="49162" name="Line 10"/>
              <p:cNvSpPr>
                <a:spLocks noChangeShapeType="1"/>
              </p:cNvSpPr>
              <p:nvPr/>
            </p:nvSpPr>
            <p:spPr bwMode="auto">
              <a:xfrm>
                <a:off x="3505200" y="5334000"/>
                <a:ext cx="0" cy="152400"/>
              </a:xfrm>
              <a:prstGeom prst="line">
                <a:avLst/>
              </a:prstGeom>
              <a:noFill/>
              <a:ln w="12700" cap="sq">
                <a:solidFill>
                  <a:schemeClr val="tx1"/>
                </a:solidFill>
                <a:round/>
                <a:headEnd type="none" w="sm" len="sm"/>
                <a:tailEnd type="none" w="sm" len="sm"/>
              </a:ln>
            </p:spPr>
            <p:txBody>
              <a:bodyPr wrap="none" anchor="ctr"/>
              <a:lstStyle/>
              <a:p>
                <a:endParaRPr lang="ar-IQ"/>
              </a:p>
            </p:txBody>
          </p:sp>
          <p:sp>
            <p:nvSpPr>
              <p:cNvPr id="49163" name="Line 11"/>
              <p:cNvSpPr>
                <a:spLocks noChangeShapeType="1"/>
              </p:cNvSpPr>
              <p:nvPr/>
            </p:nvSpPr>
            <p:spPr bwMode="auto">
              <a:xfrm>
                <a:off x="4191000" y="5334000"/>
                <a:ext cx="0" cy="152400"/>
              </a:xfrm>
              <a:prstGeom prst="line">
                <a:avLst/>
              </a:prstGeom>
              <a:noFill/>
              <a:ln w="12700" cap="sq">
                <a:solidFill>
                  <a:schemeClr val="tx1"/>
                </a:solidFill>
                <a:round/>
                <a:headEnd type="none" w="sm" len="sm"/>
                <a:tailEnd type="none" w="sm" len="sm"/>
              </a:ln>
            </p:spPr>
            <p:txBody>
              <a:bodyPr wrap="none" anchor="ctr"/>
              <a:lstStyle/>
              <a:p>
                <a:endParaRPr lang="ar-IQ"/>
              </a:p>
            </p:txBody>
          </p:sp>
          <p:sp>
            <p:nvSpPr>
              <p:cNvPr id="49164" name="Line 12"/>
              <p:cNvSpPr>
                <a:spLocks noChangeShapeType="1"/>
              </p:cNvSpPr>
              <p:nvPr/>
            </p:nvSpPr>
            <p:spPr bwMode="auto">
              <a:xfrm>
                <a:off x="4876800" y="5334000"/>
                <a:ext cx="0" cy="152400"/>
              </a:xfrm>
              <a:prstGeom prst="line">
                <a:avLst/>
              </a:prstGeom>
              <a:noFill/>
              <a:ln w="12700" cap="sq">
                <a:solidFill>
                  <a:schemeClr val="tx1"/>
                </a:solidFill>
                <a:round/>
                <a:headEnd type="none" w="sm" len="sm"/>
                <a:tailEnd type="none" w="sm" len="sm"/>
              </a:ln>
            </p:spPr>
            <p:txBody>
              <a:bodyPr wrap="none" anchor="ctr"/>
              <a:lstStyle/>
              <a:p>
                <a:endParaRPr lang="ar-IQ"/>
              </a:p>
            </p:txBody>
          </p:sp>
          <p:sp>
            <p:nvSpPr>
              <p:cNvPr id="49166" name="Line 14"/>
              <p:cNvSpPr>
                <a:spLocks noChangeShapeType="1"/>
              </p:cNvSpPr>
              <p:nvPr/>
            </p:nvSpPr>
            <p:spPr bwMode="auto">
              <a:xfrm>
                <a:off x="6172200" y="5334000"/>
                <a:ext cx="0" cy="152400"/>
              </a:xfrm>
              <a:prstGeom prst="line">
                <a:avLst/>
              </a:prstGeom>
              <a:noFill/>
              <a:ln w="12700" cap="sq">
                <a:solidFill>
                  <a:schemeClr val="tx1"/>
                </a:solidFill>
                <a:round/>
                <a:headEnd type="none" w="sm" len="sm"/>
                <a:tailEnd type="none" w="sm" len="sm"/>
              </a:ln>
            </p:spPr>
            <p:txBody>
              <a:bodyPr wrap="none" anchor="ctr"/>
              <a:lstStyle/>
              <a:p>
                <a:endParaRPr lang="ar-IQ"/>
              </a:p>
            </p:txBody>
          </p:sp>
          <p:sp>
            <p:nvSpPr>
              <p:cNvPr id="49167" name="Line 15"/>
              <p:cNvSpPr>
                <a:spLocks noChangeShapeType="1"/>
              </p:cNvSpPr>
              <p:nvPr/>
            </p:nvSpPr>
            <p:spPr bwMode="auto">
              <a:xfrm>
                <a:off x="6858000" y="5334000"/>
                <a:ext cx="0" cy="152400"/>
              </a:xfrm>
              <a:prstGeom prst="line">
                <a:avLst/>
              </a:prstGeom>
              <a:noFill/>
              <a:ln w="12700" cap="sq">
                <a:solidFill>
                  <a:schemeClr val="tx1"/>
                </a:solidFill>
                <a:round/>
                <a:headEnd type="none" w="sm" len="sm"/>
                <a:tailEnd type="none" w="sm" len="sm"/>
              </a:ln>
            </p:spPr>
            <p:txBody>
              <a:bodyPr wrap="none" anchor="ctr"/>
              <a:lstStyle/>
              <a:p>
                <a:endParaRPr lang="ar-IQ"/>
              </a:p>
            </p:txBody>
          </p:sp>
          <p:sp>
            <p:nvSpPr>
              <p:cNvPr id="49171" name="Text Box 19"/>
              <p:cNvSpPr txBox="1">
                <a:spLocks noChangeArrowheads="1"/>
              </p:cNvSpPr>
              <p:nvPr/>
            </p:nvSpPr>
            <p:spPr bwMode="auto">
              <a:xfrm>
                <a:off x="2590800" y="5486400"/>
                <a:ext cx="377825" cy="457200"/>
              </a:xfrm>
              <a:prstGeom prst="rect">
                <a:avLst/>
              </a:prstGeom>
              <a:noFill/>
              <a:ln w="12700" cap="sq">
                <a:noFill/>
                <a:miter lim="800000"/>
                <a:headEnd type="none" w="sm" len="sm"/>
                <a:tailEnd type="none" w="sm" len="sm"/>
              </a:ln>
            </p:spPr>
            <p:txBody>
              <a:bodyPr wrap="none">
                <a:spAutoFit/>
              </a:bodyPr>
              <a:lstStyle/>
              <a:p>
                <a:pPr eaLnBrk="0" hangingPunct="0"/>
                <a:r>
                  <a:rPr lang="en-US" b="1">
                    <a:latin typeface="Arial" pitchFamily="34" charset="0"/>
                    <a:cs typeface="Arial" pitchFamily="34" charset="0"/>
                  </a:rPr>
                  <a:t>2</a:t>
                </a:r>
              </a:p>
            </p:txBody>
          </p:sp>
          <p:sp>
            <p:nvSpPr>
              <p:cNvPr id="49172" name="Text Box 20"/>
              <p:cNvSpPr txBox="1">
                <a:spLocks noChangeArrowheads="1"/>
              </p:cNvSpPr>
              <p:nvPr/>
            </p:nvSpPr>
            <p:spPr bwMode="auto">
              <a:xfrm>
                <a:off x="3316288" y="5499100"/>
                <a:ext cx="377825" cy="457200"/>
              </a:xfrm>
              <a:prstGeom prst="rect">
                <a:avLst/>
              </a:prstGeom>
              <a:noFill/>
              <a:ln w="12700" cap="sq">
                <a:noFill/>
                <a:miter lim="800000"/>
                <a:headEnd type="none" w="sm" len="sm"/>
                <a:tailEnd type="none" w="sm" len="sm"/>
              </a:ln>
            </p:spPr>
            <p:txBody>
              <a:bodyPr wrap="none">
                <a:spAutoFit/>
              </a:bodyPr>
              <a:lstStyle/>
              <a:p>
                <a:pPr algn="ctr" eaLnBrk="0" hangingPunct="0"/>
                <a:r>
                  <a:rPr lang="en-US" b="1">
                    <a:latin typeface="Arial" pitchFamily="34" charset="0"/>
                    <a:cs typeface="Arial" pitchFamily="34" charset="0"/>
                  </a:rPr>
                  <a:t>4</a:t>
                </a:r>
              </a:p>
            </p:txBody>
          </p:sp>
          <p:sp>
            <p:nvSpPr>
              <p:cNvPr id="49173" name="Text Box 21"/>
              <p:cNvSpPr txBox="1">
                <a:spLocks noChangeArrowheads="1"/>
              </p:cNvSpPr>
              <p:nvPr/>
            </p:nvSpPr>
            <p:spPr bwMode="auto">
              <a:xfrm>
                <a:off x="4002088" y="5499100"/>
                <a:ext cx="377825" cy="457200"/>
              </a:xfrm>
              <a:prstGeom prst="rect">
                <a:avLst/>
              </a:prstGeom>
              <a:noFill/>
              <a:ln w="12700" cap="sq">
                <a:noFill/>
                <a:miter lim="800000"/>
                <a:headEnd type="none" w="sm" len="sm"/>
                <a:tailEnd type="none" w="sm" len="sm"/>
              </a:ln>
            </p:spPr>
            <p:txBody>
              <a:bodyPr wrap="none">
                <a:spAutoFit/>
              </a:bodyPr>
              <a:lstStyle/>
              <a:p>
                <a:pPr algn="ctr" eaLnBrk="0" hangingPunct="0"/>
                <a:r>
                  <a:rPr lang="en-US" b="1">
                    <a:latin typeface="Arial" pitchFamily="34" charset="0"/>
                    <a:cs typeface="Arial" pitchFamily="34" charset="0"/>
                  </a:rPr>
                  <a:t>6</a:t>
                </a:r>
              </a:p>
            </p:txBody>
          </p:sp>
          <p:sp>
            <p:nvSpPr>
              <p:cNvPr id="49174" name="Text Box 22"/>
              <p:cNvSpPr txBox="1">
                <a:spLocks noChangeArrowheads="1"/>
              </p:cNvSpPr>
              <p:nvPr/>
            </p:nvSpPr>
            <p:spPr bwMode="auto">
              <a:xfrm>
                <a:off x="4687888" y="5499100"/>
                <a:ext cx="377825" cy="457200"/>
              </a:xfrm>
              <a:prstGeom prst="rect">
                <a:avLst/>
              </a:prstGeom>
              <a:noFill/>
              <a:ln w="12700" cap="sq">
                <a:noFill/>
                <a:miter lim="800000"/>
                <a:headEnd type="none" w="sm" len="sm"/>
                <a:tailEnd type="none" w="sm" len="sm"/>
              </a:ln>
            </p:spPr>
            <p:txBody>
              <a:bodyPr wrap="none">
                <a:spAutoFit/>
              </a:bodyPr>
              <a:lstStyle/>
              <a:p>
                <a:pPr algn="ctr" eaLnBrk="0" hangingPunct="0"/>
                <a:r>
                  <a:rPr lang="en-US" b="1">
                    <a:latin typeface="Arial" pitchFamily="34" charset="0"/>
                    <a:cs typeface="Arial" pitchFamily="34" charset="0"/>
                  </a:rPr>
                  <a:t>8</a:t>
                </a:r>
              </a:p>
            </p:txBody>
          </p:sp>
          <p:sp>
            <p:nvSpPr>
              <p:cNvPr id="49175" name="Text Box 23"/>
              <p:cNvSpPr txBox="1">
                <a:spLocks noChangeArrowheads="1"/>
              </p:cNvSpPr>
              <p:nvPr/>
            </p:nvSpPr>
            <p:spPr bwMode="auto">
              <a:xfrm>
                <a:off x="5276850" y="5499100"/>
                <a:ext cx="571500" cy="457200"/>
              </a:xfrm>
              <a:prstGeom prst="rect">
                <a:avLst/>
              </a:prstGeom>
              <a:noFill/>
              <a:ln w="12700" cap="sq">
                <a:noFill/>
                <a:miter lim="800000"/>
                <a:headEnd type="none" w="sm" len="sm"/>
                <a:tailEnd type="none" w="sm" len="sm"/>
              </a:ln>
            </p:spPr>
            <p:txBody>
              <a:bodyPr wrap="none">
                <a:spAutoFit/>
              </a:bodyPr>
              <a:lstStyle/>
              <a:p>
                <a:pPr algn="ctr" eaLnBrk="0" hangingPunct="0"/>
                <a:r>
                  <a:rPr lang="en-US" b="1" dirty="0">
                    <a:latin typeface="Arial" pitchFamily="34" charset="0"/>
                    <a:cs typeface="Arial" pitchFamily="34" charset="0"/>
                  </a:rPr>
                  <a:t>10</a:t>
                </a:r>
              </a:p>
            </p:txBody>
          </p:sp>
          <p:sp>
            <p:nvSpPr>
              <p:cNvPr id="49176" name="Text Box 24"/>
              <p:cNvSpPr txBox="1">
                <a:spLocks noChangeArrowheads="1"/>
              </p:cNvSpPr>
              <p:nvPr/>
            </p:nvSpPr>
            <p:spPr bwMode="auto">
              <a:xfrm>
                <a:off x="5886450" y="5499100"/>
                <a:ext cx="571500" cy="457200"/>
              </a:xfrm>
              <a:prstGeom prst="rect">
                <a:avLst/>
              </a:prstGeom>
              <a:noFill/>
              <a:ln w="12700" cap="sq">
                <a:noFill/>
                <a:miter lim="800000"/>
                <a:headEnd type="none" w="sm" len="sm"/>
                <a:tailEnd type="none" w="sm" len="sm"/>
              </a:ln>
            </p:spPr>
            <p:txBody>
              <a:bodyPr wrap="none">
                <a:spAutoFit/>
              </a:bodyPr>
              <a:lstStyle/>
              <a:p>
                <a:pPr algn="ctr" eaLnBrk="0" hangingPunct="0"/>
                <a:r>
                  <a:rPr lang="en-US" b="1">
                    <a:latin typeface="Arial" pitchFamily="34" charset="0"/>
                    <a:cs typeface="Arial" pitchFamily="34" charset="0"/>
                  </a:rPr>
                  <a:t>12</a:t>
                </a:r>
              </a:p>
            </p:txBody>
          </p:sp>
          <p:sp>
            <p:nvSpPr>
              <p:cNvPr id="49177" name="Text Box 25"/>
              <p:cNvSpPr txBox="1">
                <a:spLocks noChangeArrowheads="1"/>
              </p:cNvSpPr>
              <p:nvPr/>
            </p:nvSpPr>
            <p:spPr bwMode="auto">
              <a:xfrm>
                <a:off x="6572250" y="5499100"/>
                <a:ext cx="571500" cy="457200"/>
              </a:xfrm>
              <a:prstGeom prst="rect">
                <a:avLst/>
              </a:prstGeom>
              <a:noFill/>
              <a:ln w="12700" cap="sq">
                <a:noFill/>
                <a:miter lim="800000"/>
                <a:headEnd type="none" w="sm" len="sm"/>
                <a:tailEnd type="none" w="sm" len="sm"/>
              </a:ln>
            </p:spPr>
            <p:txBody>
              <a:bodyPr wrap="none">
                <a:spAutoFit/>
              </a:bodyPr>
              <a:lstStyle/>
              <a:p>
                <a:pPr algn="ctr" eaLnBrk="0" hangingPunct="0"/>
                <a:r>
                  <a:rPr lang="en-US" b="1">
                    <a:latin typeface="Arial" pitchFamily="34" charset="0"/>
                    <a:cs typeface="Arial" pitchFamily="34" charset="0"/>
                  </a:rPr>
                  <a:t>14</a:t>
                </a:r>
              </a:p>
            </p:txBody>
          </p:sp>
          <p:sp>
            <p:nvSpPr>
              <p:cNvPr id="49178" name="Text Box 26"/>
              <p:cNvSpPr txBox="1">
                <a:spLocks noChangeArrowheads="1"/>
              </p:cNvSpPr>
              <p:nvPr/>
            </p:nvSpPr>
            <p:spPr bwMode="auto">
              <a:xfrm>
                <a:off x="1563688" y="698500"/>
                <a:ext cx="377825" cy="457200"/>
              </a:xfrm>
              <a:prstGeom prst="rect">
                <a:avLst/>
              </a:prstGeom>
              <a:noFill/>
              <a:ln w="12700" cap="sq">
                <a:noFill/>
                <a:miter lim="800000"/>
                <a:headEnd type="none" w="sm" len="sm"/>
                <a:tailEnd type="none" w="sm" len="sm"/>
              </a:ln>
            </p:spPr>
            <p:txBody>
              <a:bodyPr wrap="none">
                <a:spAutoFit/>
              </a:bodyPr>
              <a:lstStyle/>
              <a:p>
                <a:pPr algn="ctr" eaLnBrk="0" hangingPunct="0"/>
                <a:r>
                  <a:rPr lang="en-US" b="1">
                    <a:latin typeface="Arial" pitchFamily="34" charset="0"/>
                    <a:cs typeface="Arial" pitchFamily="34" charset="0"/>
                  </a:rPr>
                  <a:t>5</a:t>
                </a:r>
              </a:p>
            </p:txBody>
          </p:sp>
          <p:sp>
            <p:nvSpPr>
              <p:cNvPr id="49179" name="Text Box 27"/>
              <p:cNvSpPr txBox="1">
                <a:spLocks noChangeArrowheads="1"/>
              </p:cNvSpPr>
              <p:nvPr/>
            </p:nvSpPr>
            <p:spPr bwMode="auto">
              <a:xfrm>
                <a:off x="1563688" y="1612900"/>
                <a:ext cx="377825" cy="457200"/>
              </a:xfrm>
              <a:prstGeom prst="rect">
                <a:avLst/>
              </a:prstGeom>
              <a:noFill/>
              <a:ln w="12700" cap="sq">
                <a:noFill/>
                <a:miter lim="800000"/>
                <a:headEnd type="none" w="sm" len="sm"/>
                <a:tailEnd type="none" w="sm" len="sm"/>
              </a:ln>
            </p:spPr>
            <p:txBody>
              <a:bodyPr wrap="none">
                <a:spAutoFit/>
              </a:bodyPr>
              <a:lstStyle/>
              <a:p>
                <a:pPr algn="ctr" eaLnBrk="0" hangingPunct="0"/>
                <a:r>
                  <a:rPr lang="en-US" b="1">
                    <a:latin typeface="Arial" pitchFamily="34" charset="0"/>
                    <a:cs typeface="Arial" pitchFamily="34" charset="0"/>
                  </a:rPr>
                  <a:t>4</a:t>
                </a:r>
              </a:p>
            </p:txBody>
          </p:sp>
          <p:sp>
            <p:nvSpPr>
              <p:cNvPr id="49180" name="Text Box 28"/>
              <p:cNvSpPr txBox="1">
                <a:spLocks noChangeArrowheads="1"/>
              </p:cNvSpPr>
              <p:nvPr/>
            </p:nvSpPr>
            <p:spPr bwMode="auto">
              <a:xfrm>
                <a:off x="1563688" y="2527300"/>
                <a:ext cx="377825" cy="457200"/>
              </a:xfrm>
              <a:prstGeom prst="rect">
                <a:avLst/>
              </a:prstGeom>
              <a:noFill/>
              <a:ln w="12700" cap="sq">
                <a:noFill/>
                <a:miter lim="800000"/>
                <a:headEnd type="none" w="sm" len="sm"/>
                <a:tailEnd type="none" w="sm" len="sm"/>
              </a:ln>
            </p:spPr>
            <p:txBody>
              <a:bodyPr wrap="none">
                <a:spAutoFit/>
              </a:bodyPr>
              <a:lstStyle/>
              <a:p>
                <a:pPr algn="ctr" eaLnBrk="0" hangingPunct="0"/>
                <a:r>
                  <a:rPr lang="en-US" b="1">
                    <a:latin typeface="Arial" pitchFamily="34" charset="0"/>
                    <a:cs typeface="Arial" pitchFamily="34" charset="0"/>
                  </a:rPr>
                  <a:t>3</a:t>
                </a:r>
              </a:p>
            </p:txBody>
          </p:sp>
          <p:sp>
            <p:nvSpPr>
              <p:cNvPr id="49181" name="Text Box 29"/>
              <p:cNvSpPr txBox="1">
                <a:spLocks noChangeArrowheads="1"/>
              </p:cNvSpPr>
              <p:nvPr/>
            </p:nvSpPr>
            <p:spPr bwMode="auto">
              <a:xfrm>
                <a:off x="1524000" y="3429000"/>
                <a:ext cx="377825" cy="457200"/>
              </a:xfrm>
              <a:prstGeom prst="rect">
                <a:avLst/>
              </a:prstGeom>
              <a:noFill/>
              <a:ln w="12700" cap="sq">
                <a:noFill/>
                <a:miter lim="800000"/>
                <a:headEnd type="none" w="sm" len="sm"/>
                <a:tailEnd type="none" w="sm" len="sm"/>
              </a:ln>
            </p:spPr>
            <p:txBody>
              <a:bodyPr wrap="none">
                <a:spAutoFit/>
              </a:bodyPr>
              <a:lstStyle/>
              <a:p>
                <a:pPr algn="ctr" eaLnBrk="0" hangingPunct="0"/>
                <a:r>
                  <a:rPr lang="en-US" b="1">
                    <a:latin typeface="Arial" pitchFamily="34" charset="0"/>
                    <a:cs typeface="Arial" pitchFamily="34" charset="0"/>
                  </a:rPr>
                  <a:t>2</a:t>
                </a:r>
              </a:p>
            </p:txBody>
          </p:sp>
          <p:sp>
            <p:nvSpPr>
              <p:cNvPr id="49182" name="Text Box 30"/>
              <p:cNvSpPr txBox="1">
                <a:spLocks noChangeArrowheads="1"/>
              </p:cNvSpPr>
              <p:nvPr/>
            </p:nvSpPr>
            <p:spPr bwMode="auto">
              <a:xfrm>
                <a:off x="1563688" y="4356100"/>
                <a:ext cx="377825" cy="457200"/>
              </a:xfrm>
              <a:prstGeom prst="rect">
                <a:avLst/>
              </a:prstGeom>
              <a:noFill/>
              <a:ln w="12700" cap="sq">
                <a:noFill/>
                <a:miter lim="800000"/>
                <a:headEnd type="none" w="sm" len="sm"/>
                <a:tailEnd type="none" w="sm" len="sm"/>
              </a:ln>
            </p:spPr>
            <p:txBody>
              <a:bodyPr wrap="none">
                <a:spAutoFit/>
              </a:bodyPr>
              <a:lstStyle/>
              <a:p>
                <a:pPr algn="ctr" eaLnBrk="0" hangingPunct="0"/>
                <a:r>
                  <a:rPr lang="en-US" b="1">
                    <a:latin typeface="Arial" pitchFamily="34" charset="0"/>
                    <a:cs typeface="Arial" pitchFamily="34" charset="0"/>
                  </a:rPr>
                  <a:t>1</a:t>
                </a:r>
              </a:p>
            </p:txBody>
          </p:sp>
          <p:grpSp>
            <p:nvGrpSpPr>
              <p:cNvPr id="37" name="Group 36"/>
              <p:cNvGrpSpPr/>
              <p:nvPr/>
            </p:nvGrpSpPr>
            <p:grpSpPr>
              <a:xfrm>
                <a:off x="763588" y="303213"/>
                <a:ext cx="6856412" cy="6296025"/>
                <a:chOff x="763588" y="303213"/>
                <a:chExt cx="6856412" cy="6296025"/>
              </a:xfrm>
            </p:grpSpPr>
            <p:sp>
              <p:nvSpPr>
                <p:cNvPr id="49154" name="Line 2"/>
                <p:cNvSpPr>
                  <a:spLocks noChangeShapeType="1"/>
                </p:cNvSpPr>
                <p:nvPr/>
              </p:nvSpPr>
              <p:spPr bwMode="auto">
                <a:xfrm>
                  <a:off x="2133600" y="838200"/>
                  <a:ext cx="0" cy="4495800"/>
                </a:xfrm>
                <a:prstGeom prst="line">
                  <a:avLst/>
                </a:prstGeom>
                <a:noFill/>
                <a:ln w="57150" cap="sq">
                  <a:solidFill>
                    <a:schemeClr val="tx1"/>
                  </a:solidFill>
                  <a:round/>
                  <a:headEnd type="none" w="sm" len="sm"/>
                  <a:tailEnd type="none" w="sm" len="sm"/>
                </a:ln>
              </p:spPr>
              <p:txBody>
                <a:bodyPr wrap="none" anchor="ctr"/>
                <a:lstStyle/>
                <a:p>
                  <a:pPr algn="l" rtl="0"/>
                  <a:endParaRPr lang="ar-IQ" dirty="0"/>
                </a:p>
              </p:txBody>
            </p:sp>
            <p:sp>
              <p:nvSpPr>
                <p:cNvPr id="49155" name="Line 3"/>
                <p:cNvSpPr>
                  <a:spLocks noChangeShapeType="1"/>
                </p:cNvSpPr>
                <p:nvPr/>
              </p:nvSpPr>
              <p:spPr bwMode="auto">
                <a:xfrm>
                  <a:off x="2133600" y="5334000"/>
                  <a:ext cx="5486400" cy="0"/>
                </a:xfrm>
                <a:prstGeom prst="line">
                  <a:avLst/>
                </a:prstGeom>
                <a:noFill/>
                <a:ln w="57150" cap="sq">
                  <a:solidFill>
                    <a:schemeClr val="tx1"/>
                  </a:solidFill>
                  <a:round/>
                  <a:headEnd type="none" w="sm" len="sm"/>
                  <a:tailEnd type="none" w="sm" len="sm"/>
                </a:ln>
              </p:spPr>
              <p:txBody>
                <a:bodyPr wrap="none" anchor="ctr"/>
                <a:lstStyle/>
                <a:p>
                  <a:pPr algn="l" rtl="0"/>
                  <a:endParaRPr lang="ar-IQ" dirty="0"/>
                </a:p>
              </p:txBody>
            </p:sp>
            <p:sp>
              <p:nvSpPr>
                <p:cNvPr id="104465" name="Freeform 17"/>
                <p:cNvSpPr>
                  <a:spLocks/>
                </p:cNvSpPr>
                <p:nvPr/>
              </p:nvSpPr>
              <p:spPr bwMode="auto">
                <a:xfrm>
                  <a:off x="3810000" y="1143000"/>
                  <a:ext cx="2971800" cy="3276600"/>
                </a:xfrm>
                <a:custGeom>
                  <a:avLst/>
                  <a:gdLst>
                    <a:gd name="T0" fmla="*/ 2147483647 w 1680"/>
                    <a:gd name="T1" fmla="*/ 2147483647 h 2240"/>
                    <a:gd name="T2" fmla="*/ 2147483647 w 1680"/>
                    <a:gd name="T3" fmla="*/ 2147483647 h 2240"/>
                    <a:gd name="T4" fmla="*/ 0 w 1680"/>
                    <a:gd name="T5" fmla="*/ 0 h 2240"/>
                    <a:gd name="T6" fmla="*/ 0 60000 65536"/>
                    <a:gd name="T7" fmla="*/ 0 60000 65536"/>
                    <a:gd name="T8" fmla="*/ 0 60000 65536"/>
                    <a:gd name="T9" fmla="*/ 0 w 1680"/>
                    <a:gd name="T10" fmla="*/ 0 h 2240"/>
                    <a:gd name="T11" fmla="*/ 1680 w 1680"/>
                    <a:gd name="T12" fmla="*/ 2240 h 2240"/>
                  </a:gdLst>
                  <a:ahLst/>
                  <a:cxnLst>
                    <a:cxn ang="T6">
                      <a:pos x="T0" y="T1"/>
                    </a:cxn>
                    <a:cxn ang="T7">
                      <a:pos x="T2" y="T3"/>
                    </a:cxn>
                    <a:cxn ang="T8">
                      <a:pos x="T4" y="T5"/>
                    </a:cxn>
                  </a:cxnLst>
                  <a:rect l="T9" t="T10" r="T11" b="T12"/>
                  <a:pathLst>
                    <a:path w="1680" h="2240">
                      <a:moveTo>
                        <a:pt x="1680" y="2208"/>
                      </a:moveTo>
                      <a:cubicBezTo>
                        <a:pt x="1316" y="2224"/>
                        <a:pt x="952" y="2240"/>
                        <a:pt x="672" y="1872"/>
                      </a:cubicBezTo>
                      <a:cubicBezTo>
                        <a:pt x="392" y="1504"/>
                        <a:pt x="196" y="752"/>
                        <a:pt x="0" y="0"/>
                      </a:cubicBezTo>
                    </a:path>
                  </a:pathLst>
                </a:custGeom>
                <a:noFill/>
                <a:ln w="38100" cap="sq" cmpd="sng">
                  <a:solidFill>
                    <a:srgbClr val="FF33CC"/>
                  </a:solidFill>
                  <a:prstDash val="solid"/>
                  <a:round/>
                  <a:headEnd type="none" w="sm" len="sm"/>
                  <a:tailEnd type="none" w="sm" len="sm"/>
                </a:ln>
              </p:spPr>
              <p:txBody>
                <a:bodyPr wrap="none" anchor="ctr"/>
                <a:lstStyle/>
                <a:p>
                  <a:pPr algn="l" rtl="0"/>
                  <a:endParaRPr lang="ar-IQ" dirty="0"/>
                </a:p>
              </p:txBody>
            </p:sp>
            <p:sp>
              <p:nvSpPr>
                <p:cNvPr id="104466" name="Arc 18"/>
                <p:cNvSpPr>
                  <a:spLocks/>
                </p:cNvSpPr>
                <p:nvPr/>
              </p:nvSpPr>
              <p:spPr bwMode="auto">
                <a:xfrm>
                  <a:off x="2613025" y="2362200"/>
                  <a:ext cx="2582863" cy="2860675"/>
                </a:xfrm>
                <a:custGeom>
                  <a:avLst/>
                  <a:gdLst>
                    <a:gd name="T0" fmla="*/ 2147483647 w 37773"/>
                    <a:gd name="T1" fmla="*/ 2147483647 h 21600"/>
                    <a:gd name="T2" fmla="*/ 0 w 37773"/>
                    <a:gd name="T3" fmla="*/ 2147483647 h 21600"/>
                    <a:gd name="T4" fmla="*/ 2147483647 w 37773"/>
                    <a:gd name="T5" fmla="*/ 0 h 21600"/>
                    <a:gd name="T6" fmla="*/ 0 60000 65536"/>
                    <a:gd name="T7" fmla="*/ 0 60000 65536"/>
                    <a:gd name="T8" fmla="*/ 0 60000 65536"/>
                    <a:gd name="T9" fmla="*/ 0 w 37773"/>
                    <a:gd name="T10" fmla="*/ 0 h 21600"/>
                    <a:gd name="T11" fmla="*/ 37773 w 37773"/>
                    <a:gd name="T12" fmla="*/ 21600 h 21600"/>
                  </a:gdLst>
                  <a:ahLst/>
                  <a:cxnLst>
                    <a:cxn ang="T6">
                      <a:pos x="T0" y="T1"/>
                    </a:cxn>
                    <a:cxn ang="T7">
                      <a:pos x="T2" y="T3"/>
                    </a:cxn>
                    <a:cxn ang="T8">
                      <a:pos x="T4" y="T5"/>
                    </a:cxn>
                  </a:cxnLst>
                  <a:rect l="T9" t="T10" r="T11" b="T12"/>
                  <a:pathLst>
                    <a:path w="37773" h="21600" fill="none" extrusionOk="0">
                      <a:moveTo>
                        <a:pt x="37772" y="11555"/>
                      </a:moveTo>
                      <a:cubicBezTo>
                        <a:pt x="33812" y="17809"/>
                        <a:pt x="26926" y="21599"/>
                        <a:pt x="19524" y="21600"/>
                      </a:cubicBezTo>
                      <a:cubicBezTo>
                        <a:pt x="11174" y="21600"/>
                        <a:pt x="3571" y="16787"/>
                        <a:pt x="0" y="9239"/>
                      </a:cubicBezTo>
                    </a:path>
                    <a:path w="37773" h="21600" stroke="0" extrusionOk="0">
                      <a:moveTo>
                        <a:pt x="37772" y="11555"/>
                      </a:moveTo>
                      <a:cubicBezTo>
                        <a:pt x="33812" y="17809"/>
                        <a:pt x="26926" y="21599"/>
                        <a:pt x="19524" y="21600"/>
                      </a:cubicBezTo>
                      <a:cubicBezTo>
                        <a:pt x="11174" y="21600"/>
                        <a:pt x="3571" y="16787"/>
                        <a:pt x="0" y="9239"/>
                      </a:cubicBezTo>
                      <a:lnTo>
                        <a:pt x="19524" y="0"/>
                      </a:lnTo>
                      <a:lnTo>
                        <a:pt x="37772" y="11555"/>
                      </a:lnTo>
                      <a:close/>
                    </a:path>
                  </a:pathLst>
                </a:custGeom>
                <a:noFill/>
                <a:ln w="38100">
                  <a:solidFill>
                    <a:srgbClr val="00FF00"/>
                  </a:solidFill>
                  <a:prstDash val="dash"/>
                  <a:round/>
                  <a:headEnd type="none" w="sm" len="sm"/>
                  <a:tailEnd type="none" w="sm" len="sm"/>
                </a:ln>
              </p:spPr>
              <p:txBody>
                <a:bodyPr wrap="none" anchor="ctr"/>
                <a:lstStyle/>
                <a:p>
                  <a:pPr algn="l" rtl="0"/>
                  <a:endParaRPr lang="ar-IQ" dirty="0"/>
                </a:p>
              </p:txBody>
            </p:sp>
            <p:sp>
              <p:nvSpPr>
                <p:cNvPr id="104479" name="Text Box 31"/>
                <p:cNvSpPr txBox="1">
                  <a:spLocks noChangeArrowheads="1"/>
                </p:cNvSpPr>
                <p:nvPr/>
              </p:nvSpPr>
              <p:spPr bwMode="auto">
                <a:xfrm>
                  <a:off x="4695145" y="1308100"/>
                  <a:ext cx="1749197" cy="646331"/>
                </a:xfrm>
                <a:prstGeom prst="rect">
                  <a:avLst/>
                </a:prstGeom>
                <a:noFill/>
                <a:ln w="12700" cap="sq">
                  <a:solidFill>
                    <a:schemeClr val="accent6">
                      <a:lumMod val="90000"/>
                    </a:schemeClr>
                  </a:solidFill>
                  <a:miter lim="800000"/>
                  <a:headEnd type="none" w="sm" len="sm"/>
                  <a:tailEnd type="none" w="sm" len="sm"/>
                </a:ln>
              </p:spPr>
              <p:txBody>
                <a:bodyPr wrap="none">
                  <a:spAutoFit/>
                </a:bodyPr>
                <a:lstStyle/>
                <a:p>
                  <a:pPr algn="ctr" eaLnBrk="0" hangingPunct="0"/>
                  <a:r>
                    <a:rPr lang="en-US" b="1" dirty="0" err="1">
                      <a:latin typeface="Arial" pitchFamily="34" charset="0"/>
                      <a:cs typeface="Arial" pitchFamily="34" charset="0"/>
                    </a:rPr>
                    <a:t>Indomethacin</a:t>
                  </a:r>
                  <a:endParaRPr lang="en-US" b="1" dirty="0">
                    <a:latin typeface="Arial" pitchFamily="34" charset="0"/>
                    <a:cs typeface="Arial" pitchFamily="34" charset="0"/>
                  </a:endParaRPr>
                </a:p>
                <a:p>
                  <a:pPr algn="ctr" rtl="0" eaLnBrk="0" hangingPunct="0"/>
                  <a:r>
                    <a:rPr lang="en-US" b="1" dirty="0">
                      <a:latin typeface="Arial" pitchFamily="34" charset="0"/>
                      <a:cs typeface="Arial" pitchFamily="34" charset="0"/>
                    </a:rPr>
                    <a:t>(weak acid)</a:t>
                  </a:r>
                </a:p>
              </p:txBody>
            </p:sp>
            <p:sp>
              <p:nvSpPr>
                <p:cNvPr id="104480" name="Text Box 32"/>
                <p:cNvSpPr txBox="1">
                  <a:spLocks noChangeArrowheads="1"/>
                </p:cNvSpPr>
                <p:nvPr/>
              </p:nvSpPr>
              <p:spPr bwMode="auto">
                <a:xfrm>
                  <a:off x="5058546" y="2590800"/>
                  <a:ext cx="1941557" cy="646331"/>
                </a:xfrm>
                <a:prstGeom prst="rect">
                  <a:avLst/>
                </a:prstGeom>
                <a:noFill/>
                <a:ln w="12700" cap="sq">
                  <a:solidFill>
                    <a:schemeClr val="accent6">
                      <a:lumMod val="10000"/>
                    </a:schemeClr>
                  </a:solidFill>
                  <a:miter lim="800000"/>
                  <a:headEnd type="none" w="sm" len="sm"/>
                  <a:tailEnd type="none" w="sm" len="sm"/>
                </a:ln>
              </p:spPr>
              <p:txBody>
                <a:bodyPr wrap="none">
                  <a:spAutoFit/>
                </a:bodyPr>
                <a:lstStyle/>
                <a:p>
                  <a:pPr algn="ctr" rtl="0" eaLnBrk="0" hangingPunct="0"/>
                  <a:r>
                    <a:rPr lang="en-US" b="1" dirty="0">
                      <a:latin typeface="Arial" pitchFamily="34" charset="0"/>
                      <a:cs typeface="Arial" pitchFamily="34" charset="0"/>
                    </a:rPr>
                    <a:t>Chlorpromazine</a:t>
                  </a:r>
                </a:p>
                <a:p>
                  <a:pPr algn="ctr" eaLnBrk="0" hangingPunct="0"/>
                  <a:r>
                    <a:rPr lang="en-US" b="1" dirty="0">
                      <a:latin typeface="Arial" pitchFamily="34" charset="0"/>
                      <a:cs typeface="Arial" pitchFamily="34" charset="0"/>
                    </a:rPr>
                    <a:t>(weak base)</a:t>
                  </a:r>
                </a:p>
              </p:txBody>
            </p:sp>
            <p:sp>
              <p:nvSpPr>
                <p:cNvPr id="104481" name="Text Box 33"/>
                <p:cNvSpPr txBox="1">
                  <a:spLocks noChangeArrowheads="1"/>
                </p:cNvSpPr>
                <p:nvPr/>
              </p:nvSpPr>
              <p:spPr bwMode="auto">
                <a:xfrm>
                  <a:off x="5294476" y="4495800"/>
                  <a:ext cx="1903085" cy="646331"/>
                </a:xfrm>
                <a:prstGeom prst="rect">
                  <a:avLst/>
                </a:prstGeom>
                <a:noFill/>
                <a:ln w="12700" cap="sq">
                  <a:solidFill>
                    <a:srgbClr val="00B050"/>
                  </a:solidFill>
                  <a:miter lim="800000"/>
                  <a:headEnd type="none" w="sm" len="sm"/>
                  <a:tailEnd type="none" w="sm" len="sm"/>
                </a:ln>
              </p:spPr>
              <p:txBody>
                <a:bodyPr wrap="none">
                  <a:spAutoFit/>
                </a:bodyPr>
                <a:lstStyle/>
                <a:p>
                  <a:pPr algn="ctr" rtl="0" eaLnBrk="0" hangingPunct="0"/>
                  <a:r>
                    <a:rPr lang="en-US" b="1" dirty="0" err="1">
                      <a:latin typeface="Arial" pitchFamily="34" charset="0"/>
                      <a:cs typeface="Arial" pitchFamily="34" charset="0"/>
                    </a:rPr>
                    <a:t>Oxytetracycline</a:t>
                  </a:r>
                  <a:endParaRPr lang="en-US" b="1" dirty="0">
                    <a:latin typeface="Arial" pitchFamily="34" charset="0"/>
                    <a:cs typeface="Arial" pitchFamily="34" charset="0"/>
                  </a:endParaRPr>
                </a:p>
                <a:p>
                  <a:pPr algn="ctr" eaLnBrk="0" hangingPunct="0"/>
                  <a:r>
                    <a:rPr lang="en-US" b="1" dirty="0">
                      <a:latin typeface="Arial" pitchFamily="34" charset="0"/>
                      <a:cs typeface="Arial" pitchFamily="34" charset="0"/>
                    </a:rPr>
                    <a:t>(</a:t>
                  </a:r>
                  <a:r>
                    <a:rPr lang="en-US" b="1" dirty="0" err="1">
                      <a:latin typeface="Arial" pitchFamily="34" charset="0"/>
                      <a:cs typeface="Arial" pitchFamily="34" charset="0"/>
                    </a:rPr>
                    <a:t>amphoteric</a:t>
                  </a:r>
                  <a:r>
                    <a:rPr lang="en-US" b="1" dirty="0">
                      <a:latin typeface="Arial" pitchFamily="34" charset="0"/>
                      <a:cs typeface="Arial" pitchFamily="34" charset="0"/>
                    </a:rPr>
                    <a:t>)</a:t>
                  </a:r>
                </a:p>
              </p:txBody>
            </p:sp>
            <p:sp>
              <p:nvSpPr>
                <p:cNvPr id="104482" name="Text Box 34"/>
                <p:cNvSpPr txBox="1">
                  <a:spLocks noChangeArrowheads="1"/>
                </p:cNvSpPr>
                <p:nvPr/>
              </p:nvSpPr>
              <p:spPr bwMode="auto">
                <a:xfrm>
                  <a:off x="4800600" y="6019800"/>
                  <a:ext cx="750888" cy="579438"/>
                </a:xfrm>
                <a:prstGeom prst="rect">
                  <a:avLst/>
                </a:prstGeom>
                <a:noFill/>
                <a:ln>
                  <a:noFill/>
                </a:ln>
                <a:effectLst/>
                <a:extLst/>
              </p:spPr>
              <p:txBody>
                <a:bodyPr wrap="none">
                  <a:spAutoFit/>
                </a:bodyPr>
                <a:lstStyle/>
                <a:p>
                  <a:pPr algn="ctr" rtl="0" eaLnBrk="0" hangingPunct="0">
                    <a:defRPr/>
                  </a:pPr>
                  <a:r>
                    <a:rPr lang="en-US" sz="3200" b="1" dirty="0">
                      <a:effectLst>
                        <a:outerShdw blurRad="38100" dist="38100" dir="2700000" algn="tl">
                          <a:srgbClr val="C0C0C0"/>
                        </a:outerShdw>
                      </a:effectLst>
                      <a:latin typeface="Arial" charset="0"/>
                      <a:cs typeface="Arial" charset="0"/>
                    </a:rPr>
                    <a:t>pH</a:t>
                  </a:r>
                  <a:endParaRPr lang="en-US" b="1" dirty="0">
                    <a:effectLst>
                      <a:outerShdw blurRad="38100" dist="38100" dir="2700000" algn="tl">
                        <a:srgbClr val="C0C0C0"/>
                      </a:outerShdw>
                    </a:effectLst>
                    <a:latin typeface="Arial" charset="0"/>
                    <a:cs typeface="Arial" charset="0"/>
                  </a:endParaRPr>
                </a:p>
              </p:txBody>
            </p:sp>
            <p:sp>
              <p:nvSpPr>
                <p:cNvPr id="104483" name="Text Box 35"/>
                <p:cNvSpPr txBox="1">
                  <a:spLocks noChangeArrowheads="1"/>
                </p:cNvSpPr>
                <p:nvPr/>
              </p:nvSpPr>
              <p:spPr bwMode="auto">
                <a:xfrm rot="-5400000">
                  <a:off x="-1702593" y="2769394"/>
                  <a:ext cx="5511800" cy="579437"/>
                </a:xfrm>
                <a:prstGeom prst="rect">
                  <a:avLst/>
                </a:prstGeom>
                <a:noFill/>
                <a:ln>
                  <a:noFill/>
                </a:ln>
                <a:effectLst/>
                <a:extLst/>
              </p:spPr>
              <p:txBody>
                <a:bodyPr wrap="none">
                  <a:spAutoFit/>
                </a:bodyPr>
                <a:lstStyle/>
                <a:p>
                  <a:pPr algn="l" rtl="0" eaLnBrk="0" hangingPunct="0">
                    <a:defRPr/>
                  </a:pPr>
                  <a:r>
                    <a:rPr lang="en-US" sz="2800" b="1" dirty="0">
                      <a:effectLst>
                        <a:outerShdw blurRad="38100" dist="38100" dir="2700000" algn="tl">
                          <a:srgbClr val="C0C0C0"/>
                        </a:outerShdw>
                      </a:effectLst>
                      <a:latin typeface="Arial" charset="0"/>
                      <a:cs typeface="Arial" charset="0"/>
                    </a:rPr>
                    <a:t>Log aqueous solubility (</a:t>
                  </a:r>
                  <a:r>
                    <a:rPr lang="en-US" sz="3200" b="1" dirty="0" err="1">
                      <a:effectLst>
                        <a:outerShdw blurRad="38100" dist="38100" dir="2700000" algn="tl">
                          <a:srgbClr val="C0C0C0"/>
                        </a:outerShdw>
                      </a:effectLst>
                      <a:latin typeface="Symbol" pitchFamily="18" charset="2"/>
                      <a:cs typeface="Angsana New" pitchFamily="18" charset="-34"/>
                    </a:rPr>
                    <a:t>m</a:t>
                  </a:r>
                  <a:r>
                    <a:rPr lang="en-US" sz="2800" b="1" dirty="0" err="1">
                      <a:effectLst>
                        <a:outerShdw blurRad="38100" dist="38100" dir="2700000" algn="tl">
                          <a:srgbClr val="C0C0C0"/>
                        </a:outerShdw>
                      </a:effectLst>
                      <a:latin typeface="Arial" charset="0"/>
                      <a:cs typeface="Arial" charset="0"/>
                    </a:rPr>
                    <a:t>mol</a:t>
                  </a:r>
                  <a:r>
                    <a:rPr lang="en-US" sz="2800" b="1" dirty="0">
                      <a:effectLst>
                        <a:outerShdw blurRad="38100" dist="38100" dir="2700000" algn="tl">
                          <a:srgbClr val="C0C0C0"/>
                        </a:outerShdw>
                      </a:effectLst>
                      <a:latin typeface="Arial" charset="0"/>
                      <a:cs typeface="Arial" charset="0"/>
                    </a:rPr>
                    <a:t>)</a:t>
                  </a:r>
                  <a:endParaRPr lang="en-US" b="1" dirty="0">
                    <a:effectLst>
                      <a:outerShdw blurRad="38100" dist="38100" dir="2700000" algn="tl">
                        <a:srgbClr val="C0C0C0"/>
                      </a:outerShdw>
                    </a:effectLst>
                    <a:latin typeface="Arial" charset="0"/>
                    <a:cs typeface="Arial" charset="0"/>
                  </a:endParaRPr>
                </a:p>
              </p:txBody>
            </p:sp>
          </p:grpSp>
        </p:grpSp>
      </p:grpSp>
      <p:sp>
        <p:nvSpPr>
          <p:cNvPr id="49188" name="Rectangle 36"/>
          <p:cNvSpPr>
            <a:spLocks noChangeArrowheads="1"/>
          </p:cNvSpPr>
          <p:nvPr/>
        </p:nvSpPr>
        <p:spPr bwMode="auto">
          <a:xfrm>
            <a:off x="1905000" y="228600"/>
            <a:ext cx="6629400" cy="641350"/>
          </a:xfrm>
          <a:prstGeom prst="rect">
            <a:avLst/>
          </a:prstGeom>
          <a:noFill/>
          <a:ln w="9525">
            <a:noFill/>
            <a:miter lim="800000"/>
            <a:headEnd/>
            <a:tailEnd/>
          </a:ln>
        </p:spPr>
        <p:txBody>
          <a:bodyPr anchor="ctr"/>
          <a:lstStyle/>
          <a:p>
            <a:pPr algn="ctr" rtl="0" eaLnBrk="0" hangingPunct="0"/>
            <a:r>
              <a:rPr lang="en-US" sz="3600" dirty="0">
                <a:solidFill>
                  <a:schemeClr val="tx2"/>
                </a:solidFill>
                <a:latin typeface="Arial" pitchFamily="34" charset="0"/>
              </a:rPr>
              <a:t>pH-Solubility Profile</a:t>
            </a:r>
          </a:p>
        </p:txBody>
      </p:sp>
    </p:spTree>
    <p:extLst>
      <p:ext uri="{BB962C8B-B14F-4D97-AF65-F5344CB8AC3E}">
        <p14:creationId xmlns:p14="http://schemas.microsoft.com/office/powerpoint/2010/main" val="2040390090"/>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lum contrast="30000"/>
          </a:blip>
          <a:srcRect b="58857"/>
          <a:stretch>
            <a:fillRect/>
          </a:stretch>
        </p:blipFill>
        <p:spPr bwMode="auto">
          <a:xfrm>
            <a:off x="179512" y="1624088"/>
            <a:ext cx="8731920" cy="454121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cstate="print"/>
          <a:srcRect/>
          <a:stretch>
            <a:fillRect/>
          </a:stretch>
        </p:blipFill>
        <p:spPr bwMode="auto">
          <a:xfrm>
            <a:off x="-31776" y="0"/>
            <a:ext cx="9175776"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Grp="1" noChangeAspect="1" noChangeArrowheads="1"/>
          </p:cNvPicPr>
          <p:nvPr>
            <p:ph idx="1"/>
          </p:nvPr>
        </p:nvPicPr>
        <p:blipFill>
          <a:blip r:embed="rId2" cstate="print"/>
          <a:srcRect/>
          <a:stretch>
            <a:fillRect/>
          </a:stretch>
        </p:blipFill>
        <p:spPr bwMode="auto">
          <a:xfrm>
            <a:off x="0" y="2132856"/>
            <a:ext cx="9195942" cy="447802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700808"/>
            <a:ext cx="8640959" cy="4425355"/>
          </a:xfrm>
        </p:spPr>
        <p:txBody>
          <a:bodyPr>
            <a:normAutofit/>
          </a:bodyPr>
          <a:lstStyle/>
          <a:p>
            <a:pPr algn="just" rtl="0"/>
            <a:r>
              <a:rPr lang="en-US" sz="2800" dirty="0" smtClean="0"/>
              <a:t>Many pharmaceutical ingredients may be used to prepare the desired dosage form of a drug substance. </a:t>
            </a:r>
          </a:p>
          <a:p>
            <a:pPr algn="just" rtl="0"/>
            <a:r>
              <a:rPr lang="en-US" sz="2800" dirty="0" smtClean="0"/>
              <a:t>substances may be used to increase the stability of the drug substance, particularly against hydrolysis and oxidation.</a:t>
            </a:r>
          </a:p>
          <a:p>
            <a:pPr algn="just" rtl="0"/>
            <a:r>
              <a:rPr lang="en-US" sz="2800" dirty="0" smtClean="0"/>
              <a:t> In each instance, the added pharmaceutical ingredient must be </a:t>
            </a:r>
            <a:r>
              <a:rPr lang="en-US" sz="2800" b="1" dirty="0" smtClean="0">
                <a:solidFill>
                  <a:srgbClr val="FF0000"/>
                </a:solidFill>
              </a:rPr>
              <a:t>compatible</a:t>
            </a:r>
            <a:r>
              <a:rPr lang="en-US" sz="2800" dirty="0" smtClean="0"/>
              <a:t> with and must not detract from the stability of the drug </a:t>
            </a:r>
            <a:r>
              <a:rPr lang="en-GB" sz="2800" dirty="0" smtClean="0"/>
              <a:t>substance.</a:t>
            </a:r>
            <a:endParaRPr lang="ar-IQ" sz="2800" dirty="0"/>
          </a:p>
        </p:txBody>
      </p:sp>
      <p:sp>
        <p:nvSpPr>
          <p:cNvPr id="2" name="Title 1"/>
          <p:cNvSpPr>
            <a:spLocks noGrp="1"/>
          </p:cNvSpPr>
          <p:nvPr>
            <p:ph type="title"/>
          </p:nvPr>
        </p:nvSpPr>
        <p:spPr/>
        <p:txBody>
          <a:bodyPr>
            <a:normAutofit fontScale="90000"/>
          </a:bodyPr>
          <a:lstStyle/>
          <a:p>
            <a:pPr rtl="0"/>
            <a:r>
              <a:rPr lang="en-US" dirty="0" smtClean="0"/>
              <a:t>Enhancing Stability of Drug Products</a:t>
            </a:r>
            <a:endParaRPr lang="ar-IQ"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988840"/>
            <a:ext cx="8676455" cy="4137323"/>
          </a:xfrm>
        </p:spPr>
        <p:txBody>
          <a:bodyPr>
            <a:normAutofit fontScale="92500"/>
          </a:bodyPr>
          <a:lstStyle/>
          <a:p>
            <a:pPr marL="0" indent="0" algn="just" rtl="0">
              <a:buNone/>
            </a:pPr>
            <a:r>
              <a:rPr lang="en-GB" sz="2800" dirty="0" smtClean="0"/>
              <a:t>Perhaps the most </a:t>
            </a:r>
            <a:r>
              <a:rPr lang="en-US" sz="2800" dirty="0" smtClean="0"/>
              <a:t>obvious is the </a:t>
            </a:r>
            <a:r>
              <a:rPr lang="en-US" sz="2800" b="1" dirty="0" smtClean="0">
                <a:solidFill>
                  <a:srgbClr val="FF0000"/>
                </a:solidFill>
              </a:rPr>
              <a:t>reduction or elimination </a:t>
            </a:r>
            <a:r>
              <a:rPr lang="en-US" sz="2800" dirty="0" smtClean="0"/>
              <a:t>of water from the pharmaceutical system. </a:t>
            </a:r>
          </a:p>
          <a:p>
            <a:pPr algn="just" rtl="0"/>
            <a:r>
              <a:rPr lang="en-US" sz="2800" dirty="0" smtClean="0"/>
              <a:t> </a:t>
            </a:r>
            <a:r>
              <a:rPr lang="en-US" sz="2800" dirty="0" smtClean="0">
                <a:solidFill>
                  <a:srgbClr val="FF0000"/>
                </a:solidFill>
              </a:rPr>
              <a:t>solid dosage forms </a:t>
            </a:r>
            <a:r>
              <a:rPr lang="en-US" sz="2800" dirty="0" smtClean="0"/>
              <a:t>containing water-labile drugs must be protected from humidity in the atmosphere.</a:t>
            </a:r>
          </a:p>
          <a:p>
            <a:pPr algn="just"/>
            <a:r>
              <a:rPr lang="en-US" sz="2800" dirty="0">
                <a:solidFill>
                  <a:srgbClr val="FF0000"/>
                </a:solidFill>
              </a:rPr>
              <a:t>In liquid </a:t>
            </a:r>
            <a:r>
              <a:rPr lang="en-US" sz="2800" dirty="0" smtClean="0">
                <a:solidFill>
                  <a:srgbClr val="FF0000"/>
                </a:solidFill>
              </a:rPr>
              <a:t>preparations </a:t>
            </a:r>
            <a:r>
              <a:rPr lang="en-US" sz="2800" dirty="0" smtClean="0"/>
              <a:t>water reduced or replaced</a:t>
            </a:r>
            <a:r>
              <a:rPr lang="ar-IQ" sz="2800" dirty="0" smtClean="0"/>
              <a:t> </a:t>
            </a:r>
            <a:r>
              <a:rPr lang="en-US" sz="2800" dirty="0" smtClean="0"/>
              <a:t>through the use of substitute liquid such as glycerin PG and alcohol.  </a:t>
            </a:r>
          </a:p>
          <a:p>
            <a:pPr algn="just"/>
            <a:r>
              <a:rPr lang="en-GB" sz="2800" dirty="0" smtClean="0"/>
              <a:t> </a:t>
            </a:r>
            <a:r>
              <a:rPr lang="en-GB" sz="2800" dirty="0"/>
              <a:t>In </a:t>
            </a:r>
            <a:r>
              <a:rPr lang="en-GB" sz="2800" dirty="0">
                <a:solidFill>
                  <a:srgbClr val="FF0000"/>
                </a:solidFill>
              </a:rPr>
              <a:t>certain injectable products</a:t>
            </a:r>
            <a:r>
              <a:rPr lang="en-GB" sz="2800" dirty="0"/>
              <a:t>, </a:t>
            </a:r>
            <a:r>
              <a:rPr lang="en-GB" sz="2800" dirty="0" smtClean="0"/>
              <a:t>anhydrous </a:t>
            </a:r>
            <a:r>
              <a:rPr lang="en-US" sz="2800" dirty="0" smtClean="0"/>
              <a:t>vegetable </a:t>
            </a:r>
            <a:r>
              <a:rPr lang="en-US" sz="2800" dirty="0"/>
              <a:t>oils may be used as the </a:t>
            </a:r>
            <a:r>
              <a:rPr lang="en-US" sz="2800" dirty="0" smtClean="0"/>
              <a:t>drug’s solvent to reduce hydrolytic decomposition</a:t>
            </a:r>
          </a:p>
          <a:p>
            <a:pPr marL="0" indent="0" algn="just" rtl="0">
              <a:buNone/>
            </a:pPr>
            <a:endParaRPr lang="ar-IQ" sz="2800" dirty="0"/>
          </a:p>
        </p:txBody>
      </p:sp>
      <p:sp>
        <p:nvSpPr>
          <p:cNvPr id="2" name="Rectangle 1"/>
          <p:cNvSpPr/>
          <p:nvPr/>
        </p:nvSpPr>
        <p:spPr>
          <a:xfrm>
            <a:off x="107504" y="406405"/>
            <a:ext cx="8820472" cy="1384995"/>
          </a:xfrm>
          <a:prstGeom prst="rect">
            <a:avLst/>
          </a:prstGeom>
        </p:spPr>
        <p:txBody>
          <a:bodyPr wrap="square">
            <a:spAutoFit/>
          </a:bodyPr>
          <a:lstStyle/>
          <a:p>
            <a:pPr algn="ctr"/>
            <a:r>
              <a:rPr lang="en-US" sz="2800" dirty="0">
                <a:solidFill>
                  <a:schemeClr val="bg1"/>
                </a:solidFill>
              </a:rPr>
              <a:t>There are several approaches to the stabilization of pharmaceutical preparations containing drugs subject to hydrolysis.</a:t>
            </a:r>
            <a:endParaRPr lang="en-GB" sz="2800" dirty="0">
              <a:solidFill>
                <a:schemeClr val="bg1"/>
              </a:solidFill>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836713"/>
            <a:ext cx="8640959" cy="5760640"/>
          </a:xfrm>
        </p:spPr>
        <p:txBody>
          <a:bodyPr>
            <a:normAutofit fontScale="77500" lnSpcReduction="20000"/>
          </a:bodyPr>
          <a:lstStyle/>
          <a:p>
            <a:pPr algn="just" rtl="0"/>
            <a:r>
              <a:rPr lang="en-US" sz="2800" dirty="0" smtClean="0"/>
              <a:t>in other </a:t>
            </a:r>
            <a:r>
              <a:rPr lang="en-US" sz="2800" dirty="0" smtClean="0">
                <a:solidFill>
                  <a:srgbClr val="FF0000"/>
                </a:solidFill>
              </a:rPr>
              <a:t>liquid drugs </a:t>
            </a:r>
            <a:r>
              <a:rPr lang="en-US" sz="2800" dirty="0" smtClean="0"/>
              <a:t>by </a:t>
            </a:r>
            <a:r>
              <a:rPr lang="en-US" sz="2800" dirty="0" smtClean="0">
                <a:solidFill>
                  <a:srgbClr val="FF0000"/>
                </a:solidFill>
              </a:rPr>
              <a:t>suspending</a:t>
            </a:r>
            <a:r>
              <a:rPr lang="en-US" sz="2800" dirty="0" smtClean="0"/>
              <a:t> them in a </a:t>
            </a:r>
            <a:r>
              <a:rPr lang="en-US" sz="2800" dirty="0" err="1" smtClean="0"/>
              <a:t>nonaqueous</a:t>
            </a:r>
            <a:r>
              <a:rPr lang="en-US" sz="2800" dirty="0" smtClean="0"/>
              <a:t> vehicle rather than dissolving them in an aqueous solvent. </a:t>
            </a:r>
          </a:p>
          <a:p>
            <a:pPr algn="just"/>
            <a:r>
              <a:rPr lang="en-US" sz="2800" dirty="0" smtClean="0">
                <a:solidFill>
                  <a:srgbClr val="FF0000"/>
                </a:solidFill>
              </a:rPr>
              <a:t>unstable antibiotic </a:t>
            </a:r>
            <a:r>
              <a:rPr lang="en-US" sz="2800" dirty="0"/>
              <a:t>the drug may be supplied to the pharmacist in a dry form for </a:t>
            </a:r>
            <a:r>
              <a:rPr lang="en-US" sz="2800" i="1" dirty="0"/>
              <a:t>reconstitution </a:t>
            </a:r>
            <a:r>
              <a:rPr lang="en-US" sz="2800" dirty="0"/>
              <a:t>by adding a specified volume of purified water just before dispensing</a:t>
            </a:r>
            <a:r>
              <a:rPr lang="en-US" sz="2800" dirty="0" smtClean="0"/>
              <a:t>.</a:t>
            </a:r>
            <a:endParaRPr lang="en-US" sz="2800" dirty="0" smtClean="0">
              <a:solidFill>
                <a:srgbClr val="FF0000"/>
              </a:solidFill>
            </a:endParaRPr>
          </a:p>
          <a:p>
            <a:pPr algn="just"/>
            <a:r>
              <a:rPr lang="en-US" sz="2800" dirty="0"/>
              <a:t>The dry powder is actually a mixture of the antibiotic, suspending agents, </a:t>
            </a:r>
            <a:r>
              <a:rPr lang="en-US" sz="2800" dirty="0" err="1"/>
              <a:t>flavorants</a:t>
            </a:r>
            <a:r>
              <a:rPr lang="en-US" sz="2800" dirty="0"/>
              <a:t>, and colorants; when reconstituted by the pharmacist, it remains stable for the period over which the preparation is normally consumed.</a:t>
            </a:r>
          </a:p>
          <a:p>
            <a:pPr algn="just"/>
            <a:r>
              <a:rPr lang="en-US" sz="2800" dirty="0"/>
              <a:t>Refrigeration is advisable for most preparations considered subject to hydrolysis.</a:t>
            </a:r>
          </a:p>
          <a:p>
            <a:pPr algn="just"/>
            <a:r>
              <a:rPr lang="en-US" sz="2800" dirty="0" smtClean="0"/>
              <a:t>Together </a:t>
            </a:r>
            <a:r>
              <a:rPr lang="en-US" sz="2800" dirty="0"/>
              <a:t>with temperature, pH is a major determinant of the stability of a drug prone to hydrolytic decomposition</a:t>
            </a:r>
            <a:r>
              <a:rPr lang="en-US" sz="2800" dirty="0" smtClean="0"/>
              <a:t>.</a:t>
            </a:r>
          </a:p>
          <a:p>
            <a:pPr algn="just"/>
            <a:r>
              <a:rPr lang="en-US" dirty="0"/>
              <a:t>Hydrolysis of most drugs depends on the relative concentrations of the hydroxyl and hydronium ions, and a pH at which each drug is optimally stable can be easily determined.</a:t>
            </a:r>
            <a:endParaRPr lang="en-US" sz="2800" dirty="0"/>
          </a:p>
          <a:p>
            <a:pPr algn="just"/>
            <a:r>
              <a:rPr lang="en-US" sz="2800" dirty="0"/>
              <a:t>For most hydrolysable drugs, optimum stability is on the acid side, somewhere between pH 5 and 6. </a:t>
            </a:r>
          </a:p>
          <a:p>
            <a:r>
              <a:rPr lang="en-US" dirty="0"/>
              <a:t>Therefore, through judicious use of buffering agents, the stability of otherwise unstable compounds can be increased. Buffers are used to maintain a certain pH</a:t>
            </a:r>
          </a:p>
          <a:p>
            <a:pPr algn="just"/>
            <a:endParaRPr lang="en-US" sz="2800" dirty="0" smtClean="0">
              <a:solidFill>
                <a:schemeClr val="accent2"/>
              </a:solidFill>
            </a:endParaRPr>
          </a:p>
          <a:p>
            <a:pPr algn="just" rtl="0"/>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268760"/>
            <a:ext cx="8784976" cy="5040560"/>
          </a:xfrm>
        </p:spPr>
        <p:txBody>
          <a:bodyPr>
            <a:noAutofit/>
          </a:bodyPr>
          <a:lstStyle/>
          <a:p>
            <a:pPr algn="l" rtl="0"/>
            <a:r>
              <a:rPr lang="en-US" sz="2800" dirty="0" smtClean="0"/>
              <a:t>Pharmaceutically, oxidation of a susceptible drug substance is most likely to occur when</a:t>
            </a:r>
          </a:p>
          <a:p>
            <a:pPr marL="624078" indent="-514350" algn="l" rtl="0">
              <a:buFont typeface="+mj-lt"/>
              <a:buAutoNum type="arabicPeriod"/>
            </a:pPr>
            <a:r>
              <a:rPr lang="en-US" sz="2800" dirty="0" smtClean="0"/>
              <a:t>it is not kept dry in the presence of oxygen </a:t>
            </a:r>
          </a:p>
          <a:p>
            <a:pPr marL="624078" indent="-514350" algn="l" rtl="0">
              <a:buFont typeface="+mj-lt"/>
              <a:buAutoNum type="arabicPeriod"/>
            </a:pPr>
            <a:r>
              <a:rPr lang="en-US" sz="2800" dirty="0" smtClean="0"/>
              <a:t>it is exposed to light</a:t>
            </a:r>
          </a:p>
          <a:p>
            <a:pPr marL="624078" indent="-514350" algn="l" rtl="0">
              <a:buFont typeface="+mj-lt"/>
              <a:buAutoNum type="arabicPeriod"/>
            </a:pPr>
            <a:r>
              <a:rPr lang="en-US" sz="2800" dirty="0" smtClean="0"/>
              <a:t>combined with other</a:t>
            </a:r>
            <a:r>
              <a:rPr lang="ar-IQ" sz="2800" dirty="0" smtClean="0"/>
              <a:t> </a:t>
            </a:r>
            <a:r>
              <a:rPr lang="en-US" sz="2800" dirty="0" smtClean="0"/>
              <a:t>chemical</a:t>
            </a:r>
            <a:r>
              <a:rPr lang="ar-IQ" sz="2800" dirty="0" smtClean="0"/>
              <a:t> </a:t>
            </a:r>
            <a:r>
              <a:rPr lang="en-US" sz="2800" dirty="0" smtClean="0"/>
              <a:t>agents without proper regard to their influence on oxidation. </a:t>
            </a:r>
          </a:p>
          <a:p>
            <a:pPr algn="l" rtl="0"/>
            <a:r>
              <a:rPr lang="en-US" sz="2800" dirty="0" smtClean="0"/>
              <a:t>Oxidation of a chemical in pharmaceutical preparation is usually accompanied by </a:t>
            </a:r>
          </a:p>
          <a:p>
            <a:pPr marL="624078" indent="-514350" algn="l" rtl="0">
              <a:buFont typeface="+mj-lt"/>
              <a:buAutoNum type="arabicPeriod"/>
            </a:pPr>
            <a:r>
              <a:rPr lang="en-US" sz="2800" dirty="0" smtClean="0"/>
              <a:t>an alteration in the color of that preparation.</a:t>
            </a:r>
          </a:p>
          <a:p>
            <a:pPr marL="624078" indent="-514350" algn="l" rtl="0">
              <a:buFont typeface="+mj-lt"/>
              <a:buAutoNum type="arabicPeriod"/>
            </a:pPr>
            <a:r>
              <a:rPr lang="en-US" sz="2800" dirty="0" smtClean="0"/>
              <a:t>It may also result in precipitation </a:t>
            </a:r>
          </a:p>
          <a:p>
            <a:pPr marL="624078" indent="-514350" algn="l" rtl="0">
              <a:buFont typeface="+mj-lt"/>
              <a:buAutoNum type="arabicPeriod"/>
            </a:pPr>
            <a:r>
              <a:rPr lang="en-US" sz="2800" dirty="0" smtClean="0"/>
              <a:t>a </a:t>
            </a:r>
            <a:r>
              <a:rPr lang="en-GB" sz="2800" dirty="0" smtClean="0"/>
              <a:t>change in odor.</a:t>
            </a:r>
            <a:endParaRPr lang="ar-IQ" sz="2800" dirty="0"/>
          </a:p>
        </p:txBody>
      </p:sp>
      <p:sp>
        <p:nvSpPr>
          <p:cNvPr id="2" name="Title 1"/>
          <p:cNvSpPr>
            <a:spLocks noGrp="1"/>
          </p:cNvSpPr>
          <p:nvPr>
            <p:ph type="title"/>
          </p:nvPr>
        </p:nvSpPr>
        <p:spPr>
          <a:xfrm>
            <a:off x="467544" y="14001"/>
            <a:ext cx="8229600" cy="1252728"/>
          </a:xfrm>
        </p:spPr>
        <p:txBody>
          <a:bodyPr/>
          <a:lstStyle/>
          <a:p>
            <a:pPr algn="ctr"/>
            <a:r>
              <a:rPr lang="en-GB" dirty="0" smtClean="0"/>
              <a:t>oxidation</a:t>
            </a:r>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5" end="5"/>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908720"/>
            <a:ext cx="8712968" cy="6237312"/>
          </a:xfrm>
        </p:spPr>
        <p:txBody>
          <a:bodyPr>
            <a:normAutofit fontScale="85000" lnSpcReduction="10000"/>
          </a:bodyPr>
          <a:lstStyle/>
          <a:p>
            <a:pPr algn="just" rtl="0"/>
            <a:r>
              <a:rPr lang="en-US" sz="2800" dirty="0" smtClean="0"/>
              <a:t>The oxidative process is diverted and the stability of the drug is preserved by agents called </a:t>
            </a:r>
            <a:r>
              <a:rPr lang="en-US" sz="2800" b="1" dirty="0" smtClean="0">
                <a:solidFill>
                  <a:srgbClr val="FF0000"/>
                </a:solidFill>
              </a:rPr>
              <a:t>antioxidants </a:t>
            </a:r>
            <a:r>
              <a:rPr lang="en-US" sz="2800" dirty="0" smtClean="0"/>
              <a:t>which </a:t>
            </a:r>
            <a:r>
              <a:rPr lang="en-US" sz="2800" dirty="0"/>
              <a:t>react with one or more compounds in the drug to prevent progress of the chain reaction. In general, antioxidants act by providing electrons and easily available hydrogen atoms that are accepted more readily by the free radicals than are those of the drug being protected.</a:t>
            </a:r>
          </a:p>
          <a:p>
            <a:pPr algn="just"/>
            <a:r>
              <a:rPr lang="en-US" sz="2800" dirty="0" smtClean="0"/>
              <a:t>Various </a:t>
            </a:r>
            <a:r>
              <a:rPr lang="en-US" sz="2800" dirty="0"/>
              <a:t>antioxidants are employed in</a:t>
            </a:r>
            <a:r>
              <a:rPr lang="ar-IQ" sz="2800" dirty="0"/>
              <a:t> </a:t>
            </a:r>
            <a:r>
              <a:rPr lang="en-US" sz="2800" dirty="0" smtClean="0"/>
              <a:t>pharmacy.</a:t>
            </a:r>
          </a:p>
          <a:p>
            <a:pPr marL="0" indent="0" algn="just">
              <a:buNone/>
            </a:pPr>
            <a:r>
              <a:rPr lang="en-US" sz="2800" dirty="0" smtClean="0"/>
              <a:t>1- Among </a:t>
            </a:r>
            <a:r>
              <a:rPr lang="en-US" sz="2800" dirty="0"/>
              <a:t>those most frequently used in aqueous preparations are </a:t>
            </a:r>
            <a:endParaRPr lang="en-US" sz="2800" dirty="0" smtClean="0"/>
          </a:p>
          <a:p>
            <a:pPr marL="0" indent="0" algn="just">
              <a:buNone/>
            </a:pPr>
            <a:r>
              <a:rPr lang="en-US" sz="2800" dirty="0" smtClean="0"/>
              <a:t>sodium sulfite (Na</a:t>
            </a:r>
            <a:r>
              <a:rPr lang="en-US" sz="2800" baseline="-25000" dirty="0" smtClean="0"/>
              <a:t>2</a:t>
            </a:r>
            <a:r>
              <a:rPr lang="en-US" sz="2800" dirty="0" smtClean="0"/>
              <a:t>SO</a:t>
            </a:r>
            <a:r>
              <a:rPr lang="en-US" sz="2800" baseline="-25000" dirty="0" smtClean="0"/>
              <a:t>3</a:t>
            </a:r>
            <a:r>
              <a:rPr lang="en-US" dirty="0"/>
              <a:t> at high pH values</a:t>
            </a:r>
            <a:r>
              <a:rPr lang="en-GB" sz="2800" dirty="0" smtClean="0"/>
              <a:t>),</a:t>
            </a:r>
          </a:p>
          <a:p>
            <a:pPr marL="0" indent="0" algn="just">
              <a:buNone/>
            </a:pPr>
            <a:r>
              <a:rPr lang="en-GB" sz="2800" dirty="0" smtClean="0"/>
              <a:t>sodium </a:t>
            </a:r>
            <a:r>
              <a:rPr lang="en-GB" sz="2800" dirty="0" err="1"/>
              <a:t>bisulfite</a:t>
            </a:r>
            <a:r>
              <a:rPr lang="en-GB" sz="2800" dirty="0"/>
              <a:t> (</a:t>
            </a:r>
            <a:r>
              <a:rPr lang="en-GB" sz="2800" dirty="0" smtClean="0"/>
              <a:t>NaHSO</a:t>
            </a:r>
            <a:r>
              <a:rPr lang="en-GB" sz="2800" baseline="-25000" dirty="0" smtClean="0"/>
              <a:t>3</a:t>
            </a:r>
            <a:r>
              <a:rPr lang="en-US" dirty="0"/>
              <a:t> at intermediate pH values</a:t>
            </a:r>
            <a:r>
              <a:rPr lang="en-GB" sz="2800" dirty="0" smtClean="0"/>
              <a:t>), </a:t>
            </a:r>
          </a:p>
          <a:p>
            <a:pPr marL="0" indent="0" algn="just">
              <a:buNone/>
            </a:pPr>
            <a:r>
              <a:rPr lang="en-GB" sz="2800" dirty="0" smtClean="0"/>
              <a:t>sodium </a:t>
            </a:r>
            <a:r>
              <a:rPr lang="en-GB" sz="2800" dirty="0" err="1" smtClean="0"/>
              <a:t>metabisulfite</a:t>
            </a:r>
            <a:r>
              <a:rPr lang="en-GB" sz="2800" dirty="0" smtClean="0"/>
              <a:t> </a:t>
            </a:r>
            <a:r>
              <a:rPr lang="en-US" sz="2800" dirty="0" smtClean="0"/>
              <a:t>(Na</a:t>
            </a:r>
            <a:r>
              <a:rPr lang="en-US" sz="2800" baseline="-25000" dirty="0" smtClean="0"/>
              <a:t>2</a:t>
            </a:r>
            <a:r>
              <a:rPr lang="en-US" sz="2800" dirty="0" smtClean="0"/>
              <a:t>S</a:t>
            </a:r>
            <a:r>
              <a:rPr lang="en-US" sz="2800" baseline="-25000" dirty="0" smtClean="0"/>
              <a:t>2</a:t>
            </a:r>
            <a:r>
              <a:rPr lang="en-US" sz="2800" dirty="0" smtClean="0"/>
              <a:t>O</a:t>
            </a:r>
            <a:r>
              <a:rPr lang="en-US" sz="2800" baseline="-25000" dirty="0" smtClean="0"/>
              <a:t>5 </a:t>
            </a:r>
            <a:r>
              <a:rPr lang="en-US" dirty="0"/>
              <a:t>at low pH values</a:t>
            </a:r>
            <a:r>
              <a:rPr lang="en-US" sz="2800" dirty="0" smtClean="0"/>
              <a:t>), </a:t>
            </a:r>
          </a:p>
          <a:p>
            <a:pPr marL="0" indent="0" algn="just">
              <a:buNone/>
            </a:pPr>
            <a:r>
              <a:rPr lang="en-US" sz="2800" dirty="0" err="1" smtClean="0"/>
              <a:t>hypophosphorous</a:t>
            </a:r>
            <a:r>
              <a:rPr lang="en-US" sz="2800" dirty="0" smtClean="0"/>
              <a:t>  acid </a:t>
            </a:r>
            <a:r>
              <a:rPr lang="en-US" sz="2800" dirty="0"/>
              <a:t>(H</a:t>
            </a:r>
            <a:r>
              <a:rPr lang="en-US" sz="2800" baseline="-25000" dirty="0"/>
              <a:t>3</a:t>
            </a:r>
            <a:r>
              <a:rPr lang="en-US" sz="2800" dirty="0"/>
              <a:t>PO</a:t>
            </a:r>
            <a:r>
              <a:rPr lang="en-US" sz="2800" baseline="-25000" dirty="0"/>
              <a:t>2</a:t>
            </a:r>
            <a:r>
              <a:rPr lang="en-US" sz="2800" dirty="0"/>
              <a:t>), and ascorbic acid. </a:t>
            </a:r>
          </a:p>
          <a:p>
            <a:pPr marL="0" indent="0" algn="just">
              <a:buNone/>
            </a:pPr>
            <a:r>
              <a:rPr lang="en-US" sz="2800" dirty="0" smtClean="0"/>
              <a:t>2- In </a:t>
            </a:r>
            <a:r>
              <a:rPr lang="en-US" sz="2800" dirty="0"/>
              <a:t>oleaginous (oily or unctuous) preparations, alpha-tocopherol, </a:t>
            </a:r>
            <a:r>
              <a:rPr lang="en-GB" sz="2800" dirty="0"/>
              <a:t>butyl </a:t>
            </a:r>
            <a:r>
              <a:rPr lang="en-GB" sz="2800" dirty="0" err="1"/>
              <a:t>hydroxy</a:t>
            </a:r>
            <a:r>
              <a:rPr lang="en-GB" sz="2800" dirty="0"/>
              <a:t> anisole, and </a:t>
            </a:r>
            <a:r>
              <a:rPr lang="en-GB" sz="2800" dirty="0" err="1"/>
              <a:t>ascorbyl</a:t>
            </a:r>
            <a:r>
              <a:rPr lang="en-GB" sz="2800" dirty="0"/>
              <a:t> palmitate find application.</a:t>
            </a:r>
          </a:p>
          <a:p>
            <a:pPr marL="0" indent="0" algn="just" rtl="0">
              <a:buNone/>
            </a:pPr>
            <a:r>
              <a:rPr lang="en-US" sz="2800" dirty="0" smtClean="0"/>
              <a:t>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504" y="332656"/>
            <a:ext cx="8892480" cy="4824536"/>
          </a:xfrm>
        </p:spPr>
        <p:txBody>
          <a:bodyPr>
            <a:noAutofit/>
          </a:bodyPr>
          <a:lstStyle/>
          <a:p>
            <a:pPr marL="624078" indent="-514350" algn="just" rtl="0"/>
            <a:r>
              <a:rPr lang="en-GB" dirty="0" smtClean="0"/>
              <a:t>In June 1987, U.S. FDA labeling regulations went into effect requiring a warning about possible allergic-type reactions, including anaphylaxis, in the package insert for prescription drugs to whose final dosage form </a:t>
            </a:r>
            <a:r>
              <a:rPr lang="en-GB" dirty="0" err="1" smtClean="0"/>
              <a:t>sulfites</a:t>
            </a:r>
            <a:r>
              <a:rPr lang="en-GB" dirty="0" smtClean="0"/>
              <a:t> have been added.</a:t>
            </a:r>
          </a:p>
          <a:p>
            <a:pPr marL="624078" indent="-514350" algn="just" rtl="0"/>
            <a:r>
              <a:rPr lang="en-GB" dirty="0" smtClean="0"/>
              <a:t>Some but not all epinephrine injections contain </a:t>
            </a:r>
            <a:r>
              <a:rPr lang="en-GB" dirty="0" err="1" smtClean="0"/>
              <a:t>sulfites</a:t>
            </a:r>
            <a:r>
              <a:rPr lang="en-GB" dirty="0" smtClean="0"/>
              <a:t> </a:t>
            </a:r>
          </a:p>
          <a:p>
            <a:r>
              <a:rPr lang="en-US" dirty="0">
                <a:latin typeface="PalatinoLTStd-Roman"/>
              </a:rPr>
              <a:t>The proper use of antioxidants permits their specific application only after appropriate biomedical and pharmaceutical studies.</a:t>
            </a:r>
          </a:p>
          <a:p>
            <a:r>
              <a:rPr lang="en-US" dirty="0" smtClean="0"/>
              <a:t>In </a:t>
            </a:r>
            <a:r>
              <a:rPr lang="en-US" dirty="0"/>
              <a:t>certain instances, other pharmaceutical additives can inactivate a given antioxidant. </a:t>
            </a:r>
          </a:p>
          <a:p>
            <a:r>
              <a:rPr lang="en-US" dirty="0"/>
              <a:t>In other cases, certain antioxidants can react chemically with the drugs they were intended to stabilize without a noticeable change in the appearance of the preparation.</a:t>
            </a:r>
            <a:endParaRPr lang="ar-IQ" dirty="0"/>
          </a:p>
          <a:p>
            <a:pPr marL="624078" indent="-514350" algn="just" rtl="0"/>
            <a:endParaRPr lang="ar-IQ"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620688"/>
            <a:ext cx="8784976" cy="5386603"/>
          </a:xfrm>
        </p:spPr>
        <p:txBody>
          <a:bodyPr>
            <a:normAutofit fontScale="92500" lnSpcReduction="10000"/>
          </a:bodyPr>
          <a:lstStyle/>
          <a:p>
            <a:pPr algn="just" rtl="0"/>
            <a:r>
              <a:rPr lang="en-US" sz="2800" dirty="0" smtClean="0"/>
              <a:t>Because </a:t>
            </a:r>
            <a:r>
              <a:rPr lang="en-US" sz="2800" b="1" dirty="0" smtClean="0">
                <a:solidFill>
                  <a:srgbClr val="FF0000"/>
                </a:solidFill>
              </a:rPr>
              <a:t>oxygen</a:t>
            </a:r>
            <a:r>
              <a:rPr lang="en-US" sz="2800" dirty="0" smtClean="0"/>
              <a:t> may adversely affect their stability, certain pharmaceuticals require an </a:t>
            </a:r>
            <a:r>
              <a:rPr lang="en-GB" sz="2800" b="1" dirty="0" smtClean="0">
                <a:solidFill>
                  <a:srgbClr val="FF0000"/>
                </a:solidFill>
              </a:rPr>
              <a:t>oxygen-free atmosphere</a:t>
            </a:r>
            <a:r>
              <a:rPr lang="en-GB" sz="2800" dirty="0" smtClean="0"/>
              <a:t> during preparation </a:t>
            </a:r>
            <a:r>
              <a:rPr lang="en-US" sz="2800" dirty="0" smtClean="0"/>
              <a:t>and storage.</a:t>
            </a:r>
          </a:p>
          <a:p>
            <a:r>
              <a:rPr lang="en-US" sz="2800" dirty="0">
                <a:latin typeface="PalatinoLTStd-Roman"/>
              </a:rPr>
              <a:t>Oxygen may be present in pharmaceutical liquids in the airspace within the</a:t>
            </a:r>
          </a:p>
          <a:p>
            <a:r>
              <a:rPr lang="en-US" sz="2800" dirty="0">
                <a:latin typeface="PalatinoLTStd-Roman"/>
              </a:rPr>
              <a:t>container or may be dissolved in the liquid vehicle. </a:t>
            </a:r>
            <a:r>
              <a:rPr lang="en-US" sz="2800" dirty="0" smtClean="0"/>
              <a:t>To avoid these exposures, oxygen-sensitive drugs may be prepared in the dry state and packaged in sealed containers</a:t>
            </a:r>
          </a:p>
          <a:p>
            <a:r>
              <a:rPr lang="en-US" sz="2800" dirty="0">
                <a:latin typeface="PalatinoLTStd-Roman"/>
              </a:rPr>
              <a:t>With the air replaced by an inert gas such as nitrogen, as may liquid preparations. </a:t>
            </a:r>
          </a:p>
          <a:p>
            <a:r>
              <a:rPr lang="en-US" sz="2800" dirty="0">
                <a:latin typeface="PalatinoLTStd-Roman"/>
              </a:rPr>
              <a:t>This is a common practice in commercial production of vials and </a:t>
            </a:r>
            <a:r>
              <a:rPr lang="en-US" sz="2800" dirty="0" err="1">
                <a:latin typeface="PalatinoLTStd-Roman"/>
              </a:rPr>
              <a:t>ampuls</a:t>
            </a:r>
            <a:r>
              <a:rPr lang="en-US" sz="2800" dirty="0">
                <a:latin typeface="PalatinoLTStd-Roman"/>
              </a:rPr>
              <a:t> of easily </a:t>
            </a:r>
            <a:r>
              <a:rPr lang="en-US" sz="2800" dirty="0" err="1">
                <a:latin typeface="PalatinoLTStd-Roman"/>
              </a:rPr>
              <a:t>oxidizable</a:t>
            </a:r>
            <a:r>
              <a:rPr lang="en-US" sz="2800" dirty="0">
                <a:latin typeface="PalatinoLTStd-Roman"/>
              </a:rPr>
              <a:t> preparations intended for parenteral use</a:t>
            </a:r>
            <a:endParaRPr lang="ar-IQ"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ar-IQ"/>
          </a:p>
        </p:txBody>
      </p:sp>
      <p:sp>
        <p:nvSpPr>
          <p:cNvPr id="4" name="Rectangle 2"/>
          <p:cNvSpPr>
            <a:spLocks noGrp="1" noChangeArrowheads="1"/>
          </p:cNvSpPr>
          <p:nvPr>
            <p:ph idx="1"/>
          </p:nvPr>
        </p:nvSpPr>
        <p:spPr>
          <a:xfrm>
            <a:off x="867833" y="2420888"/>
            <a:ext cx="7408333" cy="3450696"/>
          </a:xfrm>
        </p:spPr>
        <p:txBody>
          <a:bodyPr>
            <a:normAutofit fontScale="85000" lnSpcReduction="20000"/>
          </a:bodyPr>
          <a:lstStyle/>
          <a:p>
            <a:pPr marL="265176" indent="-265176" algn="l" rtl="0" eaLnBrk="1" fontAlgn="auto" hangingPunct="1">
              <a:spcAft>
                <a:spcPts val="0"/>
              </a:spcAft>
              <a:buFont typeface="Wingdings 2"/>
              <a:buChar char=""/>
              <a:defRPr/>
            </a:pPr>
            <a:r>
              <a:rPr lang="en-US" b="1" dirty="0" smtClean="0">
                <a:cs typeface="Arial" pitchFamily="34" charset="0"/>
              </a:rPr>
              <a:t>Poorly-soluble weakly-acidic drugs:</a:t>
            </a:r>
          </a:p>
          <a:p>
            <a:pPr marL="265176" indent="-265176" algn="l" rtl="0" eaLnBrk="1" fontAlgn="auto" hangingPunct="1">
              <a:spcAft>
                <a:spcPts val="0"/>
              </a:spcAft>
              <a:buFont typeface="Wingdings" pitchFamily="2" charset="2"/>
              <a:buNone/>
              <a:defRPr/>
            </a:pPr>
            <a:endParaRPr lang="en-US" b="1" dirty="0" smtClean="0">
              <a:solidFill>
                <a:srgbClr val="0070C0"/>
              </a:solidFill>
              <a:cs typeface="Arial" pitchFamily="34" charset="0"/>
            </a:endParaRPr>
          </a:p>
          <a:p>
            <a:pPr marL="265176" indent="-265176" algn="l" rtl="0" eaLnBrk="1" fontAlgn="auto" hangingPunct="1">
              <a:spcAft>
                <a:spcPts val="0"/>
              </a:spcAft>
              <a:buFont typeface="Wingdings" pitchFamily="2" charset="2"/>
              <a:buNone/>
              <a:defRPr/>
            </a:pPr>
            <a:r>
              <a:rPr lang="en-US" b="1" dirty="0" smtClean="0">
                <a:cs typeface="Arial" pitchFamily="34" charset="0"/>
              </a:rPr>
              <a:t>		pH = pK</a:t>
            </a:r>
            <a:r>
              <a:rPr lang="en-US" b="1" baseline="-25000" dirty="0" smtClean="0">
                <a:cs typeface="Arial" pitchFamily="34" charset="0"/>
              </a:rPr>
              <a:t>a</a:t>
            </a:r>
            <a:r>
              <a:rPr lang="en-US" b="1" dirty="0" smtClean="0">
                <a:cs typeface="Arial" pitchFamily="34" charset="0"/>
              </a:rPr>
              <a:t>  +  log [(S</a:t>
            </a:r>
            <a:r>
              <a:rPr lang="en-US" b="1" baseline="-25000" dirty="0" smtClean="0">
                <a:cs typeface="Arial" pitchFamily="34" charset="0"/>
              </a:rPr>
              <a:t>t</a:t>
            </a:r>
            <a:r>
              <a:rPr lang="en-US" b="1" dirty="0" smtClean="0">
                <a:cs typeface="Arial" pitchFamily="34" charset="0"/>
              </a:rPr>
              <a:t> - S</a:t>
            </a:r>
            <a:r>
              <a:rPr lang="en-US" b="1" baseline="-25000" dirty="0" smtClean="0">
                <a:cs typeface="Arial" pitchFamily="34" charset="0"/>
              </a:rPr>
              <a:t>o</a:t>
            </a:r>
            <a:r>
              <a:rPr lang="en-US" b="1" dirty="0" smtClean="0">
                <a:cs typeface="Arial" pitchFamily="34" charset="0"/>
              </a:rPr>
              <a:t>)/S</a:t>
            </a:r>
            <a:r>
              <a:rPr lang="en-US" b="1" baseline="-25000" dirty="0" smtClean="0">
                <a:cs typeface="Arial" pitchFamily="34" charset="0"/>
              </a:rPr>
              <a:t>o</a:t>
            </a:r>
            <a:r>
              <a:rPr lang="en-US" b="1" dirty="0" smtClean="0">
                <a:cs typeface="Arial" pitchFamily="34" charset="0"/>
              </a:rPr>
              <a:t>]	     (2)</a:t>
            </a:r>
          </a:p>
          <a:p>
            <a:pPr marL="265176" indent="-265176" algn="l" rtl="0" eaLnBrk="1" fontAlgn="auto" hangingPunct="1">
              <a:spcAft>
                <a:spcPts val="0"/>
              </a:spcAft>
              <a:buFont typeface="Wingdings" pitchFamily="2" charset="2"/>
              <a:buNone/>
              <a:defRPr/>
            </a:pPr>
            <a:endParaRPr lang="en-US" b="1" dirty="0" smtClean="0">
              <a:cs typeface="Arial" pitchFamily="34" charset="0"/>
            </a:endParaRPr>
          </a:p>
          <a:p>
            <a:pPr marL="265176" indent="-265176" algn="l" rtl="0" eaLnBrk="1" fontAlgn="auto" hangingPunct="1">
              <a:spcAft>
                <a:spcPts val="0"/>
              </a:spcAft>
              <a:buFont typeface="Wingdings 2"/>
              <a:buChar char=""/>
              <a:defRPr/>
            </a:pPr>
            <a:r>
              <a:rPr lang="en-US" b="1" dirty="0" smtClean="0">
                <a:cs typeface="Arial" pitchFamily="34" charset="0"/>
              </a:rPr>
              <a:t>Poorly-soluble weakly-basic drugs:</a:t>
            </a:r>
          </a:p>
          <a:p>
            <a:pPr marL="265176" indent="-265176" algn="l" rtl="0" eaLnBrk="1" fontAlgn="auto" hangingPunct="1">
              <a:spcAft>
                <a:spcPts val="0"/>
              </a:spcAft>
              <a:buFont typeface="Wingdings" pitchFamily="2" charset="2"/>
              <a:buNone/>
              <a:defRPr/>
            </a:pPr>
            <a:endParaRPr lang="en-US" b="1" dirty="0" smtClean="0">
              <a:solidFill>
                <a:srgbClr val="C00000"/>
              </a:solidFill>
              <a:cs typeface="Arial" pitchFamily="34" charset="0"/>
            </a:endParaRPr>
          </a:p>
          <a:p>
            <a:pPr marL="265176" indent="-265176" algn="l" rtl="0" eaLnBrk="1" fontAlgn="auto" hangingPunct="1">
              <a:spcAft>
                <a:spcPts val="0"/>
              </a:spcAft>
              <a:buFont typeface="Wingdings" pitchFamily="2" charset="2"/>
              <a:buNone/>
              <a:defRPr/>
            </a:pPr>
            <a:r>
              <a:rPr lang="en-US" b="1" dirty="0" smtClean="0">
                <a:solidFill>
                  <a:srgbClr val="C00000"/>
                </a:solidFill>
                <a:cs typeface="Arial" pitchFamily="34" charset="0"/>
              </a:rPr>
              <a:t>		</a:t>
            </a:r>
            <a:r>
              <a:rPr lang="en-US" b="1" dirty="0" smtClean="0">
                <a:cs typeface="Arial" pitchFamily="34" charset="0"/>
              </a:rPr>
              <a:t>pH =	pK</a:t>
            </a:r>
            <a:r>
              <a:rPr lang="en-US" b="1" baseline="-25000" dirty="0" smtClean="0">
                <a:cs typeface="Arial" pitchFamily="34" charset="0"/>
              </a:rPr>
              <a:t>a</a:t>
            </a:r>
            <a:r>
              <a:rPr lang="en-US" b="1" dirty="0" smtClean="0">
                <a:cs typeface="Arial" pitchFamily="34" charset="0"/>
              </a:rPr>
              <a:t>  +  log [S</a:t>
            </a:r>
            <a:r>
              <a:rPr lang="en-US" b="1" baseline="-25000" dirty="0" smtClean="0">
                <a:cs typeface="Arial" pitchFamily="34" charset="0"/>
              </a:rPr>
              <a:t>o</a:t>
            </a:r>
            <a:r>
              <a:rPr lang="en-US" b="1" dirty="0" smtClean="0">
                <a:cs typeface="Arial" pitchFamily="34" charset="0"/>
              </a:rPr>
              <a:t>/(S</a:t>
            </a:r>
            <a:r>
              <a:rPr lang="en-US" b="1" baseline="-25000" dirty="0" smtClean="0">
                <a:cs typeface="Arial" pitchFamily="34" charset="0"/>
              </a:rPr>
              <a:t>t</a:t>
            </a:r>
            <a:r>
              <a:rPr lang="en-US" b="1" dirty="0" smtClean="0">
                <a:cs typeface="Arial" pitchFamily="34" charset="0"/>
              </a:rPr>
              <a:t> - S</a:t>
            </a:r>
            <a:r>
              <a:rPr lang="en-US" b="1" baseline="-25000" dirty="0" smtClean="0">
                <a:cs typeface="Arial" pitchFamily="34" charset="0"/>
              </a:rPr>
              <a:t>o</a:t>
            </a:r>
            <a:r>
              <a:rPr lang="en-US" b="1" dirty="0" smtClean="0">
                <a:cs typeface="Arial" pitchFamily="34" charset="0"/>
              </a:rPr>
              <a:t>)]	     (3)</a:t>
            </a:r>
          </a:p>
          <a:p>
            <a:pPr marL="265176" indent="-265176" algn="l" rtl="0" eaLnBrk="1" fontAlgn="auto" hangingPunct="1">
              <a:spcAft>
                <a:spcPts val="0"/>
              </a:spcAft>
              <a:buFont typeface="Wingdings" pitchFamily="2" charset="2"/>
              <a:buNone/>
              <a:defRPr/>
            </a:pPr>
            <a:endParaRPr lang="en-US" b="1" dirty="0" smtClean="0">
              <a:cs typeface="Arial" pitchFamily="34" charset="0"/>
            </a:endParaRPr>
          </a:p>
          <a:p>
            <a:pPr marL="265176" indent="-265176" algn="l" rtl="0" eaLnBrk="1" fontAlgn="auto" hangingPunct="1">
              <a:spcAft>
                <a:spcPts val="0"/>
              </a:spcAft>
              <a:buFont typeface="Wingdings" pitchFamily="2" charset="2"/>
              <a:buNone/>
              <a:defRPr/>
            </a:pPr>
            <a:r>
              <a:rPr lang="en-US" b="1" dirty="0" smtClean="0">
                <a:cs typeface="Arial" pitchFamily="34" charset="0"/>
              </a:rPr>
              <a:t>where</a:t>
            </a:r>
          </a:p>
          <a:p>
            <a:pPr marL="265176" indent="-265176" algn="l" rtl="0" eaLnBrk="1" fontAlgn="auto" hangingPunct="1">
              <a:spcAft>
                <a:spcPts val="0"/>
              </a:spcAft>
              <a:buFont typeface="Wingdings" pitchFamily="2" charset="2"/>
              <a:buNone/>
              <a:defRPr/>
            </a:pPr>
            <a:r>
              <a:rPr lang="en-US" b="1" dirty="0" smtClean="0">
                <a:cs typeface="Arial" pitchFamily="34" charset="0"/>
              </a:rPr>
              <a:t>	S</a:t>
            </a:r>
            <a:r>
              <a:rPr lang="en-US" b="1" baseline="-25000" dirty="0" smtClean="0">
                <a:cs typeface="Arial" pitchFamily="34" charset="0"/>
              </a:rPr>
              <a:t>o</a:t>
            </a:r>
            <a:r>
              <a:rPr lang="en-US" b="1" dirty="0" smtClean="0">
                <a:cs typeface="Arial" pitchFamily="34" charset="0"/>
              </a:rPr>
              <a:t>	=  solubility of unionized free acid or base</a:t>
            </a:r>
          </a:p>
          <a:p>
            <a:pPr marL="265176" indent="-265176" algn="l" rtl="0" eaLnBrk="1" fontAlgn="auto" hangingPunct="1">
              <a:spcAft>
                <a:spcPts val="0"/>
              </a:spcAft>
              <a:buFont typeface="Wingdings" pitchFamily="2" charset="2"/>
              <a:buNone/>
              <a:defRPr/>
            </a:pPr>
            <a:r>
              <a:rPr lang="en-US" b="1" dirty="0" smtClean="0">
                <a:cs typeface="Arial" pitchFamily="34" charset="0"/>
              </a:rPr>
              <a:t>	S</a:t>
            </a:r>
            <a:r>
              <a:rPr lang="en-US" b="1" baseline="-25000" dirty="0" smtClean="0">
                <a:cs typeface="Arial" pitchFamily="34" charset="0"/>
              </a:rPr>
              <a:t>t</a:t>
            </a:r>
            <a:r>
              <a:rPr lang="en-US" b="1" dirty="0" smtClean="0">
                <a:cs typeface="Arial" pitchFamily="34" charset="0"/>
              </a:rPr>
              <a:t>	=  total solubility (unionized + ionized)</a:t>
            </a:r>
            <a:endParaRPr lang="en-US" b="1" baseline="-25000" dirty="0" smtClean="0">
              <a:cs typeface="Arial" pitchFamily="34" charset="0"/>
            </a:endParaRPr>
          </a:p>
        </p:txBody>
      </p:sp>
    </p:spTree>
    <p:extLst>
      <p:ext uri="{BB962C8B-B14F-4D97-AF65-F5344CB8AC3E}">
        <p14:creationId xmlns:p14="http://schemas.microsoft.com/office/powerpoint/2010/main" val="943273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8"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slide(from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8"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slide(fromLeft)">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8"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slide(fromLeft)">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8" fill="hold" grpId="0"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slide(fromLeft)">
                                      <p:cBhvr>
                                        <p:cTn id="22" dur="500"/>
                                        <p:tgtEl>
                                          <p:spTgt spid="4">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8" fill="hold" grpId="0" nodeType="click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Effect transition="in" filter="slide(fromLeft)">
                                      <p:cBhvr>
                                        <p:cTn id="27" dur="500"/>
                                        <p:tgtEl>
                                          <p:spTgt spid="4">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8" fill="hold" grpId="0" nodeType="clickEffect">
                                  <p:stCondLst>
                                    <p:cond delay="0"/>
                                  </p:stCondLst>
                                  <p:childTnLst>
                                    <p:set>
                                      <p:cBhvr>
                                        <p:cTn id="31" dur="1" fill="hold">
                                          <p:stCondLst>
                                            <p:cond delay="0"/>
                                          </p:stCondLst>
                                        </p:cTn>
                                        <p:tgtEl>
                                          <p:spTgt spid="4">
                                            <p:txEl>
                                              <p:pRg st="9" end="9"/>
                                            </p:txEl>
                                          </p:spTgt>
                                        </p:tgtEl>
                                        <p:attrNameLst>
                                          <p:attrName>style.visibility</p:attrName>
                                        </p:attrNameLst>
                                      </p:cBhvr>
                                      <p:to>
                                        <p:strVal val="visible"/>
                                      </p:to>
                                    </p:set>
                                    <p:animEffect transition="in" filter="slide(fromLeft)">
                                      <p:cBhvr>
                                        <p:cTn id="32" dur="500"/>
                                        <p:tgtEl>
                                          <p:spTgt spid="4">
                                            <p:txEl>
                                              <p:pRg st="9" end="9"/>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8" fill="hold" grpId="0"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Effect transition="in" filter="slide(fromLeft)">
                                      <p:cBhvr>
                                        <p:cTn id="37" dur="500"/>
                                        <p:tgtEl>
                                          <p:spTgt spid="4">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utoUpdateAnimBg="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2352"/>
            <a:ext cx="8686800" cy="6093296"/>
          </a:xfrm>
        </p:spPr>
        <p:txBody>
          <a:bodyPr>
            <a:normAutofit fontScale="85000" lnSpcReduction="10000"/>
          </a:bodyPr>
          <a:lstStyle/>
          <a:p>
            <a:pPr algn="just" rtl="0"/>
            <a:r>
              <a:rPr lang="en-US" sz="3100" b="1" dirty="0" smtClean="0"/>
              <a:t>Trace metals</a:t>
            </a:r>
            <a:endParaRPr lang="en-US" sz="3100" dirty="0" smtClean="0"/>
          </a:p>
          <a:p>
            <a:pPr algn="just"/>
            <a:r>
              <a:rPr lang="en-US" sz="3200" dirty="0"/>
              <a:t>Trace metals originating in the drug, solvent, container, or stopper are a constant source of difficulty in preparing stable solutions of </a:t>
            </a:r>
            <a:r>
              <a:rPr lang="en-US" sz="3200" dirty="0" err="1"/>
              <a:t>oxidizable</a:t>
            </a:r>
            <a:r>
              <a:rPr lang="en-US" sz="3200" dirty="0"/>
              <a:t> drugs. </a:t>
            </a:r>
          </a:p>
          <a:p>
            <a:pPr algn="just" rtl="0"/>
            <a:r>
              <a:rPr lang="en-US" sz="3100" dirty="0" smtClean="0"/>
              <a:t>The rate of formation of color in epinephrine solutions, for instance, is greatly increased by the presence of ferric, ferrous, cupric, and chromic ions. </a:t>
            </a:r>
          </a:p>
          <a:p>
            <a:pPr algn="just" rtl="0"/>
            <a:r>
              <a:rPr lang="en-US" sz="3100" dirty="0" smtClean="0"/>
              <a:t>Great care must be taken to eliminate these trace metals from labile preparations by</a:t>
            </a:r>
          </a:p>
          <a:p>
            <a:pPr marL="624078" indent="-514350" algn="just" rtl="0">
              <a:buFont typeface="+mj-lt"/>
              <a:buAutoNum type="arabicPeriod"/>
            </a:pPr>
            <a:r>
              <a:rPr lang="en-US" sz="3100" dirty="0" smtClean="0"/>
              <a:t>thorough purification of the source of the contaminant</a:t>
            </a:r>
          </a:p>
          <a:p>
            <a:pPr marL="624078" indent="-514350" algn="just" rtl="0">
              <a:buFont typeface="+mj-lt"/>
              <a:buAutoNum type="arabicPeriod"/>
            </a:pPr>
            <a:r>
              <a:rPr lang="en-US" sz="3100" dirty="0" smtClean="0"/>
              <a:t>by chemically complexing or binding the metal through the use of specialized agents that make it chemically unavailable for participation in the oxidative process (EDTA and calcium di sodium </a:t>
            </a:r>
            <a:r>
              <a:rPr lang="en-US" sz="3100" dirty="0" err="1" smtClean="0"/>
              <a:t>edetate</a:t>
            </a:r>
            <a:r>
              <a:rPr lang="en-US" sz="3100" dirty="0" smtClean="0"/>
              <a:t>).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908720"/>
            <a:ext cx="8640959" cy="5217443"/>
          </a:xfrm>
        </p:spPr>
        <p:txBody>
          <a:bodyPr>
            <a:normAutofit fontScale="85000" lnSpcReduction="20000"/>
          </a:bodyPr>
          <a:lstStyle/>
          <a:p>
            <a:pPr algn="just"/>
            <a:r>
              <a:rPr lang="en-US" sz="2800" b="1" dirty="0" smtClean="0"/>
              <a:t>Light</a:t>
            </a:r>
            <a:r>
              <a:rPr lang="en-US" sz="2800" dirty="0" smtClean="0"/>
              <a:t> can also act as a catalyst to oxidation </a:t>
            </a:r>
            <a:r>
              <a:rPr lang="en-US" sz="2800" dirty="0" err="1"/>
              <a:t>reactionstransferring</a:t>
            </a:r>
            <a:r>
              <a:rPr lang="en-US" sz="2800" dirty="0"/>
              <a:t> its energy (photons) to drug molecules, making the latter more reactive through increased energy capability. </a:t>
            </a:r>
            <a:endParaRPr lang="en-US" sz="2800" dirty="0" smtClean="0"/>
          </a:p>
          <a:p>
            <a:pPr algn="just" rtl="0"/>
            <a:r>
              <a:rPr lang="en-US" sz="2800" dirty="0" smtClean="0"/>
              <a:t> As a precaution against acceleration of oxidation, sensitive preparations are packaged in light-resistant or opaque containers.</a:t>
            </a:r>
          </a:p>
          <a:p>
            <a:pPr marL="0" indent="0">
              <a:buNone/>
            </a:pPr>
            <a:r>
              <a:rPr lang="en-US" sz="2800" dirty="0"/>
              <a:t>Because most drug degradations proceed more rapidly as temperature increases, it is also advisable to maintain </a:t>
            </a:r>
            <a:r>
              <a:rPr lang="en-US" sz="2800" dirty="0" err="1"/>
              <a:t>oxidizable</a:t>
            </a:r>
            <a:r>
              <a:rPr lang="en-US" sz="2800" dirty="0"/>
              <a:t> drugs in a cool place. </a:t>
            </a:r>
          </a:p>
          <a:p>
            <a:pPr marL="0" indent="0">
              <a:buNone/>
            </a:pPr>
            <a:r>
              <a:rPr lang="en-US" sz="2800" dirty="0"/>
              <a:t>Another factor that can affect the stability of an </a:t>
            </a:r>
            <a:r>
              <a:rPr lang="en-US" sz="2800" dirty="0" err="1"/>
              <a:t>oxidizable</a:t>
            </a:r>
            <a:r>
              <a:rPr lang="en-US" sz="2800" dirty="0"/>
              <a:t> drug in solution is the pH of the preparation. Each drug must be maintained in solution at the pH most favorable to its stability.</a:t>
            </a:r>
          </a:p>
          <a:p>
            <a:pPr algn="just"/>
            <a:r>
              <a:rPr lang="en-US" sz="2800" dirty="0" smtClean="0"/>
              <a:t>In </a:t>
            </a:r>
            <a:r>
              <a:rPr lang="en-US" sz="2800" dirty="0"/>
              <a:t>some instances, the specific agent to employ as a stabilizer is mentioned in the monograph, and in others the term “suitable stabilizer” is used.  </a:t>
            </a:r>
            <a:endParaRPr lang="ar-IQ" sz="2800" dirty="0"/>
          </a:p>
          <a:p>
            <a:pPr algn="just" rtl="0"/>
            <a:endParaRPr lang="en-GB" sz="2800" dirty="0" smtClean="0"/>
          </a:p>
          <a:p>
            <a:pPr algn="just" rtl="0"/>
            <a:endParaRPr lang="ar-IQ" sz="28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988840"/>
            <a:ext cx="8712967" cy="3600400"/>
          </a:xfrm>
        </p:spPr>
        <p:txBody>
          <a:bodyPr>
            <a:noAutofit/>
          </a:bodyPr>
          <a:lstStyle/>
          <a:p>
            <a:pPr algn="just" rtl="0">
              <a:buNone/>
            </a:pPr>
            <a:r>
              <a:rPr lang="en-GB" sz="2800" dirty="0" smtClean="0"/>
              <a:t> Destructive processes </a:t>
            </a:r>
          </a:p>
          <a:p>
            <a:pPr algn="just">
              <a:buNone/>
            </a:pPr>
            <a:r>
              <a:rPr lang="en-GB" sz="2800" b="1" dirty="0" smtClean="0"/>
              <a:t>Polymerization</a:t>
            </a:r>
            <a:r>
              <a:rPr lang="en-GB" sz="2800" dirty="0" smtClean="0"/>
              <a:t> </a:t>
            </a:r>
            <a:r>
              <a:rPr lang="en-GB" sz="2800" dirty="0"/>
              <a:t>is a reaction </a:t>
            </a:r>
            <a:r>
              <a:rPr lang="en-US" sz="2800" dirty="0"/>
              <a:t>between two or more </a:t>
            </a:r>
            <a:r>
              <a:rPr lang="en-US" sz="2800" dirty="0" smtClean="0"/>
              <a:t>identical molecules </a:t>
            </a:r>
            <a:r>
              <a:rPr lang="en-US" sz="2800" dirty="0"/>
              <a:t>that forms a new and generally larger molecule.</a:t>
            </a:r>
          </a:p>
          <a:p>
            <a:pPr algn="just"/>
            <a:r>
              <a:rPr lang="en-US" sz="2800" dirty="0" smtClean="0"/>
              <a:t>Formaldehyde</a:t>
            </a:r>
            <a:r>
              <a:rPr lang="en-US" sz="2800" dirty="0"/>
              <a:t> In solution it may polymerize </a:t>
            </a:r>
            <a:r>
              <a:rPr lang="pt-BR" sz="2800" dirty="0"/>
              <a:t>to paraformaldehyde (</a:t>
            </a:r>
            <a:r>
              <a:rPr lang="pt-BR" sz="2800" dirty="0" smtClean="0"/>
              <a:t>CH</a:t>
            </a:r>
            <a:r>
              <a:rPr lang="pt-BR" sz="2800" baseline="-25000" dirty="0" smtClean="0"/>
              <a:t>2</a:t>
            </a:r>
            <a:r>
              <a:rPr lang="pt-BR" sz="2800" dirty="0" smtClean="0"/>
              <a:t>O)</a:t>
            </a:r>
            <a:r>
              <a:rPr lang="pt-BR" sz="2800" baseline="-25000" dirty="0" smtClean="0"/>
              <a:t>n</a:t>
            </a:r>
          </a:p>
          <a:p>
            <a:pPr algn="just"/>
            <a:r>
              <a:rPr lang="en-GB" sz="2800" dirty="0"/>
              <a:t>The official formaldehyde solution contains approximately 37% formaldehyde and </a:t>
            </a:r>
            <a:r>
              <a:rPr lang="en-US" sz="2800" dirty="0"/>
              <a:t>according to the USP, should be stored at temperatures not below 15°C (59°F).</a:t>
            </a:r>
          </a:p>
          <a:p>
            <a:pPr algn="just"/>
            <a:endParaRPr lang="en-GB" sz="2800" dirty="0" smtClean="0"/>
          </a:p>
        </p:txBody>
      </p:sp>
      <p:sp>
        <p:nvSpPr>
          <p:cNvPr id="2" name="Title 1"/>
          <p:cNvSpPr>
            <a:spLocks noGrp="1"/>
          </p:cNvSpPr>
          <p:nvPr>
            <p:ph type="title"/>
          </p:nvPr>
        </p:nvSpPr>
        <p:spPr/>
        <p:txBody>
          <a:bodyPr>
            <a:normAutofit fontScale="90000"/>
          </a:bodyPr>
          <a:lstStyle/>
          <a:p>
            <a:r>
              <a:rPr lang="en-GB" dirty="0" smtClean="0"/>
              <a:t/>
            </a:r>
            <a:br>
              <a:rPr lang="en-GB" dirty="0" smtClean="0"/>
            </a:br>
            <a:r>
              <a:rPr lang="en-GB" dirty="0" smtClean="0"/>
              <a:t>Polymerization, chemical </a:t>
            </a:r>
            <a:r>
              <a:rPr lang="en-GB" dirty="0" err="1" smtClean="0"/>
              <a:t>decarboxylation</a:t>
            </a:r>
            <a:r>
              <a:rPr lang="en-GB" dirty="0" smtClean="0"/>
              <a:t>, and </a:t>
            </a:r>
            <a:r>
              <a:rPr lang="en-GB" dirty="0" err="1" smtClean="0"/>
              <a:t>deamination</a:t>
            </a:r>
            <a:r>
              <a:rPr lang="en-GB" dirty="0" smtClean="0"/>
              <a:t>  </a:t>
            </a:r>
            <a:endParaRPr lang="ar-IQ"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386603"/>
          </a:xfrm>
        </p:spPr>
        <p:txBody>
          <a:bodyPr>
            <a:normAutofit/>
          </a:bodyPr>
          <a:lstStyle/>
          <a:p>
            <a:pPr algn="l" rtl="0"/>
            <a:r>
              <a:rPr lang="en-GB" sz="2800" dirty="0" smtClean="0"/>
              <a:t>Other organic drug molecules may be degraded through processes in which one or more of their active chemical groups are removed.</a:t>
            </a:r>
          </a:p>
          <a:p>
            <a:pPr algn="l" rtl="0"/>
            <a:r>
              <a:rPr lang="en-GB" sz="2800" dirty="0" smtClean="0"/>
              <a:t>Decarboxylation, and deamination are examples of such processes</a:t>
            </a:r>
          </a:p>
          <a:p>
            <a:pPr algn="l" rtl="0"/>
            <a:r>
              <a:rPr lang="en-GB" sz="2800" dirty="0" smtClean="0"/>
              <a:t>For example, insulin, a protein.</a:t>
            </a:r>
          </a:p>
          <a:p>
            <a:pPr algn="l" rtl="0"/>
            <a:r>
              <a:rPr lang="en-GB" sz="2800" u="sng" dirty="0" smtClean="0"/>
              <a:t>most preparations of insulin are neutralized to reduce the rate of decomposition</a:t>
            </a:r>
            <a:r>
              <a:rPr lang="en-GB" sz="2800" dirty="0" smtClean="0"/>
              <a:t>. </a:t>
            </a:r>
          </a:p>
          <a:p>
            <a:pPr algn="l" rtl="0"/>
            <a:endParaRPr lang="ar-IQ" sz="28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484784"/>
            <a:ext cx="8712967" cy="4641379"/>
          </a:xfrm>
        </p:spPr>
        <p:txBody>
          <a:bodyPr>
            <a:noAutofit/>
          </a:bodyPr>
          <a:lstStyle/>
          <a:p>
            <a:pPr algn="just" rtl="0"/>
            <a:r>
              <a:rPr lang="en-US" sz="2800" dirty="0" smtClean="0"/>
              <a:t>Drug and drug product stability testing during every stage of development is critical to the quality of the product.</a:t>
            </a:r>
          </a:p>
          <a:p>
            <a:pPr marL="624078" indent="-514350" algn="just">
              <a:buFont typeface="+mj-lt"/>
              <a:buAutoNum type="arabicPeriod"/>
            </a:pPr>
            <a:r>
              <a:rPr lang="en-US" sz="2800" dirty="0" smtClean="0"/>
              <a:t> Drug stability is important during preclinical testing and in clinical (human) trials </a:t>
            </a:r>
            <a:r>
              <a:rPr lang="en-US" sz="2800" dirty="0"/>
              <a:t>to obtain a true and accurate assessment of the product being evaluated</a:t>
            </a:r>
            <a:r>
              <a:rPr lang="en-US" sz="2800" dirty="0" smtClean="0"/>
              <a:t>.</a:t>
            </a:r>
            <a:r>
              <a:rPr lang="en-US" sz="2800" b="1" dirty="0" smtClean="0">
                <a:solidFill>
                  <a:srgbClr val="FF0000"/>
                </a:solidFill>
              </a:rPr>
              <a:t> </a:t>
            </a:r>
          </a:p>
          <a:p>
            <a:pPr marL="624078" indent="-514350" algn="just">
              <a:buFont typeface="+mj-lt"/>
              <a:buAutoNum type="arabicPeriod"/>
            </a:pPr>
            <a:r>
              <a:rPr lang="en-US" sz="2800" dirty="0" smtClean="0"/>
              <a:t>For a marketed drug product, assurance of stability is </a:t>
            </a:r>
            <a:r>
              <a:rPr lang="en-US" sz="2800" dirty="0"/>
              <a:t>vital to its safety and effectiveness during the course of its shelf life and </a:t>
            </a:r>
            <a:r>
              <a:rPr lang="en-US" sz="2800" dirty="0" smtClean="0"/>
              <a:t>use</a:t>
            </a:r>
            <a:endParaRPr lang="en-US" sz="2800" dirty="0"/>
          </a:p>
        </p:txBody>
      </p:sp>
      <p:sp>
        <p:nvSpPr>
          <p:cNvPr id="3" name="Title 2"/>
          <p:cNvSpPr>
            <a:spLocks noGrp="1"/>
          </p:cNvSpPr>
          <p:nvPr>
            <p:ph type="title"/>
          </p:nvPr>
        </p:nvSpPr>
        <p:spPr/>
        <p:txBody>
          <a:bodyPr/>
          <a:lstStyle/>
          <a:p>
            <a:pPr rtl="0"/>
            <a:r>
              <a:rPr lang="en-US" dirty="0" smtClean="0"/>
              <a:t>Stability </a:t>
            </a:r>
            <a:r>
              <a:rPr lang="en-US" dirty="0" err="1" smtClean="0"/>
              <a:t>Teting</a:t>
            </a:r>
            <a:endParaRPr lang="ar-IQ"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1052736"/>
            <a:ext cx="8568951" cy="5073427"/>
          </a:xfrm>
        </p:spPr>
        <p:txBody>
          <a:bodyPr>
            <a:normAutofit/>
          </a:bodyPr>
          <a:lstStyle/>
          <a:p>
            <a:pPr algn="just" rtl="0"/>
            <a:r>
              <a:rPr lang="en-US" sz="2800" dirty="0" smtClean="0"/>
              <a:t>The FDA-required demonstration of drug stability is necessarily different for each stage of drug development, </a:t>
            </a:r>
          </a:p>
          <a:p>
            <a:pPr algn="just" rtl="0"/>
            <a:r>
              <a:rPr lang="en-US" sz="2800" dirty="0" smtClean="0"/>
              <a:t>EX: for </a:t>
            </a:r>
            <a:r>
              <a:rPr lang="en-US" sz="2800" u="sng" dirty="0" smtClean="0"/>
              <a:t>a 2-week preclinical study, </a:t>
            </a:r>
          </a:p>
          <a:p>
            <a:pPr algn="just" rtl="0"/>
            <a:r>
              <a:rPr lang="en-US" sz="2800" u="sng" dirty="0" smtClean="0"/>
              <a:t>an early Phase I study, </a:t>
            </a:r>
          </a:p>
          <a:p>
            <a:pPr algn="just" rtl="0"/>
            <a:r>
              <a:rPr lang="en-US" sz="2800" u="sng" dirty="0" smtClean="0"/>
              <a:t>a </a:t>
            </a:r>
            <a:r>
              <a:rPr lang="en-US" sz="2800" dirty="0" smtClean="0"/>
              <a:t>limited Phase II trial, </a:t>
            </a:r>
          </a:p>
          <a:p>
            <a:pPr algn="just" rtl="0"/>
            <a:r>
              <a:rPr lang="en-US" sz="2800" dirty="0" smtClean="0"/>
              <a:t>a pivotal Phase III clinical study, </a:t>
            </a:r>
          </a:p>
          <a:p>
            <a:pPr algn="just" rtl="0"/>
            <a:r>
              <a:rPr lang="en-US" sz="2800" dirty="0" smtClean="0"/>
              <a:t>for a new drug application.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548680"/>
            <a:ext cx="8229600" cy="5458611"/>
          </a:xfrm>
        </p:spPr>
        <p:txBody>
          <a:bodyPr>
            <a:noAutofit/>
          </a:bodyPr>
          <a:lstStyle/>
          <a:p>
            <a:pPr algn="l" rtl="0"/>
            <a:r>
              <a:rPr lang="en-US" sz="2000" dirty="0" smtClean="0"/>
              <a:t>Before approval for marketing, a product’s stability must be assessed with regard to its </a:t>
            </a:r>
            <a:r>
              <a:rPr lang="en-US" sz="2000" u="sng" dirty="0" smtClean="0"/>
              <a:t>formulation</a:t>
            </a:r>
            <a:r>
              <a:rPr lang="en-US" sz="2000" dirty="0" smtClean="0"/>
              <a:t>; </a:t>
            </a:r>
          </a:p>
          <a:p>
            <a:pPr marL="624078" indent="-514350" algn="l" rtl="0">
              <a:buFont typeface="+mj-lt"/>
              <a:buAutoNum type="arabicPeriod"/>
            </a:pPr>
            <a:r>
              <a:rPr lang="en-US" sz="2000" dirty="0" smtClean="0"/>
              <a:t>the inﬂuence of its pharmaceutical ingredients;</a:t>
            </a:r>
          </a:p>
          <a:p>
            <a:pPr marL="624078" indent="-514350" algn="l" rtl="0">
              <a:buFont typeface="+mj-lt"/>
              <a:buAutoNum type="arabicPeriod"/>
            </a:pPr>
            <a:r>
              <a:rPr lang="en-US" sz="2000" dirty="0" smtClean="0"/>
              <a:t>the inﬂuence of the  container and closure;</a:t>
            </a:r>
          </a:p>
          <a:p>
            <a:pPr marL="624078" indent="-514350" algn="l" rtl="0">
              <a:buFont typeface="+mj-lt"/>
              <a:buAutoNum type="arabicPeriod"/>
            </a:pPr>
            <a:r>
              <a:rPr lang="en-US" sz="2000" dirty="0" smtClean="0"/>
              <a:t> the manufacturing and processing conditions (e.g., heat); </a:t>
            </a:r>
          </a:p>
          <a:p>
            <a:pPr marL="624078" indent="-514350" algn="l" rtl="0">
              <a:buFont typeface="+mj-lt"/>
              <a:buAutoNum type="arabicPeriod"/>
            </a:pPr>
            <a:r>
              <a:rPr lang="en-US" sz="2000" dirty="0" smtClean="0"/>
              <a:t>packaging components; </a:t>
            </a:r>
          </a:p>
          <a:p>
            <a:pPr marL="624078" indent="-514350" algn="l" rtl="0">
              <a:buFont typeface="+mj-lt"/>
              <a:buAutoNum type="arabicPeriod"/>
            </a:pPr>
            <a:r>
              <a:rPr lang="en-US" sz="2000" dirty="0" smtClean="0"/>
              <a:t>conditions of storage;</a:t>
            </a:r>
          </a:p>
          <a:p>
            <a:pPr marL="624078" indent="-514350" algn="l" rtl="0">
              <a:buFont typeface="+mj-lt"/>
              <a:buAutoNum type="arabicPeriod"/>
            </a:pPr>
            <a:r>
              <a:rPr lang="en-US" sz="2000" dirty="0" smtClean="0"/>
              <a:t> anticipated conditions of shipping, temperature, light, and humidity; and</a:t>
            </a:r>
          </a:p>
          <a:p>
            <a:pPr marL="624078" indent="-514350" algn="l" rtl="0">
              <a:buFont typeface="+mj-lt"/>
              <a:buAutoNum type="arabicPeriod"/>
            </a:pPr>
            <a:r>
              <a:rPr lang="en-US" sz="2000" dirty="0" smtClean="0"/>
              <a:t>anticipated duration and conditions of pharmacy shelf life and patient use. </a:t>
            </a:r>
          </a:p>
          <a:p>
            <a:pPr marL="109728" indent="0">
              <a:buNone/>
            </a:pPr>
            <a:r>
              <a:rPr lang="en-US" sz="2000" dirty="0"/>
              <a:t>Holding intermediate product components (such as drug granulations for tablets) for long periods before processing into finished pharmaceutical products can affect the stability of both the intermediate component and the finished product. Therefore, in-process stability testing, including retesting of intermediate components, is important.</a:t>
            </a:r>
          </a:p>
          <a:p>
            <a:pPr marL="109728" indent="0" algn="l" rtl="0">
              <a:buNone/>
            </a:pPr>
            <a:endParaRPr lang="ar-IQ" sz="2000"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976664"/>
          </a:xfrm>
        </p:spPr>
        <p:txBody>
          <a:bodyPr>
            <a:normAutofit/>
          </a:bodyPr>
          <a:lstStyle/>
          <a:p>
            <a:pPr algn="just" rtl="0"/>
            <a:r>
              <a:rPr lang="en-US" sz="2800" dirty="0" smtClean="0"/>
              <a:t>Product containers, closures, and other packaging features must be considered in stability testing.</a:t>
            </a:r>
          </a:p>
          <a:p>
            <a:pPr algn="just" rtl="0"/>
            <a:r>
              <a:rPr lang="en-US" sz="2800" dirty="0" smtClean="0"/>
              <a:t>Sterile products must meet sterility test standards to ensure protection against microbial contamination. All preservatives must be tested for effectiveness in the ﬁnished product. </a:t>
            </a:r>
          </a:p>
          <a:p>
            <a:pPr algn="just" rtl="0"/>
            <a:r>
              <a:rPr lang="en-US" sz="2800" b="1" dirty="0" smtClean="0">
                <a:solidFill>
                  <a:srgbClr val="FF0000"/>
                </a:solidFill>
              </a:rPr>
              <a:t>How to detect product instability</a:t>
            </a:r>
          </a:p>
          <a:p>
            <a:r>
              <a:rPr lang="en-US" sz="2800" b="1" dirty="0" smtClean="0">
                <a:solidFill>
                  <a:schemeClr val="tx1"/>
                </a:solidFill>
              </a:rPr>
              <a:t>Physical </a:t>
            </a:r>
            <a:r>
              <a:rPr lang="en-US" sz="2800" b="1" dirty="0" err="1" smtClean="0">
                <a:solidFill>
                  <a:schemeClr val="tx1"/>
                </a:solidFill>
              </a:rPr>
              <a:t>appearance</a:t>
            </a:r>
            <a:r>
              <a:rPr lang="en-US" sz="2800" dirty="0" err="1"/>
              <a:t>color</a:t>
            </a:r>
            <a:r>
              <a:rPr lang="en-US" sz="2800" dirty="0"/>
              <a:t>, odor, </a:t>
            </a:r>
            <a:r>
              <a:rPr lang="en-US" sz="2800" dirty="0" smtClean="0"/>
              <a:t>taste, or </a:t>
            </a:r>
            <a:r>
              <a:rPr lang="en-US" sz="2800" dirty="0"/>
              <a:t>texture of the formulation,</a:t>
            </a:r>
            <a:endParaRPr lang="en-US" sz="2800" b="1" dirty="0" smtClean="0">
              <a:solidFill>
                <a:schemeClr val="tx1"/>
              </a:solidFill>
            </a:endParaRPr>
          </a:p>
          <a:p>
            <a:r>
              <a:rPr lang="en-US" sz="2800" b="1" dirty="0" smtClean="0">
                <a:solidFill>
                  <a:schemeClr val="tx1"/>
                </a:solidFill>
              </a:rPr>
              <a:t>Chemical changes(</a:t>
            </a:r>
            <a:r>
              <a:rPr lang="en-US" sz="2800" dirty="0"/>
              <a:t>chemical changes may </a:t>
            </a:r>
            <a:r>
              <a:rPr lang="en-US" sz="2800" dirty="0" smtClean="0"/>
              <a:t>not be </a:t>
            </a:r>
            <a:r>
              <a:rPr lang="en-US" sz="2800" dirty="0"/>
              <a:t>self-evident and may be ascertained </a:t>
            </a:r>
            <a:r>
              <a:rPr lang="en-US" sz="2800" dirty="0" smtClean="0"/>
              <a:t>only through </a:t>
            </a:r>
            <a:r>
              <a:rPr lang="en-US" sz="2800" dirty="0"/>
              <a:t>chemical </a:t>
            </a:r>
            <a:r>
              <a:rPr lang="en-US" sz="2800" dirty="0" smtClean="0"/>
              <a:t>analysis)</a:t>
            </a:r>
            <a:endParaRPr lang="ar-IQ" sz="2800" b="1" dirty="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92696"/>
            <a:ext cx="8229600" cy="5904656"/>
          </a:xfrm>
        </p:spPr>
        <p:txBody>
          <a:bodyPr>
            <a:normAutofit fontScale="92500" lnSpcReduction="20000"/>
          </a:bodyPr>
          <a:lstStyle/>
          <a:p>
            <a:pPr algn="just" rtl="0"/>
            <a:r>
              <a:rPr lang="en-US" sz="2800" dirty="0" smtClean="0"/>
              <a:t>Obviously, the rate at which a drug product degrades is of prime importance. </a:t>
            </a:r>
          </a:p>
          <a:p>
            <a:pPr algn="just" rtl="0"/>
            <a:r>
              <a:rPr lang="en-US" sz="2800" dirty="0" smtClean="0"/>
              <a:t>The study of the rate of chemical change and the way it is inﬂuenced by such factors as the concentration of the drug or reactant, the solvent, temperature and pressure, and other chemical agents in the formulation is reaction kinetics.</a:t>
            </a:r>
          </a:p>
          <a:p>
            <a:pPr marL="0" indent="0" algn="just">
              <a:buNone/>
            </a:pPr>
            <a:r>
              <a:rPr lang="en-US" sz="2800" dirty="0">
                <a:solidFill>
                  <a:srgbClr val="073E87"/>
                </a:solidFill>
              </a:rPr>
              <a:t>In general, a kinetic study begins by measuring the concentration of the drug at given intervals under a speciﬁc set of </a:t>
            </a:r>
            <a:r>
              <a:rPr lang="en-US" sz="2800" dirty="0" err="1" smtClean="0">
                <a:solidFill>
                  <a:srgbClr val="073E87"/>
                </a:solidFill>
              </a:rPr>
              <a:t>conditions</a:t>
            </a:r>
            <a:r>
              <a:rPr lang="en-US" sz="2800" dirty="0" err="1"/>
              <a:t>including</a:t>
            </a:r>
            <a:r>
              <a:rPr lang="en-US" sz="2800" dirty="0"/>
              <a:t> temperature, pH, ionic strength, light intensity, and drug concentration. </a:t>
            </a:r>
          </a:p>
          <a:p>
            <a:pPr marL="0" indent="0" algn="just">
              <a:buNone/>
            </a:pPr>
            <a:r>
              <a:rPr lang="en-US" sz="2800" dirty="0"/>
              <a:t>The measurement of the drug’s concentration at the various times reveals the stability or instability of the drug under the specified conditions with the passage of time</a:t>
            </a:r>
            <a:r>
              <a:rPr lang="en-US" sz="2800" dirty="0" smtClean="0"/>
              <a:t>.</a:t>
            </a:r>
            <a:endParaRPr lang="en-US" sz="2800" dirty="0" smtClean="0">
              <a:solidFill>
                <a:srgbClr val="073E87"/>
              </a:solidFill>
            </a:endParaRPr>
          </a:p>
          <a:p>
            <a:pPr algn="just"/>
            <a:r>
              <a:rPr lang="en-US" sz="2800" dirty="0"/>
              <a:t>From this starting point, each of the original conditions may be varied to determine the inﬂuence of such changes on the drug’s stability. </a:t>
            </a:r>
          </a:p>
          <a:p>
            <a:pPr algn="just"/>
            <a:endParaRPr lang="ar-IQ"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20688"/>
            <a:ext cx="8229600" cy="5976664"/>
          </a:xfrm>
        </p:spPr>
        <p:txBody>
          <a:bodyPr>
            <a:noAutofit/>
          </a:bodyPr>
          <a:lstStyle/>
          <a:p>
            <a:pPr algn="just" rtl="0"/>
            <a:r>
              <a:rPr lang="en-US" sz="2000" dirty="0" smtClean="0"/>
              <a:t>From the experimental data, the reaction rate may be determined and a rate constant and half-life calculated. </a:t>
            </a:r>
          </a:p>
          <a:p>
            <a:r>
              <a:rPr lang="en-US" sz="2000" i="1" dirty="0">
                <a:latin typeface="PalatinoLTStd-Italic"/>
              </a:rPr>
              <a:t>Accelerated testing: </a:t>
            </a:r>
            <a:r>
              <a:rPr lang="en-US" sz="2000" dirty="0">
                <a:latin typeface="PalatinoLTStd-Roman"/>
              </a:rPr>
              <a:t>Studies designed to increase the rate of chemical degradation or physical change of a drug substance or drug product by using exaggerated storage conditions as part of long-term, intermediate, and accelerated studies. </a:t>
            </a:r>
          </a:p>
          <a:p>
            <a:r>
              <a:rPr lang="en-US" sz="2000" dirty="0">
                <a:latin typeface="PalatinoLTStd-Roman"/>
              </a:rPr>
              <a:t>Data from these studies are used to assess degradation that might occur under normal (</a:t>
            </a:r>
            <a:r>
              <a:rPr lang="en-US" sz="2000" dirty="0" err="1">
                <a:latin typeface="PalatinoLTStd-Roman"/>
              </a:rPr>
              <a:t>nonexaggerated</a:t>
            </a:r>
            <a:r>
              <a:rPr lang="en-US" sz="2000" dirty="0">
                <a:latin typeface="PalatinoLTStd-Roman"/>
              </a:rPr>
              <a:t>) or slight deviations in storage conditions as during shipping and storage. </a:t>
            </a:r>
          </a:p>
          <a:p>
            <a:r>
              <a:rPr lang="en-US" sz="2000" dirty="0">
                <a:latin typeface="PalatinoLTStd-Roman"/>
              </a:rPr>
              <a:t>Results allow the development of product labeling with regard to expiration dating and recommended conditions for storage.</a:t>
            </a:r>
            <a:endParaRPr lang="en-US" sz="2000" dirty="0"/>
          </a:p>
          <a:p>
            <a:pPr algn="just" rtl="0"/>
            <a:endParaRPr lang="en-US" sz="2000" dirty="0" smtClean="0"/>
          </a:p>
          <a:p>
            <a:pPr algn="just" rtl="0"/>
            <a:r>
              <a:rPr lang="en-US" sz="2000" dirty="0" smtClean="0"/>
              <a:t>The use of </a:t>
            </a:r>
            <a:r>
              <a:rPr lang="en-US" sz="2000" b="1" u="sng" dirty="0" smtClean="0">
                <a:solidFill>
                  <a:srgbClr val="FF0000"/>
                </a:solidFill>
              </a:rPr>
              <a:t>exaggerated conditions </a:t>
            </a:r>
            <a:r>
              <a:rPr lang="en-US" sz="2000" dirty="0" smtClean="0"/>
              <a:t>of temperature, humidity, light, and others to test the stability of drug formulations is termed </a:t>
            </a:r>
            <a:r>
              <a:rPr lang="en-US" sz="2000" b="1" u="sng" dirty="0" smtClean="0">
                <a:solidFill>
                  <a:srgbClr val="FF0000"/>
                </a:solidFill>
              </a:rPr>
              <a:t>accelerated stability testing</a:t>
            </a:r>
            <a:r>
              <a:rPr lang="en-US" sz="2000" b="1" dirty="0" smtClean="0">
                <a:solidFill>
                  <a:srgbClr val="FF0000"/>
                </a:solidFill>
              </a:rPr>
              <a:t>.</a:t>
            </a:r>
          </a:p>
          <a:p>
            <a:pPr algn="just" rtl="0"/>
            <a:r>
              <a:rPr lang="en-US" sz="2000" dirty="0" smtClean="0"/>
              <a:t>conducted for 6 months at 40°C with 75% relative humidity. </a:t>
            </a:r>
          </a:p>
          <a:p>
            <a:pPr algn="just" rtl="0"/>
            <a:r>
              <a:rPr lang="en-US" sz="2000" dirty="0" smtClean="0"/>
              <a:t>If a signiﬁcant change in the product occurs </a:t>
            </a:r>
          </a:p>
          <a:p>
            <a:pPr algn="just" rtl="0"/>
            <a:r>
              <a:rPr lang="en-US" sz="2000" dirty="0" smtClean="0"/>
              <a:t>Short-term accelerated studies are used to determine the </a:t>
            </a:r>
            <a:r>
              <a:rPr lang="en-US" sz="2000" u="sng" dirty="0" smtClean="0"/>
              <a:t>most stable of the proposed formulations </a:t>
            </a:r>
            <a:r>
              <a:rPr lang="en-US" sz="2000" dirty="0" smtClean="0"/>
              <a:t>for a drug product.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89857" y="1052736"/>
            <a:ext cx="8496943" cy="2304256"/>
          </a:xfrm>
          <a:ln>
            <a:solidFill>
              <a:schemeClr val="tx1"/>
            </a:solidFill>
          </a:ln>
        </p:spPr>
        <p:txBody>
          <a:bodyPr>
            <a:normAutofit fontScale="70000" lnSpcReduction="20000"/>
          </a:bodyPr>
          <a:lstStyle/>
          <a:p>
            <a:pPr algn="just" rtl="0" eaLnBrk="0" hangingPunct="0">
              <a:spcBef>
                <a:spcPct val="50000"/>
              </a:spcBef>
            </a:pPr>
            <a:r>
              <a:rPr lang="en-US" dirty="0" smtClean="0">
                <a:solidFill>
                  <a:schemeClr val="tx1"/>
                </a:solidFill>
                <a:latin typeface="Lucida Sans" pitchFamily="34" charset="0"/>
              </a:rPr>
              <a:t>dissolution rate, or time it takes for the drug to dissolve in the fluids at the absorption site, is the rate-limiting step in absorption.</a:t>
            </a:r>
          </a:p>
          <a:p>
            <a:pPr algn="just" rtl="0" eaLnBrk="0" hangingPunct="0">
              <a:spcBef>
                <a:spcPct val="50000"/>
              </a:spcBef>
            </a:pPr>
            <a:r>
              <a:rPr lang="en-US" dirty="0" smtClean="0">
                <a:solidFill>
                  <a:schemeClr val="tx1"/>
                </a:solidFill>
                <a:latin typeface="Lucida Sans" pitchFamily="34" charset="0"/>
              </a:rPr>
              <a:t>when the dissolution rate is the rate-limiting step, anything that affects it will also affect absorption.</a:t>
            </a:r>
          </a:p>
          <a:p>
            <a:pPr algn="just" rtl="0" eaLnBrk="0" hangingPunct="0">
              <a:spcBef>
                <a:spcPct val="50000"/>
              </a:spcBef>
            </a:pPr>
            <a:r>
              <a:rPr lang="en-US" dirty="0" smtClean="0">
                <a:solidFill>
                  <a:schemeClr val="tx1"/>
                </a:solidFill>
                <a:latin typeface="Lucida Sans" pitchFamily="34" charset="0"/>
              </a:rPr>
              <a:t>the dissolution rate of drugs may be increased by decreasing the drug’s particle size.</a:t>
            </a:r>
          </a:p>
          <a:p>
            <a:pPr algn="just" rtl="0" eaLnBrk="0" hangingPunct="0">
              <a:spcBef>
                <a:spcPct val="50000"/>
              </a:spcBef>
            </a:pPr>
            <a:r>
              <a:rPr lang="en-US" dirty="0" smtClean="0">
                <a:solidFill>
                  <a:schemeClr val="tx1"/>
                </a:solidFill>
                <a:latin typeface="Lucida Sans" pitchFamily="34" charset="0"/>
              </a:rPr>
              <a:t> it may also be increased by increasing its solubility in diffusion layer</a:t>
            </a:r>
            <a:endParaRPr lang="ar-IQ" dirty="0">
              <a:solidFill>
                <a:schemeClr val="tx1"/>
              </a:solidFill>
            </a:endParaRPr>
          </a:p>
        </p:txBody>
      </p:sp>
      <p:sp>
        <p:nvSpPr>
          <p:cNvPr id="3" name="Title 2"/>
          <p:cNvSpPr>
            <a:spLocks noGrp="1"/>
          </p:cNvSpPr>
          <p:nvPr>
            <p:ph type="title"/>
          </p:nvPr>
        </p:nvSpPr>
        <p:spPr>
          <a:xfrm>
            <a:off x="457200" y="338328"/>
            <a:ext cx="8229600" cy="426376"/>
          </a:xfrm>
        </p:spPr>
        <p:txBody>
          <a:bodyPr>
            <a:normAutofit fontScale="90000"/>
          </a:bodyPr>
          <a:lstStyle/>
          <a:p>
            <a:pPr algn="ctr" rtl="0"/>
            <a:r>
              <a:rPr lang="en-US" sz="4400" dirty="0" smtClean="0">
                <a:latin typeface="Lucida Sans" pitchFamily="34" charset="0"/>
              </a:rPr>
              <a:t>Dissolution</a:t>
            </a:r>
            <a:endParaRPr lang="ar-IQ" dirty="0"/>
          </a:p>
        </p:txBody>
      </p:sp>
      <p:sp>
        <p:nvSpPr>
          <p:cNvPr id="4" name="Content Placeholder 1"/>
          <p:cNvSpPr txBox="1">
            <a:spLocks/>
          </p:cNvSpPr>
          <p:nvPr/>
        </p:nvSpPr>
        <p:spPr>
          <a:xfrm>
            <a:off x="261864" y="3573016"/>
            <a:ext cx="8424936" cy="3096344"/>
          </a:xfrm>
          <a:prstGeom prst="rect">
            <a:avLst/>
          </a:prstGeom>
          <a:ln>
            <a:solidFill>
              <a:schemeClr val="tx1"/>
            </a:solidFill>
          </a:ln>
        </p:spPr>
        <p:txBody>
          <a:bodyPr vert="horz" lIns="91440" tIns="45720" rIns="91440" bIns="45720" rtlCol="0">
            <a:normAutofit fontScale="925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lgn="just">
              <a:buFont typeface="Symbol" pitchFamily="18" charset="2"/>
              <a:buNone/>
              <a:defRPr/>
            </a:pPr>
            <a:r>
              <a:rPr lang="en-US" smtClean="0">
                <a:solidFill>
                  <a:srgbClr val="FF0000"/>
                </a:solidFill>
                <a:latin typeface="Arial" charset="0"/>
              </a:rPr>
              <a:t>Means of enhancing the slow dissolution:</a:t>
            </a:r>
            <a:endParaRPr lang="ar-IQ" smtClean="0">
              <a:solidFill>
                <a:srgbClr val="FF0000"/>
              </a:solidFill>
            </a:endParaRPr>
          </a:p>
          <a:p>
            <a:pPr marL="457200" indent="-457200" algn="just">
              <a:buFont typeface="+mj-lt"/>
              <a:buAutoNum type="arabicPeriod"/>
              <a:defRPr/>
            </a:pPr>
            <a:r>
              <a:rPr lang="en-US" smtClean="0">
                <a:cs typeface="+mj-cs"/>
              </a:rPr>
              <a:t>Particle size reduction (most commonly used).</a:t>
            </a:r>
          </a:p>
          <a:p>
            <a:pPr marL="457200" indent="-457200" algn="just">
              <a:buFont typeface="+mj-lt"/>
              <a:buAutoNum type="arabicPeriod"/>
              <a:defRPr/>
            </a:pPr>
            <a:r>
              <a:rPr lang="en-US" smtClean="0">
                <a:cs typeface="+mj-cs"/>
              </a:rPr>
              <a:t>Enhanced surface area by adsorbing the drug on an inert excipient with a high surface area, i.e., fumed silicon dioxide.</a:t>
            </a:r>
          </a:p>
          <a:p>
            <a:pPr marL="457200" indent="-457200" algn="just">
              <a:buFont typeface="+mj-lt"/>
              <a:buAutoNum type="arabicPeriod"/>
              <a:defRPr/>
            </a:pPr>
            <a:r>
              <a:rPr lang="en-US" smtClean="0">
                <a:cs typeface="+mj-cs"/>
              </a:rPr>
              <a:t>Co-melting, co-precipitating, or triturating the drug with some excipients.</a:t>
            </a:r>
          </a:p>
          <a:p>
            <a:pPr marL="457200" indent="-457200" algn="just">
              <a:buFont typeface="+mj-lt"/>
              <a:buAutoNum type="arabicPeriod"/>
              <a:defRPr/>
            </a:pPr>
            <a:r>
              <a:rPr lang="en-US" smtClean="0">
                <a:cs typeface="+mj-cs"/>
              </a:rPr>
              <a:t>Incorporation of suitable surfactant.</a:t>
            </a:r>
          </a:p>
          <a:p>
            <a:pPr marL="457200" indent="-457200" algn="just">
              <a:buFont typeface="+mj-lt"/>
              <a:buAutoNum type="arabicPeriod"/>
              <a:defRPr/>
            </a:pPr>
            <a:r>
              <a:rPr lang="en-US" smtClean="0">
                <a:cs typeface="+mj-cs"/>
              </a:rPr>
              <a:t>the most effective means of obtaining higher dissolution rates is to use a highly-water soluble salt of the parent substance</a:t>
            </a:r>
            <a:endParaRPr lang="ar-IQ" dirty="0">
              <a:cs typeface="+mj-cs"/>
            </a:endParaRPr>
          </a:p>
        </p:txBody>
      </p:sp>
    </p:spTree>
    <p:extLst>
      <p:ext uri="{BB962C8B-B14F-4D97-AF65-F5344CB8AC3E}">
        <p14:creationId xmlns:p14="http://schemas.microsoft.com/office/powerpoint/2010/main" val="124269172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40668"/>
            <a:ext cx="8229600" cy="5976664"/>
          </a:xfrm>
        </p:spPr>
        <p:txBody>
          <a:bodyPr>
            <a:normAutofit/>
          </a:bodyPr>
          <a:lstStyle/>
          <a:p>
            <a:pPr algn="just" rtl="0"/>
            <a:r>
              <a:rPr lang="en-US" sz="2800" dirty="0" smtClean="0"/>
              <a:t>In addition to the accelerated stability studies, drug products are subjected to </a:t>
            </a:r>
            <a:r>
              <a:rPr lang="en-US" sz="2800" b="1" u="sng" dirty="0" smtClean="0">
                <a:solidFill>
                  <a:srgbClr val="FF0000"/>
                </a:solidFill>
              </a:rPr>
              <a:t>long-term stability studies </a:t>
            </a:r>
            <a:r>
              <a:rPr lang="en-US" sz="2800" dirty="0" smtClean="0"/>
              <a:t>under the usual conditions of transport and storage expected during product distribution. </a:t>
            </a:r>
          </a:p>
          <a:p>
            <a:pPr algn="just" rtl="0"/>
            <a:r>
              <a:rPr lang="en-US" sz="2800" dirty="0" smtClean="0"/>
              <a:t>Geographic regions are deﬁned by zones: zone I, temperate; zone II, subtropical; zone III, hot and dry; and zone IV, hot and humid. </a:t>
            </a:r>
          </a:p>
          <a:p>
            <a:pPr algn="just"/>
            <a:r>
              <a:rPr lang="en-US" sz="2800" dirty="0"/>
              <a:t>In general, however, the long-term (12 months minimum) testing of new drug entities is conducted at 25°C ± 2°C and at a relative humidity of 60% ± 5%. </a:t>
            </a:r>
            <a:endParaRPr lang="ar-IQ" sz="2800" dirty="0"/>
          </a:p>
          <a:p>
            <a:pPr algn="just" rtl="0"/>
            <a:endParaRPr lang="en-US" sz="2800"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23528" y="620688"/>
            <a:ext cx="8568951" cy="5505475"/>
          </a:xfrm>
        </p:spPr>
        <p:txBody>
          <a:bodyPr>
            <a:normAutofit/>
          </a:bodyPr>
          <a:lstStyle/>
          <a:p>
            <a:pPr algn="just" rtl="0"/>
            <a:r>
              <a:rPr lang="en-US" sz="2800" dirty="0" smtClean="0"/>
              <a:t>Samples maintained under these conditions may be retained for 5 years or longer</a:t>
            </a:r>
          </a:p>
          <a:p>
            <a:pPr algn="just" rtl="0"/>
            <a:r>
              <a:rPr lang="en-US" sz="2800" dirty="0" smtClean="0"/>
              <a:t> These studies, considered with the accelerated stability studies previously performed, lead to a more precise determination of drug product stability, actual shelf life, and the possible extension of expiration dating.</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764704"/>
            <a:ext cx="8229600" cy="5760640"/>
          </a:xfrm>
        </p:spPr>
        <p:txBody>
          <a:bodyPr>
            <a:noAutofit/>
          </a:bodyPr>
          <a:lstStyle/>
          <a:p>
            <a:pPr algn="l" rtl="0"/>
            <a:r>
              <a:rPr lang="en-US" sz="2800" dirty="0" smtClean="0"/>
              <a:t>In addition, signs of degradation of the  speciﬁc dosage forms must be observed and reported. For the various dosage forms, this includes the following (1): </a:t>
            </a:r>
          </a:p>
          <a:p>
            <a:pPr algn="l" rtl="0"/>
            <a:r>
              <a:rPr lang="en-US" sz="2800" dirty="0" smtClean="0"/>
              <a:t>Tablets: </a:t>
            </a:r>
          </a:p>
          <a:p>
            <a:pPr algn="l" rtl="0"/>
            <a:r>
              <a:rPr lang="en-US" sz="2800" dirty="0" smtClean="0"/>
              <a:t>Capsules:</a:t>
            </a:r>
          </a:p>
          <a:p>
            <a:pPr algn="l" rtl="0"/>
            <a:r>
              <a:rPr lang="en-US" sz="2800" dirty="0" smtClean="0"/>
              <a:t>Oral solutions and suspensions: </a:t>
            </a:r>
          </a:p>
          <a:p>
            <a:pPr algn="l" rtl="0"/>
            <a:r>
              <a:rPr lang="en-US" sz="2800" dirty="0" smtClean="0"/>
              <a:t>Oral powders: </a:t>
            </a:r>
          </a:p>
          <a:p>
            <a:pPr algn="l" rtl="0"/>
            <a:r>
              <a:rPr lang="en-US" sz="2800" dirty="0" smtClean="0"/>
              <a:t>Metered-dose inhalation aerosols: </a:t>
            </a:r>
          </a:p>
          <a:p>
            <a:pPr algn="l" rtl="0"/>
            <a:r>
              <a:rPr lang="en-US" sz="2800" dirty="0" smtClean="0"/>
              <a:t>Topical </a:t>
            </a:r>
            <a:r>
              <a:rPr lang="en-US" sz="2800" dirty="0" err="1" smtClean="0"/>
              <a:t>nonmetered</a:t>
            </a:r>
            <a:r>
              <a:rPr lang="en-US" sz="2800" dirty="0" smtClean="0"/>
              <a:t> aerosols: </a:t>
            </a:r>
          </a:p>
          <a:p>
            <a:pPr algn="l" rtl="0"/>
            <a:r>
              <a:rPr lang="en-US" sz="2800" dirty="0" smtClean="0"/>
              <a:t>Topical creams, ointments, lotions, solutions, and gels</a:t>
            </a:r>
            <a:endParaRPr lang="ar-IQ" sz="2800"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2060848"/>
            <a:ext cx="8712967" cy="4065315"/>
          </a:xfrm>
        </p:spPr>
        <p:txBody>
          <a:bodyPr>
            <a:noAutofit/>
          </a:bodyPr>
          <a:lstStyle/>
          <a:p>
            <a:pPr algn="just" rtl="0"/>
            <a:r>
              <a:rPr lang="en-US" sz="2800" dirty="0" smtClean="0"/>
              <a:t>Ophthalmic and nasal and oral inhalation preparations:</a:t>
            </a:r>
          </a:p>
          <a:p>
            <a:pPr algn="just" rtl="0"/>
            <a:r>
              <a:rPr lang="en-US" sz="2800" dirty="0" smtClean="0"/>
              <a:t>Small-volume </a:t>
            </a:r>
            <a:r>
              <a:rPr lang="en-US" sz="2800" dirty="0" err="1" smtClean="0"/>
              <a:t>parenterals</a:t>
            </a:r>
            <a:r>
              <a:rPr lang="en-US" sz="2800" dirty="0" smtClean="0"/>
              <a:t>: </a:t>
            </a:r>
          </a:p>
          <a:p>
            <a:pPr algn="just" rtl="0"/>
            <a:r>
              <a:rPr lang="en-US" sz="2800" dirty="0" smtClean="0"/>
              <a:t>Large-volume </a:t>
            </a:r>
            <a:r>
              <a:rPr lang="en-US" sz="2800" dirty="0" err="1" smtClean="0"/>
              <a:t>parenterals</a:t>
            </a:r>
            <a:r>
              <a:rPr lang="en-US" sz="2800" dirty="0" smtClean="0"/>
              <a:t>: </a:t>
            </a:r>
          </a:p>
          <a:p>
            <a:pPr algn="just" rtl="0"/>
            <a:r>
              <a:rPr lang="en-US" sz="2800" dirty="0" smtClean="0"/>
              <a:t>Suppositories:</a:t>
            </a:r>
          </a:p>
          <a:p>
            <a:pPr algn="just" rtl="0"/>
            <a:r>
              <a:rPr lang="en-US" sz="2800" dirty="0" smtClean="0"/>
              <a:t>Emulsions: </a:t>
            </a:r>
          </a:p>
          <a:p>
            <a:pPr algn="just" rtl="0"/>
            <a:r>
              <a:rPr lang="en-US" sz="2800" dirty="0" smtClean="0"/>
              <a:t>Controlled-release membrane drug delivery systems:</a:t>
            </a:r>
            <a:endParaRPr lang="ar-IQ" sz="2800"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548680"/>
            <a:ext cx="8784975" cy="5577483"/>
          </a:xfrm>
        </p:spPr>
        <p:txBody>
          <a:bodyPr>
            <a:normAutofit/>
          </a:bodyPr>
          <a:lstStyle/>
          <a:p>
            <a:pPr algn="just" rtl="0"/>
            <a:r>
              <a:rPr lang="en-US" sz="2800" dirty="0" smtClean="0"/>
              <a:t>Under usual circumstances, most manufactured products must have a shelf life of 2 or more years to ensure stability at the time of consumption.</a:t>
            </a:r>
          </a:p>
          <a:p>
            <a:pPr algn="just" rtl="0"/>
            <a:endParaRPr lang="en-US" sz="2800" dirty="0"/>
          </a:p>
          <a:p>
            <a:pPr algn="just" rtl="0"/>
            <a:r>
              <a:rPr lang="en-US" sz="2800" dirty="0" smtClean="0"/>
              <a:t> Commercial products must bear an appropriate expiration date that sets out the time during which the product may be expected to maintain its potency and remain stable under the designated storage conditions.</a:t>
            </a:r>
          </a:p>
          <a:p>
            <a:pPr algn="just" rtl="0"/>
            <a:endParaRPr lang="en-US" sz="2800"/>
          </a:p>
          <a:p>
            <a:pPr algn="just" rtl="0"/>
            <a:r>
              <a:rPr lang="en-US" sz="2800" smtClean="0"/>
              <a:t> </a:t>
            </a:r>
            <a:r>
              <a:rPr lang="en-US" sz="2800" dirty="0" smtClean="0"/>
              <a:t>The expiration date limits the time during which the product may be dispensed by the pharmacist or used by the patient.</a:t>
            </a:r>
          </a:p>
          <a:p>
            <a:pPr algn="just" rtl="0"/>
            <a:endParaRPr lang="ar-IQ" sz="28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836712"/>
            <a:ext cx="8229600" cy="5170579"/>
          </a:xfrm>
        </p:spPr>
        <p:txBody>
          <a:bodyPr>
            <a:normAutofit/>
          </a:bodyPr>
          <a:lstStyle/>
          <a:p>
            <a:pPr algn="l" rtl="0"/>
            <a:r>
              <a:rPr lang="en-US" dirty="0" smtClean="0"/>
              <a:t>Prescriptions requiring extemporaneous compounding by the pharmacist do not require the extended shelf life that commercially manufactured and distributed products do </a:t>
            </a:r>
            <a:r>
              <a:rPr lang="en-US" u="sng" dirty="0" smtClean="0"/>
              <a:t>because they are intended to be used immediately on receipt by the patient and used only during the immediate course of the prescribed treatment. </a:t>
            </a:r>
          </a:p>
          <a:p>
            <a:pPr algn="l" rtl="0"/>
            <a:r>
              <a:rPr lang="en-US" dirty="0" smtClean="0"/>
              <a:t>However, these compounded prescriptions must remain stable and efficacious during the course of use, and the compounding pharmacist must employ formulative components and techniques that will result in a stable product </a:t>
            </a:r>
          </a:p>
          <a:p>
            <a:pPr algn="l" rtl="0"/>
            <a:endParaRPr lang="ar-IQ"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85647" y="1052736"/>
            <a:ext cx="4760785" cy="386358"/>
          </a:xfrm>
        </p:spPr>
        <p:txBody>
          <a:bodyPr>
            <a:normAutofit fontScale="90000"/>
          </a:bodyPr>
          <a:lstStyle/>
          <a:p>
            <a:r>
              <a:rPr lang="en-US" dirty="0" smtClean="0"/>
              <a:t>Reference </a:t>
            </a:r>
            <a:endParaRPr lang="en-US" dirty="0"/>
          </a:p>
        </p:txBody>
      </p:sp>
      <p:sp>
        <p:nvSpPr>
          <p:cNvPr id="3" name="Content Placeholder 2"/>
          <p:cNvSpPr>
            <a:spLocks noGrp="1"/>
          </p:cNvSpPr>
          <p:nvPr>
            <p:ph idx="1"/>
          </p:nvPr>
        </p:nvSpPr>
        <p:spPr>
          <a:xfrm>
            <a:off x="1331641" y="1808821"/>
            <a:ext cx="6264695" cy="2013278"/>
          </a:xfrm>
        </p:spPr>
        <p:txBody>
          <a:bodyPr>
            <a:normAutofit/>
          </a:bodyPr>
          <a:lstStyle/>
          <a:p>
            <a:pPr marL="0" indent="0" algn="just">
              <a:buNone/>
            </a:pPr>
            <a:r>
              <a:rPr lang="en-US" sz="2100" i="1" dirty="0" err="1">
                <a:latin typeface="Arial" panose="020B0604020202020204" pitchFamily="34" charset="0"/>
                <a:cs typeface="Arial" panose="020B0604020202020204" pitchFamily="34" charset="0"/>
              </a:rPr>
              <a:t>Ansel’s</a:t>
            </a:r>
            <a:r>
              <a:rPr lang="en-US" sz="2100" i="1" dirty="0">
                <a:latin typeface="Arial" panose="020B0604020202020204" pitchFamily="34" charset="0"/>
                <a:cs typeface="Arial" panose="020B0604020202020204" pitchFamily="34" charset="0"/>
              </a:rPr>
              <a:t> pharmaceutical dosage forms and drug delivery systems , tenth edition </a:t>
            </a:r>
            <a:endParaRPr lang="en-US" sz="2100" dirty="0">
              <a:latin typeface="Arial" panose="020B0604020202020204" pitchFamily="34" charset="0"/>
              <a:cs typeface="Arial" panose="020B0604020202020204" pitchFamily="34" charset="0"/>
            </a:endParaRPr>
          </a:p>
          <a:p>
            <a:endParaRPr lang="en-US" sz="21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11097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764704"/>
            <a:ext cx="8640960" cy="2160240"/>
          </a:xfrm>
          <a:ln>
            <a:solidFill>
              <a:schemeClr val="tx1"/>
            </a:solidFill>
          </a:ln>
        </p:spPr>
        <p:txBody>
          <a:bodyPr>
            <a:normAutofit fontScale="85000" lnSpcReduction="20000"/>
          </a:bodyPr>
          <a:lstStyle/>
          <a:p>
            <a:pPr algn="just" rtl="0" eaLnBrk="0" hangingPunct="0">
              <a:spcBef>
                <a:spcPct val="50000"/>
              </a:spcBef>
              <a:buNone/>
            </a:pPr>
            <a:r>
              <a:rPr lang="en-US" dirty="0" smtClean="0">
                <a:latin typeface="Lucida Sans" pitchFamily="34" charset="0"/>
              </a:rPr>
              <a:t>Dissolution rates of chemical compounds are determined by 2 methods:</a:t>
            </a:r>
          </a:p>
          <a:p>
            <a:pPr algn="just" rtl="0" eaLnBrk="0" hangingPunct="0">
              <a:spcBef>
                <a:spcPct val="50000"/>
              </a:spcBef>
              <a:buNone/>
            </a:pPr>
            <a:r>
              <a:rPr lang="en-US" dirty="0" smtClean="0">
                <a:latin typeface="Lucida Sans" pitchFamily="34" charset="0"/>
              </a:rPr>
              <a:t>	1.  Constant-surface method - which 		provides the intrinsic dissolution rate of the 	agent.</a:t>
            </a:r>
          </a:p>
          <a:p>
            <a:pPr algn="just" rtl="0" eaLnBrk="0" hangingPunct="0">
              <a:spcBef>
                <a:spcPct val="50000"/>
              </a:spcBef>
              <a:buNone/>
            </a:pPr>
            <a:r>
              <a:rPr lang="en-US" dirty="0" smtClean="0">
                <a:latin typeface="Lucida Sans" pitchFamily="34" charset="0"/>
              </a:rPr>
              <a:t>	2.  Particulate dissolution - in which a 	suspension of the agent is added to a fixed 	amount of solvent without exact control of      	surface area.</a:t>
            </a:r>
          </a:p>
          <a:p>
            <a:pPr algn="just" rtl="0"/>
            <a:endParaRPr lang="ar-IQ" dirty="0"/>
          </a:p>
        </p:txBody>
      </p:sp>
      <p:sp>
        <p:nvSpPr>
          <p:cNvPr id="4" name="Content Placeholder 1"/>
          <p:cNvSpPr txBox="1">
            <a:spLocks/>
          </p:cNvSpPr>
          <p:nvPr/>
        </p:nvSpPr>
        <p:spPr>
          <a:xfrm>
            <a:off x="251520" y="3284984"/>
            <a:ext cx="8640960" cy="3273813"/>
          </a:xfrm>
          <a:prstGeom prst="rect">
            <a:avLst/>
          </a:prstGeom>
          <a:ln>
            <a:solidFill>
              <a:schemeClr val="tx1"/>
            </a:solidFill>
          </a:ln>
        </p:spPr>
        <p:txBody>
          <a:bodyPr vert="horz" lIns="91440" tIns="45720" rIns="91440" bIns="45720" rtlCol="0">
            <a:normAutofit fontScale="85000" lnSpcReduction="20000"/>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marL="0" indent="0">
              <a:buFont typeface="Symbol" pitchFamily="18" charset="2"/>
              <a:buNone/>
            </a:pPr>
            <a:r>
              <a:rPr lang="en-US" dirty="0" smtClean="0">
                <a:solidFill>
                  <a:srgbClr val="FF0000"/>
                </a:solidFill>
                <a:latin typeface="Lucida Sans" pitchFamily="34" charset="0"/>
              </a:rPr>
              <a:t>Constant-surface method</a:t>
            </a:r>
            <a:endParaRPr lang="ar-IQ" dirty="0" smtClean="0">
              <a:solidFill>
                <a:srgbClr val="FF0000"/>
              </a:solidFill>
            </a:endParaRPr>
          </a:p>
          <a:p>
            <a:r>
              <a:rPr lang="en-US" dirty="0" smtClean="0">
                <a:latin typeface="Lucida Sans" pitchFamily="34" charset="0"/>
              </a:rPr>
              <a:t>uses a compressed disc of known area</a:t>
            </a:r>
            <a:r>
              <a:rPr lang="en-GB" dirty="0" smtClean="0">
                <a:latin typeface="Lucida Sans" pitchFamily="34" charset="0"/>
              </a:rPr>
              <a:t>.</a:t>
            </a:r>
          </a:p>
          <a:p>
            <a:r>
              <a:rPr lang="en-GB" dirty="0" smtClean="0">
                <a:latin typeface="Lucida Sans" pitchFamily="34" charset="0"/>
              </a:rPr>
              <a:t>This method eliminates </a:t>
            </a:r>
            <a:r>
              <a:rPr lang="en-US" dirty="0" smtClean="0">
                <a:latin typeface="Lucida Sans" pitchFamily="34" charset="0"/>
              </a:rPr>
              <a:t>surface area and surface electrical charges as dissolution variables.  </a:t>
            </a:r>
          </a:p>
          <a:p>
            <a:r>
              <a:rPr lang="en-US" dirty="0" smtClean="0">
                <a:latin typeface="Lucida Sans" pitchFamily="34" charset="0"/>
              </a:rPr>
              <a:t>The dissolution rate obtained by this method, the </a:t>
            </a:r>
            <a:r>
              <a:rPr lang="en-US" b="1" dirty="0" smtClean="0">
                <a:latin typeface="Lucida Sans" pitchFamily="34" charset="0"/>
              </a:rPr>
              <a:t>intrinsic dissolution rate,</a:t>
            </a:r>
            <a:r>
              <a:rPr lang="en-US" dirty="0" smtClean="0">
                <a:latin typeface="Lucida Sans" pitchFamily="34" charset="0"/>
              </a:rPr>
              <a:t> is characteristics of each solid compound and a given solvent in the fixed experimental conditions.  </a:t>
            </a:r>
          </a:p>
          <a:p>
            <a:r>
              <a:rPr lang="en-US" dirty="0" smtClean="0">
                <a:latin typeface="Lucida Sans" pitchFamily="34" charset="0"/>
              </a:rPr>
              <a:t>The value is expressed in </a:t>
            </a:r>
            <a:r>
              <a:rPr lang="en-US" b="1" dirty="0" smtClean="0">
                <a:latin typeface="Lucida Sans" pitchFamily="34" charset="0"/>
              </a:rPr>
              <a:t>milligrams dissolved per minute per centimeters squared.</a:t>
            </a:r>
          </a:p>
          <a:p>
            <a:r>
              <a:rPr lang="en-GB" dirty="0" smtClean="0">
                <a:latin typeface="Lucida Sans" pitchFamily="34" charset="0"/>
              </a:rPr>
              <a:t>It has been suggested that this value is useful in predicting probable absorption problems due to dissolution rate.</a:t>
            </a:r>
            <a:endParaRPr lang="en-US" dirty="0" smtClean="0">
              <a:latin typeface="Lucida Sans" pitchFamily="34" charset="0"/>
            </a:endParaRPr>
          </a:p>
          <a:p>
            <a:endParaRPr lang="ar-IQ" dirty="0"/>
          </a:p>
        </p:txBody>
      </p:sp>
    </p:spTree>
    <p:extLst>
      <p:ext uri="{BB962C8B-B14F-4D97-AF65-F5344CB8AC3E}">
        <p14:creationId xmlns:p14="http://schemas.microsoft.com/office/powerpoint/2010/main" val="303594174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51520" y="476672"/>
            <a:ext cx="8640960" cy="2376264"/>
          </a:xfrm>
          <a:ln>
            <a:solidFill>
              <a:schemeClr val="tx1"/>
            </a:solidFill>
          </a:ln>
        </p:spPr>
        <p:txBody>
          <a:bodyPr>
            <a:normAutofit fontScale="92500"/>
          </a:bodyPr>
          <a:lstStyle/>
          <a:p>
            <a:pPr marL="0" indent="0" algn="justLow" eaLnBrk="0" hangingPunct="0">
              <a:spcBef>
                <a:spcPct val="50000"/>
              </a:spcBef>
              <a:buNone/>
            </a:pPr>
            <a:r>
              <a:rPr lang="en-US" dirty="0">
                <a:solidFill>
                  <a:srgbClr val="FF0000"/>
                </a:solidFill>
                <a:latin typeface="Lucida Sans" pitchFamily="34" charset="0"/>
              </a:rPr>
              <a:t>Particulate </a:t>
            </a:r>
            <a:r>
              <a:rPr lang="en-US" dirty="0" smtClean="0">
                <a:solidFill>
                  <a:srgbClr val="FF0000"/>
                </a:solidFill>
                <a:latin typeface="Lucida Sans" pitchFamily="34" charset="0"/>
              </a:rPr>
              <a:t>dissolution</a:t>
            </a:r>
          </a:p>
          <a:p>
            <a:pPr algn="justLow" eaLnBrk="0" hangingPunct="0">
              <a:spcBef>
                <a:spcPct val="50000"/>
              </a:spcBef>
            </a:pPr>
            <a:r>
              <a:rPr lang="en-US" sz="2400" dirty="0" smtClean="0">
                <a:latin typeface="Lucida Sans" pitchFamily="34" charset="0"/>
              </a:rPr>
              <a:t>a weighed amount of powdered sample is added to the dissolution medium in a constant agitation system.  </a:t>
            </a:r>
            <a:endParaRPr lang="ar-IQ" sz="2400" dirty="0" smtClean="0">
              <a:latin typeface="Lucida Sans" pitchFamily="34" charset="0"/>
            </a:endParaRPr>
          </a:p>
          <a:p>
            <a:pPr algn="justLow" rtl="0" eaLnBrk="0" hangingPunct="0">
              <a:spcBef>
                <a:spcPct val="50000"/>
              </a:spcBef>
            </a:pPr>
            <a:r>
              <a:rPr lang="en-US" sz="2400" dirty="0" smtClean="0">
                <a:latin typeface="Lucida Sans" pitchFamily="34" charset="0"/>
              </a:rPr>
              <a:t>This method is used to study the influence of particle size, surface area, and excipients upon the active agent.</a:t>
            </a:r>
          </a:p>
        </p:txBody>
      </p:sp>
      <p:sp>
        <p:nvSpPr>
          <p:cNvPr id="3" name="Title 2"/>
          <p:cNvSpPr>
            <a:spLocks noGrp="1"/>
          </p:cNvSpPr>
          <p:nvPr>
            <p:ph type="title"/>
          </p:nvPr>
        </p:nvSpPr>
        <p:spPr/>
        <p:txBody>
          <a:bodyPr>
            <a:normAutofit fontScale="90000"/>
          </a:bodyPr>
          <a:lstStyle/>
          <a:p>
            <a:r>
              <a:rPr lang="en-US" sz="4400" dirty="0" smtClean="0">
                <a:latin typeface="Lucida Sans" pitchFamily="34" charset="0"/>
              </a:rPr>
              <a:t/>
            </a:r>
            <a:br>
              <a:rPr lang="en-US" sz="4400" dirty="0" smtClean="0">
                <a:latin typeface="Lucida Sans" pitchFamily="34" charset="0"/>
              </a:rPr>
            </a:br>
            <a:endParaRPr lang="ar-IQ" dirty="0"/>
          </a:p>
        </p:txBody>
      </p:sp>
      <p:sp>
        <p:nvSpPr>
          <p:cNvPr id="4" name="Content Placeholder 1"/>
          <p:cNvSpPr txBox="1">
            <a:spLocks/>
          </p:cNvSpPr>
          <p:nvPr/>
        </p:nvSpPr>
        <p:spPr>
          <a:xfrm>
            <a:off x="237784" y="3429000"/>
            <a:ext cx="8640959" cy="2481725"/>
          </a:xfrm>
          <a:prstGeom prst="rect">
            <a:avLst/>
          </a:prstGeom>
          <a:ln>
            <a:solidFill>
              <a:schemeClr val="tx1"/>
            </a:solidFill>
          </a:ln>
        </p:spPr>
        <p:txBody>
          <a:bodyPr vert="horz" lIns="91440" tIns="45720" rIns="91440" bIns="45720" rtlCol="0">
            <a:normAutofit/>
          </a:bodyPr>
          <a:lst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a:lstStyle>
          <a:p>
            <a:pPr algn="just" eaLnBrk="0" hangingPunct="0">
              <a:spcBef>
                <a:spcPct val="50000"/>
              </a:spcBef>
            </a:pPr>
            <a:r>
              <a:rPr lang="en-US" dirty="0" smtClean="0">
                <a:latin typeface="Lucida Sans" pitchFamily="34" charset="0"/>
              </a:rPr>
              <a:t>Fick’s Laws</a:t>
            </a:r>
            <a:r>
              <a:rPr lang="en-US" sz="1200" dirty="0" smtClean="0">
                <a:latin typeface="Lucida Sans" pitchFamily="34" charset="0"/>
              </a:rPr>
              <a:t> </a:t>
            </a:r>
            <a:r>
              <a:rPr lang="en-US" sz="2000" dirty="0" smtClean="0">
                <a:latin typeface="Lucida Sans" pitchFamily="34" charset="0"/>
              </a:rPr>
              <a:t> </a:t>
            </a:r>
            <a:r>
              <a:rPr lang="en-US" dirty="0" smtClean="0">
                <a:latin typeface="Lucida Sans" pitchFamily="34" charset="0"/>
              </a:rPr>
              <a:t>describe the relationship of diffusion and dissolution of the active drug in the dosage form and when administered in the body.</a:t>
            </a:r>
          </a:p>
          <a:p>
            <a:pPr algn="just" eaLnBrk="0" hangingPunct="0">
              <a:spcBef>
                <a:spcPct val="50000"/>
              </a:spcBef>
            </a:pPr>
            <a:r>
              <a:rPr lang="en-GB" dirty="0" smtClean="0">
                <a:latin typeface="Lucida Sans" pitchFamily="34" charset="0"/>
              </a:rPr>
              <a:t>Early formulation studies should include the effects of pharmaceutical ingredients on the dissolution characteristics of the drug substance.</a:t>
            </a:r>
            <a:endParaRPr lang="en-US" dirty="0">
              <a:latin typeface="Lucida Sans" pitchFamily="34" charset="0"/>
            </a:endParaRPr>
          </a:p>
        </p:txBody>
      </p:sp>
    </p:spTree>
    <p:extLst>
      <p:ext uri="{BB962C8B-B14F-4D97-AF65-F5344CB8AC3E}">
        <p14:creationId xmlns:p14="http://schemas.microsoft.com/office/powerpoint/2010/main" val="16287337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79512" y="1340768"/>
            <a:ext cx="8712968" cy="4680520"/>
          </a:xfrm>
        </p:spPr>
        <p:txBody>
          <a:bodyPr>
            <a:noAutofit/>
          </a:bodyPr>
          <a:lstStyle/>
          <a:p>
            <a:pPr algn="just" rtl="0" eaLnBrk="0" hangingPunct="0">
              <a:spcBef>
                <a:spcPct val="50000"/>
              </a:spcBef>
            </a:pPr>
            <a:r>
              <a:rPr lang="en-US" sz="2000" dirty="0" smtClean="0">
                <a:solidFill>
                  <a:schemeClr val="tx1"/>
                </a:solidFill>
                <a:latin typeface="Lucida Sans" pitchFamily="34" charset="0"/>
              </a:rPr>
              <a:t>To produce a biologic response, the drug molecule must first cross a biologic membrane. </a:t>
            </a:r>
          </a:p>
          <a:p>
            <a:pPr algn="just" rtl="0" eaLnBrk="0" hangingPunct="0">
              <a:spcBef>
                <a:spcPct val="50000"/>
              </a:spcBef>
            </a:pPr>
            <a:r>
              <a:rPr lang="en-US" sz="2000" dirty="0" smtClean="0">
                <a:solidFill>
                  <a:schemeClr val="tx1"/>
                </a:solidFill>
                <a:latin typeface="Lucida Sans" pitchFamily="34" charset="0"/>
              </a:rPr>
              <a:t>The biologic membrane acts as a lipid barrier to most drugs and permits the absorption of lipid-soluble substances </a:t>
            </a:r>
            <a:r>
              <a:rPr lang="en-US" sz="2000" b="1" dirty="0" smtClean="0">
                <a:solidFill>
                  <a:schemeClr val="tx1"/>
                </a:solidFill>
                <a:latin typeface="Lucida Sans" pitchFamily="34" charset="0"/>
              </a:rPr>
              <a:t>by passive diffusion,</a:t>
            </a:r>
            <a:r>
              <a:rPr lang="en-US" sz="2000" dirty="0" smtClean="0">
                <a:solidFill>
                  <a:schemeClr val="tx1"/>
                </a:solidFill>
                <a:latin typeface="Lucida Sans" pitchFamily="34" charset="0"/>
              </a:rPr>
              <a:t> while lipid insoluble substances can diffuse across the barrier only with considerable difficulty if at all.</a:t>
            </a:r>
          </a:p>
          <a:p>
            <a:pPr algn="just" rtl="0" eaLnBrk="0" hangingPunct="0">
              <a:spcBef>
                <a:spcPct val="50000"/>
              </a:spcBef>
            </a:pPr>
            <a:r>
              <a:rPr lang="en-US" sz="2000" dirty="0" smtClean="0">
                <a:solidFill>
                  <a:schemeClr val="tx1"/>
                </a:solidFill>
                <a:latin typeface="Lucida Sans" pitchFamily="34" charset="0"/>
              </a:rPr>
              <a:t> </a:t>
            </a:r>
            <a:r>
              <a:rPr lang="en-US" sz="2000" b="1" dirty="0" smtClean="0">
                <a:solidFill>
                  <a:schemeClr val="tx1"/>
                </a:solidFill>
                <a:latin typeface="Lucida Sans" pitchFamily="34" charset="0"/>
              </a:rPr>
              <a:t>Everted intestinal sac</a:t>
            </a:r>
            <a:r>
              <a:rPr lang="en-US" sz="2000" dirty="0" smtClean="0">
                <a:solidFill>
                  <a:schemeClr val="tx1"/>
                </a:solidFill>
                <a:latin typeface="Lucida Sans" pitchFamily="34" charset="0"/>
              </a:rPr>
              <a:t> may be used to evaluate absorption characteristics of drug substances.  A piece of intestine is removed from an intact animal, everted, filled with a solution of the drugs substance, and the degree and rate of passage of the drug through membrane sac is determined.</a:t>
            </a:r>
          </a:p>
          <a:p>
            <a:pPr algn="just" rtl="0" eaLnBrk="0" hangingPunct="0">
              <a:spcBef>
                <a:spcPct val="50000"/>
              </a:spcBef>
            </a:pPr>
            <a:r>
              <a:rPr lang="en-US" sz="2000" dirty="0" smtClean="0">
                <a:solidFill>
                  <a:schemeClr val="tx1"/>
                </a:solidFill>
                <a:latin typeface="Lucida Sans" pitchFamily="34" charset="0"/>
              </a:rPr>
              <a:t> This method allows evaluation of</a:t>
            </a:r>
            <a:r>
              <a:rPr lang="en-US" sz="2000" b="1" dirty="0" smtClean="0">
                <a:solidFill>
                  <a:schemeClr val="tx1"/>
                </a:solidFill>
                <a:latin typeface="Lucida Sans" pitchFamily="34" charset="0"/>
              </a:rPr>
              <a:t> both passive and active transport.</a:t>
            </a:r>
            <a:endParaRPr lang="en-US" sz="2000" dirty="0" smtClean="0">
              <a:solidFill>
                <a:schemeClr val="tx1"/>
              </a:solidFill>
              <a:latin typeface="Lucida Sans" pitchFamily="34" charset="0"/>
            </a:endParaRPr>
          </a:p>
          <a:p>
            <a:pPr algn="just">
              <a:spcBef>
                <a:spcPct val="50000"/>
              </a:spcBef>
            </a:pPr>
            <a:endParaRPr lang="en-US" sz="2000" dirty="0" smtClean="0">
              <a:solidFill>
                <a:schemeClr val="tx1"/>
              </a:solidFill>
            </a:endParaRPr>
          </a:p>
          <a:p>
            <a:pPr algn="just" rtl="0"/>
            <a:endParaRPr lang="ar-IQ" sz="2000" dirty="0">
              <a:solidFill>
                <a:schemeClr val="tx1"/>
              </a:solidFill>
            </a:endParaRPr>
          </a:p>
        </p:txBody>
      </p:sp>
      <p:sp>
        <p:nvSpPr>
          <p:cNvPr id="3" name="Title 2"/>
          <p:cNvSpPr>
            <a:spLocks noGrp="1"/>
          </p:cNvSpPr>
          <p:nvPr>
            <p:ph type="title"/>
          </p:nvPr>
        </p:nvSpPr>
        <p:spPr>
          <a:xfrm>
            <a:off x="323528" y="260648"/>
            <a:ext cx="8229600" cy="432048"/>
          </a:xfrm>
        </p:spPr>
        <p:txBody>
          <a:bodyPr>
            <a:normAutofit fontScale="90000"/>
          </a:bodyPr>
          <a:lstStyle/>
          <a:p>
            <a:pPr rtl="0"/>
            <a:r>
              <a:rPr lang="en-US" sz="4400" dirty="0" smtClean="0">
                <a:latin typeface="Lucida Sans" pitchFamily="34" charset="0"/>
              </a:rPr>
              <a:t/>
            </a:r>
            <a:br>
              <a:rPr lang="en-US" sz="4400" dirty="0" smtClean="0">
                <a:latin typeface="Lucida Sans" pitchFamily="34" charset="0"/>
              </a:rPr>
            </a:br>
            <a:r>
              <a:rPr lang="en-US" sz="4400" dirty="0" smtClean="0">
                <a:latin typeface="Lucida Sans" pitchFamily="34" charset="0"/>
              </a:rPr>
              <a:t>Membrane Permeability</a:t>
            </a:r>
            <a:br>
              <a:rPr lang="en-US" sz="4400" dirty="0" smtClean="0">
                <a:latin typeface="Lucida Sans" pitchFamily="34" charset="0"/>
              </a:rPr>
            </a:br>
            <a:endParaRPr lang="ar-IQ" dirty="0"/>
          </a:p>
        </p:txBody>
      </p:sp>
    </p:spTree>
    <p:extLst>
      <p:ext uri="{BB962C8B-B14F-4D97-AF65-F5344CB8AC3E}">
        <p14:creationId xmlns:p14="http://schemas.microsoft.com/office/powerpoint/2010/main" val="307405280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844824"/>
            <a:ext cx="8229600" cy="4680520"/>
          </a:xfrm>
        </p:spPr>
        <p:txBody>
          <a:bodyPr>
            <a:normAutofit fontScale="70000" lnSpcReduction="20000"/>
          </a:bodyPr>
          <a:lstStyle/>
          <a:p>
            <a:pPr algn="l" rtl="0" eaLnBrk="0" hangingPunct="0">
              <a:spcBef>
                <a:spcPct val="50000"/>
              </a:spcBef>
            </a:pPr>
            <a:r>
              <a:rPr lang="en-US" sz="2800" dirty="0" smtClean="0">
                <a:latin typeface="Lucida Sans" pitchFamily="34" charset="0"/>
              </a:rPr>
              <a:t>Inherent in this procedure is the selection of appropriate extraction solvents, drug stability, use of salting-out additives, and environmental concerns.</a:t>
            </a:r>
          </a:p>
          <a:p>
            <a:pPr algn="l" rtl="0" eaLnBrk="0" hangingPunct="0">
              <a:spcBef>
                <a:spcPct val="50000"/>
              </a:spcBef>
            </a:pPr>
            <a:r>
              <a:rPr lang="en-US" sz="2800" dirty="0" smtClean="0">
                <a:latin typeface="Lucida Sans" pitchFamily="34" charset="0"/>
              </a:rPr>
              <a:t>the </a:t>
            </a:r>
            <a:r>
              <a:rPr lang="en-US" sz="2800" dirty="0" err="1" smtClean="0">
                <a:latin typeface="Lucida Sans" pitchFamily="34" charset="0"/>
              </a:rPr>
              <a:t>octanol</a:t>
            </a:r>
            <a:r>
              <a:rPr lang="en-US" sz="2800" dirty="0" smtClean="0">
                <a:latin typeface="Lucida Sans" pitchFamily="34" charset="0"/>
              </a:rPr>
              <a:t> water partition coefficient is commonly used in formulation development</a:t>
            </a:r>
          </a:p>
          <a:p>
            <a:pPr algn="l" rtl="0" eaLnBrk="0" hangingPunct="0">
              <a:spcBef>
                <a:spcPct val="50000"/>
              </a:spcBef>
              <a:buNone/>
            </a:pPr>
            <a:r>
              <a:rPr lang="en-GB" sz="2800" b="1" dirty="0" smtClean="0">
                <a:latin typeface="Lucida Sans" pitchFamily="34" charset="0"/>
              </a:rPr>
              <a:t>P = (Conc. Of drug in </a:t>
            </a:r>
            <a:r>
              <a:rPr lang="en-GB" sz="2800" b="1" dirty="0" err="1" smtClean="0">
                <a:latin typeface="Lucida Sans" pitchFamily="34" charset="0"/>
              </a:rPr>
              <a:t>octanol</a:t>
            </a:r>
            <a:r>
              <a:rPr lang="en-GB" sz="2800" b="1" dirty="0" smtClean="0">
                <a:latin typeface="Lucida Sans" pitchFamily="34" charset="0"/>
              </a:rPr>
              <a:t>) / (Conc. Of drug in water)</a:t>
            </a:r>
            <a:endParaRPr lang="en-US" sz="2800" b="1" dirty="0" smtClean="0">
              <a:latin typeface="Lucida Sans" pitchFamily="34" charset="0"/>
            </a:endParaRPr>
          </a:p>
          <a:p>
            <a:pPr algn="l" rtl="0" eaLnBrk="0" hangingPunct="0">
              <a:spcBef>
                <a:spcPct val="50000"/>
              </a:spcBef>
            </a:pPr>
            <a:r>
              <a:rPr lang="en-US" sz="2800" dirty="0" smtClean="0">
                <a:latin typeface="Lucida Sans" pitchFamily="34" charset="0"/>
              </a:rPr>
              <a:t>P depends on the drug concentration only if the drug molecules have tendency to associate in solution.</a:t>
            </a:r>
          </a:p>
          <a:p>
            <a:pPr algn="l" rtl="0" eaLnBrk="0" hangingPunct="0">
              <a:spcBef>
                <a:spcPct val="50000"/>
              </a:spcBef>
            </a:pPr>
            <a:r>
              <a:rPr lang="en-US" sz="2800" dirty="0" smtClean="0">
                <a:latin typeface="Lucida Sans" pitchFamily="34" charset="0"/>
              </a:rPr>
              <a:t>For an </a:t>
            </a:r>
            <a:r>
              <a:rPr lang="en-US" sz="2800" dirty="0" err="1" smtClean="0">
                <a:latin typeface="Lucida Sans" pitchFamily="34" charset="0"/>
              </a:rPr>
              <a:t>ionizable</a:t>
            </a:r>
            <a:r>
              <a:rPr lang="en-US" sz="2800" dirty="0" smtClean="0">
                <a:latin typeface="Lucida Sans" pitchFamily="34" charset="0"/>
              </a:rPr>
              <a:t> drug, the following equation is applicable:</a:t>
            </a:r>
          </a:p>
          <a:p>
            <a:pPr algn="l" rtl="0" eaLnBrk="0" hangingPunct="0">
              <a:spcBef>
                <a:spcPct val="50000"/>
              </a:spcBef>
              <a:buNone/>
            </a:pPr>
            <a:r>
              <a:rPr lang="en-US" sz="2800" dirty="0" smtClean="0">
                <a:latin typeface="Lucida Sans" pitchFamily="34" charset="0"/>
              </a:rPr>
              <a:t>	</a:t>
            </a:r>
            <a:r>
              <a:rPr lang="en-US" sz="2800" b="1" dirty="0" smtClean="0">
                <a:latin typeface="Lucida Sans" pitchFamily="34" charset="0"/>
              </a:rPr>
              <a:t>P = (Conc. Of drug in </a:t>
            </a:r>
            <a:r>
              <a:rPr lang="en-US" sz="2800" b="1" dirty="0" err="1" smtClean="0">
                <a:latin typeface="Lucida Sans" pitchFamily="34" charset="0"/>
              </a:rPr>
              <a:t>octanol</a:t>
            </a:r>
            <a:r>
              <a:rPr lang="en-US" sz="2800" b="1" dirty="0" smtClean="0">
                <a:latin typeface="Lucida Sans" pitchFamily="34" charset="0"/>
              </a:rPr>
              <a:t>) / [1-</a:t>
            </a:r>
            <a:r>
              <a:rPr lang="el-GR" sz="2800" b="1" dirty="0" smtClean="0">
                <a:latin typeface="Lucida Sans" pitchFamily="34" charset="0"/>
              </a:rPr>
              <a:t>α</a:t>
            </a:r>
            <a:r>
              <a:rPr lang="en-GB" sz="2800" b="1" dirty="0" smtClean="0">
                <a:latin typeface="Lucida Sans" pitchFamily="34" charset="0"/>
              </a:rPr>
              <a:t>] (Conc. Of drug in water)</a:t>
            </a:r>
          </a:p>
          <a:p>
            <a:pPr algn="l" rtl="0" eaLnBrk="0" hangingPunct="0">
              <a:spcBef>
                <a:spcPct val="50000"/>
              </a:spcBef>
              <a:buNone/>
            </a:pPr>
            <a:r>
              <a:rPr lang="en-GB" sz="2800" dirty="0" smtClean="0">
                <a:latin typeface="Lucida Sans" pitchFamily="34" charset="0"/>
              </a:rPr>
              <a:t>Where </a:t>
            </a:r>
            <a:r>
              <a:rPr lang="el-GR" sz="2800" dirty="0" smtClean="0">
                <a:latin typeface="Calibri"/>
              </a:rPr>
              <a:t>α</a:t>
            </a:r>
            <a:r>
              <a:rPr lang="en-GB" sz="2800" dirty="0" smtClean="0">
                <a:latin typeface="Calibri"/>
              </a:rPr>
              <a:t> equals the degree of ionization </a:t>
            </a:r>
            <a:endParaRPr lang="en-US" sz="2800" dirty="0" smtClean="0">
              <a:latin typeface="Lucida Sans" pitchFamily="34" charset="0"/>
            </a:endParaRPr>
          </a:p>
          <a:p>
            <a:pPr algn="l" rtl="0" eaLnBrk="0" hangingPunct="0">
              <a:spcBef>
                <a:spcPct val="50000"/>
              </a:spcBef>
              <a:buNone/>
            </a:pPr>
            <a:r>
              <a:rPr lang="en-US" sz="2800" dirty="0" smtClean="0">
                <a:latin typeface="Lucida Sans" pitchFamily="34" charset="0"/>
              </a:rPr>
              <a:t>	</a:t>
            </a:r>
            <a:endParaRPr lang="en-US" sz="2800" dirty="0">
              <a:latin typeface="Lucida Sans" pitchFamily="34" charset="0"/>
            </a:endParaRPr>
          </a:p>
        </p:txBody>
      </p:sp>
      <p:sp>
        <p:nvSpPr>
          <p:cNvPr id="3" name="Title 2"/>
          <p:cNvSpPr>
            <a:spLocks noGrp="1"/>
          </p:cNvSpPr>
          <p:nvPr>
            <p:ph type="title"/>
          </p:nvPr>
        </p:nvSpPr>
        <p:spPr>
          <a:xfrm>
            <a:off x="457200" y="274638"/>
            <a:ext cx="8229600" cy="634082"/>
          </a:xfrm>
        </p:spPr>
        <p:txBody>
          <a:bodyPr>
            <a:normAutofit fontScale="90000"/>
          </a:bodyPr>
          <a:lstStyle/>
          <a:p>
            <a:r>
              <a:rPr lang="ar-IQ" sz="4400" dirty="0" smtClean="0">
                <a:latin typeface="Lucida Sans" pitchFamily="34" charset="0"/>
              </a:rPr>
              <a:t/>
            </a:r>
            <a:br>
              <a:rPr lang="ar-IQ" sz="4400" dirty="0" smtClean="0">
                <a:latin typeface="Lucida Sans" pitchFamily="34" charset="0"/>
              </a:rPr>
            </a:br>
            <a:r>
              <a:rPr lang="ar-IQ" sz="4400" dirty="0" smtClean="0">
                <a:latin typeface="Lucida Sans" pitchFamily="34" charset="0"/>
              </a:rPr>
              <a:t/>
            </a:r>
            <a:br>
              <a:rPr lang="ar-IQ" sz="4400" dirty="0" smtClean="0">
                <a:latin typeface="Lucida Sans" pitchFamily="34" charset="0"/>
              </a:rPr>
            </a:br>
            <a:r>
              <a:rPr lang="en-US" sz="4400" dirty="0" smtClean="0">
                <a:latin typeface="Lucida Sans" pitchFamily="34" charset="0"/>
              </a:rPr>
              <a:t>Partition Coefficient</a:t>
            </a:r>
            <a:br>
              <a:rPr lang="en-US" sz="4400" dirty="0" smtClean="0">
                <a:latin typeface="Lucida Sans" pitchFamily="34" charset="0"/>
              </a:rPr>
            </a:br>
            <a:r>
              <a:rPr lang="ar-IQ" sz="4400" dirty="0" smtClean="0">
                <a:latin typeface="Lucida Sans" pitchFamily="34" charset="0"/>
              </a:rPr>
              <a:t/>
            </a:r>
            <a:br>
              <a:rPr lang="ar-IQ" sz="4400" dirty="0" smtClean="0">
                <a:latin typeface="Lucida Sans" pitchFamily="34" charset="0"/>
              </a:rPr>
            </a:br>
            <a:endParaRPr lang="ar-IQ" dirty="0"/>
          </a:p>
        </p:txBody>
      </p:sp>
    </p:spTree>
    <p:extLst>
      <p:ext uri="{BB962C8B-B14F-4D97-AF65-F5344CB8AC3E}">
        <p14:creationId xmlns:p14="http://schemas.microsoft.com/office/powerpoint/2010/main" val="16998774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23528" y="1844824"/>
            <a:ext cx="8424935" cy="4281339"/>
          </a:xfrm>
        </p:spPr>
        <p:txBody>
          <a:bodyPr>
            <a:normAutofit fontScale="92500" lnSpcReduction="20000"/>
          </a:bodyPr>
          <a:lstStyle/>
          <a:p>
            <a:pPr algn="just" rtl="0"/>
            <a:r>
              <a:rPr lang="en-GB" dirty="0" smtClean="0">
                <a:solidFill>
                  <a:schemeClr val="tx1"/>
                </a:solidFill>
              </a:rPr>
              <a:t>Importance of dissociation or ionization constant of drug substances.</a:t>
            </a:r>
          </a:p>
          <a:p>
            <a:pPr algn="just" rtl="0">
              <a:buFont typeface="Wingdings" pitchFamily="2" charset="2"/>
              <a:buChar char="Ø"/>
            </a:pPr>
            <a:r>
              <a:rPr lang="en-GB" dirty="0" smtClean="0">
                <a:solidFill>
                  <a:schemeClr val="tx1"/>
                </a:solidFill>
              </a:rPr>
              <a:t>The extent of ionization has an effect on formulation and pharmacokinetics parameters of the drug. </a:t>
            </a:r>
          </a:p>
          <a:p>
            <a:pPr algn="just" rtl="0">
              <a:buFont typeface="Wingdings" pitchFamily="2" charset="2"/>
              <a:buChar char="Ø"/>
            </a:pPr>
            <a:r>
              <a:rPr lang="en-GB" dirty="0" smtClean="0">
                <a:solidFill>
                  <a:schemeClr val="tx1"/>
                </a:solidFill>
              </a:rPr>
              <a:t>In many cases it is dependent on the pH of the medium containing the drug.</a:t>
            </a:r>
          </a:p>
          <a:p>
            <a:pPr algn="just" rtl="0">
              <a:buFont typeface="Wingdings" pitchFamily="2" charset="2"/>
              <a:buChar char="Ø"/>
            </a:pPr>
            <a:r>
              <a:rPr lang="en-GB" dirty="0" smtClean="0">
                <a:solidFill>
                  <a:schemeClr val="tx1"/>
                </a:solidFill>
              </a:rPr>
              <a:t>Formulation pH provide a certain level of ionization of the drug for solubility and stability.</a:t>
            </a:r>
          </a:p>
          <a:p>
            <a:pPr algn="just"/>
            <a:r>
              <a:rPr lang="en-GB" dirty="0">
                <a:solidFill>
                  <a:schemeClr val="tx1"/>
                </a:solidFill>
              </a:rPr>
              <a:t>In pharmacokinetic area</a:t>
            </a:r>
          </a:p>
          <a:p>
            <a:pPr algn="just">
              <a:buFont typeface="Wingdings" pitchFamily="2" charset="2"/>
              <a:buChar char="Ø"/>
            </a:pPr>
            <a:r>
              <a:rPr lang="en-GB" dirty="0">
                <a:solidFill>
                  <a:schemeClr val="tx1"/>
                </a:solidFill>
              </a:rPr>
              <a:t> the extent of ionization of a drug has a strong effect on its extent of absorption, distribution, and elimination.</a:t>
            </a:r>
          </a:p>
          <a:p>
            <a:pPr algn="just"/>
            <a:r>
              <a:rPr lang="en-GB" dirty="0">
                <a:solidFill>
                  <a:schemeClr val="tx1"/>
                </a:solidFill>
              </a:rPr>
              <a:t>For the practicing pharmacist, it is important in predicting precipitation in admixtures and in calculating the solubility of drugs at certain pH values.  </a:t>
            </a:r>
          </a:p>
          <a:p>
            <a:pPr algn="just" rtl="0">
              <a:buFont typeface="Wingdings" pitchFamily="2" charset="2"/>
              <a:buChar char="Ø"/>
            </a:pPr>
            <a:endParaRPr lang="ar-IQ" dirty="0">
              <a:solidFill>
                <a:schemeClr val="tx1"/>
              </a:solidFill>
            </a:endParaRPr>
          </a:p>
        </p:txBody>
      </p:sp>
      <p:sp>
        <p:nvSpPr>
          <p:cNvPr id="2" name="Title 1"/>
          <p:cNvSpPr>
            <a:spLocks noGrp="1"/>
          </p:cNvSpPr>
          <p:nvPr>
            <p:ph type="title"/>
          </p:nvPr>
        </p:nvSpPr>
        <p:spPr>
          <a:xfrm>
            <a:off x="457200" y="338328"/>
            <a:ext cx="8229600" cy="570392"/>
          </a:xfrm>
        </p:spPr>
        <p:txBody>
          <a:bodyPr>
            <a:normAutofit fontScale="90000"/>
          </a:bodyPr>
          <a:lstStyle/>
          <a:p>
            <a:pPr rtl="0"/>
            <a:r>
              <a:rPr lang="en-GB" dirty="0" err="1" smtClean="0"/>
              <a:t>pka</a:t>
            </a:r>
            <a:r>
              <a:rPr lang="en-GB" dirty="0" smtClean="0"/>
              <a:t> / </a:t>
            </a:r>
            <a:r>
              <a:rPr lang="en-GB" dirty="0"/>
              <a:t>D</a:t>
            </a:r>
            <a:r>
              <a:rPr lang="en-GB" dirty="0" smtClean="0"/>
              <a:t>issociation constants</a:t>
            </a:r>
            <a:endParaRPr lang="ar-IQ" dirty="0"/>
          </a:p>
        </p:txBody>
      </p:sp>
    </p:spTree>
    <p:extLst>
      <p:ext uri="{BB962C8B-B14F-4D97-AF65-F5344CB8AC3E}">
        <p14:creationId xmlns:p14="http://schemas.microsoft.com/office/powerpoint/2010/main" val="20704787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2469</TotalTime>
  <Words>3652</Words>
  <Application>Microsoft Office PowerPoint</Application>
  <PresentationFormat>On-screen Show (4:3)</PresentationFormat>
  <Paragraphs>273</Paragraphs>
  <Slides>46</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46</vt:i4>
      </vt:variant>
    </vt:vector>
  </HeadingPairs>
  <TitlesOfParts>
    <vt:vector size="57" baseType="lpstr">
      <vt:lpstr>Angsana New</vt:lpstr>
      <vt:lpstr>Arial</vt:lpstr>
      <vt:lpstr>Calibri</vt:lpstr>
      <vt:lpstr>Candara</vt:lpstr>
      <vt:lpstr>Lucida Sans</vt:lpstr>
      <vt:lpstr>PalatinoLTStd-Italic</vt:lpstr>
      <vt:lpstr>PalatinoLTStd-Roman</vt:lpstr>
      <vt:lpstr>Symbol</vt:lpstr>
      <vt:lpstr>Wingdings</vt:lpstr>
      <vt:lpstr>Wingdings 2</vt:lpstr>
      <vt:lpstr>Waveform</vt:lpstr>
      <vt:lpstr>Pharmaceultical dosage form design and drug delivery systems</vt:lpstr>
      <vt:lpstr>PowerPoint Presentation</vt:lpstr>
      <vt:lpstr>PowerPoint Presentation</vt:lpstr>
      <vt:lpstr>Dissolution</vt:lpstr>
      <vt:lpstr>PowerPoint Presentation</vt:lpstr>
      <vt:lpstr> </vt:lpstr>
      <vt:lpstr> Membrane Permeability </vt:lpstr>
      <vt:lpstr>  Partition Coefficient  </vt:lpstr>
      <vt:lpstr>pka / Dissociation constants</vt:lpstr>
      <vt:lpstr>Drug and drug product stability</vt:lpstr>
      <vt:lpstr>Drug stability: Mechanism of Degradation</vt:lpstr>
      <vt:lpstr>Hydrolysis </vt:lpstr>
      <vt:lpstr>Oxidation </vt:lpstr>
      <vt:lpstr>PowerPoint Presentation</vt:lpstr>
      <vt:lpstr>Drug and product stability: kinetics and shelf life</vt:lpstr>
      <vt:lpstr>PowerPoint Presentation</vt:lpstr>
      <vt:lpstr>PowerPoint Presentation</vt:lpstr>
      <vt:lpstr>PowerPoint Presentation</vt:lpstr>
      <vt:lpstr>Q10 Method of Shelf Life Estimation</vt:lpstr>
      <vt:lpstr>PowerPoint Presentation</vt:lpstr>
      <vt:lpstr>PowerPoint Presentation</vt:lpstr>
      <vt:lpstr>PowerPoint Presentation</vt:lpstr>
      <vt:lpstr>Enhancing Stability of Drug Products</vt:lpstr>
      <vt:lpstr>PowerPoint Presentation</vt:lpstr>
      <vt:lpstr>PowerPoint Presentation</vt:lpstr>
      <vt:lpstr>oxidation</vt:lpstr>
      <vt:lpstr>PowerPoint Presentation</vt:lpstr>
      <vt:lpstr>PowerPoint Presentation</vt:lpstr>
      <vt:lpstr>PowerPoint Presentation</vt:lpstr>
      <vt:lpstr>PowerPoint Presentation</vt:lpstr>
      <vt:lpstr>PowerPoint Presentation</vt:lpstr>
      <vt:lpstr> Polymerization, chemical decarboxylation, and deamination  </vt:lpstr>
      <vt:lpstr>PowerPoint Presentation</vt:lpstr>
      <vt:lpstr>Stability Teting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 </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pka / Dissociation constants</dc:title>
  <dc:creator>hp pavilion</dc:creator>
  <cp:lastModifiedBy>Windows User</cp:lastModifiedBy>
  <cp:revision>206</cp:revision>
  <dcterms:created xsi:type="dcterms:W3CDTF">2013-03-13T20:27:46Z</dcterms:created>
  <dcterms:modified xsi:type="dcterms:W3CDTF">2019-03-16T14:35:36Z</dcterms:modified>
</cp:coreProperties>
</file>