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69" r:id="rId3"/>
    <p:sldId id="259" r:id="rId4"/>
    <p:sldId id="270" r:id="rId5"/>
    <p:sldId id="260" r:id="rId6"/>
    <p:sldId id="271" r:id="rId7"/>
    <p:sldId id="261" r:id="rId8"/>
    <p:sldId id="262" r:id="rId9"/>
    <p:sldId id="272" r:id="rId10"/>
    <p:sldId id="263" r:id="rId11"/>
    <p:sldId id="273" r:id="rId12"/>
    <p:sldId id="277" r:id="rId13"/>
    <p:sldId id="264" r:id="rId14"/>
    <p:sldId id="265" r:id="rId15"/>
    <p:sldId id="266" r:id="rId16"/>
    <p:sldId id="274" r:id="rId17"/>
    <p:sldId id="276" r:id="rId18"/>
    <p:sldId id="267" r:id="rId19"/>
    <p:sldId id="268" r:id="rId20"/>
    <p:sldId id="279" r:id="rId21"/>
    <p:sldId id="280" r:id="rId22"/>
    <p:sldId id="281" r:id="rId23"/>
    <p:sldId id="282" r:id="rId24"/>
    <p:sldId id="283" r:id="rId25"/>
    <p:sldId id="278" r:id="rId26"/>
    <p:sldId id="284" r:id="rId27"/>
    <p:sldId id="285" r:id="rId28"/>
    <p:sldId id="286" r:id="rId29"/>
    <p:sldId id="291" r:id="rId30"/>
    <p:sldId id="288" r:id="rId31"/>
    <p:sldId id="289" r:id="rId32"/>
    <p:sldId id="29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3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3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0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2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2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2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4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2AE1-D9FC-4B3D-8DAD-E491F7C523B7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F8BC-95B3-4043-A6B4-4E21A27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0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_8_Dw_0s7qMA/SZNcsqPC4XI/AAAAAAAAAGQ/T3uos15nGPQ/s400/JDIABE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0222" y="1"/>
            <a:ext cx="6629399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07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43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Clinical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3886" cy="4667772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Polyuria (increased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urine production, particularly noticeable at night)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Polydipsia (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increased thirst).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Osmotic diuresis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secondary to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hyperglycaemia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Fatigue due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an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inability to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utilise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glucose and marked weight loss because of the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breakdown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body protein and fat as an alternative energy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source to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glucose.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Blurred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vision caused by a change in lens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refraction 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Higher infection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rate, especially Candida, and urinary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tract infections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due to increased urinary glucose levels.</a:t>
            </a:r>
          </a:p>
        </p:txBody>
      </p:sp>
    </p:spTree>
    <p:extLst>
      <p:ext uri="{BB962C8B-B14F-4D97-AF65-F5344CB8AC3E}">
        <p14:creationId xmlns:p14="http://schemas.microsoft.com/office/powerpoint/2010/main" val="21694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phr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8" y="365125"/>
            <a:ext cx="12039235" cy="610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7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osmotic diuresis in hyperglyce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1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132"/>
            <a:ext cx="10515600" cy="105690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157"/>
            <a:ext cx="10515600" cy="490376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sz="1000" b="1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symptoms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(polyuria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polydipsia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unexplained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weight loss) plus: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Fasting serum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glucose concentration ≥7.0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mmol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/L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serum glucose concentration ≥11.1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mmol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/L   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2 h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after 75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g anhydrous glucose in an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OGTT.</a:t>
            </a:r>
          </a:p>
          <a:p>
            <a:endParaRPr lang="en-US" sz="1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With no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symptoms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Diagnosis should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not be based on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single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glucose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determination.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Glycated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haemoglobin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(HbA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1c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03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56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 of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Hypoglycaemia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+ (table 44.4)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13053"/>
            <a:ext cx="4972291" cy="469932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Autonomic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Sweating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Trembling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Tachycardia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Palpitations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Pallor</a:t>
            </a:r>
          </a:p>
          <a:p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Other</a:t>
            </a:r>
          </a:p>
          <a:p>
            <a:r>
              <a:rPr lang="en-US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Hunger/ Headache</a:t>
            </a:r>
            <a:endParaRPr lang="en-US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Perioral tingling/numbness</a:t>
            </a:r>
          </a:p>
          <a:p>
            <a:endParaRPr lang="en-US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457" y="1713053"/>
            <a:ext cx="5161344" cy="469932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Neuroglycopaenic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Faintness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Loss of concentration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Drowsiness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Visual disturbances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Abnormal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behaviour</a:t>
            </a:r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 (agitation, aggressiveness)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Confusion and Coma</a:t>
            </a:r>
          </a:p>
          <a:p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15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0570" cy="1325563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Diabetic ketoacidosis</a:t>
            </a:r>
          </a:p>
        </p:txBody>
      </p:sp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80" y="1"/>
            <a:ext cx="67647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307939" y="2731626"/>
            <a:ext cx="3183038" cy="18635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Blood glucose </a:t>
            </a:r>
            <a:r>
              <a:rPr lang="en-US" sz="2800" b="1" dirty="0">
                <a:solidFill>
                  <a:schemeClr val="tx1"/>
                </a:solidFill>
              </a:rPr>
              <a:t>level </a:t>
            </a:r>
            <a:r>
              <a:rPr lang="en-US" sz="2800" b="1" dirty="0" smtClean="0">
                <a:solidFill>
                  <a:schemeClr val="tx1"/>
                </a:solidFill>
              </a:rPr>
              <a:t>&gt; 22 </a:t>
            </a:r>
            <a:r>
              <a:rPr lang="en-US" sz="2800" b="1" dirty="0" err="1" smtClean="0">
                <a:solidFill>
                  <a:schemeClr val="tx1"/>
                </a:solidFill>
              </a:rPr>
              <a:t>mmol</a:t>
            </a:r>
            <a:r>
              <a:rPr lang="en-US" sz="2800" b="1" dirty="0" smtClean="0">
                <a:solidFill>
                  <a:schemeClr val="tx1"/>
                </a:solidFill>
              </a:rPr>
              <a:t>/L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1209" y="1610328"/>
            <a:ext cx="2847371" cy="1148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sz="3200" b="1" dirty="0" smtClean="0">
                <a:solidFill>
                  <a:schemeClr val="tx1"/>
                </a:solidFill>
              </a:rPr>
              <a:t>Ketones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1209" y="2883546"/>
            <a:ext cx="2847371" cy="16074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Stimulation of </a:t>
            </a:r>
            <a:r>
              <a:rPr lang="en-US" sz="2400" b="1" dirty="0">
                <a:solidFill>
                  <a:schemeClr val="tx1"/>
                </a:solidFill>
              </a:rPr>
              <a:t>the vomiting </a:t>
            </a:r>
            <a:r>
              <a:rPr lang="en-US" sz="2400" b="1" dirty="0" smtClean="0">
                <a:solidFill>
                  <a:schemeClr val="tx1"/>
                </a:solidFill>
              </a:rPr>
              <a:t>center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6308" y="4764432"/>
            <a:ext cx="5891513" cy="1362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Potassium loss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2524" y="277792"/>
            <a:ext cx="4505448" cy="11632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Hyperglycaemia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4305782" y="1610328"/>
            <a:ext cx="2555110" cy="1511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Osmotic diuresis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1659" y="1817950"/>
            <a:ext cx="260141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Lowers serum </a:t>
            </a:r>
            <a:r>
              <a:rPr lang="en-US" sz="2400" b="1" dirty="0">
                <a:solidFill>
                  <a:schemeClr val="tx1"/>
                </a:solidFill>
              </a:rPr>
              <a:t>volume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83837" y="1817950"/>
            <a:ext cx="2395960" cy="868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Hyperosmolarity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49517" y="2857504"/>
            <a:ext cx="2662180" cy="14844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Anorexia, </a:t>
            </a:r>
            <a:r>
              <a:rPr lang="en-US" sz="2400" b="1" dirty="0">
                <a:solidFill>
                  <a:schemeClr val="tx1"/>
                </a:solidFill>
              </a:rPr>
              <a:t>nausea and vomiting</a:t>
            </a:r>
          </a:p>
        </p:txBody>
      </p:sp>
    </p:spTree>
    <p:extLst>
      <p:ext uri="{BB962C8B-B14F-4D97-AF65-F5344CB8AC3E}">
        <p14:creationId xmlns:p14="http://schemas.microsoft.com/office/powerpoint/2010/main" val="85474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78" y="99576"/>
            <a:ext cx="8854634" cy="663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13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Hyperosmolar </a:t>
            </a:r>
            <a:r>
              <a:rPr lang="en-US" b="1" dirty="0" smtClean="0"/>
              <a:t>hyperglycemic </a:t>
            </a:r>
            <a:r>
              <a:rPr lang="en-US" b="1" dirty="0"/>
              <a:t>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 significant ketone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production and therefore no severe acidosis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Hyperglycemia → osmotic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diuresis →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dehydration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→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hyperosmolarity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→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increase blood viscosity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the risk of thromboembolism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Factors precipitating HHS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are infection, myocardial infarction, poor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adherence with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medication regimens or medicines which cause diuresis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 impair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glucose tolerance, for example, glucocorticoids.</a:t>
            </a:r>
          </a:p>
        </p:txBody>
      </p:sp>
    </p:spTree>
    <p:extLst>
      <p:ext uri="{BB962C8B-B14F-4D97-AF65-F5344CB8AC3E}">
        <p14:creationId xmlns:p14="http://schemas.microsoft.com/office/powerpoint/2010/main" val="18619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Long-term diabetic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Macrovascular</a:t>
            </a: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disease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Cardiovascular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Peripheral vascular disease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Microvascular </a:t>
            </a:r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disease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Retinopathy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Nephropathy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Peripheral neuropathy</a:t>
            </a:r>
          </a:p>
        </p:txBody>
      </p:sp>
    </p:spTree>
    <p:extLst>
      <p:ext uri="{BB962C8B-B14F-4D97-AF65-F5344CB8AC3E}">
        <p14:creationId xmlns:p14="http://schemas.microsoft.com/office/powerpoint/2010/main" val="27708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4995" y="1662673"/>
            <a:ext cx="2677099" cy="1872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Endocrine Disorder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615190" y="1439306"/>
            <a:ext cx="2952520" cy="226947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Chronic condition</a:t>
            </a:r>
            <a:endParaRPr lang="en-US" sz="36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05899" y="3152703"/>
            <a:ext cx="3437262" cy="15313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Hyperglycemia</a:t>
            </a:r>
            <a:endParaRPr lang="en-US" sz="36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5247" y="3918376"/>
            <a:ext cx="3117773" cy="24898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Impaired insulin </a:t>
            </a:r>
            <a:r>
              <a:rPr lang="en-US" sz="36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secretion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615190" y="4215833"/>
            <a:ext cx="2555913" cy="21923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Insulin resistance</a:t>
            </a:r>
            <a:endParaRPr lang="en-US" sz="36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60748" y="365436"/>
            <a:ext cx="5327563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Diabetes Mellitus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41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Cardiovascular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 most common cause of death in people with type 2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diabetes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Silent myocardial infarction (infarction with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 symptoms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 is more common in those with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diabetes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Cerebrovascular disease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also more commonly associated with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diabetes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Hypertension is twice as common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amongst 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diabetic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population. It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affects over 80% of those with type 2 diabetes</a:t>
            </a:r>
          </a:p>
        </p:txBody>
      </p:sp>
    </p:spTree>
    <p:extLst>
      <p:ext uri="{BB962C8B-B14F-4D97-AF65-F5344CB8AC3E}">
        <p14:creationId xmlns:p14="http://schemas.microsoft.com/office/powerpoint/2010/main" val="26711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Peripheral vascular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PVD affects the blood vessels outside the </a:t>
            </a:r>
            <a:r>
              <a:rPr lang="en-US" sz="3200" dirty="0" smtClean="0"/>
              <a:t>heart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It often </a:t>
            </a:r>
            <a:r>
              <a:rPr lang="en-US" sz="3200" dirty="0"/>
              <a:t>affects the arteries of the </a:t>
            </a:r>
            <a:r>
              <a:rPr lang="en-US" sz="3200" dirty="0" smtClean="0"/>
              <a:t>legs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 cramping </a:t>
            </a:r>
            <a:r>
              <a:rPr lang="en-US" sz="3200" dirty="0"/>
              <a:t>pain </a:t>
            </a:r>
            <a:r>
              <a:rPr lang="en-US" sz="3200" dirty="0" smtClean="0"/>
              <a:t>experienced on </a:t>
            </a:r>
            <a:r>
              <a:rPr lang="en-US" sz="3200" dirty="0"/>
              <a:t>walking, due to reversible muscle </a:t>
            </a:r>
            <a:r>
              <a:rPr lang="en-US" sz="3200" dirty="0" err="1"/>
              <a:t>ischaemia</a:t>
            </a:r>
            <a:r>
              <a:rPr lang="en-US" sz="3200" dirty="0"/>
              <a:t> secondary </a:t>
            </a:r>
            <a:r>
              <a:rPr lang="en-US" sz="3200" dirty="0" smtClean="0"/>
              <a:t>to atherosclerosis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3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04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Retinopathy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8990" cy="435133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The main problem with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retinopathy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that it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2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symptomless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until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disease is far advanced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Tight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glycaemic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control has been shown to prevent and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delay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progression of retinopathy in patients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with DM.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13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804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Nephropathy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In diabetic renal disease, the kidneys become enlarged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the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glomerular filtration rate (GFR) initially increases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Detection by GFR estimation and 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microalbuminuria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(ACE) inhibitors and/or (ARBs) are the treatments of choice, provide renal protective effects.</a:t>
            </a:r>
          </a:p>
        </p:txBody>
      </p:sp>
    </p:spTree>
    <p:extLst>
      <p:ext uri="{BB962C8B-B14F-4D97-AF65-F5344CB8AC3E}">
        <p14:creationId xmlns:p14="http://schemas.microsoft.com/office/powerpoint/2010/main" val="30310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Peripheral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neuropathy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5065"/>
            <a:ext cx="10515600" cy="380189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progressive loss of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peripheral nerve </a:t>
            </a:r>
            <a:r>
              <a:rPr lang="en-US" sz="32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fibres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resulting in nerve dysfunction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sensory, motor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autonomic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symptoms.</a:t>
            </a:r>
          </a:p>
        </p:txBody>
      </p:sp>
    </p:spTree>
    <p:extLst>
      <p:ext uri="{BB962C8B-B14F-4D97-AF65-F5344CB8AC3E}">
        <p14:creationId xmlns:p14="http://schemas.microsoft.com/office/powerpoint/2010/main" val="18986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80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/>
              <a:t>Macro- and microvascular disease combined</a:t>
            </a:r>
          </a:p>
        </p:txBody>
      </p:sp>
      <p:pic>
        <p:nvPicPr>
          <p:cNvPr id="717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504" y="2006930"/>
            <a:ext cx="7232089" cy="4012859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3761" y="2166699"/>
            <a:ext cx="4156364" cy="32932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241F1F"/>
                </a:solidFill>
                <a:latin typeface="TimesNRMT"/>
              </a:rPr>
              <a:t>Foot problems often develop as a </a:t>
            </a:r>
            <a:r>
              <a:rPr lang="en-US" sz="2600" dirty="0" smtClean="0">
                <a:solidFill>
                  <a:srgbClr val="241F1F"/>
                </a:solidFill>
                <a:latin typeface="TimesNRMT"/>
              </a:rPr>
              <a:t>result of </a:t>
            </a:r>
            <a:r>
              <a:rPr lang="en-US" sz="2600" dirty="0">
                <a:solidFill>
                  <a:srgbClr val="241F1F"/>
                </a:solidFill>
                <a:latin typeface="TimesNRMT"/>
              </a:rPr>
              <a:t>a combination of specific problems associated with </a:t>
            </a:r>
            <a:r>
              <a:rPr lang="en-US" sz="2600" dirty="0" smtClean="0">
                <a:solidFill>
                  <a:srgbClr val="241F1F"/>
                </a:solidFill>
                <a:latin typeface="TimesNRMT"/>
              </a:rPr>
              <a:t>having diabetes</a:t>
            </a:r>
            <a:r>
              <a:rPr lang="en-US" sz="2600" dirty="0">
                <a:solidFill>
                  <a:srgbClr val="241F1F"/>
                </a:solidFill>
                <a:latin typeface="TimesNRMT"/>
              </a:rPr>
              <a:t>, </a:t>
            </a:r>
            <a:r>
              <a:rPr lang="en-US" sz="2600" dirty="0" smtClean="0">
                <a:solidFill>
                  <a:srgbClr val="241F1F"/>
                </a:solidFill>
                <a:latin typeface="TimesNRMT"/>
              </a:rPr>
              <a:t>that </a:t>
            </a:r>
            <a:r>
              <a:rPr lang="en-US" sz="2600" dirty="0">
                <a:solidFill>
                  <a:srgbClr val="241F1F"/>
                </a:solidFill>
                <a:latin typeface="TimesNRMT"/>
              </a:rPr>
              <a:t>is sensory and autonomic neuropathy, </a:t>
            </a:r>
            <a:r>
              <a:rPr lang="en-US" sz="2600" dirty="0" smtClean="0">
                <a:solidFill>
                  <a:srgbClr val="241F1F"/>
                </a:solidFill>
                <a:latin typeface="TimesNRMT"/>
              </a:rPr>
              <a:t>PVD and </a:t>
            </a:r>
            <a:r>
              <a:rPr lang="en-US" sz="2600" dirty="0" err="1">
                <a:solidFill>
                  <a:srgbClr val="241F1F"/>
                </a:solidFill>
                <a:latin typeface="TimesNRMT"/>
              </a:rPr>
              <a:t>hyperglycaemia</a:t>
            </a:r>
            <a:r>
              <a:rPr lang="en-US" sz="2600" dirty="0">
                <a:solidFill>
                  <a:srgbClr val="241F1F"/>
                </a:solidFill>
                <a:latin typeface="TimesNRMT"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184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4917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/>
              <a:t>There are three main types of foot ulcers: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Neuropathic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ulcers occur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when peripheral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neuropathy causes loss of pain sensation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n-US" sz="3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Ischaemic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 ulcers result from PVD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poor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blood supply causing a reduction in available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nutrients and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oxygen required for healing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n-US" sz="3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Ischaemic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ulcers are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painful and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usually occur on the distal ends of the toes. </a:t>
            </a:r>
            <a:endParaRPr lang="en-US" sz="3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ulcers have 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elements of both neuropathy and </a:t>
            </a:r>
            <a:r>
              <a:rPr lang="en-US" sz="3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ischaemia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 termed </a:t>
            </a:r>
            <a:r>
              <a:rPr lang="en-US" sz="3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neuroischaemic</a:t>
            </a: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3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Charcot </a:t>
            </a:r>
            <a:r>
              <a:rPr lang="en-US" b="1" dirty="0" err="1"/>
              <a:t>arthropathy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uncommon foot complication</a:t>
            </a:r>
          </a:p>
          <a:p>
            <a:r>
              <a:rPr lang="en-US" dirty="0"/>
              <a:t>caused by severe neuropathy. It results in chronic,</a:t>
            </a:r>
          </a:p>
          <a:p>
            <a:r>
              <a:rPr lang="en-US" dirty="0"/>
              <a:t>progressive destruction of joints with marked inflammation.</a:t>
            </a:r>
          </a:p>
          <a:p>
            <a:r>
              <a:rPr lang="en-US" dirty="0"/>
              <a:t>Reduced bone density leads to bone fractures, altered</a:t>
            </a:r>
          </a:p>
          <a:p>
            <a:r>
              <a:rPr lang="en-US" dirty="0"/>
              <a:t>foot shape and gross deformity</a:t>
            </a:r>
          </a:p>
        </p:txBody>
      </p:sp>
    </p:spTree>
    <p:extLst>
      <p:ext uri="{BB962C8B-B14F-4D97-AF65-F5344CB8AC3E}">
        <p14:creationId xmlns:p14="http://schemas.microsoft.com/office/powerpoint/2010/main" val="8925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Charcot arthropath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980" y="2052565"/>
            <a:ext cx="5837438" cy="3970317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Charcot </a:t>
            </a:r>
            <a:r>
              <a:rPr lang="en-US" b="1" dirty="0" err="1"/>
              <a:t>arthropathy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2052565"/>
            <a:ext cx="4553197" cy="397031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This is an uncommon foot </a:t>
            </a:r>
            <a:r>
              <a:rPr lang="en-US" sz="2800" dirty="0" smtClean="0"/>
              <a:t>complication caused </a:t>
            </a:r>
            <a:r>
              <a:rPr lang="en-US" sz="2800" dirty="0"/>
              <a:t>by severe neuropathy. It results in </a:t>
            </a:r>
            <a:r>
              <a:rPr lang="en-US" sz="2800" dirty="0" smtClean="0"/>
              <a:t>chronic, progressive </a:t>
            </a:r>
            <a:r>
              <a:rPr lang="en-US" sz="2800" dirty="0"/>
              <a:t>destruction of joints with marked inflammation.</a:t>
            </a:r>
          </a:p>
          <a:p>
            <a:r>
              <a:rPr lang="en-US" sz="2800" dirty="0"/>
              <a:t>Reduced bone density leads to bone fractures, </a:t>
            </a:r>
            <a:r>
              <a:rPr lang="en-US" sz="2800" dirty="0" smtClean="0"/>
              <a:t>altered foot </a:t>
            </a:r>
            <a:r>
              <a:rPr lang="en-US" sz="2800" dirty="0"/>
              <a:t>shape and gross deformity</a:t>
            </a:r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iabeteshealth.com/media/images/article_images/75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0"/>
            <a:ext cx="9144000" cy="6830568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981200" y="457200"/>
            <a:ext cx="8305800" cy="1219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800" b="1" i="1" dirty="0">
                <a:solidFill>
                  <a:schemeClr val="tx1"/>
                </a:solidFill>
                <a:latin typeface="Book Antiqua" pitchFamily="18" charset="0"/>
              </a:rPr>
              <a:t>Management of T1DM</a:t>
            </a:r>
            <a:endParaRPr lang="ar-IQ" sz="4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3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034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Differences between type 1 and type 2 DM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41513"/>
            <a:ext cx="5181600" cy="4840310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endParaRPr lang="en-US" sz="1100" b="1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8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Type </a:t>
            </a:r>
            <a:r>
              <a:rPr lang="en-US" sz="38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1 </a:t>
            </a:r>
            <a:r>
              <a:rPr lang="en-US" sz="38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diabetes</a:t>
            </a:r>
            <a:endParaRPr lang="en-US" sz="38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β-</a:t>
            </a:r>
            <a:r>
              <a:rPr lang="fr-FR" b="1" dirty="0" err="1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cell</a:t>
            </a:r>
            <a:r>
              <a:rPr lang="fr-FR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destruction</a:t>
            </a:r>
            <a:endParaRPr lang="fr-FR" b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Islet cell antibodies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present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Strong genetic </a:t>
            </a:r>
            <a:r>
              <a:rPr lang="en-US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link</a:t>
            </a:r>
            <a:endParaRPr lang="en-US" b="1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Age of onset usually below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30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Faster onset of symptoms </a:t>
            </a:r>
            <a:endParaRPr lang="en-US" b="1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Patients </a:t>
            </a:r>
            <a:r>
              <a:rPr lang="en-US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usually not </a:t>
            </a:r>
            <a:r>
              <a:rPr lang="en-US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overweight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Insulin must be administered</a:t>
            </a: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Extreme </a:t>
            </a:r>
            <a:r>
              <a:rPr lang="en-US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hyperglycaemia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causes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diabetic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ketoacidosis</a:t>
            </a:r>
            <a:endParaRPr lang="en-US" b="1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41513"/>
            <a:ext cx="5181600" cy="4840310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endParaRPr lang="en-US" sz="1200" b="1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8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Type 2 diabetes</a:t>
            </a:r>
          </a:p>
          <a:p>
            <a:pPr>
              <a:lnSpc>
                <a:spcPct val="120000"/>
              </a:lnSpc>
            </a:pPr>
            <a:r>
              <a:rPr lang="fr-FR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 β-</a:t>
            </a:r>
            <a:r>
              <a:rPr lang="fr-FR" b="1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cell</a:t>
            </a:r>
            <a:r>
              <a:rPr lang="fr-FR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destruction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 islet cell antibodies present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Very strong genetic link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Age of onset usually above 40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Slower onset of symptoms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Patients </a:t>
            </a:r>
            <a:r>
              <a:rPr lang="en-US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usually </a:t>
            </a:r>
            <a:r>
              <a:rPr lang="en-US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overweight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Diet control and oral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hypoglycaemic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glycemic agent</a:t>
            </a:r>
            <a:endParaRPr lang="en-US" b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en-US" sz="29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Extreme </a:t>
            </a:r>
            <a:r>
              <a:rPr lang="en-US" sz="29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hyperglycaemia</a:t>
            </a:r>
            <a:r>
              <a:rPr lang="en-US" sz="29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causes hyperosmolar </a:t>
            </a:r>
            <a:r>
              <a:rPr lang="en-US" sz="2900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hyperglycaemic</a:t>
            </a:r>
            <a:r>
              <a:rPr lang="en-US" sz="29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state</a:t>
            </a:r>
          </a:p>
          <a:p>
            <a:pPr>
              <a:lnSpc>
                <a:spcPct val="120000"/>
              </a:lnSpc>
            </a:pP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52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iqaldawaya.net/images/custom/13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762806"/>
            <a:ext cx="9177459" cy="509519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0" y="0"/>
            <a:ext cx="91440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6000" b="1" i="1" dirty="0">
                <a:solidFill>
                  <a:schemeClr val="tx1"/>
                </a:solidFill>
                <a:latin typeface="Book Antiqua" pitchFamily="18" charset="0"/>
              </a:rPr>
              <a:t>Management of T2DM</a:t>
            </a:r>
            <a:endParaRPr lang="ar-IQ" sz="6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1154" y="392876"/>
            <a:ext cx="3006436" cy="2963883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Sulfonylureas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Stimulate insulin release from the β-cells of the pancreas</a:t>
            </a:r>
            <a:endParaRPr lang="en-US" b="1" dirty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ar-IQ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7954" y="3886200"/>
            <a:ext cx="2939636" cy="27432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Meglitinides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Stimulate insulin release from the β-cells of the pancreas</a:t>
            </a:r>
            <a:endParaRPr lang="en-US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39885" y="392876"/>
            <a:ext cx="3067792" cy="2826326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Biguanides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Inhibit gluconeogenesis and increased insulin-stimulated glucose uptake</a:t>
            </a:r>
            <a:endParaRPr lang="ar-IQ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74968" y="3825339"/>
            <a:ext cx="2996542" cy="2765961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Alpha-Glucosidase Inhibitors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Inhibit the digestion of complex carbohydrates</a:t>
            </a:r>
            <a:endParaRPr lang="ar-IQ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69972" y="392876"/>
            <a:ext cx="3012374" cy="28223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Thiazolidinedione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Bind to the PPARγ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and regulate the expression of multiple genes</a:t>
            </a:r>
            <a:endParaRPr lang="ar-IQ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51759" y="3825339"/>
            <a:ext cx="2949039" cy="286492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Incretin Mimetics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bind to GLP-1 receptors and stimulate glucose dependent insulin release.</a:t>
            </a:r>
            <a:endParaRPr lang="ar-IQ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179626" y="2173183"/>
            <a:ext cx="2731325" cy="252944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Georgia" pitchFamily="18" charset="0"/>
              </a:rPr>
              <a:t>Dipeptidyl</a:t>
            </a:r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 pepidase-4 inhibitors</a:t>
            </a:r>
          </a:p>
        </p:txBody>
      </p:sp>
    </p:spTree>
    <p:extLst>
      <p:ext uri="{BB962C8B-B14F-4D97-AF65-F5344CB8AC3E}">
        <p14:creationId xmlns:p14="http://schemas.microsoft.com/office/powerpoint/2010/main" val="1918489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909" y="125285"/>
            <a:ext cx="9464633" cy="673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89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Type 1 DM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2215587" y="1504577"/>
            <a:ext cx="6870539" cy="9955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Genetic (1–2%) and Environmental factors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90845" y="2789368"/>
            <a:ext cx="3067292" cy="17594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Circulating islet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cell antibodies (ICAs)</a:t>
            </a:r>
          </a:p>
        </p:txBody>
      </p:sp>
      <p:sp>
        <p:nvSpPr>
          <p:cNvPr id="8" name="Rectangle 7"/>
          <p:cNvSpPr/>
          <p:nvPr/>
        </p:nvSpPr>
        <p:spPr>
          <a:xfrm>
            <a:off x="5650856" y="2789368"/>
            <a:ext cx="4398380" cy="17594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Precedes the </a:t>
            </a:r>
            <a:r>
              <a:rPr lang="en-US" sz="2800" b="1" dirty="0">
                <a:solidFill>
                  <a:schemeClr val="tx1"/>
                </a:solidFill>
              </a:rPr>
              <a:t>onset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of clinical diabetes by as much as 3 years.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38200" y="4838087"/>
            <a:ext cx="10858995" cy="18405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The final event that </a:t>
            </a:r>
            <a:r>
              <a:rPr lang="en-US" sz="2800" b="1" dirty="0" smtClean="0">
                <a:solidFill>
                  <a:schemeClr val="tx1"/>
                </a:solidFill>
              </a:rPr>
              <a:t>precipitates clinical </a:t>
            </a:r>
            <a:r>
              <a:rPr lang="en-US" sz="2800" b="1" dirty="0">
                <a:solidFill>
                  <a:schemeClr val="tx1"/>
                </a:solidFill>
              </a:rPr>
              <a:t>diabetes may be caused by sudden </a:t>
            </a:r>
            <a:r>
              <a:rPr lang="en-US" sz="2800" b="1" dirty="0" smtClean="0">
                <a:solidFill>
                  <a:schemeClr val="tx1"/>
                </a:solidFill>
              </a:rPr>
              <a:t>stress, infection </a:t>
            </a:r>
            <a:r>
              <a:rPr lang="en-US" sz="2800" b="1" dirty="0">
                <a:solidFill>
                  <a:schemeClr val="tx1"/>
                </a:solidFill>
              </a:rPr>
              <a:t>when the mass of β-cells in the pancreas </a:t>
            </a:r>
            <a:r>
              <a:rPr lang="en-US" sz="2800" b="1" dirty="0" smtClean="0">
                <a:solidFill>
                  <a:schemeClr val="tx1"/>
                </a:solidFill>
              </a:rPr>
              <a:t>falls below </a:t>
            </a:r>
            <a:r>
              <a:rPr lang="en-US" sz="2800" b="1" dirty="0">
                <a:solidFill>
                  <a:schemeClr val="tx1"/>
                </a:solidFill>
              </a:rPr>
              <a:t>5–10%.</a:t>
            </a:r>
          </a:p>
        </p:txBody>
      </p:sp>
    </p:spTree>
    <p:extLst>
      <p:ext uri="{BB962C8B-B14F-4D97-AF65-F5344CB8AC3E}">
        <p14:creationId xmlns:p14="http://schemas.microsoft.com/office/powerpoint/2010/main" val="20580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371"/>
            <a:ext cx="10515600" cy="947451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Type 1 DM / Pathophysiology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143" y="1448790"/>
            <a:ext cx="10865921" cy="509523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Acute deficiency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insulin that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leads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↑↑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Hepatic </a:t>
            </a:r>
            <a:r>
              <a:rPr lang="en-US" sz="2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glycogenolysis</a:t>
            </a:r>
            <a:r>
              <a:rPr lang="en-US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endParaRPr lang="en-US" sz="2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↑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Gluconeogenesis,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↑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Hepatic glucose output</a:t>
            </a:r>
            <a:r>
              <a:rPr lang="en-US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↓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Glucose uptake by insulin-sensitive tissues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sudden </a:t>
            </a:r>
            <a:r>
              <a:rPr lang="en-US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stress,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infection--- </a:t>
            </a:r>
            <a:r>
              <a:rPr lang="en-US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↑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counter-regulatory hormones (glucagon, cortisol</a:t>
            </a:r>
            <a:r>
              <a:rPr lang="en-US" sz="2600" b="1" dirty="0">
                <a:latin typeface="Andalus" panose="02020603050405020304" pitchFamily="18" charset="-78"/>
                <a:cs typeface="Andalus" panose="02020603050405020304" pitchFamily="18" charset="-78"/>
              </a:rPr>
              <a:t>, catecholamine and growth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hormone)</a:t>
            </a:r>
            <a:r>
              <a:rPr lang="en-US" sz="2600" b="1" dirty="0" smtClean="0">
                <a:latin typeface="Calibri Light" panose="020F0302020204030204" pitchFamily="34" charset="0"/>
                <a:cs typeface="Andalus" panose="02020603050405020304" pitchFamily="18" charset="-78"/>
              </a:rPr>
              <a:t>→ </a:t>
            </a:r>
            <a:r>
              <a:rPr lang="en-US" sz="2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increase hepatic glucose.</a:t>
            </a:r>
            <a:endParaRPr lang="en-US" sz="2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94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366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Type 2 DM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2571997" y="1874008"/>
            <a:ext cx="6500150" cy="11574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Strong genetic predisposition (</a:t>
            </a:r>
            <a:r>
              <a:rPr lang="en-US" sz="2800" b="1" dirty="0">
                <a:solidFill>
                  <a:schemeClr val="tx1"/>
                </a:solidFill>
              </a:rPr>
              <a:t>5–10</a:t>
            </a:r>
            <a:r>
              <a:rPr lang="en-US" sz="2800" b="1" dirty="0" smtClean="0">
                <a:solidFill>
                  <a:schemeClr val="tx1"/>
                </a:solidFill>
              </a:rPr>
              <a:t>%)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3830768"/>
            <a:ext cx="4280065" cy="21187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Insulin resistance </a:t>
            </a:r>
            <a:r>
              <a:rPr lang="en-US" sz="3200" b="1" dirty="0">
                <a:solidFill>
                  <a:schemeClr val="tx1"/>
                </a:solidFill>
              </a:rPr>
              <a:t>and β-cell dysfunction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82088" y="3830769"/>
            <a:ext cx="4676172" cy="21187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85% of people with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type 2 diabetes are obese</a:t>
            </a:r>
          </a:p>
        </p:txBody>
      </p:sp>
    </p:spTree>
    <p:extLst>
      <p:ext uri="{BB962C8B-B14F-4D97-AF65-F5344CB8AC3E}">
        <p14:creationId xmlns:p14="http://schemas.microsoft.com/office/powerpoint/2010/main" val="113112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967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Type 2 DM / Pathophysiology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10609162" cy="4704202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endParaRPr lang="en-US" sz="13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1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Less acute ---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Insulin production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decreases over a sustained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period.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10000"/>
              </a:lnSpc>
            </a:pPr>
            <a:r>
              <a:rPr lang="en-US" sz="36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Hyperinsulinaemia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is able to maintain glucose levels for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period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of time, but eventually β-cell function deteriorates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hyperglycaemia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ensues.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10000"/>
              </a:lnSpc>
            </a:pPr>
            <a:r>
              <a:rPr lang="en-US" sz="36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Routin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check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for Impaired glucose tolerance (IGT),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Impaired fasting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glucose or </a:t>
            </a:r>
            <a:r>
              <a:rPr lang="en-US" sz="36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hyperinsulinaemia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 may be detected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before overt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diabetes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develops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10000"/>
              </a:lnSpc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At the time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of diagnosis, those with type 2 diabetes may have </a:t>
            </a: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already lost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about 50% of their β-cell function. 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71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911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/>
              <a:t>Pathophysiology of insulin resistance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Abdominal fat is </a:t>
            </a:r>
            <a:r>
              <a:rPr lang="en-US" b="1" dirty="0" smtClean="0"/>
              <a:t>resistant to </a:t>
            </a:r>
            <a:r>
              <a:rPr lang="en-US" b="1" dirty="0"/>
              <a:t>the </a:t>
            </a:r>
            <a:r>
              <a:rPr lang="en-US" b="1" dirty="0" err="1"/>
              <a:t>antilipolytic</a:t>
            </a:r>
            <a:r>
              <a:rPr lang="en-US" b="1" dirty="0"/>
              <a:t> effects of </a:t>
            </a:r>
            <a:r>
              <a:rPr lang="en-US" b="1" dirty="0" smtClean="0"/>
              <a:t>insulin</a:t>
            </a:r>
            <a:r>
              <a:rPr lang="en-US" b="1" dirty="0" smtClean="0">
                <a:latin typeface="Calibri Light" panose="020F0302020204030204" pitchFamily="34" charset="0"/>
              </a:rPr>
              <a:t> →→</a:t>
            </a:r>
            <a:r>
              <a:rPr lang="en-US" b="1" dirty="0" smtClean="0"/>
              <a:t> </a:t>
            </a:r>
            <a:r>
              <a:rPr lang="en-US" b="1" dirty="0"/>
              <a:t>release of excessive amounts of free fatty </a:t>
            </a:r>
            <a:r>
              <a:rPr lang="en-US" b="1" dirty="0" smtClean="0"/>
              <a:t>acids</a:t>
            </a:r>
            <a:r>
              <a:rPr lang="en-US" b="1" dirty="0">
                <a:latin typeface="Calibri Light" panose="020F0302020204030204" pitchFamily="34" charset="0"/>
              </a:rPr>
              <a:t> </a:t>
            </a:r>
            <a:r>
              <a:rPr lang="en-US" b="1" dirty="0" smtClean="0">
                <a:latin typeface="Calibri Light" panose="020F0302020204030204" pitchFamily="34" charset="0"/>
              </a:rPr>
              <a:t>→→</a:t>
            </a:r>
            <a:r>
              <a:rPr lang="en-US" b="1" dirty="0"/>
              <a:t> insulin resistance in the liver and </a:t>
            </a:r>
            <a:r>
              <a:rPr lang="en-US" b="1" dirty="0" smtClean="0"/>
              <a:t>muscle</a:t>
            </a:r>
            <a:r>
              <a:rPr lang="en-US" b="1" dirty="0">
                <a:latin typeface="Calibri Light" panose="020F0302020204030204" pitchFamily="34" charset="0"/>
              </a:rPr>
              <a:t> →→</a:t>
            </a:r>
            <a:r>
              <a:rPr lang="en-US" b="1" dirty="0" smtClean="0"/>
              <a:t> </a:t>
            </a:r>
            <a:r>
              <a:rPr lang="en-US" b="1" dirty="0"/>
              <a:t>increase in gluconeogenesis in the liver and an </a:t>
            </a:r>
            <a:r>
              <a:rPr lang="en-US" b="1" dirty="0" smtClean="0"/>
              <a:t>inhibition of </a:t>
            </a:r>
            <a:r>
              <a:rPr lang="en-US" b="1" dirty="0"/>
              <a:t>insulin-mediated glucose uptake in the </a:t>
            </a:r>
            <a:r>
              <a:rPr lang="en-US" b="1" dirty="0" smtClean="0"/>
              <a:t>muscle.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/>
              <a:t>Excess fat </a:t>
            </a:r>
            <a:r>
              <a:rPr lang="en-US" b="1" dirty="0">
                <a:latin typeface="Calibri Light" panose="020F0302020204030204" pitchFamily="34" charset="0"/>
              </a:rPr>
              <a:t>→→ </a:t>
            </a:r>
            <a:r>
              <a:rPr lang="en-US" b="1" dirty="0" smtClean="0"/>
              <a:t>adipocytes </a:t>
            </a:r>
            <a:r>
              <a:rPr lang="en-US" b="1" dirty="0"/>
              <a:t>become too large</a:t>
            </a:r>
            <a:r>
              <a:rPr lang="en-US" b="1" dirty="0" smtClean="0"/>
              <a:t> </a:t>
            </a:r>
            <a:r>
              <a:rPr lang="en-US" b="1" dirty="0">
                <a:latin typeface="Calibri Light" panose="020F0302020204030204" pitchFamily="34" charset="0"/>
              </a:rPr>
              <a:t>→→ </a:t>
            </a:r>
            <a:r>
              <a:rPr lang="en-US" b="1" dirty="0" smtClean="0"/>
              <a:t>unable </a:t>
            </a:r>
            <a:r>
              <a:rPr lang="en-US" b="1" dirty="0"/>
              <a:t>to </a:t>
            </a:r>
            <a:r>
              <a:rPr lang="en-US" b="1" dirty="0" smtClean="0"/>
              <a:t>store additional fat</a:t>
            </a:r>
            <a:r>
              <a:rPr lang="en-US" b="1" dirty="0">
                <a:latin typeface="Calibri Light" panose="020F0302020204030204" pitchFamily="34" charset="0"/>
              </a:rPr>
              <a:t> →→</a:t>
            </a:r>
            <a:r>
              <a:rPr lang="en-US" b="1" dirty="0" smtClean="0"/>
              <a:t> </a:t>
            </a:r>
            <a:r>
              <a:rPr lang="en-US" b="1" dirty="0"/>
              <a:t>fat storage in the muscles, liver </a:t>
            </a:r>
            <a:r>
              <a:rPr lang="en-US" b="1" dirty="0" smtClean="0"/>
              <a:t>and pancreas</a:t>
            </a:r>
            <a:r>
              <a:rPr lang="en-US" b="1" dirty="0"/>
              <a:t>, causing </a:t>
            </a:r>
            <a:r>
              <a:rPr lang="en-US" b="1" dirty="0">
                <a:latin typeface="Calibri Light" panose="020F0302020204030204" pitchFamily="34" charset="0"/>
              </a:rPr>
              <a:t>→→ </a:t>
            </a:r>
            <a:r>
              <a:rPr lang="en-US" b="1" dirty="0" smtClean="0"/>
              <a:t>insulin </a:t>
            </a:r>
            <a:r>
              <a:rPr lang="en-US" b="1" dirty="0"/>
              <a:t>resistance in these organs.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08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884" y="1825625"/>
            <a:ext cx="11007524" cy="435133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Adipose tissue </a:t>
            </a:r>
            <a:r>
              <a:rPr lang="en-US" b="1" dirty="0"/>
              <a:t>causes the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/>
              <a:t>of </a:t>
            </a:r>
            <a:r>
              <a:rPr lang="en-US" b="1" dirty="0"/>
              <a:t>some </a:t>
            </a:r>
            <a:r>
              <a:rPr lang="en-US" b="1" dirty="0" smtClean="0"/>
              <a:t>cytokines:</a:t>
            </a:r>
          </a:p>
          <a:p>
            <a:r>
              <a:rPr lang="en-US" dirty="0" smtClean="0"/>
              <a:t>plasminogen activator inhibitor-1 </a:t>
            </a:r>
            <a:r>
              <a:rPr lang="en-US" dirty="0"/>
              <a:t>(which is </a:t>
            </a:r>
            <a:r>
              <a:rPr lang="en-US" dirty="0" err="1"/>
              <a:t>prothrombotic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err="1" smtClean="0"/>
              <a:t>tumour</a:t>
            </a:r>
            <a:r>
              <a:rPr lang="en-US" dirty="0" smtClean="0"/>
              <a:t> necrosis factor-α </a:t>
            </a:r>
            <a:r>
              <a:rPr lang="en-US" dirty="0"/>
              <a:t>and interleukin-6 (which </a:t>
            </a:r>
            <a:r>
              <a:rPr lang="en-US" dirty="0" smtClean="0"/>
              <a:t>are </a:t>
            </a:r>
            <a:r>
              <a:rPr lang="en-US" dirty="0" err="1" smtClean="0"/>
              <a:t>proinflammatory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resistin</a:t>
            </a:r>
            <a:r>
              <a:rPr lang="en-US" dirty="0"/>
              <a:t> (which causes insulin resistance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Excess adipose tissue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/>
              <a:t>beneficial </a:t>
            </a:r>
            <a:r>
              <a:rPr lang="en-US" b="1" dirty="0" err="1" smtClean="0"/>
              <a:t>adipokine</a:t>
            </a:r>
            <a:r>
              <a:rPr lang="en-US" b="1" dirty="0" smtClean="0"/>
              <a:t> (</a:t>
            </a:r>
            <a:r>
              <a:rPr lang="en-US" b="1" dirty="0" err="1" smtClean="0"/>
              <a:t>adiponectin</a:t>
            </a:r>
            <a:r>
              <a:rPr lang="en-US" b="1" dirty="0" smtClean="0"/>
              <a:t>). </a:t>
            </a:r>
          </a:p>
          <a:p>
            <a:r>
              <a:rPr lang="en-US" b="1" i="1" dirty="0" err="1" smtClean="0"/>
              <a:t>Adiponectin</a:t>
            </a:r>
            <a:r>
              <a:rPr lang="en-US" b="1" i="1" dirty="0" smtClean="0"/>
              <a:t> </a:t>
            </a:r>
            <a:r>
              <a:rPr lang="en-US" b="1" i="1" dirty="0"/>
              <a:t>suppresses the attachment </a:t>
            </a:r>
            <a:r>
              <a:rPr lang="en-US" b="1" i="1" dirty="0" smtClean="0"/>
              <a:t>of monocytes </a:t>
            </a:r>
            <a:r>
              <a:rPr lang="en-US" b="1" i="1" dirty="0"/>
              <a:t>to endothelial cells, thereby protecting against </a:t>
            </a:r>
            <a:r>
              <a:rPr lang="en-US" b="1" i="1" dirty="0" smtClean="0"/>
              <a:t>vascular damage</a:t>
            </a:r>
            <a:r>
              <a:rPr lang="en-US" b="1" i="1" dirty="0"/>
              <a:t>.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26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/>
              <a:t>Pathophysiology of insulin resistance</a:t>
            </a:r>
          </a:p>
        </p:txBody>
      </p:sp>
    </p:spTree>
    <p:extLst>
      <p:ext uri="{BB962C8B-B14F-4D97-AF65-F5344CB8AC3E}">
        <p14:creationId xmlns:p14="http://schemas.microsoft.com/office/powerpoint/2010/main" val="36772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1195</Words>
  <Application>Microsoft Office PowerPoint</Application>
  <PresentationFormat>Widescreen</PresentationFormat>
  <Paragraphs>172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Aharoni</vt:lpstr>
      <vt:lpstr>Andalus</vt:lpstr>
      <vt:lpstr>Arial</vt:lpstr>
      <vt:lpstr>Book Antiqua</vt:lpstr>
      <vt:lpstr>Calibri</vt:lpstr>
      <vt:lpstr>Calibri Light</vt:lpstr>
      <vt:lpstr>Georgia</vt:lpstr>
      <vt:lpstr>TimesNRMT</vt:lpstr>
      <vt:lpstr>Wingdings</vt:lpstr>
      <vt:lpstr>Office Theme</vt:lpstr>
      <vt:lpstr>PowerPoint Presentation</vt:lpstr>
      <vt:lpstr>PowerPoint Presentation</vt:lpstr>
      <vt:lpstr>Differences between type 1 and type 2 DM</vt:lpstr>
      <vt:lpstr>Type 1 DM</vt:lpstr>
      <vt:lpstr>Type 1 DM / Pathophysiology</vt:lpstr>
      <vt:lpstr>Type 2 DM</vt:lpstr>
      <vt:lpstr>Type 2 DM / Pathophysiology</vt:lpstr>
      <vt:lpstr>Pathophysiology of insulin resistance</vt:lpstr>
      <vt:lpstr>Pathophysiology of insulin resistance</vt:lpstr>
      <vt:lpstr>Clinical manifestations</vt:lpstr>
      <vt:lpstr>PowerPoint Presentation</vt:lpstr>
      <vt:lpstr>PowerPoint Presentation</vt:lpstr>
      <vt:lpstr>Diagnosis</vt:lpstr>
      <vt:lpstr>Symptoms of Hypoglycaemia + (table 44.4)</vt:lpstr>
      <vt:lpstr>Diabetic ketoacidosis</vt:lpstr>
      <vt:lpstr>PowerPoint Presentation</vt:lpstr>
      <vt:lpstr>PowerPoint Presentation</vt:lpstr>
      <vt:lpstr>Hyperosmolar hyperglycemic state</vt:lpstr>
      <vt:lpstr>Long-term diabetic complications</vt:lpstr>
      <vt:lpstr>Cardiovascular disease</vt:lpstr>
      <vt:lpstr>Peripheral vascular disease</vt:lpstr>
      <vt:lpstr>Retinopathy</vt:lpstr>
      <vt:lpstr>Nephropathy</vt:lpstr>
      <vt:lpstr>Peripheral neuropathy</vt:lpstr>
      <vt:lpstr>Macro- and microvascular disease combined</vt:lpstr>
      <vt:lpstr>There are three main types of foot ulcers:</vt:lpstr>
      <vt:lpstr>Charcot arthropathy</vt:lpstr>
      <vt:lpstr>Charcot arthropathy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HP HADEEL</dc:creator>
  <cp:lastModifiedBy>HP HADEEL</cp:lastModifiedBy>
  <cp:revision>40</cp:revision>
  <dcterms:created xsi:type="dcterms:W3CDTF">2019-02-13T18:33:19Z</dcterms:created>
  <dcterms:modified xsi:type="dcterms:W3CDTF">2019-03-12T20:25:36Z</dcterms:modified>
</cp:coreProperties>
</file>