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EE36469-D3C0-4A46-8A6F-6EE88E2C896E}" type="datetimeFigureOut">
              <a:rPr lang="en-US" smtClean="0"/>
              <a:t>3/4/2018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DA08844-5010-4A63-A3D5-F0DA322663D2}" type="slidenum">
              <a:rPr lang="en-US" smtClean="0"/>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36469-D3C0-4A46-8A6F-6EE88E2C896E}" type="datetimeFigureOut">
              <a:rPr lang="en-US" smtClean="0"/>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08844-5010-4A63-A3D5-F0DA322663D2}" type="slidenum">
              <a:rPr lang="en-US" smtClean="0"/>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36469-D3C0-4A46-8A6F-6EE88E2C896E}" type="datetimeFigureOut">
              <a:rPr lang="en-US" smtClean="0"/>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08844-5010-4A63-A3D5-F0DA322663D2}" type="slidenum">
              <a:rPr lang="en-US" smtClean="0"/>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36469-D3C0-4A46-8A6F-6EE88E2C896E}" type="datetimeFigureOut">
              <a:rPr lang="en-US" smtClean="0"/>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08844-5010-4A63-A3D5-F0DA322663D2}" type="slidenum">
              <a:rPr lang="en-US" smtClean="0"/>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E36469-D3C0-4A46-8A6F-6EE88E2C896E}" type="datetimeFigureOut">
              <a:rPr lang="en-US" smtClean="0"/>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08844-5010-4A63-A3D5-F0DA322663D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EE36469-D3C0-4A46-8A6F-6EE88E2C896E}" type="datetimeFigureOut">
              <a:rPr lang="en-US" smtClean="0"/>
              <a:t>3/4/2018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08844-5010-4A63-A3D5-F0DA322663D2}"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E36469-D3C0-4A46-8A6F-6EE88E2C896E}" type="datetimeFigureOut">
              <a:rPr lang="en-US" smtClean="0"/>
              <a:t>3/4/2018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A08844-5010-4A63-A3D5-F0DA322663D2}" type="slidenum">
              <a:rPr lang="en-US" smtClean="0"/>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E36469-D3C0-4A46-8A6F-6EE88E2C896E}" type="datetimeFigureOut">
              <a:rPr lang="en-US" smtClean="0"/>
              <a:t>3/4/2018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A08844-5010-4A63-A3D5-F0DA322663D2}" type="slidenum">
              <a:rPr lang="en-US" smtClean="0"/>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36469-D3C0-4A46-8A6F-6EE88E2C896E}" type="datetimeFigureOut">
              <a:rPr lang="en-US" smtClean="0"/>
              <a:t>3/4/2018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A08844-5010-4A63-A3D5-F0DA322663D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36469-D3C0-4A46-8A6F-6EE88E2C896E}" type="datetimeFigureOut">
              <a:rPr lang="en-US" smtClean="0"/>
              <a:t>3/4/2018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08844-5010-4A63-A3D5-F0DA322663D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36469-D3C0-4A46-8A6F-6EE88E2C896E}" type="datetimeFigureOut">
              <a:rPr lang="en-US" smtClean="0"/>
              <a:t>3/4/2018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08844-5010-4A63-A3D5-F0DA322663D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EE36469-D3C0-4A46-8A6F-6EE88E2C896E}" type="datetimeFigureOut">
              <a:rPr lang="en-US" smtClean="0"/>
              <a:t>3/4/2018</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DA08844-5010-4A63-A3D5-F0DA322663D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87737"/>
            <a:ext cx="7598632" cy="1731982"/>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Tropane alkaloids</a:t>
            </a:r>
            <a:endParaRPr lang="ar-IQ"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endParaRPr>
          </a:p>
        </p:txBody>
      </p:sp>
      <p:sp>
        <p:nvSpPr>
          <p:cNvPr id="4" name="TextBox 3"/>
          <p:cNvSpPr txBox="1"/>
          <p:nvPr/>
        </p:nvSpPr>
        <p:spPr>
          <a:xfrm>
            <a:off x="6324600" y="4322763"/>
            <a:ext cx="1959832" cy="830997"/>
          </a:xfrm>
          <a:prstGeom prst="rect">
            <a:avLst/>
          </a:prstGeom>
          <a:noFill/>
        </p:spPr>
        <p:txBody>
          <a:bodyPr wrap="non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LAB.3</a:t>
            </a:r>
            <a:endParaRPr lang="ar-IQ"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endParaRPr>
          </a:p>
        </p:txBody>
      </p:sp>
      <p:sp>
        <p:nvSpPr>
          <p:cNvPr id="5" name="TextBox 4"/>
          <p:cNvSpPr txBox="1"/>
          <p:nvPr/>
        </p:nvSpPr>
        <p:spPr>
          <a:xfrm>
            <a:off x="304800" y="4261207"/>
            <a:ext cx="5337488" cy="954107"/>
          </a:xfrm>
          <a:prstGeom prst="rect">
            <a:avLst/>
          </a:prstGeom>
          <a:noFill/>
        </p:spPr>
        <p:txBody>
          <a:bodyPr wrap="non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Pharmacognosy</a:t>
            </a:r>
            <a:b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b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 3rd Class, 2nd Semester</a:t>
            </a:r>
          </a:p>
        </p:txBody>
      </p:sp>
    </p:spTree>
    <p:extLst>
      <p:ext uri="{BB962C8B-B14F-4D97-AF65-F5344CB8AC3E}">
        <p14:creationId xmlns:p14="http://schemas.microsoft.com/office/powerpoint/2010/main" val="421463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48347"/>
            <a:ext cx="8534399" cy="4457253"/>
          </a:xfrm>
        </p:spPr>
        <p:txBody>
          <a:bodyPr/>
          <a:lstStyle/>
          <a:p>
            <a:pPr algn="l" rtl="0"/>
            <a:r>
              <a:rPr lang="en-US" dirty="0" smtClean="0">
                <a:latin typeface="Arial Rounded MT Bold" pitchFamily="34" charset="0"/>
              </a:rPr>
              <a:t>Blurred vision.</a:t>
            </a:r>
            <a:endParaRPr lang="en-US" dirty="0">
              <a:latin typeface="Arial Rounded MT Bold" pitchFamily="34" charset="0"/>
            </a:endParaRPr>
          </a:p>
          <a:p>
            <a:pPr algn="l" rtl="0"/>
            <a:r>
              <a:rPr lang="en-US" dirty="0" smtClean="0">
                <a:latin typeface="Arial Rounded MT Bold" pitchFamily="34" charset="0"/>
              </a:rPr>
              <a:t>Loss </a:t>
            </a:r>
            <a:r>
              <a:rPr lang="en-US" dirty="0">
                <a:latin typeface="Arial Rounded MT Bold" pitchFamily="34" charset="0"/>
              </a:rPr>
              <a:t>of </a:t>
            </a:r>
            <a:r>
              <a:rPr lang="en-US" dirty="0" smtClean="0">
                <a:latin typeface="Arial Rounded MT Bold" pitchFamily="34" charset="0"/>
              </a:rPr>
              <a:t>balance.</a:t>
            </a:r>
            <a:endParaRPr lang="en-US" dirty="0">
              <a:latin typeface="Arial Rounded MT Bold" pitchFamily="34" charset="0"/>
            </a:endParaRPr>
          </a:p>
          <a:p>
            <a:pPr algn="l" rtl="0"/>
            <a:r>
              <a:rPr lang="en-US" dirty="0" smtClean="0">
                <a:latin typeface="Arial Rounded MT Bold" pitchFamily="34" charset="0"/>
              </a:rPr>
              <a:t>Headache</a:t>
            </a:r>
            <a:r>
              <a:rPr lang="en-US" dirty="0">
                <a:latin typeface="Arial Rounded MT Bold" pitchFamily="34" charset="0"/>
              </a:rPr>
              <a:t>, </a:t>
            </a:r>
            <a:r>
              <a:rPr lang="en-US" dirty="0" smtClean="0">
                <a:latin typeface="Arial Rounded MT Bold" pitchFamily="34" charset="0"/>
              </a:rPr>
              <a:t>rash.</a:t>
            </a:r>
            <a:endParaRPr lang="en-US" dirty="0">
              <a:latin typeface="Arial Rounded MT Bold" pitchFamily="34" charset="0"/>
            </a:endParaRPr>
          </a:p>
          <a:p>
            <a:pPr algn="l" rtl="0"/>
            <a:r>
              <a:rPr lang="en-US" dirty="0" smtClean="0">
                <a:latin typeface="Arial Rounded MT Bold" pitchFamily="34" charset="0"/>
              </a:rPr>
              <a:t>Dry mouth.</a:t>
            </a:r>
            <a:endParaRPr lang="en-US" dirty="0">
              <a:latin typeface="Arial Rounded MT Bold" pitchFamily="34" charset="0"/>
            </a:endParaRPr>
          </a:p>
          <a:p>
            <a:pPr algn="l" rtl="0"/>
            <a:r>
              <a:rPr lang="en-US" dirty="0" smtClean="0">
                <a:latin typeface="Arial Rounded MT Bold" pitchFamily="34" charset="0"/>
              </a:rPr>
              <a:t>Slurred speech.</a:t>
            </a:r>
            <a:endParaRPr lang="en-US" dirty="0">
              <a:latin typeface="Arial Rounded MT Bold" pitchFamily="34" charset="0"/>
            </a:endParaRPr>
          </a:p>
          <a:p>
            <a:pPr algn="l" rtl="0"/>
            <a:r>
              <a:rPr lang="en-US" dirty="0" smtClean="0">
                <a:latin typeface="Arial Rounded MT Bold" pitchFamily="34" charset="0"/>
              </a:rPr>
              <a:t>Confusion</a:t>
            </a:r>
            <a:r>
              <a:rPr lang="en-US" dirty="0">
                <a:latin typeface="Arial Rounded MT Bold" pitchFamily="34" charset="0"/>
              </a:rPr>
              <a:t>, </a:t>
            </a:r>
            <a:r>
              <a:rPr lang="en-US" dirty="0" smtClean="0">
                <a:latin typeface="Arial Rounded MT Bold" pitchFamily="34" charset="0"/>
              </a:rPr>
              <a:t>hallucinations.</a:t>
            </a:r>
            <a:endParaRPr lang="ar-IQ" dirty="0">
              <a:latin typeface="Arial Rounded MT Bold" pitchFamily="34" charset="0"/>
            </a:endParaRPr>
          </a:p>
        </p:txBody>
      </p:sp>
      <p:sp>
        <p:nvSpPr>
          <p:cNvPr id="2" name="Title 1"/>
          <p:cNvSpPr>
            <a:spLocks noGrp="1"/>
          </p:cNvSpPr>
          <p:nvPr>
            <p:ph type="title"/>
          </p:nvPr>
        </p:nvSpPr>
        <p:spPr/>
        <p:txBody>
          <a:bodyPr/>
          <a:lstStyle/>
          <a:p>
            <a:pPr algn="l"/>
            <a:r>
              <a:rPr lang="en-US" sz="3600" dirty="0">
                <a:solidFill>
                  <a:srgbClr val="C00000"/>
                </a:solidFill>
                <a:latin typeface="Arial Rounded MT Bold" pitchFamily="34" charset="0"/>
              </a:rPr>
              <a:t>The symptoms of belladonna poisoning</a:t>
            </a:r>
            <a:endParaRPr lang="ar-IQ" sz="3600" dirty="0">
              <a:solidFill>
                <a:srgbClr val="C00000"/>
              </a:solidFill>
              <a:latin typeface="Arial Rounded MT Bold" pitchFamily="34" charset="0"/>
            </a:endParaRPr>
          </a:p>
        </p:txBody>
      </p:sp>
    </p:spTree>
    <p:extLst>
      <p:ext uri="{BB962C8B-B14F-4D97-AF65-F5344CB8AC3E}">
        <p14:creationId xmlns:p14="http://schemas.microsoft.com/office/powerpoint/2010/main" val="3710888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48347"/>
            <a:ext cx="8381999" cy="4457253"/>
          </a:xfrm>
        </p:spPr>
        <p:txBody>
          <a:bodyPr/>
          <a:lstStyle/>
          <a:p>
            <a:pPr algn="l" rtl="0"/>
            <a:r>
              <a:rPr lang="en-US" dirty="0">
                <a:solidFill>
                  <a:srgbClr val="C00000"/>
                </a:solidFill>
                <a:latin typeface="Arial Rounded MT Bold" pitchFamily="34" charset="0"/>
              </a:rPr>
              <a:t>Hyoscyamine</a:t>
            </a:r>
            <a:r>
              <a:rPr lang="en-US" dirty="0">
                <a:latin typeface="Arial Rounded MT Bold" pitchFamily="34" charset="0"/>
              </a:rPr>
              <a:t> and its isomer </a:t>
            </a:r>
            <a:r>
              <a:rPr lang="en-US" dirty="0" smtClean="0">
                <a:solidFill>
                  <a:srgbClr val="C00000"/>
                </a:solidFill>
                <a:latin typeface="Arial Rounded MT Bold" pitchFamily="34" charset="0"/>
              </a:rPr>
              <a:t>Atropine</a:t>
            </a:r>
            <a:r>
              <a:rPr lang="en-US" dirty="0">
                <a:latin typeface="Arial Rounded MT Bold" pitchFamily="34" charset="0"/>
              </a:rPr>
              <a:t>, which is formed during extraction procedure.</a:t>
            </a:r>
          </a:p>
          <a:p>
            <a:pPr algn="l" rtl="0"/>
            <a:r>
              <a:rPr lang="en-US" dirty="0">
                <a:latin typeface="Arial Rounded MT Bold" pitchFamily="34" charset="0"/>
              </a:rPr>
              <a:t>Also it contains </a:t>
            </a:r>
            <a:r>
              <a:rPr lang="en-US" dirty="0" smtClean="0">
                <a:solidFill>
                  <a:srgbClr val="C00000"/>
                </a:solidFill>
                <a:latin typeface="Arial Rounded MT Bold" pitchFamily="34" charset="0"/>
              </a:rPr>
              <a:t>Hyoscine</a:t>
            </a:r>
            <a:r>
              <a:rPr lang="en-US" dirty="0" smtClean="0">
                <a:latin typeface="Arial Rounded MT Bold" pitchFamily="34" charset="0"/>
              </a:rPr>
              <a:t> </a:t>
            </a:r>
            <a:r>
              <a:rPr lang="en-US" dirty="0">
                <a:latin typeface="Arial Rounded MT Bold" pitchFamily="34" charset="0"/>
              </a:rPr>
              <a:t>(scopolamine) alkaloid, which is found in trace amounts.</a:t>
            </a:r>
          </a:p>
          <a:p>
            <a:endParaRPr lang="ar-IQ" dirty="0"/>
          </a:p>
        </p:txBody>
      </p:sp>
      <p:sp>
        <p:nvSpPr>
          <p:cNvPr id="2" name="Title 1"/>
          <p:cNvSpPr>
            <a:spLocks noGrp="1"/>
          </p:cNvSpPr>
          <p:nvPr>
            <p:ph type="title"/>
          </p:nvPr>
        </p:nvSpPr>
        <p:spPr/>
        <p:txBody>
          <a:bodyPr/>
          <a:lstStyle/>
          <a:p>
            <a:pPr algn="l"/>
            <a:r>
              <a:rPr lang="en-US" sz="3600" dirty="0">
                <a:solidFill>
                  <a:srgbClr val="C00000"/>
                </a:solidFill>
                <a:latin typeface="Arial Rounded MT Bold" pitchFamily="34" charset="0"/>
              </a:rPr>
              <a:t>Constituents of belladonna are:- </a:t>
            </a:r>
            <a:endParaRPr lang="ar-IQ" sz="3600" dirty="0">
              <a:solidFill>
                <a:srgbClr val="C00000"/>
              </a:solidFill>
              <a:latin typeface="Arial Rounded MT Bold" pitchFamily="34" charset="0"/>
            </a:endParaRPr>
          </a:p>
        </p:txBody>
      </p:sp>
    </p:spTree>
    <p:extLst>
      <p:ext uri="{BB962C8B-B14F-4D97-AF65-F5344CB8AC3E}">
        <p14:creationId xmlns:p14="http://schemas.microsoft.com/office/powerpoint/2010/main" val="3061264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48347"/>
            <a:ext cx="8534399" cy="4381053"/>
          </a:xfrm>
        </p:spPr>
        <p:txBody>
          <a:bodyPr/>
          <a:lstStyle/>
          <a:p>
            <a:pPr algn="l" rtl="0"/>
            <a:r>
              <a:rPr lang="en-US" dirty="0">
                <a:solidFill>
                  <a:srgbClr val="C00000"/>
                </a:solidFill>
                <a:latin typeface="Arial Rounded MT Bold" pitchFamily="34" charset="0"/>
              </a:rPr>
              <a:t>These alkaloids are also present in other plants </a:t>
            </a:r>
            <a:r>
              <a:rPr lang="en-US" dirty="0" smtClean="0">
                <a:solidFill>
                  <a:srgbClr val="C00000"/>
                </a:solidFill>
                <a:latin typeface="Arial Rounded MT Bold" pitchFamily="34" charset="0"/>
              </a:rPr>
              <a:t>as:-</a:t>
            </a:r>
          </a:p>
          <a:p>
            <a:pPr algn="ctr" rtl="0"/>
            <a:r>
              <a:rPr lang="en-US" i="1" dirty="0" smtClean="0">
                <a:solidFill>
                  <a:schemeClr val="accent4">
                    <a:lumMod val="50000"/>
                  </a:schemeClr>
                </a:solidFill>
                <a:latin typeface="Arial Rounded MT Bold" pitchFamily="34" charset="0"/>
              </a:rPr>
              <a:t>Hyoscyamus niger and </a:t>
            </a:r>
            <a:r>
              <a:rPr lang="en-US" dirty="0">
                <a:solidFill>
                  <a:srgbClr val="C00000"/>
                </a:solidFill>
                <a:latin typeface="Arial Rounded MT Bold" pitchFamily="34" charset="0"/>
              </a:rPr>
              <a:t> </a:t>
            </a:r>
            <a:r>
              <a:rPr lang="en-US" i="1" dirty="0">
                <a:solidFill>
                  <a:schemeClr val="accent4">
                    <a:lumMod val="50000"/>
                  </a:schemeClr>
                </a:solidFill>
                <a:latin typeface="Arial Rounded MT Bold" pitchFamily="34" charset="0"/>
              </a:rPr>
              <a:t>Datura stramonium</a:t>
            </a:r>
          </a:p>
          <a:p>
            <a:pPr marL="0" indent="0" algn="ctr" rtl="0">
              <a:buNone/>
            </a:pPr>
            <a:r>
              <a:rPr lang="en-US" dirty="0" smtClean="0">
                <a:solidFill>
                  <a:srgbClr val="C00000"/>
                </a:solidFill>
                <a:latin typeface="Arial Rounded MT Bold" pitchFamily="34" charset="0"/>
              </a:rPr>
              <a:t>     </a:t>
            </a:r>
            <a:r>
              <a:rPr lang="en-US" dirty="0">
                <a:solidFill>
                  <a:schemeClr val="accent4">
                    <a:lumMod val="50000"/>
                  </a:schemeClr>
                </a:solidFill>
                <a:latin typeface="Arial Rounded MT Bold" pitchFamily="34" charset="0"/>
              </a:rPr>
              <a:t>F</a:t>
            </a:r>
            <a:r>
              <a:rPr lang="en-US" dirty="0" smtClean="0">
                <a:solidFill>
                  <a:schemeClr val="accent4">
                    <a:lumMod val="50000"/>
                  </a:schemeClr>
                </a:solidFill>
                <a:latin typeface="Arial Rounded MT Bold" pitchFamily="34" charset="0"/>
              </a:rPr>
              <a:t>amily Solanaceae.</a:t>
            </a:r>
            <a:endParaRPr lang="en-US" dirty="0">
              <a:solidFill>
                <a:schemeClr val="accent4">
                  <a:lumMod val="50000"/>
                </a:schemeClr>
              </a:solidFill>
              <a:latin typeface="Arial Rounded MT Bold" pitchFamily="34" charset="0"/>
            </a:endParaRPr>
          </a:p>
          <a:p>
            <a:endParaRPr lang="ar-IQ" dirty="0"/>
          </a:p>
        </p:txBody>
      </p:sp>
      <p:sp>
        <p:nvSpPr>
          <p:cNvPr id="2" name="Title 1"/>
          <p:cNvSpPr>
            <a:spLocks noGrp="1"/>
          </p:cNvSpPr>
          <p:nvPr>
            <p:ph type="title"/>
          </p:nvPr>
        </p:nvSpPr>
        <p:spPr/>
        <p:txBody>
          <a:bodyPr/>
          <a:lstStyle/>
          <a:p>
            <a:pPr algn="l"/>
            <a:endParaRPr lang="ar-IQ" sz="4400" dirty="0">
              <a:solidFill>
                <a:srgbClr val="C00000"/>
              </a:solidFill>
              <a:latin typeface="Arial Rounded MT Bold"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733800"/>
            <a:ext cx="3676650" cy="2971800"/>
          </a:xfrm>
          <a:prstGeom prst="rect">
            <a:avLst/>
          </a:prstGeom>
          <a:ln>
            <a:noFill/>
          </a:ln>
          <a:effectLst>
            <a:softEdge rad="112500"/>
          </a:effec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733800"/>
            <a:ext cx="3505200" cy="2895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031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2248347"/>
            <a:ext cx="8534400" cy="4457253"/>
          </a:xfrm>
        </p:spPr>
        <p:txBody>
          <a:bodyPr/>
          <a:lstStyle/>
          <a:p>
            <a:pPr marL="0" indent="0" algn="ctr" rtl="0">
              <a:buNone/>
            </a:pPr>
            <a:r>
              <a:rPr lang="en-US" sz="2000" dirty="0">
                <a:solidFill>
                  <a:schemeClr val="tx1"/>
                </a:solidFill>
                <a:latin typeface="Arial Rounded MT Bold" pitchFamily="34" charset="0"/>
              </a:rPr>
              <a:t>Extract 50 </a:t>
            </a:r>
            <a:r>
              <a:rPr lang="en-US" sz="2000" dirty="0" smtClean="0">
                <a:solidFill>
                  <a:schemeClr val="tx1"/>
                </a:solidFill>
                <a:latin typeface="Arial Rounded MT Bold" pitchFamily="34" charset="0"/>
              </a:rPr>
              <a:t>gm </a:t>
            </a:r>
            <a:r>
              <a:rPr lang="en-US" sz="2000" dirty="0">
                <a:solidFill>
                  <a:schemeClr val="tx1"/>
                </a:solidFill>
                <a:latin typeface="Arial Rounded MT Bold" pitchFamily="34" charset="0"/>
              </a:rPr>
              <a:t>of datura leaves with alcohol 90% under </a:t>
            </a:r>
            <a:r>
              <a:rPr lang="en-US" sz="2000" dirty="0" smtClean="0">
                <a:solidFill>
                  <a:schemeClr val="tx1"/>
                </a:solidFill>
                <a:latin typeface="Arial Rounded MT Bold" pitchFamily="34" charset="0"/>
              </a:rPr>
              <a:t>reflux </a:t>
            </a:r>
            <a:r>
              <a:rPr lang="en-US" sz="2000" dirty="0">
                <a:solidFill>
                  <a:schemeClr val="tx1"/>
                </a:solidFill>
                <a:latin typeface="Arial Rounded MT Bold" pitchFamily="34" charset="0"/>
              </a:rPr>
              <a:t>for one hour, The belladonna alkaloids are not affected by heat therefore </a:t>
            </a:r>
            <a:r>
              <a:rPr lang="en-US" sz="2000" dirty="0" smtClean="0">
                <a:solidFill>
                  <a:schemeClr val="tx1"/>
                </a:solidFill>
                <a:latin typeface="Arial Rounded MT Bold" pitchFamily="34" charset="0"/>
              </a:rPr>
              <a:t>the </a:t>
            </a:r>
            <a:r>
              <a:rPr lang="en-US" sz="2000" dirty="0">
                <a:solidFill>
                  <a:schemeClr val="tx1"/>
                </a:solidFill>
                <a:latin typeface="Arial Rounded MT Bold" pitchFamily="34" charset="0"/>
              </a:rPr>
              <a:t>reflux condenser is used in its extraction. </a:t>
            </a:r>
          </a:p>
          <a:p>
            <a:pPr algn="ctr" rtl="0"/>
            <a:endParaRPr lang="en-US" dirty="0"/>
          </a:p>
          <a:p>
            <a:endParaRPr lang="en-US" dirty="0"/>
          </a:p>
          <a:p>
            <a:pPr marL="0" indent="0" algn="ctr" rtl="0">
              <a:buNone/>
            </a:pPr>
            <a:r>
              <a:rPr lang="en-US" sz="2000" dirty="0" smtClean="0">
                <a:solidFill>
                  <a:schemeClr val="tx1"/>
                </a:solidFill>
                <a:latin typeface="Arial Rounded MT Bold" pitchFamily="34" charset="0"/>
              </a:rPr>
              <a:t>Filter </a:t>
            </a:r>
            <a:r>
              <a:rPr lang="en-US" sz="2000" dirty="0">
                <a:solidFill>
                  <a:schemeClr val="tx1"/>
                </a:solidFill>
                <a:latin typeface="Arial Rounded MT Bold" pitchFamily="34" charset="0"/>
              </a:rPr>
              <a:t>and evaporate the filtrate on a steam bath to a syrup liquid The evaporation step is to get rid of the ethanol solvent (since in the partition step you must have two immiscible layers ,if not this means that the ethanol is still present)</a:t>
            </a:r>
          </a:p>
          <a:p>
            <a:pPr algn="l" rtl="0"/>
            <a:endParaRPr lang="ar-IQ" dirty="0"/>
          </a:p>
        </p:txBody>
      </p:sp>
      <p:sp>
        <p:nvSpPr>
          <p:cNvPr id="2" name="Title 1"/>
          <p:cNvSpPr>
            <a:spLocks noGrp="1"/>
          </p:cNvSpPr>
          <p:nvPr>
            <p:ph type="title"/>
          </p:nvPr>
        </p:nvSpPr>
        <p:spPr/>
        <p:txBody>
          <a:bodyPr/>
          <a:lstStyle/>
          <a:p>
            <a:r>
              <a:rPr lang="en-US" sz="3600" dirty="0">
                <a:solidFill>
                  <a:srgbClr val="FF0000"/>
                </a:solidFill>
                <a:latin typeface="Arial Rounded MT Bold" pitchFamily="34" charset="0"/>
              </a:rPr>
              <a:t>ISOLATION OF BELLADONNA ALKALOID</a:t>
            </a:r>
            <a:endParaRPr lang="ar-IQ" sz="3600" dirty="0">
              <a:solidFill>
                <a:srgbClr val="FF0000"/>
              </a:solidFill>
              <a:latin typeface="Arial Rounded MT Bold" pitchFamily="34" charset="0"/>
            </a:endParaRP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54898" y="3276600"/>
            <a:ext cx="14451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318" y="5714999"/>
            <a:ext cx="1397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906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48347"/>
            <a:ext cx="9143999" cy="4609653"/>
          </a:xfrm>
        </p:spPr>
        <p:txBody>
          <a:bodyPr/>
          <a:lstStyle/>
          <a:p>
            <a:pPr marL="0" indent="0" algn="ctr" rtl="0">
              <a:buNone/>
            </a:pPr>
            <a:r>
              <a:rPr lang="en-US" sz="2000" dirty="0" smtClean="0">
                <a:solidFill>
                  <a:schemeClr val="tx1"/>
                </a:solidFill>
                <a:latin typeface="Arial Rounded MT Bold" pitchFamily="34" charset="0"/>
              </a:rPr>
              <a:t>The </a:t>
            </a:r>
            <a:r>
              <a:rPr lang="en-US" sz="2000" dirty="0">
                <a:solidFill>
                  <a:schemeClr val="tx1"/>
                </a:solidFill>
                <a:latin typeface="Arial Rounded MT Bold" pitchFamily="34" charset="0"/>
              </a:rPr>
              <a:t>concentrated filtrate add slowly, with stirring into 100ml of </a:t>
            </a:r>
            <a:r>
              <a:rPr lang="en-US" sz="2000" dirty="0" smtClean="0">
                <a:solidFill>
                  <a:schemeClr val="tx1"/>
                </a:solidFill>
                <a:latin typeface="Arial Rounded MT Bold" pitchFamily="34" charset="0"/>
              </a:rPr>
              <a:t>2%HCL (Addition </a:t>
            </a:r>
            <a:r>
              <a:rPr lang="en-US" sz="2000" dirty="0">
                <a:solidFill>
                  <a:schemeClr val="tx1"/>
                </a:solidFill>
                <a:latin typeface="Arial Rounded MT Bold" pitchFamily="34" charset="0"/>
              </a:rPr>
              <a:t>of 2%HCL is to convert the alkaloids present in the extract to </a:t>
            </a:r>
            <a:r>
              <a:rPr lang="en-US" sz="2000" dirty="0" smtClean="0">
                <a:solidFill>
                  <a:schemeClr val="tx1"/>
                </a:solidFill>
                <a:latin typeface="Arial Rounded MT Bold" pitchFamily="34" charset="0"/>
              </a:rPr>
              <a:t>alkaloidal salts (Alkaloids </a:t>
            </a:r>
            <a:r>
              <a:rPr lang="en-US" sz="2000" dirty="0">
                <a:solidFill>
                  <a:schemeClr val="tx1"/>
                </a:solidFill>
                <a:latin typeface="Arial Rounded MT Bold" pitchFamily="34" charset="0"/>
              </a:rPr>
              <a:t>are extracted as their salts together with accompanying soluble </a:t>
            </a:r>
            <a:r>
              <a:rPr lang="en-US" sz="2000" dirty="0" smtClean="0">
                <a:solidFill>
                  <a:schemeClr val="tx1"/>
                </a:solidFill>
                <a:latin typeface="Arial Rounded MT Bold" pitchFamily="34" charset="0"/>
              </a:rPr>
              <a:t>impurities), </a:t>
            </a:r>
            <a:r>
              <a:rPr lang="en-US" sz="2000" dirty="0">
                <a:solidFill>
                  <a:schemeClr val="tx1"/>
                </a:solidFill>
                <a:latin typeface="Arial Rounded MT Bold" pitchFamily="34" charset="0"/>
              </a:rPr>
              <a:t>t</a:t>
            </a:r>
            <a:r>
              <a:rPr lang="en-US" sz="2000" dirty="0" smtClean="0">
                <a:solidFill>
                  <a:schemeClr val="tx1"/>
                </a:solidFill>
                <a:latin typeface="Arial Rounded MT Bold" pitchFamily="34" charset="0"/>
              </a:rPr>
              <a:t>he </a:t>
            </a:r>
            <a:r>
              <a:rPr lang="en-US" sz="2000" dirty="0">
                <a:solidFill>
                  <a:schemeClr val="tx1"/>
                </a:solidFill>
                <a:latin typeface="Arial Rounded MT Bold" pitchFamily="34" charset="0"/>
              </a:rPr>
              <a:t>use of 2% not more, is to prevent the destruction of the alkaloid by </a:t>
            </a:r>
            <a:r>
              <a:rPr lang="en-US" sz="2000" dirty="0" smtClean="0">
                <a:solidFill>
                  <a:schemeClr val="tx1"/>
                </a:solidFill>
                <a:latin typeface="Arial Rounded MT Bold" pitchFamily="34" charset="0"/>
              </a:rPr>
              <a:t>concentrated HCL )</a:t>
            </a:r>
          </a:p>
          <a:p>
            <a:pPr marL="0" indent="0" algn="ctr" rtl="0">
              <a:buNone/>
            </a:pPr>
            <a:endParaRPr lang="en-US" dirty="0">
              <a:solidFill>
                <a:schemeClr val="accent4">
                  <a:lumMod val="50000"/>
                </a:schemeClr>
              </a:solidFill>
              <a:latin typeface="Arial Rounded MT Bold" pitchFamily="34" charset="0"/>
            </a:endParaRPr>
          </a:p>
          <a:p>
            <a:pPr marL="0" indent="0" algn="ctr" rtl="0">
              <a:buNone/>
            </a:pPr>
            <a:endParaRPr lang="en-US" dirty="0" smtClean="0">
              <a:solidFill>
                <a:schemeClr val="accent4">
                  <a:lumMod val="50000"/>
                </a:schemeClr>
              </a:solidFill>
              <a:latin typeface="Arial Rounded MT Bold" pitchFamily="34" charset="0"/>
            </a:endParaRPr>
          </a:p>
          <a:p>
            <a:pPr marL="0" indent="0" algn="ctr" rtl="0">
              <a:buNone/>
            </a:pPr>
            <a:r>
              <a:rPr lang="en-US" sz="2000" dirty="0" smtClean="0">
                <a:solidFill>
                  <a:schemeClr val="tx1"/>
                </a:solidFill>
                <a:latin typeface="Arial Rounded MT Bold" pitchFamily="34" charset="0"/>
              </a:rPr>
              <a:t>Washing by adding organic solvent to remove all the non polar impurities such as ether or hexane &amp; separate two layers by separatory funnel.</a:t>
            </a:r>
            <a:endParaRPr lang="ar-IQ" sz="2000" dirty="0">
              <a:solidFill>
                <a:schemeClr val="tx1"/>
              </a:solidFill>
              <a:latin typeface="Arial Rounded MT Bold"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25" y="3886200"/>
            <a:ext cx="158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25" y="533400"/>
            <a:ext cx="1587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453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48347"/>
            <a:ext cx="9220199" cy="4609653"/>
          </a:xfrm>
        </p:spPr>
        <p:txBody>
          <a:bodyPr/>
          <a:lstStyle/>
          <a:p>
            <a:pPr marL="0" indent="0" algn="ctr">
              <a:buNone/>
            </a:pPr>
            <a:r>
              <a:rPr lang="en-US" sz="2000" dirty="0">
                <a:solidFill>
                  <a:schemeClr val="accent4">
                    <a:lumMod val="50000"/>
                  </a:schemeClr>
                </a:solidFill>
                <a:latin typeface="Arial Rounded MT Bold" pitchFamily="34" charset="0"/>
              </a:rPr>
              <a:t>M</a:t>
            </a:r>
            <a:r>
              <a:rPr lang="en-US" sz="2000" dirty="0" smtClean="0">
                <a:solidFill>
                  <a:schemeClr val="accent4">
                    <a:lumMod val="50000"/>
                  </a:schemeClr>
                </a:solidFill>
                <a:latin typeface="Arial Rounded MT Bold" pitchFamily="34" charset="0"/>
              </a:rPr>
              <a:t>a</a:t>
            </a:r>
            <a:r>
              <a:rPr lang="en-US" sz="2000" dirty="0" smtClean="0">
                <a:solidFill>
                  <a:schemeClr val="tx1"/>
                </a:solidFill>
                <a:latin typeface="Arial Rounded MT Bold" pitchFamily="34" charset="0"/>
              </a:rPr>
              <a:t>de </a:t>
            </a:r>
            <a:r>
              <a:rPr lang="en-US" sz="2000" dirty="0">
                <a:solidFill>
                  <a:schemeClr val="tx1"/>
                </a:solidFill>
                <a:latin typeface="Arial Rounded MT Bold" pitchFamily="34" charset="0"/>
              </a:rPr>
              <a:t>alkaline by adding ammonium hydroxide solution</a:t>
            </a:r>
          </a:p>
          <a:p>
            <a:pPr marL="0" indent="0" algn="ctr" rtl="0">
              <a:buNone/>
            </a:pPr>
            <a:r>
              <a:rPr lang="en-US" sz="2000" dirty="0">
                <a:solidFill>
                  <a:schemeClr val="tx1"/>
                </a:solidFill>
                <a:latin typeface="Arial Rounded MT Bold" pitchFamily="34" charset="0"/>
              </a:rPr>
              <a:t> (according to litmus paper</a:t>
            </a:r>
            <a:r>
              <a:rPr lang="en-US" sz="2000" dirty="0" smtClean="0">
                <a:solidFill>
                  <a:schemeClr val="tx1"/>
                </a:solidFill>
                <a:latin typeface="Arial Rounded MT Bold" pitchFamily="34" charset="0"/>
              </a:rPr>
              <a:t>)</a:t>
            </a:r>
          </a:p>
          <a:p>
            <a:pPr marL="0" indent="0" algn="ctr" rtl="0">
              <a:buNone/>
            </a:pPr>
            <a:r>
              <a:rPr lang="en-US" sz="2000" dirty="0">
                <a:solidFill>
                  <a:schemeClr val="tx1"/>
                </a:solidFill>
                <a:latin typeface="Arial Rounded MT Bold" pitchFamily="34" charset="0"/>
              </a:rPr>
              <a:t>The addition of ammonium hydroxide is used to liberate free </a:t>
            </a:r>
            <a:r>
              <a:rPr lang="en-US" sz="2000" dirty="0" smtClean="0">
                <a:solidFill>
                  <a:schemeClr val="tx1"/>
                </a:solidFill>
                <a:latin typeface="Arial Rounded MT Bold" pitchFamily="34" charset="0"/>
              </a:rPr>
              <a:t>base.</a:t>
            </a:r>
            <a:endParaRPr lang="en-US" sz="2000" dirty="0">
              <a:solidFill>
                <a:schemeClr val="tx1"/>
              </a:solidFill>
              <a:latin typeface="Arial Rounded MT Bold" pitchFamily="34" charset="0"/>
            </a:endParaRPr>
          </a:p>
          <a:p>
            <a:endParaRPr lang="ar-IQ"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25" y="609600"/>
            <a:ext cx="1587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178" y="3424518"/>
            <a:ext cx="1587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42108" y="4805643"/>
            <a:ext cx="3659784" cy="400110"/>
          </a:xfrm>
          <a:prstGeom prst="rect">
            <a:avLst/>
          </a:prstGeom>
        </p:spPr>
        <p:txBody>
          <a:bodyPr wrap="none">
            <a:spAutoFit/>
          </a:bodyPr>
          <a:lstStyle/>
          <a:p>
            <a:pPr algn="ctr"/>
            <a:r>
              <a:rPr lang="en-US" sz="2000" dirty="0" smtClean="0">
                <a:latin typeface="Arial Rounded MT Bold" pitchFamily="34" charset="0"/>
              </a:rPr>
              <a:t>Placed </a:t>
            </a:r>
            <a:r>
              <a:rPr lang="en-US" sz="2000" dirty="0">
                <a:latin typeface="Arial Rounded MT Bold" pitchFamily="34" charset="0"/>
              </a:rPr>
              <a:t>in a separator funnel</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25" y="5638800"/>
            <a:ext cx="1587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499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48347"/>
            <a:ext cx="9143999" cy="4609653"/>
          </a:xfrm>
        </p:spPr>
        <p:txBody>
          <a:bodyPr/>
          <a:lstStyle/>
          <a:p>
            <a:pPr marL="0" indent="0" algn="ctr" rtl="0">
              <a:buNone/>
            </a:pPr>
            <a:r>
              <a:rPr lang="en-US" sz="2000" dirty="0" smtClean="0">
                <a:solidFill>
                  <a:schemeClr val="tx1"/>
                </a:solidFill>
                <a:latin typeface="Arial Rounded MT Bold" pitchFamily="34" charset="0"/>
              </a:rPr>
              <a:t>Extracted </a:t>
            </a:r>
            <a:r>
              <a:rPr lang="en-US" sz="2000" dirty="0">
                <a:solidFill>
                  <a:schemeClr val="tx1"/>
                </a:solidFill>
                <a:latin typeface="Arial Rounded MT Bold" pitchFamily="34" charset="0"/>
              </a:rPr>
              <a:t>three time with 100 ml of chloroform</a:t>
            </a:r>
          </a:p>
          <a:p>
            <a:endParaRPr lang="ar-IQ"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25" y="533400"/>
            <a:ext cx="1587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25" y="2743200"/>
            <a:ext cx="1587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47800" y="3663950"/>
            <a:ext cx="6248400" cy="707886"/>
          </a:xfrm>
          <a:prstGeom prst="rect">
            <a:avLst/>
          </a:prstGeom>
        </p:spPr>
        <p:txBody>
          <a:bodyPr wrap="square">
            <a:spAutoFit/>
          </a:bodyPr>
          <a:lstStyle/>
          <a:p>
            <a:pPr algn="ctr"/>
            <a:r>
              <a:rPr lang="en-US" sz="2000" dirty="0" smtClean="0">
                <a:latin typeface="Arial Rounded MT Bold" pitchFamily="34" charset="0"/>
              </a:rPr>
              <a:t>The </a:t>
            </a:r>
            <a:r>
              <a:rPr lang="en-US" sz="2000" dirty="0">
                <a:latin typeface="Arial Rounded MT Bold" pitchFamily="34" charset="0"/>
              </a:rPr>
              <a:t>use of chloroform is to extract the alkaloid base, </a:t>
            </a:r>
            <a:r>
              <a:rPr lang="en-US" sz="2000" dirty="0" smtClean="0">
                <a:latin typeface="Arial Rounded MT Bold" pitchFamily="34" charset="0"/>
              </a:rPr>
              <a:t>as </a:t>
            </a:r>
            <a:r>
              <a:rPr lang="en-US" sz="2000" dirty="0">
                <a:latin typeface="Arial Rounded MT Bold" pitchFamily="34" charset="0"/>
              </a:rPr>
              <a:t>it is soluble in the organic </a:t>
            </a:r>
            <a:r>
              <a:rPr lang="en-US" sz="2000" dirty="0" smtClean="0">
                <a:latin typeface="Arial Rounded MT Bold" pitchFamily="34" charset="0"/>
              </a:rPr>
              <a:t>solvent.</a:t>
            </a:r>
            <a:endParaRPr lang="ar-IQ" sz="2000" dirty="0">
              <a:latin typeface="Arial Rounded MT Bold" pitchFamily="34" charset="0"/>
            </a:endParaRPr>
          </a:p>
        </p:txBody>
      </p:sp>
    </p:spTree>
    <p:extLst>
      <p:ext uri="{BB962C8B-B14F-4D97-AF65-F5344CB8AC3E}">
        <p14:creationId xmlns:p14="http://schemas.microsoft.com/office/powerpoint/2010/main" val="1671454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39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979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141" y="990600"/>
            <a:ext cx="6777318" cy="1731982"/>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rPr>
              <a:t>THANK YOU</a:t>
            </a:r>
            <a:endParaRPr lang="ar-IQ"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Rounded MT Bold"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720353"/>
            <a:ext cx="4876800" cy="2743200"/>
          </a:xfrm>
          <a:prstGeom prst="rect">
            <a:avLst/>
          </a:prstGeom>
          <a:ln>
            <a:noFill/>
          </a:ln>
          <a:effectLst>
            <a:softEdge rad="112500"/>
          </a:effectLst>
        </p:spPr>
      </p:pic>
    </p:spTree>
    <p:extLst>
      <p:ext uri="{BB962C8B-B14F-4D97-AF65-F5344CB8AC3E}">
        <p14:creationId xmlns:p14="http://schemas.microsoft.com/office/powerpoint/2010/main" val="1651080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48347"/>
            <a:ext cx="9143999" cy="4609653"/>
          </a:xfrm>
        </p:spPr>
        <p:txBody>
          <a:bodyPr/>
          <a:lstStyle/>
          <a:p>
            <a:pPr algn="l" rtl="0"/>
            <a:r>
              <a:rPr lang="en-US" dirty="0">
                <a:solidFill>
                  <a:schemeClr val="tx1">
                    <a:lumMod val="95000"/>
                    <a:lumOff val="5000"/>
                  </a:schemeClr>
                </a:solidFill>
                <a:latin typeface="Arial Rounded MT Bold" pitchFamily="34" charset="0"/>
              </a:rPr>
              <a:t>They are ester alkaloids resulted from the coupling of organic acids with amino alcohol (Base).</a:t>
            </a:r>
          </a:p>
          <a:p>
            <a:pPr marL="0" indent="0" algn="l" rtl="0">
              <a:buNone/>
            </a:pPr>
            <a:endParaRPr lang="ar-IQ" dirty="0"/>
          </a:p>
        </p:txBody>
      </p:sp>
      <p:sp>
        <p:nvSpPr>
          <p:cNvPr id="2" name="Title 1"/>
          <p:cNvSpPr>
            <a:spLocks noGrp="1"/>
          </p:cNvSpPr>
          <p:nvPr>
            <p:ph type="title"/>
          </p:nvPr>
        </p:nvSpPr>
        <p:spPr/>
        <p:txBody>
          <a:bodyPr/>
          <a:lstStyle/>
          <a:p>
            <a:pPr algn="l"/>
            <a:r>
              <a:rPr lang="en-US" sz="4000" dirty="0" smtClean="0">
                <a:solidFill>
                  <a:srgbClr val="C00000"/>
                </a:solidFill>
                <a:latin typeface="Arial Rounded MT Bold" pitchFamily="34" charset="0"/>
              </a:rPr>
              <a:t>Introduction</a:t>
            </a:r>
            <a:endParaRPr lang="ar-IQ" sz="4000" dirty="0">
              <a:solidFill>
                <a:srgbClr val="C00000"/>
              </a:solidFill>
              <a:latin typeface="Arial Rounded MT Bold" pitchFamily="34" charset="0"/>
            </a:endParaRPr>
          </a:p>
        </p:txBody>
      </p:sp>
      <p:pic>
        <p:nvPicPr>
          <p:cNvPr id="2050" name="Picture 2"/>
          <p:cNvPicPr>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938338" y="3733800"/>
            <a:ext cx="52673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201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382000" cy="4609653"/>
          </a:xfrm>
        </p:spPr>
        <p:txBody>
          <a:bodyPr>
            <a:normAutofit lnSpcReduction="10000"/>
          </a:bodyPr>
          <a:lstStyle/>
          <a:p>
            <a:pPr algn="l" rtl="0"/>
            <a:r>
              <a:rPr lang="en-US" sz="2800" dirty="0">
                <a:solidFill>
                  <a:schemeClr val="tx1">
                    <a:lumMod val="95000"/>
                    <a:lumOff val="5000"/>
                  </a:schemeClr>
                </a:solidFill>
                <a:latin typeface="Arial Rounded MT Bold" pitchFamily="34" charset="0"/>
                <a:cs typeface="+mj-cs"/>
              </a:rPr>
              <a:t>Tropane Alkaloids are classified into</a:t>
            </a:r>
            <a:r>
              <a:rPr lang="en-US" sz="2800" dirty="0" smtClean="0">
                <a:solidFill>
                  <a:schemeClr val="accent4">
                    <a:lumMod val="50000"/>
                  </a:schemeClr>
                </a:solidFill>
                <a:latin typeface="Arial Rounded MT Bold" pitchFamily="34" charset="0"/>
                <a:cs typeface="+mj-cs"/>
              </a:rPr>
              <a:t>:</a:t>
            </a:r>
          </a:p>
          <a:p>
            <a:pPr marL="0" indent="0" algn="l" rtl="0">
              <a:buNone/>
            </a:pPr>
            <a:endParaRPr lang="en-US" dirty="0">
              <a:solidFill>
                <a:schemeClr val="accent4">
                  <a:lumMod val="50000"/>
                </a:schemeClr>
              </a:solidFill>
              <a:latin typeface="Arial Rounded MT Bold" pitchFamily="34" charset="0"/>
              <a:cs typeface="+mj-cs"/>
            </a:endParaRPr>
          </a:p>
          <a:p>
            <a:pPr marL="0" indent="0" algn="l" rtl="0">
              <a:buNone/>
            </a:pPr>
            <a:r>
              <a:rPr lang="en-US" dirty="0" smtClean="0">
                <a:solidFill>
                  <a:schemeClr val="accent4">
                    <a:lumMod val="50000"/>
                  </a:schemeClr>
                </a:solidFill>
                <a:latin typeface="Arial Rounded MT Bold" pitchFamily="34" charset="0"/>
              </a:rPr>
              <a:t>    </a:t>
            </a:r>
            <a:r>
              <a:rPr lang="en-US" dirty="0" smtClean="0">
                <a:solidFill>
                  <a:srgbClr val="C00000"/>
                </a:solidFill>
                <a:latin typeface="Arial Rounded MT Bold" pitchFamily="34" charset="0"/>
              </a:rPr>
              <a:t>1- </a:t>
            </a:r>
            <a:r>
              <a:rPr lang="en-US" dirty="0">
                <a:solidFill>
                  <a:srgbClr val="C00000"/>
                </a:solidFill>
                <a:latin typeface="Arial Rounded MT Bold" pitchFamily="34" charset="0"/>
              </a:rPr>
              <a:t>Solanaceous Tropane Alkaloids</a:t>
            </a:r>
            <a:r>
              <a:rPr lang="en-US" dirty="0" smtClean="0">
                <a:solidFill>
                  <a:srgbClr val="C00000"/>
                </a:solidFill>
                <a:latin typeface="Arial Rounded MT Bold" pitchFamily="34" charset="0"/>
              </a:rPr>
              <a:t>.</a:t>
            </a:r>
          </a:p>
          <a:p>
            <a:pPr marL="0" indent="0" algn="l" rtl="0">
              <a:buNone/>
            </a:pPr>
            <a:r>
              <a:rPr lang="en-US" dirty="0" smtClean="0">
                <a:solidFill>
                  <a:srgbClr val="C00000"/>
                </a:solidFill>
                <a:latin typeface="Arial Rounded MT Bold" pitchFamily="34" charset="0"/>
              </a:rPr>
              <a:t>    </a:t>
            </a:r>
            <a:r>
              <a:rPr lang="en-US" dirty="0" smtClean="0">
                <a:solidFill>
                  <a:schemeClr val="tx1"/>
                </a:solidFill>
                <a:latin typeface="Arial Rounded MT Bold" pitchFamily="34" charset="0"/>
              </a:rPr>
              <a:t>Occurred in:</a:t>
            </a:r>
            <a:endParaRPr lang="en-US" dirty="0">
              <a:solidFill>
                <a:schemeClr val="tx1"/>
              </a:solidFill>
              <a:latin typeface="Arial Rounded MT Bold" pitchFamily="34" charset="0"/>
            </a:endParaRPr>
          </a:p>
          <a:p>
            <a:pPr marL="0" indent="0" algn="l" rtl="0">
              <a:buNone/>
            </a:pPr>
            <a:r>
              <a:rPr lang="en-US" dirty="0" smtClean="0">
                <a:solidFill>
                  <a:schemeClr val="accent4">
                    <a:lumMod val="50000"/>
                  </a:schemeClr>
                </a:solidFill>
                <a:latin typeface="Arial Rounded MT Bold" pitchFamily="34" charset="0"/>
              </a:rPr>
              <a:t>    </a:t>
            </a:r>
            <a:r>
              <a:rPr lang="en-US" dirty="0" smtClean="0">
                <a:solidFill>
                  <a:schemeClr val="tx1">
                    <a:lumMod val="95000"/>
                    <a:lumOff val="5000"/>
                  </a:schemeClr>
                </a:solidFill>
                <a:latin typeface="Arial Rounded MT Bold" pitchFamily="34" charset="0"/>
              </a:rPr>
              <a:t>Atropa</a:t>
            </a:r>
            <a:r>
              <a:rPr lang="en-US" dirty="0">
                <a:solidFill>
                  <a:schemeClr val="tx1">
                    <a:lumMod val="95000"/>
                    <a:lumOff val="5000"/>
                  </a:schemeClr>
                </a:solidFill>
                <a:latin typeface="Arial Rounded MT Bold" pitchFamily="34" charset="0"/>
              </a:rPr>
              <a:t>, Datura, </a:t>
            </a:r>
            <a:r>
              <a:rPr lang="en-US" dirty="0" smtClean="0">
                <a:solidFill>
                  <a:schemeClr val="tx1">
                    <a:lumMod val="95000"/>
                    <a:lumOff val="5000"/>
                  </a:schemeClr>
                </a:solidFill>
                <a:latin typeface="Arial Rounded MT Bold" pitchFamily="34" charset="0"/>
              </a:rPr>
              <a:t>Hyoscyamus.</a:t>
            </a:r>
            <a:endParaRPr lang="en-US" dirty="0">
              <a:solidFill>
                <a:schemeClr val="tx1">
                  <a:lumMod val="95000"/>
                  <a:lumOff val="5000"/>
                </a:schemeClr>
              </a:solidFill>
              <a:latin typeface="Arial Rounded MT Bold" pitchFamily="34" charset="0"/>
            </a:endParaRPr>
          </a:p>
          <a:p>
            <a:pPr marL="0" indent="0" algn="l" rtl="0">
              <a:buNone/>
            </a:pPr>
            <a:endParaRPr lang="en-US" dirty="0">
              <a:solidFill>
                <a:schemeClr val="accent4">
                  <a:lumMod val="50000"/>
                </a:schemeClr>
              </a:solidFill>
              <a:latin typeface="Arial Rounded MT Bold" pitchFamily="34" charset="0"/>
            </a:endParaRPr>
          </a:p>
          <a:p>
            <a:pPr marL="0" indent="0" algn="l" rtl="0">
              <a:buNone/>
            </a:pPr>
            <a:r>
              <a:rPr lang="en-US" dirty="0" smtClean="0">
                <a:solidFill>
                  <a:schemeClr val="tx2">
                    <a:lumMod val="75000"/>
                  </a:schemeClr>
                </a:solidFill>
                <a:latin typeface="Arial Rounded MT Bold" pitchFamily="34" charset="0"/>
              </a:rPr>
              <a:t>    </a:t>
            </a:r>
            <a:r>
              <a:rPr lang="en-US" dirty="0" smtClean="0">
                <a:solidFill>
                  <a:srgbClr val="C00000"/>
                </a:solidFill>
                <a:latin typeface="Arial Rounded MT Bold" pitchFamily="34" charset="0"/>
              </a:rPr>
              <a:t>Main </a:t>
            </a:r>
            <a:r>
              <a:rPr lang="en-US" dirty="0">
                <a:solidFill>
                  <a:srgbClr val="C00000"/>
                </a:solidFill>
                <a:latin typeface="Arial Rounded MT Bold" pitchFamily="34" charset="0"/>
              </a:rPr>
              <a:t>Alkaloids are:</a:t>
            </a:r>
          </a:p>
          <a:p>
            <a:pPr marL="457200" indent="-457200" algn="l" rtl="0">
              <a:buFont typeface="+mj-lt"/>
              <a:buAutoNum type="arabicParenR"/>
            </a:pPr>
            <a:r>
              <a:rPr lang="en-US" dirty="0" smtClean="0">
                <a:solidFill>
                  <a:schemeClr val="tx1">
                    <a:lumMod val="95000"/>
                    <a:lumOff val="5000"/>
                  </a:schemeClr>
                </a:solidFill>
                <a:latin typeface="Arial Rounded MT Bold" pitchFamily="34" charset="0"/>
              </a:rPr>
              <a:t>Atropine</a:t>
            </a:r>
            <a:r>
              <a:rPr lang="en-US" dirty="0">
                <a:solidFill>
                  <a:schemeClr val="tx1">
                    <a:lumMod val="95000"/>
                    <a:lumOff val="5000"/>
                  </a:schemeClr>
                </a:solidFill>
                <a:latin typeface="Arial Rounded MT Bold" pitchFamily="34" charset="0"/>
              </a:rPr>
              <a:t> </a:t>
            </a:r>
            <a:r>
              <a:rPr lang="en-US" dirty="0" smtClean="0">
                <a:solidFill>
                  <a:schemeClr val="tx1">
                    <a:lumMod val="95000"/>
                    <a:lumOff val="5000"/>
                  </a:schemeClr>
                </a:solidFill>
                <a:latin typeface="Arial Rounded MT Bold" pitchFamily="34" charset="0"/>
              </a:rPr>
              <a:t>(Strong base)        </a:t>
            </a:r>
            <a:endParaRPr lang="en-US" dirty="0">
              <a:solidFill>
                <a:schemeClr val="tx1">
                  <a:lumMod val="95000"/>
                  <a:lumOff val="5000"/>
                </a:schemeClr>
              </a:solidFill>
              <a:latin typeface="Arial Rounded MT Bold" pitchFamily="34" charset="0"/>
            </a:endParaRPr>
          </a:p>
          <a:p>
            <a:pPr marL="457200" indent="-457200" algn="l" rtl="0">
              <a:buFont typeface="+mj-lt"/>
              <a:buAutoNum type="arabicParenR"/>
            </a:pPr>
            <a:r>
              <a:rPr lang="en-US" dirty="0" smtClean="0">
                <a:solidFill>
                  <a:schemeClr val="tx1">
                    <a:lumMod val="95000"/>
                    <a:lumOff val="5000"/>
                  </a:schemeClr>
                </a:solidFill>
                <a:latin typeface="Arial Rounded MT Bold" pitchFamily="34" charset="0"/>
              </a:rPr>
              <a:t>Hyoscyamine</a:t>
            </a:r>
            <a:r>
              <a:rPr lang="en-US" dirty="0">
                <a:solidFill>
                  <a:schemeClr val="tx1">
                    <a:lumMod val="95000"/>
                    <a:lumOff val="5000"/>
                  </a:schemeClr>
                </a:solidFill>
                <a:latin typeface="Arial Rounded MT Bold" pitchFamily="34" charset="0"/>
              </a:rPr>
              <a:t>.      </a:t>
            </a:r>
          </a:p>
          <a:p>
            <a:pPr marL="457200" indent="-457200" algn="l" rtl="0">
              <a:buFont typeface="+mj-lt"/>
              <a:buAutoNum type="arabicParenR"/>
            </a:pPr>
            <a:r>
              <a:rPr lang="en-US" dirty="0" smtClean="0">
                <a:solidFill>
                  <a:schemeClr val="tx1">
                    <a:lumMod val="95000"/>
                    <a:lumOff val="5000"/>
                  </a:schemeClr>
                </a:solidFill>
                <a:latin typeface="Arial Rounded MT Bold" pitchFamily="34" charset="0"/>
              </a:rPr>
              <a:t>Hyoscine </a:t>
            </a:r>
            <a:r>
              <a:rPr lang="en-US" dirty="0">
                <a:solidFill>
                  <a:schemeClr val="tx1">
                    <a:lumMod val="95000"/>
                    <a:lumOff val="5000"/>
                  </a:schemeClr>
                </a:solidFill>
                <a:latin typeface="Arial Rounded MT Bold" pitchFamily="34" charset="0"/>
              </a:rPr>
              <a:t>(Scopolamine)</a:t>
            </a:r>
          </a:p>
          <a:p>
            <a:pPr marL="0" indent="0" algn="l" rtl="0">
              <a:buNone/>
            </a:pPr>
            <a:r>
              <a:rPr lang="en-US" dirty="0">
                <a:solidFill>
                  <a:schemeClr val="accent4">
                    <a:lumMod val="50000"/>
                  </a:schemeClr>
                </a:solidFill>
                <a:latin typeface="Arial Rounded MT Bold" pitchFamily="34" charset="0"/>
              </a:rPr>
              <a:t>	</a:t>
            </a:r>
            <a:endParaRPr lang="ar-IQ" dirty="0"/>
          </a:p>
        </p:txBody>
      </p:sp>
      <p:sp>
        <p:nvSpPr>
          <p:cNvPr id="2" name="Title 1"/>
          <p:cNvSpPr>
            <a:spLocks noGrp="1"/>
          </p:cNvSpPr>
          <p:nvPr>
            <p:ph type="title"/>
          </p:nvPr>
        </p:nvSpPr>
        <p:spPr>
          <a:xfrm>
            <a:off x="688490" y="570156"/>
            <a:ext cx="7756263" cy="496644"/>
          </a:xfrm>
        </p:spPr>
        <p:txBody>
          <a:bodyPr/>
          <a:lstStyle/>
          <a:p>
            <a:pPr algn="l"/>
            <a:endParaRPr lang="ar-IQ" sz="4400" dirty="0">
              <a:solidFill>
                <a:srgbClr val="C00000"/>
              </a:solidFill>
              <a:latin typeface="Arial Rounded MT Bold"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276600"/>
            <a:ext cx="3273425" cy="30305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089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1"/>
            <a:ext cx="8610599" cy="4571999"/>
          </a:xfrm>
        </p:spPr>
        <p:txBody>
          <a:bodyPr>
            <a:normAutofit fontScale="92500" lnSpcReduction="10000"/>
          </a:bodyPr>
          <a:lstStyle/>
          <a:p>
            <a:pPr marL="0" indent="0" algn="l" rtl="0">
              <a:buNone/>
            </a:pPr>
            <a:r>
              <a:rPr lang="en-US" dirty="0">
                <a:solidFill>
                  <a:srgbClr val="C00000"/>
                </a:solidFill>
                <a:latin typeface="Arial Rounded MT Bold" pitchFamily="34" charset="0"/>
              </a:rPr>
              <a:t>The three Alkaloids are anticholinergic agents:</a:t>
            </a:r>
          </a:p>
          <a:p>
            <a:pPr marL="457200" indent="-457200" algn="l" rtl="0">
              <a:buFont typeface="+mj-lt"/>
              <a:buAutoNum type="alphaUcPeriod"/>
            </a:pPr>
            <a:r>
              <a:rPr lang="en-US" dirty="0">
                <a:solidFill>
                  <a:schemeClr val="tx1">
                    <a:lumMod val="95000"/>
                    <a:lumOff val="5000"/>
                  </a:schemeClr>
                </a:solidFill>
                <a:latin typeface="Arial Rounded MT Bold" pitchFamily="34" charset="0"/>
              </a:rPr>
              <a:t>Decrease saliva and GIT secretions so used preoperative.</a:t>
            </a:r>
          </a:p>
          <a:p>
            <a:pPr marL="457200" indent="-457200" algn="l" rtl="0">
              <a:buFont typeface="+mj-lt"/>
              <a:buAutoNum type="alphaUcPeriod"/>
            </a:pPr>
            <a:r>
              <a:rPr lang="en-US" dirty="0">
                <a:solidFill>
                  <a:schemeClr val="tx1">
                    <a:lumMod val="95000"/>
                    <a:lumOff val="5000"/>
                  </a:schemeClr>
                </a:solidFill>
                <a:latin typeface="Arial Rounded MT Bold" pitchFamily="34" charset="0"/>
              </a:rPr>
              <a:t>Decrease motility of smooth muscles so used as antispasmodics.</a:t>
            </a:r>
          </a:p>
          <a:p>
            <a:pPr marL="457200" indent="-457200" algn="l" rtl="0">
              <a:buFont typeface="+mj-lt"/>
              <a:buAutoNum type="alphaUcPeriod"/>
            </a:pPr>
            <a:r>
              <a:rPr lang="en-US" dirty="0">
                <a:solidFill>
                  <a:schemeClr val="tx1">
                    <a:lumMod val="95000"/>
                    <a:lumOff val="5000"/>
                  </a:schemeClr>
                </a:solidFill>
                <a:latin typeface="Arial Rounded MT Bold" pitchFamily="34" charset="0"/>
              </a:rPr>
              <a:t>Stimulate respiratory system.</a:t>
            </a:r>
          </a:p>
          <a:p>
            <a:pPr marL="457200" indent="-457200" algn="l" rtl="0">
              <a:buFont typeface="+mj-lt"/>
              <a:buAutoNum type="alphaUcPeriod"/>
            </a:pPr>
            <a:r>
              <a:rPr lang="en-US" dirty="0">
                <a:solidFill>
                  <a:schemeClr val="tx1">
                    <a:lumMod val="95000"/>
                    <a:lumOff val="5000"/>
                  </a:schemeClr>
                </a:solidFill>
                <a:latin typeface="Arial Rounded MT Bold" pitchFamily="34" charset="0"/>
              </a:rPr>
              <a:t>A mydriatic (causes dilatation of the eye pupil</a:t>
            </a:r>
            <a:r>
              <a:rPr lang="en-US" dirty="0" smtClean="0">
                <a:solidFill>
                  <a:schemeClr val="tx1">
                    <a:lumMod val="95000"/>
                    <a:lumOff val="5000"/>
                  </a:schemeClr>
                </a:solidFill>
                <a:latin typeface="Arial Rounded MT Bold" pitchFamily="34" charset="0"/>
              </a:rPr>
              <a:t>).</a:t>
            </a:r>
          </a:p>
          <a:p>
            <a:pPr marL="457200" indent="-457200" algn="l" rtl="0">
              <a:buFont typeface="+mj-lt"/>
              <a:buAutoNum type="alphaUcPeriod"/>
            </a:pPr>
            <a:r>
              <a:rPr lang="en-US" dirty="0">
                <a:solidFill>
                  <a:schemeClr val="tx1">
                    <a:lumMod val="95000"/>
                    <a:lumOff val="5000"/>
                  </a:schemeClr>
                </a:solidFill>
                <a:latin typeface="Arial Rounded MT Bold" pitchFamily="34" charset="0"/>
              </a:rPr>
              <a:t>Atropine is the specific antidote to cholinergic agents by </a:t>
            </a:r>
            <a:r>
              <a:rPr lang="en-US" dirty="0" smtClean="0">
                <a:solidFill>
                  <a:schemeClr val="tx1">
                    <a:lumMod val="95000"/>
                    <a:lumOff val="5000"/>
                  </a:schemeClr>
                </a:solidFill>
                <a:latin typeface="Arial Rounded MT Bold" pitchFamily="34" charset="0"/>
              </a:rPr>
              <a:t>occupying </a:t>
            </a:r>
            <a:r>
              <a:rPr lang="en-US" dirty="0">
                <a:solidFill>
                  <a:schemeClr val="tx1">
                    <a:lumMod val="95000"/>
                    <a:lumOff val="5000"/>
                  </a:schemeClr>
                </a:solidFill>
                <a:latin typeface="Arial Rounded MT Bold" pitchFamily="34" charset="0"/>
              </a:rPr>
              <a:t>receptor sites at parasympathetic nerve </a:t>
            </a:r>
            <a:r>
              <a:rPr lang="en-US" dirty="0" smtClean="0">
                <a:solidFill>
                  <a:schemeClr val="tx1">
                    <a:lumMod val="95000"/>
                    <a:lumOff val="5000"/>
                  </a:schemeClr>
                </a:solidFill>
                <a:latin typeface="Arial Rounded MT Bold" pitchFamily="34" charset="0"/>
              </a:rPr>
              <a:t>endings.</a:t>
            </a:r>
            <a:endParaRPr lang="en-US" dirty="0">
              <a:solidFill>
                <a:schemeClr val="tx1">
                  <a:lumMod val="95000"/>
                  <a:lumOff val="5000"/>
                </a:schemeClr>
              </a:solidFill>
              <a:latin typeface="Arial Rounded MT Bold" pitchFamily="34" charset="0"/>
            </a:endParaRPr>
          </a:p>
          <a:p>
            <a:pPr marL="457200" indent="-457200" algn="l" rtl="0">
              <a:buFont typeface="+mj-lt"/>
              <a:buAutoNum type="alphaUcPeriod"/>
            </a:pPr>
            <a:r>
              <a:rPr lang="en-US" dirty="0" smtClean="0">
                <a:solidFill>
                  <a:schemeClr val="tx1">
                    <a:lumMod val="95000"/>
                    <a:lumOff val="5000"/>
                  </a:schemeClr>
                </a:solidFill>
                <a:latin typeface="Arial Rounded MT Bold" pitchFamily="34" charset="0"/>
              </a:rPr>
              <a:t>Hyoscine </a:t>
            </a:r>
            <a:r>
              <a:rPr lang="en-US" dirty="0">
                <a:solidFill>
                  <a:schemeClr val="tx1">
                    <a:lumMod val="95000"/>
                    <a:lumOff val="5000"/>
                  </a:schemeClr>
                </a:solidFill>
                <a:latin typeface="Arial Rounded MT Bold" pitchFamily="34" charset="0"/>
              </a:rPr>
              <a:t>has more central effect so it is sedative and hypnotic.</a:t>
            </a:r>
          </a:p>
          <a:p>
            <a:pPr marL="457200" indent="-457200" algn="l" rtl="0">
              <a:buFont typeface="+mj-lt"/>
              <a:buAutoNum type="alphaUcPeriod"/>
            </a:pPr>
            <a:r>
              <a:rPr lang="en-US" dirty="0">
                <a:solidFill>
                  <a:schemeClr val="tx1">
                    <a:lumMod val="95000"/>
                    <a:lumOff val="5000"/>
                  </a:schemeClr>
                </a:solidFill>
                <a:latin typeface="Arial Rounded MT Bold" pitchFamily="34" charset="0"/>
              </a:rPr>
              <a:t>Hyoscine is mainly used as antiemetic.</a:t>
            </a:r>
          </a:p>
          <a:p>
            <a:endParaRPr lang="ar-IQ" dirty="0"/>
          </a:p>
        </p:txBody>
      </p:sp>
      <p:sp>
        <p:nvSpPr>
          <p:cNvPr id="2" name="Title 1"/>
          <p:cNvSpPr>
            <a:spLocks noGrp="1"/>
          </p:cNvSpPr>
          <p:nvPr>
            <p:ph type="title"/>
          </p:nvPr>
        </p:nvSpPr>
        <p:spPr/>
        <p:txBody>
          <a:bodyPr/>
          <a:lstStyle/>
          <a:p>
            <a:pPr algn="l"/>
            <a:r>
              <a:rPr lang="en-US" sz="4400" dirty="0" smtClean="0">
                <a:solidFill>
                  <a:srgbClr val="C00000"/>
                </a:solidFill>
                <a:latin typeface="Arial Rounded MT Bold" pitchFamily="34" charset="0"/>
              </a:rPr>
              <a:t>Uses</a:t>
            </a:r>
            <a:endParaRPr lang="ar-IQ" sz="4400" dirty="0">
              <a:solidFill>
                <a:srgbClr val="C00000"/>
              </a:solidFill>
              <a:latin typeface="Arial Rounded MT Bold" pitchFamily="34" charset="0"/>
            </a:endParaRPr>
          </a:p>
        </p:txBody>
      </p:sp>
    </p:spTree>
    <p:extLst>
      <p:ext uri="{BB962C8B-B14F-4D97-AF65-F5344CB8AC3E}">
        <p14:creationId xmlns:p14="http://schemas.microsoft.com/office/powerpoint/2010/main" val="2340976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2248347"/>
            <a:ext cx="8534400" cy="4609653"/>
          </a:xfrm>
        </p:spPr>
        <p:txBody>
          <a:bodyPr/>
          <a:lstStyle/>
          <a:p>
            <a:pPr marL="0" indent="0" algn="l" rtl="0">
              <a:buNone/>
            </a:pPr>
            <a:r>
              <a:rPr lang="en-US" dirty="0">
                <a:solidFill>
                  <a:srgbClr val="C00000"/>
                </a:solidFill>
                <a:latin typeface="Arial Rounded MT Bold" pitchFamily="34" charset="0"/>
              </a:rPr>
              <a:t>2- Erythroxylon Coca Alkaloids</a:t>
            </a:r>
            <a:r>
              <a:rPr lang="en-US" dirty="0" smtClean="0">
                <a:solidFill>
                  <a:srgbClr val="C00000"/>
                </a:solidFill>
                <a:latin typeface="Arial Rounded MT Bold" pitchFamily="34" charset="0"/>
              </a:rPr>
              <a:t>.</a:t>
            </a:r>
          </a:p>
          <a:p>
            <a:pPr marL="0" indent="0" algn="l" rtl="0">
              <a:buNone/>
            </a:pPr>
            <a:r>
              <a:rPr lang="en-US" dirty="0" smtClean="0">
                <a:solidFill>
                  <a:srgbClr val="C00000"/>
                </a:solidFill>
                <a:latin typeface="Arial Rounded MT Bold" pitchFamily="34" charset="0"/>
              </a:rPr>
              <a:t>    Occurrence</a:t>
            </a:r>
            <a:r>
              <a:rPr lang="en-US" dirty="0">
                <a:solidFill>
                  <a:srgbClr val="C00000"/>
                </a:solidFill>
                <a:latin typeface="Arial Rounded MT Bold" pitchFamily="34" charset="0"/>
              </a:rPr>
              <a:t>:</a:t>
            </a:r>
          </a:p>
          <a:p>
            <a:pPr marL="0" indent="0" algn="l" rtl="0">
              <a:buNone/>
            </a:pPr>
            <a:r>
              <a:rPr lang="en-US" dirty="0" smtClean="0">
                <a:solidFill>
                  <a:schemeClr val="tx2">
                    <a:lumMod val="75000"/>
                  </a:schemeClr>
                </a:solidFill>
                <a:latin typeface="Arial Rounded MT Bold" pitchFamily="34" charset="0"/>
              </a:rPr>
              <a:t>    </a:t>
            </a:r>
            <a:r>
              <a:rPr lang="en-US" dirty="0" smtClean="0">
                <a:solidFill>
                  <a:schemeClr val="tx1">
                    <a:lumMod val="95000"/>
                    <a:lumOff val="5000"/>
                  </a:schemeClr>
                </a:solidFill>
                <a:latin typeface="Arial Rounded MT Bold" pitchFamily="34" charset="0"/>
              </a:rPr>
              <a:t>Coca </a:t>
            </a:r>
            <a:r>
              <a:rPr lang="en-US" dirty="0">
                <a:solidFill>
                  <a:schemeClr val="tx1">
                    <a:lumMod val="95000"/>
                    <a:lumOff val="5000"/>
                  </a:schemeClr>
                </a:solidFill>
                <a:latin typeface="Arial Rounded MT Bold" pitchFamily="34" charset="0"/>
              </a:rPr>
              <a:t>leaves contain about 2% total alkaloids.</a:t>
            </a:r>
          </a:p>
          <a:p>
            <a:pPr marL="0" indent="0" algn="l" rtl="0">
              <a:buNone/>
            </a:pPr>
            <a:endParaRPr lang="en-US" dirty="0">
              <a:solidFill>
                <a:schemeClr val="tx2">
                  <a:lumMod val="75000"/>
                </a:schemeClr>
              </a:solidFill>
              <a:latin typeface="Arial Rounded MT Bold" pitchFamily="34" charset="0"/>
            </a:endParaRPr>
          </a:p>
          <a:p>
            <a:pPr marL="0" indent="0" algn="l" rtl="0">
              <a:buNone/>
            </a:pPr>
            <a:r>
              <a:rPr lang="en-US" dirty="0" smtClean="0">
                <a:solidFill>
                  <a:schemeClr val="tx2">
                    <a:lumMod val="75000"/>
                  </a:schemeClr>
                </a:solidFill>
                <a:latin typeface="Arial Rounded MT Bold" pitchFamily="34" charset="0"/>
              </a:rPr>
              <a:t>     </a:t>
            </a:r>
            <a:r>
              <a:rPr lang="en-US" dirty="0" smtClean="0">
                <a:solidFill>
                  <a:srgbClr val="C00000"/>
                </a:solidFill>
                <a:latin typeface="Arial Rounded MT Bold" pitchFamily="34" charset="0"/>
              </a:rPr>
              <a:t>Main </a:t>
            </a:r>
            <a:r>
              <a:rPr lang="en-US" dirty="0">
                <a:solidFill>
                  <a:srgbClr val="C00000"/>
                </a:solidFill>
                <a:latin typeface="Arial Rounded MT Bold" pitchFamily="34" charset="0"/>
              </a:rPr>
              <a:t>Alkaloids are:</a:t>
            </a:r>
          </a:p>
          <a:p>
            <a:pPr marL="457200" indent="-457200" algn="l" rtl="0">
              <a:buFont typeface="+mj-lt"/>
              <a:buAutoNum type="arabicParenR"/>
            </a:pPr>
            <a:r>
              <a:rPr lang="en-US" dirty="0" smtClean="0">
                <a:solidFill>
                  <a:schemeClr val="tx1">
                    <a:lumMod val="95000"/>
                    <a:lumOff val="5000"/>
                  </a:schemeClr>
                </a:solidFill>
                <a:latin typeface="Arial Rounded MT Bold" pitchFamily="34" charset="0"/>
              </a:rPr>
              <a:t>Cocaine</a:t>
            </a:r>
            <a:r>
              <a:rPr lang="en-US" dirty="0">
                <a:solidFill>
                  <a:schemeClr val="tx1">
                    <a:lumMod val="95000"/>
                    <a:lumOff val="5000"/>
                  </a:schemeClr>
                </a:solidFill>
                <a:latin typeface="Arial Rounded MT Bold" pitchFamily="34" charset="0"/>
              </a:rPr>
              <a:t>.        </a:t>
            </a:r>
          </a:p>
          <a:p>
            <a:pPr marL="457200" indent="-457200" algn="l" rtl="0">
              <a:buFont typeface="+mj-lt"/>
              <a:buAutoNum type="arabicParenR"/>
            </a:pPr>
            <a:r>
              <a:rPr lang="en-US" dirty="0" smtClean="0">
                <a:solidFill>
                  <a:schemeClr val="tx1">
                    <a:lumMod val="95000"/>
                    <a:lumOff val="5000"/>
                  </a:schemeClr>
                </a:solidFill>
                <a:latin typeface="Arial Rounded MT Bold" pitchFamily="34" charset="0"/>
              </a:rPr>
              <a:t>Cinnamylcocaine</a:t>
            </a:r>
            <a:r>
              <a:rPr lang="en-US" dirty="0">
                <a:solidFill>
                  <a:schemeClr val="tx1">
                    <a:lumMod val="95000"/>
                    <a:lumOff val="5000"/>
                  </a:schemeClr>
                </a:solidFill>
                <a:latin typeface="Arial Rounded MT Bold" pitchFamily="34" charset="0"/>
              </a:rPr>
              <a:t>. </a:t>
            </a:r>
          </a:p>
          <a:p>
            <a:pPr marL="457200" indent="-457200" algn="l" rtl="0">
              <a:buFont typeface="+mj-lt"/>
              <a:buAutoNum type="arabicParenR"/>
            </a:pPr>
            <a:r>
              <a:rPr lang="el-GR" b="1" dirty="0" smtClean="0">
                <a:solidFill>
                  <a:schemeClr val="tx1">
                    <a:lumMod val="95000"/>
                    <a:lumOff val="5000"/>
                  </a:schemeClr>
                </a:solidFill>
                <a:latin typeface="Times New Roman"/>
                <a:cs typeface="Times New Roman"/>
              </a:rPr>
              <a:t>α</a:t>
            </a:r>
            <a:r>
              <a:rPr lang="en-US" dirty="0" smtClean="0">
                <a:solidFill>
                  <a:schemeClr val="tx1">
                    <a:lumMod val="95000"/>
                    <a:lumOff val="5000"/>
                  </a:schemeClr>
                </a:solidFill>
                <a:latin typeface="Arial Rounded MT Bold" pitchFamily="34" charset="0"/>
              </a:rPr>
              <a:t> </a:t>
            </a:r>
            <a:r>
              <a:rPr lang="en-US" dirty="0">
                <a:solidFill>
                  <a:schemeClr val="tx1">
                    <a:lumMod val="95000"/>
                    <a:lumOff val="5000"/>
                  </a:schemeClr>
                </a:solidFill>
                <a:latin typeface="Arial Rounded MT Bold" pitchFamily="34" charset="0"/>
              </a:rPr>
              <a:t>truxilline.</a:t>
            </a:r>
          </a:p>
          <a:p>
            <a:pPr marL="0" indent="0" algn="l" rtl="0">
              <a:buNone/>
            </a:pPr>
            <a:endParaRPr lang="en-US" dirty="0">
              <a:solidFill>
                <a:schemeClr val="tx2">
                  <a:lumMod val="75000"/>
                </a:schemeClr>
              </a:solidFill>
              <a:latin typeface="Arial Rounded MT Bold" pitchFamily="34" charset="0"/>
            </a:endParaRPr>
          </a:p>
          <a:p>
            <a:endParaRPr lang="ar-IQ" dirty="0"/>
          </a:p>
        </p:txBody>
      </p:sp>
      <p:sp>
        <p:nvSpPr>
          <p:cNvPr id="2" name="Title 1"/>
          <p:cNvSpPr>
            <a:spLocks noGrp="1"/>
          </p:cNvSpPr>
          <p:nvPr>
            <p:ph type="title"/>
          </p:nvPr>
        </p:nvSpPr>
        <p:spPr/>
        <p:txBody>
          <a:bodyPr/>
          <a:lstStyle/>
          <a:p>
            <a:pPr algn="l"/>
            <a:endParaRPr lang="ar-IQ" sz="4400" dirty="0">
              <a:solidFill>
                <a:srgbClr val="C00000"/>
              </a:solidFill>
              <a:latin typeface="Arial Rounded MT Bold"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657600"/>
            <a:ext cx="3200400" cy="3200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103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33600"/>
            <a:ext cx="8063753" cy="4267200"/>
          </a:xfrm>
        </p:spPr>
        <p:txBody>
          <a:bodyPr/>
          <a:lstStyle/>
          <a:p>
            <a:pPr marL="457200" indent="-457200" algn="l" rtl="0">
              <a:buFont typeface="+mj-lt"/>
              <a:buAutoNum type="alphaUcPeriod"/>
            </a:pPr>
            <a:r>
              <a:rPr lang="en-US" dirty="0">
                <a:latin typeface="Arial Rounded MT Bold" pitchFamily="34" charset="0"/>
              </a:rPr>
              <a:t>Cocaine was used as local anesthetic.</a:t>
            </a:r>
          </a:p>
          <a:p>
            <a:pPr marL="457200" indent="-457200" algn="l" rtl="0">
              <a:buFont typeface="+mj-lt"/>
              <a:buAutoNum type="alphaUcPeriod"/>
            </a:pPr>
            <a:r>
              <a:rPr lang="en-US" dirty="0" smtClean="0">
                <a:latin typeface="Arial Rounded MT Bold" pitchFamily="34" charset="0"/>
              </a:rPr>
              <a:t>Cocaine </a:t>
            </a:r>
            <a:r>
              <a:rPr lang="en-US" dirty="0">
                <a:latin typeface="Arial Rounded MT Bold" pitchFamily="34" charset="0"/>
              </a:rPr>
              <a:t>has a CNS stimulant activity so is one of the widely abused drugs.</a:t>
            </a:r>
          </a:p>
          <a:p>
            <a:endParaRPr lang="ar-IQ" dirty="0"/>
          </a:p>
        </p:txBody>
      </p:sp>
      <p:sp>
        <p:nvSpPr>
          <p:cNvPr id="2" name="Title 1"/>
          <p:cNvSpPr>
            <a:spLocks noGrp="1"/>
          </p:cNvSpPr>
          <p:nvPr>
            <p:ph type="title"/>
          </p:nvPr>
        </p:nvSpPr>
        <p:spPr/>
        <p:txBody>
          <a:bodyPr/>
          <a:lstStyle/>
          <a:p>
            <a:pPr algn="l"/>
            <a:r>
              <a:rPr lang="en-US" sz="4400" dirty="0" smtClean="0">
                <a:solidFill>
                  <a:srgbClr val="C00000"/>
                </a:solidFill>
                <a:latin typeface="Arial Rounded MT Bold" pitchFamily="34" charset="0"/>
              </a:rPr>
              <a:t>Uses</a:t>
            </a:r>
            <a:endParaRPr lang="ar-IQ" sz="4400" dirty="0">
              <a:solidFill>
                <a:srgbClr val="C00000"/>
              </a:solidFill>
              <a:latin typeface="Arial Rounded MT Bold" pitchFamily="34" charset="0"/>
            </a:endParaRPr>
          </a:p>
        </p:txBody>
      </p:sp>
    </p:spTree>
    <p:extLst>
      <p:ext uri="{BB962C8B-B14F-4D97-AF65-F5344CB8AC3E}">
        <p14:creationId xmlns:p14="http://schemas.microsoft.com/office/powerpoint/2010/main" val="2367945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i="1" dirty="0">
                <a:solidFill>
                  <a:srgbClr val="C00000"/>
                </a:solidFill>
                <a:latin typeface="Arial Rounded MT Bold" pitchFamily="34" charset="0"/>
              </a:rPr>
              <a:t>Atropa belladonna</a:t>
            </a:r>
            <a:endParaRPr lang="ar-IQ" sz="4400" i="1" dirty="0">
              <a:solidFill>
                <a:srgbClr val="C00000"/>
              </a:solidFill>
              <a:latin typeface="Arial Rounded MT Bold" pitchFamily="34"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286000"/>
            <a:ext cx="5486876" cy="3352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66800" y="5715000"/>
            <a:ext cx="7467600" cy="646331"/>
          </a:xfrm>
          <a:prstGeom prst="rect">
            <a:avLst/>
          </a:prstGeom>
        </p:spPr>
        <p:txBody>
          <a:bodyPr wrap="square">
            <a:spAutoFit/>
          </a:bodyPr>
          <a:lstStyle/>
          <a:p>
            <a:pPr algn="ctr"/>
            <a:r>
              <a:rPr lang="en-US" sz="3600" dirty="0" smtClean="0">
                <a:solidFill>
                  <a:srgbClr val="C00000"/>
                </a:solidFill>
                <a:latin typeface="Arial Rounded MT Bold" pitchFamily="34" charset="0"/>
              </a:rPr>
              <a:t>Family     Solanaceae</a:t>
            </a:r>
            <a:endParaRPr lang="ar-IQ" sz="3600" dirty="0">
              <a:solidFill>
                <a:srgbClr val="C00000"/>
              </a:solidFill>
              <a:latin typeface="Arial Rounded MT Bold" pitchFamily="34" charset="0"/>
            </a:endParaRPr>
          </a:p>
        </p:txBody>
      </p:sp>
    </p:spTree>
    <p:extLst>
      <p:ext uri="{BB962C8B-B14F-4D97-AF65-F5344CB8AC3E}">
        <p14:creationId xmlns:p14="http://schemas.microsoft.com/office/powerpoint/2010/main" val="2187389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48347"/>
            <a:ext cx="8458199" cy="4533453"/>
          </a:xfrm>
        </p:spPr>
        <p:txBody>
          <a:bodyPr/>
          <a:lstStyle/>
          <a:p>
            <a:pPr algn="l" rtl="0"/>
            <a:r>
              <a:rPr lang="en-US" dirty="0">
                <a:latin typeface="Arial Rounded MT Bold" pitchFamily="34" charset="0"/>
              </a:rPr>
              <a:t>Belladonna leaf, also known as devils cherries, </a:t>
            </a:r>
            <a:r>
              <a:rPr lang="en-US" dirty="0" smtClean="0">
                <a:latin typeface="Arial Rounded MT Bold" pitchFamily="34" charset="0"/>
              </a:rPr>
              <a:t>black </a:t>
            </a:r>
            <a:r>
              <a:rPr lang="en-US" dirty="0">
                <a:latin typeface="Arial Rounded MT Bold" pitchFamily="34" charset="0"/>
              </a:rPr>
              <a:t>cherry. </a:t>
            </a:r>
            <a:endParaRPr lang="en-US" dirty="0" smtClean="0">
              <a:latin typeface="Arial Rounded MT Bold" pitchFamily="34" charset="0"/>
            </a:endParaRPr>
          </a:p>
          <a:p>
            <a:pPr algn="l" rtl="0"/>
            <a:r>
              <a:rPr lang="en-US" dirty="0">
                <a:latin typeface="Arial Rounded MT Bold" pitchFamily="34" charset="0"/>
              </a:rPr>
              <a:t>The belladonna leaf yield not less than 0.35% of alkaloids. </a:t>
            </a:r>
            <a:endParaRPr lang="en-US" dirty="0" smtClean="0">
              <a:latin typeface="Arial Rounded MT Bold" pitchFamily="34" charset="0"/>
            </a:endParaRPr>
          </a:p>
          <a:p>
            <a:pPr algn="l" rtl="0"/>
            <a:r>
              <a:rPr lang="en-US" dirty="0" smtClean="0">
                <a:latin typeface="Arial Rounded MT Bold" pitchFamily="34" charset="0"/>
              </a:rPr>
              <a:t>Native </a:t>
            </a:r>
            <a:r>
              <a:rPr lang="en-US" dirty="0">
                <a:latin typeface="Arial Rounded MT Bold" pitchFamily="34" charset="0"/>
              </a:rPr>
              <a:t>to Europe, North Africa, and Western </a:t>
            </a:r>
            <a:r>
              <a:rPr lang="en-US" dirty="0" smtClean="0">
                <a:latin typeface="Arial Rounded MT Bold" pitchFamily="34" charset="0"/>
              </a:rPr>
              <a:t>Asia</a:t>
            </a:r>
          </a:p>
          <a:p>
            <a:pPr algn="l" rtl="0"/>
            <a:r>
              <a:rPr lang="en-US" dirty="0">
                <a:latin typeface="Arial Rounded MT Bold" pitchFamily="34" charset="0"/>
              </a:rPr>
              <a:t>The name "belladonna" comes from the Italian language, meaning </a:t>
            </a:r>
            <a:r>
              <a:rPr lang="en-US" dirty="0">
                <a:solidFill>
                  <a:srgbClr val="C00000"/>
                </a:solidFill>
                <a:latin typeface="Arial Rounded MT Bold" pitchFamily="34" charset="0"/>
              </a:rPr>
              <a:t>"beautiful lady"</a:t>
            </a:r>
            <a:endParaRPr lang="ar-IQ" dirty="0">
              <a:solidFill>
                <a:srgbClr val="C00000"/>
              </a:solidFill>
              <a:latin typeface="Arial Rounded MT Bold" pitchFamily="34" charset="0"/>
            </a:endParaRPr>
          </a:p>
        </p:txBody>
      </p:sp>
      <p:sp>
        <p:nvSpPr>
          <p:cNvPr id="2" name="Title 1"/>
          <p:cNvSpPr>
            <a:spLocks noGrp="1"/>
          </p:cNvSpPr>
          <p:nvPr>
            <p:ph type="title"/>
          </p:nvPr>
        </p:nvSpPr>
        <p:spPr/>
        <p:txBody>
          <a:bodyPr/>
          <a:lstStyle/>
          <a:p>
            <a:pPr algn="l"/>
            <a:endParaRPr lang="ar-IQ" sz="4800" dirty="0">
              <a:solidFill>
                <a:srgbClr val="C00000"/>
              </a:solidFill>
              <a:latin typeface="Arial Rounded MT Bold" pitchFamily="34" charset="0"/>
            </a:endParaRPr>
          </a:p>
        </p:txBody>
      </p:sp>
    </p:spTree>
    <p:extLst>
      <p:ext uri="{BB962C8B-B14F-4D97-AF65-F5344CB8AC3E}">
        <p14:creationId xmlns:p14="http://schemas.microsoft.com/office/powerpoint/2010/main" val="2272514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48347"/>
            <a:ext cx="8610599" cy="4533453"/>
          </a:xfrm>
        </p:spPr>
        <p:txBody>
          <a:bodyPr/>
          <a:lstStyle/>
          <a:p>
            <a:pPr algn="l" rtl="0"/>
            <a:r>
              <a:rPr lang="en-US" dirty="0">
                <a:latin typeface="Arial Rounded MT Bold" pitchFamily="34" charset="0"/>
              </a:rPr>
              <a:t>Belladonna is one of the most toxic </a:t>
            </a:r>
            <a:r>
              <a:rPr lang="en-US" dirty="0" smtClean="0">
                <a:latin typeface="Arial Rounded MT Bold" pitchFamily="34" charset="0"/>
              </a:rPr>
              <a:t>plants.</a:t>
            </a:r>
            <a:endParaRPr lang="en-US" dirty="0">
              <a:latin typeface="Arial Rounded MT Bold" pitchFamily="34" charset="0"/>
            </a:endParaRPr>
          </a:p>
          <a:p>
            <a:pPr algn="l" rtl="0"/>
            <a:r>
              <a:rPr lang="en-US" dirty="0">
                <a:latin typeface="Arial Rounded MT Bold" pitchFamily="34" charset="0"/>
              </a:rPr>
              <a:t>All parts of the plant contain atropine </a:t>
            </a:r>
            <a:r>
              <a:rPr lang="en-US" dirty="0" smtClean="0">
                <a:latin typeface="Arial Rounded MT Bold" pitchFamily="34" charset="0"/>
              </a:rPr>
              <a:t>alkaloids.</a:t>
            </a:r>
            <a:endParaRPr lang="en-US" dirty="0">
              <a:latin typeface="Arial Rounded MT Bold" pitchFamily="34" charset="0"/>
            </a:endParaRPr>
          </a:p>
          <a:p>
            <a:pPr algn="l" rtl="0"/>
            <a:r>
              <a:rPr lang="en-US" dirty="0" smtClean="0">
                <a:latin typeface="Arial Rounded MT Bold" pitchFamily="34" charset="0"/>
              </a:rPr>
              <a:t>The </a:t>
            </a:r>
            <a:r>
              <a:rPr lang="en-US" dirty="0">
                <a:latin typeface="Arial Rounded MT Bold" pitchFamily="34" charset="0"/>
              </a:rPr>
              <a:t>greatest danger to children because they look attractive and have a somewhat sweet </a:t>
            </a:r>
            <a:r>
              <a:rPr lang="en-US" dirty="0" smtClean="0">
                <a:latin typeface="Arial Rounded MT Bold" pitchFamily="34" charset="0"/>
              </a:rPr>
              <a:t>taste.</a:t>
            </a:r>
            <a:endParaRPr lang="en-US" dirty="0">
              <a:latin typeface="Arial Rounded MT Bold" pitchFamily="34" charset="0"/>
            </a:endParaRPr>
          </a:p>
          <a:p>
            <a:pPr algn="l" rtl="0"/>
            <a:r>
              <a:rPr lang="en-US" dirty="0">
                <a:latin typeface="Arial Rounded MT Bold" pitchFamily="34" charset="0"/>
              </a:rPr>
              <a:t>The root of the plant is generally the most toxic </a:t>
            </a:r>
            <a:r>
              <a:rPr lang="en-US" dirty="0" smtClean="0">
                <a:latin typeface="Arial Rounded MT Bold" pitchFamily="34" charset="0"/>
              </a:rPr>
              <a:t>part.</a:t>
            </a:r>
            <a:endParaRPr lang="en-US" dirty="0">
              <a:latin typeface="Arial Rounded MT Bold" pitchFamily="34" charset="0"/>
            </a:endParaRPr>
          </a:p>
          <a:p>
            <a:endParaRPr lang="ar-IQ" dirty="0"/>
          </a:p>
        </p:txBody>
      </p:sp>
      <p:sp>
        <p:nvSpPr>
          <p:cNvPr id="2" name="Title 1"/>
          <p:cNvSpPr>
            <a:spLocks noGrp="1"/>
          </p:cNvSpPr>
          <p:nvPr>
            <p:ph type="title"/>
          </p:nvPr>
        </p:nvSpPr>
        <p:spPr/>
        <p:txBody>
          <a:bodyPr/>
          <a:lstStyle/>
          <a:p>
            <a:pPr algn="l"/>
            <a:r>
              <a:rPr lang="en-US" sz="4400" dirty="0">
                <a:solidFill>
                  <a:srgbClr val="C00000"/>
                </a:solidFill>
                <a:latin typeface="Arial Rounded MT Bold" pitchFamily="34" charset="0"/>
              </a:rPr>
              <a:t>Toxicity</a:t>
            </a:r>
            <a:endParaRPr lang="ar-IQ" sz="4400" dirty="0">
              <a:solidFill>
                <a:srgbClr val="C00000"/>
              </a:solidFill>
              <a:latin typeface="Arial Rounded MT Bold" pitchFamily="34" charset="0"/>
            </a:endParaRPr>
          </a:p>
        </p:txBody>
      </p:sp>
    </p:spTree>
    <p:extLst>
      <p:ext uri="{BB962C8B-B14F-4D97-AF65-F5344CB8AC3E}">
        <p14:creationId xmlns:p14="http://schemas.microsoft.com/office/powerpoint/2010/main" val="459205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307</TotalTime>
  <Words>604</Words>
  <Application>Microsoft Office PowerPoint</Application>
  <PresentationFormat>On-screen Show (4:3)</PresentationFormat>
  <Paragraphs>76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Hardcover</vt:lpstr>
      <vt:lpstr>Tropane alkaloids</vt:lpstr>
      <vt:lpstr>Introduction</vt:lpstr>
      <vt:lpstr>PowerPoint Presentation</vt:lpstr>
      <vt:lpstr>Uses</vt:lpstr>
      <vt:lpstr>PowerPoint Presentation</vt:lpstr>
      <vt:lpstr>Uses</vt:lpstr>
      <vt:lpstr>Atropa belladonna</vt:lpstr>
      <vt:lpstr>PowerPoint Presentation</vt:lpstr>
      <vt:lpstr>Toxicity</vt:lpstr>
      <vt:lpstr>The symptoms of belladonna poisoning</vt:lpstr>
      <vt:lpstr>Constituents of belladonna are:- </vt:lpstr>
      <vt:lpstr>PowerPoint Presentation</vt:lpstr>
      <vt:lpstr>ISOLATION OF BELLADONNA ALKALOID</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Black pepper alkaloid</dc:title>
  <dc:creator>Sarah</dc:creator>
  <cp:lastModifiedBy>Estabraq</cp:lastModifiedBy>
  <cp:revision>44</cp:revision>
  <dcterms:created xsi:type="dcterms:W3CDTF">2013-02-22T19:48:08Z</dcterms:created>
  <dcterms:modified xsi:type="dcterms:W3CDTF">2018-03-04T19:21:03Z</dcterms:modified>
</cp:coreProperties>
</file>