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3" r:id="rId2"/>
    <p:sldId id="256" r:id="rId3"/>
    <p:sldId id="257" r:id="rId4"/>
    <p:sldId id="258" r:id="rId5"/>
    <p:sldId id="297" r:id="rId6"/>
    <p:sldId id="259" r:id="rId7"/>
    <p:sldId id="260" r:id="rId8"/>
    <p:sldId id="262" r:id="rId9"/>
    <p:sldId id="261" r:id="rId10"/>
    <p:sldId id="263" r:id="rId11"/>
    <p:sldId id="264" r:id="rId12"/>
    <p:sldId id="266" r:id="rId13"/>
    <p:sldId id="265" r:id="rId14"/>
    <p:sldId id="267" r:id="rId15"/>
    <p:sldId id="268" r:id="rId16"/>
    <p:sldId id="269" r:id="rId17"/>
    <p:sldId id="270" r:id="rId18"/>
    <p:sldId id="271" r:id="rId19"/>
    <p:sldId id="272" r:id="rId20"/>
    <p:sldId id="276" r:id="rId21"/>
    <p:sldId id="275" r:id="rId22"/>
    <p:sldId id="273" r:id="rId23"/>
    <p:sldId id="274" r:id="rId24"/>
    <p:sldId id="278" r:id="rId25"/>
    <p:sldId id="277" r:id="rId26"/>
    <p:sldId id="280" r:id="rId27"/>
    <p:sldId id="282" r:id="rId28"/>
    <p:sldId id="281" r:id="rId29"/>
    <p:sldId id="295" r:id="rId30"/>
    <p:sldId id="296" r:id="rId31"/>
    <p:sldId id="300" r:id="rId32"/>
    <p:sldId id="301" r:id="rId33"/>
    <p:sldId id="284" r:id="rId34"/>
    <p:sldId id="285" r:id="rId35"/>
    <p:sldId id="286" r:id="rId36"/>
    <p:sldId id="287" r:id="rId37"/>
    <p:sldId id="298" r:id="rId38"/>
    <p:sldId id="288" r:id="rId39"/>
    <p:sldId id="291" r:id="rId40"/>
    <p:sldId id="290" r:id="rId41"/>
    <p:sldId id="293" r:id="rId42"/>
    <p:sldId id="299" r:id="rId43"/>
    <p:sldId id="292" r:id="rId44"/>
    <p:sldId id="294" r:id="rId45"/>
    <p:sldId id="302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3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31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1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7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0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4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6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3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8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0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1B018-9D9C-446E-A2B6-04800227A848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7F79-54BE-47C8-BFCC-B870F7EDE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0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13994" y="1388961"/>
            <a:ext cx="7986533" cy="2165252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3</a:t>
            </a:r>
            <a:endParaRPr lang="en-US" sz="9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27453" y="4112832"/>
            <a:ext cx="6713317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REFERENCE: APPLIED </a:t>
            </a:r>
            <a:r>
              <a:rPr lang="en-US" sz="2400" b="1" dirty="0">
                <a:solidFill>
                  <a:srgbClr val="C00000"/>
                </a:solidFill>
                <a:latin typeface="Times-Roman"/>
              </a:rPr>
              <a:t>CLINICAL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PHARMACOKINETICS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Times-Roman"/>
              </a:rPr>
              <a:t>Slideshow by: lecturer HADEEL DELMAN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49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Measurement of Creatinine Clearance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36536"/>
            <a:ext cx="10515600" cy="3385449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UCr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urine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creatinine concentration in mg/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Vurine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the volume of urine collected in mL,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is 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serum creatinine collected at the midpoint of the urine collection in mg/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time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minutes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of the urine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collection</a:t>
            </a:r>
          </a:p>
          <a:p>
            <a:endParaRPr lang="en-US" sz="1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206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most nephrologists use a 24-hour urine collection period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smtClean="0"/>
              <a:t>Measurement of Creatinine Clearance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28231" y="2032612"/>
            <a:ext cx="7535538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CrCl (in mL/min) = (</a:t>
            </a:r>
            <a:r>
              <a:rPr lang="en-US" sz="2800" b="1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UCr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⋅ </a:t>
            </a:r>
            <a:r>
              <a:rPr lang="en-US" sz="2800" b="1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Vurine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/ (</a:t>
            </a:r>
            <a:r>
              <a:rPr lang="en-US" sz="2800" b="1" dirty="0" err="1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⋅ T)</a:t>
            </a:r>
          </a:p>
        </p:txBody>
      </p:sp>
    </p:spTree>
    <p:extLst>
      <p:ext uri="{BB962C8B-B14F-4D97-AF65-F5344CB8AC3E}">
        <p14:creationId xmlns:p14="http://schemas.microsoft.com/office/powerpoint/2010/main" val="68302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40793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Example,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a 24-hour urine was collected for a patient with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following 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results: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UCr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= 55 mg/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Vurine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= 1000 mL, 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 = 1.0 mg/</a:t>
            </a:r>
            <a:r>
              <a:rPr lang="en-US" sz="28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sz="2800" b="1" dirty="0">
                <a:latin typeface="Andalus" panose="02020603050405020304" pitchFamily="18" charset="-78"/>
                <a:cs typeface="Andalus" panose="02020603050405020304" pitchFamily="18" charset="-78"/>
              </a:rPr>
              <a:t>, T = 24 </a:t>
            </a:r>
            <a:r>
              <a:rPr lang="en-US" sz="2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h. measure CrCl.</a:t>
            </a:r>
            <a:endParaRPr lang="en-US" sz="2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0829"/>
            <a:ext cx="10515600" cy="36761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pt-BR" b="1" dirty="0">
                <a:latin typeface="Andalus" panose="02020603050405020304" pitchFamily="18" charset="-78"/>
                <a:cs typeface="Andalus" panose="02020603050405020304" pitchFamily="18" charset="-78"/>
              </a:rPr>
              <a:t>T = 24 h × 60 min/h </a:t>
            </a:r>
            <a:r>
              <a:rPr lang="pt-BR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=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1440 min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CrCl (in mL/min) = (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UCr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⋅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Vurine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 / (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⋅ 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(55 mg/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⋅ 1000 mL)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/ </a:t>
            </a:r>
            <a:r>
              <a:rPr lang="sv-SE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sv-SE" b="1" dirty="0">
                <a:latin typeface="Andalus" panose="02020603050405020304" pitchFamily="18" charset="-78"/>
                <a:cs typeface="Andalus" panose="02020603050405020304" pitchFamily="18" charset="-78"/>
              </a:rPr>
              <a:t>1.0 mg/dL ⋅ 1440 min</a:t>
            </a:r>
            <a:r>
              <a:rPr lang="sv-SE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sv-SE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</a:t>
            </a:r>
            <a:r>
              <a:rPr lang="sv-SE" b="1" dirty="0">
                <a:latin typeface="Andalus" panose="02020603050405020304" pitchFamily="18" charset="-78"/>
                <a:cs typeface="Andalus" panose="02020603050405020304" pitchFamily="18" charset="-78"/>
              </a:rPr>
              <a:t>= 38 mL/min.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4154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0031"/>
            <a:ext cx="10515600" cy="252129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methods which estimate creatinine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clearance (CrCl)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from serum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creatinine (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values and other characteristics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9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605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Cockcroft and </a:t>
            </a:r>
            <a:r>
              <a:rPr lang="en-US" sz="4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Gault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method</a:t>
            </a:r>
            <a:endParaRPr lang="en-US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9817"/>
            <a:ext cx="10515600" cy="4527931"/>
          </a:xfrm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 Black" panose="020B0A04020102020204" pitchFamily="34" charset="0"/>
              </a:rPr>
              <a:t>for </a:t>
            </a:r>
            <a:r>
              <a:rPr lang="en-US" dirty="0">
                <a:latin typeface="Arial Black" panose="020B0A04020102020204" pitchFamily="34" charset="0"/>
              </a:rPr>
              <a:t>males, CrCl</a:t>
            </a:r>
            <a:r>
              <a:rPr lang="en-US" sz="2200" dirty="0">
                <a:latin typeface="Arial Black" panose="020B0A04020102020204" pitchFamily="34" charset="0"/>
              </a:rPr>
              <a:t>est </a:t>
            </a:r>
            <a:r>
              <a:rPr lang="en-US" dirty="0">
                <a:latin typeface="Arial Black" panose="020B0A04020102020204" pitchFamily="34" charset="0"/>
              </a:rPr>
              <a:t>= [(140 − </a:t>
            </a:r>
            <a:r>
              <a:rPr lang="en-US" dirty="0" smtClean="0">
                <a:latin typeface="Arial Black" panose="020B0A04020102020204" pitchFamily="34" charset="0"/>
              </a:rPr>
              <a:t>age) BW</a:t>
            </a:r>
            <a:r>
              <a:rPr lang="en-US" dirty="0">
                <a:latin typeface="Arial Black" panose="020B0A04020102020204" pitchFamily="34" charset="0"/>
              </a:rPr>
              <a:t>]/ (72 ⋅ </a:t>
            </a:r>
            <a:r>
              <a:rPr lang="en-US" dirty="0" err="1">
                <a:latin typeface="Arial Black" panose="020B0A04020102020204" pitchFamily="34" charset="0"/>
              </a:rPr>
              <a:t>SCr</a:t>
            </a:r>
            <a:r>
              <a:rPr lang="en-US" dirty="0" smtClean="0">
                <a:latin typeface="Arial Black" panose="020B0A040201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Arial Black" panose="020B0A04020102020204" pitchFamily="34" charset="0"/>
              </a:rPr>
              <a:t>for females, CrCl</a:t>
            </a:r>
            <a:r>
              <a:rPr lang="en-US" sz="2200" dirty="0">
                <a:latin typeface="Arial Black" panose="020B0A04020102020204" pitchFamily="34" charset="0"/>
              </a:rPr>
              <a:t>est</a:t>
            </a:r>
            <a:r>
              <a:rPr lang="en-US" dirty="0">
                <a:latin typeface="Arial Black" panose="020B0A04020102020204" pitchFamily="34" charset="0"/>
              </a:rPr>
              <a:t> = [</a:t>
            </a:r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0.85</a:t>
            </a:r>
            <a:r>
              <a:rPr lang="en-US" dirty="0">
                <a:latin typeface="Arial Black" panose="020B0A04020102020204" pitchFamily="34" charset="0"/>
              </a:rPr>
              <a:t>(140 − age)BW] / (72 ⋅ </a:t>
            </a:r>
            <a:r>
              <a:rPr lang="en-US" dirty="0" err="1">
                <a:latin typeface="Arial Black" panose="020B0A04020102020204" pitchFamily="34" charset="0"/>
              </a:rPr>
              <a:t>SCr</a:t>
            </a:r>
            <a:r>
              <a:rPr lang="en-US" dirty="0" smtClean="0">
                <a:latin typeface="Arial Black" panose="020B0A04020102020204" pitchFamily="34" charset="0"/>
              </a:rPr>
              <a:t>)</a:t>
            </a:r>
            <a:endParaRPr lang="en-US" dirty="0" smtClean="0"/>
          </a:p>
          <a:p>
            <a:r>
              <a:rPr lang="en-US" dirty="0" smtClean="0"/>
              <a:t>CrClest is estimated </a:t>
            </a:r>
            <a:r>
              <a:rPr lang="en-US" dirty="0"/>
              <a:t>creatinine clearance in mL/min, </a:t>
            </a:r>
            <a:endParaRPr lang="en-US" dirty="0" smtClean="0"/>
          </a:p>
          <a:p>
            <a:r>
              <a:rPr lang="en-US" dirty="0" smtClean="0"/>
              <a:t>age </a:t>
            </a:r>
            <a:r>
              <a:rPr lang="en-US" dirty="0"/>
              <a:t>is in years, </a:t>
            </a:r>
            <a:endParaRPr lang="en-US" dirty="0" smtClean="0"/>
          </a:p>
          <a:p>
            <a:r>
              <a:rPr lang="en-US" dirty="0" smtClean="0"/>
              <a:t>BW </a:t>
            </a:r>
            <a:r>
              <a:rPr lang="en-US" dirty="0"/>
              <a:t>is body weight in kg, </a:t>
            </a:r>
            <a:endParaRPr lang="en-US" dirty="0" smtClean="0"/>
          </a:p>
          <a:p>
            <a:r>
              <a:rPr lang="en-US" dirty="0" err="1" smtClean="0"/>
              <a:t>SCr</a:t>
            </a:r>
            <a:r>
              <a:rPr lang="en-US" dirty="0" smtClean="0"/>
              <a:t> </a:t>
            </a:r>
            <a:r>
              <a:rPr lang="en-US" dirty="0"/>
              <a:t>is serum creatinine in mg/</a:t>
            </a:r>
            <a:r>
              <a:rPr lang="en-US" dirty="0" err="1"/>
              <a:t>dL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patients </a:t>
            </a:r>
            <a:r>
              <a:rPr lang="en-US" dirty="0" smtClean="0"/>
              <a:t>≥18 years old,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actual weight within 30% of their ideal body weight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stable </a:t>
            </a:r>
            <a:r>
              <a:rPr lang="en-US" dirty="0"/>
              <a:t>serum creatinine concentrations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93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27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IBW measures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7272"/>
            <a:ext cx="10515600" cy="30847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IBW males (in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kg) = 50 + 2.3(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Ht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− 60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IBW females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(in kg) = 45 + 2.3(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Ht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− 60),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where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Ht is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height in </a:t>
            </a:r>
            <a:r>
              <a:rPr lang="en-US" sz="32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inches</a:t>
            </a:r>
            <a:endParaRPr lang="en-US" sz="32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918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7299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Example,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a 55-year-old, 80-kg, 5-ft 11-in male has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serum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creatinine equal to 1.9 mg/</a:t>
            </a:r>
            <a:r>
              <a:rPr lang="en-US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en-US" sz="3200" dirty="0"/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Calculate the estimated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creatinine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clearance.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079" y="2445745"/>
            <a:ext cx="10818563" cy="373121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IBW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males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= 50 + 2.3 (Ht − 60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50 + 2.3(71 − 60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    = 75 kg (so the patient is within 30% of his ideal body weight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CrCl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est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= [(140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− age)BW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] / (72 ⋅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[(140 − 55 y)80 kg] / (72 ⋅ 1.9 mg/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</a:p>
          <a:p>
            <a:pPr marL="0" indent="0">
              <a:buNone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      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= 50 mL/min.</a:t>
            </a:r>
          </a:p>
        </p:txBody>
      </p:sp>
    </p:spTree>
    <p:extLst>
      <p:ext uri="{BB962C8B-B14F-4D97-AF65-F5344CB8AC3E}">
        <p14:creationId xmlns:p14="http://schemas.microsoft.com/office/powerpoint/2010/main" val="401532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dirty="0" err="1">
                <a:latin typeface="Aharoni" panose="02010803020104030203" pitchFamily="2" charset="-79"/>
                <a:cs typeface="Aharoni" panose="02010803020104030203" pitchFamily="2" charset="-79"/>
              </a:rPr>
              <a:t>Jelliffe</a:t>
            </a:r>
            <a:r>
              <a:rPr lang="en-US" sz="4000" dirty="0">
                <a:latin typeface="Aharoni" panose="02010803020104030203" pitchFamily="2" charset="-79"/>
                <a:cs typeface="Aharoni" panose="02010803020104030203" pitchFamily="2" charset="-79"/>
              </a:rPr>
              <a:t> and </a:t>
            </a:r>
            <a:r>
              <a:rPr lang="en-US" sz="4000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Jelliffe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dirty="0" smtClean="0">
                <a:latin typeface="Arial Black" panose="020B0A04020102020204" pitchFamily="34" charset="0"/>
              </a:rPr>
              <a:t>method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serum creatinine values are not stable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69475"/>
            <a:ext cx="10515600" cy="3907487"/>
          </a:xfrm>
          <a:ln>
            <a:solidFill>
              <a:srgbClr val="002060"/>
            </a:solidFill>
          </a:ln>
        </p:spPr>
        <p:txBody>
          <a:bodyPr/>
          <a:lstStyle/>
          <a:p>
            <a:r>
              <a:rPr lang="en-US" sz="3600" dirty="0" smtClean="0"/>
              <a:t>First step: estimate </a:t>
            </a:r>
            <a:r>
              <a:rPr lang="en-US" sz="3600" dirty="0"/>
              <a:t>creatinine </a:t>
            </a:r>
            <a:r>
              <a:rPr lang="en-US" sz="3600" dirty="0" smtClean="0"/>
              <a:t>production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Ess </a:t>
            </a:r>
            <a:r>
              <a:rPr lang="en-US" b="1" dirty="0"/>
              <a:t>is the </a:t>
            </a:r>
            <a:r>
              <a:rPr lang="en-US" b="1" dirty="0" smtClean="0"/>
              <a:t>excretion of </a:t>
            </a:r>
            <a:r>
              <a:rPr lang="en-US" b="1" dirty="0"/>
              <a:t>creatinine, </a:t>
            </a:r>
            <a:endParaRPr lang="en-US" b="1" dirty="0" smtClean="0"/>
          </a:p>
          <a:p>
            <a:r>
              <a:rPr lang="en-US" b="1" dirty="0" smtClean="0"/>
              <a:t>IBW </a:t>
            </a:r>
            <a:r>
              <a:rPr lang="en-US" b="1" dirty="0"/>
              <a:t>is ideal body weight in kilograms, </a:t>
            </a:r>
            <a:endParaRPr lang="en-US" b="1" dirty="0" smtClean="0"/>
          </a:p>
          <a:p>
            <a:r>
              <a:rPr lang="en-US" b="1" dirty="0" smtClean="0"/>
              <a:t>age </a:t>
            </a:r>
            <a:r>
              <a:rPr lang="en-US" b="1" dirty="0"/>
              <a:t>is in years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73577" y="2919469"/>
            <a:ext cx="8846544" cy="139914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</a:rPr>
              <a:t>Ess male     = IBW [</a:t>
            </a:r>
            <a:r>
              <a:rPr lang="en-US" sz="3600" dirty="0">
                <a:solidFill>
                  <a:schemeClr val="tx1"/>
                </a:solidFill>
              </a:rPr>
              <a:t>29.3 − (0.203 ⋅ age)]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Ess female  </a:t>
            </a:r>
            <a:r>
              <a:rPr lang="en-US" sz="3600" dirty="0">
                <a:solidFill>
                  <a:schemeClr val="tx1"/>
                </a:solidFill>
              </a:rPr>
              <a:t>= </a:t>
            </a:r>
            <a:r>
              <a:rPr lang="en-US" sz="3600" dirty="0" smtClean="0">
                <a:solidFill>
                  <a:schemeClr val="tx1"/>
                </a:solidFill>
              </a:rPr>
              <a:t>IBW [</a:t>
            </a:r>
            <a:r>
              <a:rPr lang="en-US" sz="3600" dirty="0">
                <a:solidFill>
                  <a:schemeClr val="tx1"/>
                </a:solidFill>
              </a:rPr>
              <a:t>25.1 − (0.175 ⋅ age)]</a:t>
            </a:r>
          </a:p>
        </p:txBody>
      </p:sp>
    </p:spTree>
    <p:extLst>
      <p:ext uri="{BB962C8B-B14F-4D97-AF65-F5344CB8AC3E}">
        <p14:creationId xmlns:p14="http://schemas.microsoft.com/office/powerpoint/2010/main" val="12773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393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Second step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3042"/>
            <a:ext cx="10515600" cy="5023692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sz="20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ave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the average of the two serum creatinine determinations in mg/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Δt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is 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time that expired between the measurement of Scr1 and Scr2 in minutes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468" y="1690688"/>
            <a:ext cx="6158428" cy="17686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468" y="3467000"/>
            <a:ext cx="5894023" cy="82187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82914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Salazar and Corcoran method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692" y="1883884"/>
            <a:ext cx="11303306" cy="466013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If patients are not </a:t>
            </a:r>
            <a:r>
              <a:rPr lang="en-US" b="1" dirty="0" smtClean="0"/>
              <a:t>within </a:t>
            </a:r>
            <a:r>
              <a:rPr lang="en-US" b="1" dirty="0"/>
              <a:t>30% of their ideal body </a:t>
            </a:r>
            <a:r>
              <a:rPr lang="en-US" b="1" dirty="0" smtClean="0"/>
              <a:t>weight (obese)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400" dirty="0" smtClean="0"/>
              <a:t>age </a:t>
            </a:r>
            <a:r>
              <a:rPr lang="en-US" sz="2400" dirty="0"/>
              <a:t>is in years, </a:t>
            </a:r>
            <a:endParaRPr lang="en-US" sz="2400" dirty="0" smtClean="0"/>
          </a:p>
          <a:p>
            <a:r>
              <a:rPr lang="en-US" sz="2400" dirty="0" smtClean="0"/>
              <a:t>Wt </a:t>
            </a:r>
            <a:r>
              <a:rPr lang="en-US" sz="2400" dirty="0"/>
              <a:t>is weight in kg, </a:t>
            </a:r>
            <a:endParaRPr lang="en-US" sz="2400" dirty="0" smtClean="0"/>
          </a:p>
          <a:p>
            <a:r>
              <a:rPr lang="en-US" sz="2400" dirty="0" smtClean="0"/>
              <a:t>Ht </a:t>
            </a:r>
            <a:r>
              <a:rPr lang="en-US" sz="2400" dirty="0"/>
              <a:t>is height in </a:t>
            </a:r>
            <a:r>
              <a:rPr lang="en-US" sz="2400" dirty="0" smtClean="0">
                <a:solidFill>
                  <a:srgbClr val="C00000"/>
                </a:solidFill>
              </a:rPr>
              <a:t>m</a:t>
            </a:r>
            <a:r>
              <a:rPr lang="en-US" sz="2400" dirty="0" smtClean="0"/>
              <a:t>,</a:t>
            </a:r>
          </a:p>
          <a:p>
            <a:r>
              <a:rPr lang="en-US" sz="2400" dirty="0" err="1" smtClean="0"/>
              <a:t>SCr</a:t>
            </a:r>
            <a:r>
              <a:rPr lang="en-US" sz="2400" dirty="0" smtClean="0"/>
              <a:t> </a:t>
            </a:r>
            <a:r>
              <a:rPr lang="en-US" sz="2400" dirty="0"/>
              <a:t>is serum creatinine </a:t>
            </a:r>
            <a:r>
              <a:rPr lang="en-US" sz="2400" dirty="0" smtClean="0"/>
              <a:t>in mg/</a:t>
            </a:r>
            <a:r>
              <a:rPr lang="en-US" sz="2400" dirty="0" err="1" smtClean="0"/>
              <a:t>dL</a:t>
            </a:r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078" y="2566929"/>
            <a:ext cx="8199800" cy="2952522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150235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Methods to estimate creatinine clearance for children and young adults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25406"/>
            <a:ext cx="10515600" cy="399562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age 0–1 year,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CrClest </a:t>
            </a:r>
            <a:r>
              <a:rPr lang="en-US" dirty="0"/>
              <a:t>(in mL/min / 1.73 m2) = (0.45 ⋅ Ht) / </a:t>
            </a:r>
            <a:r>
              <a:rPr lang="en-US" dirty="0" err="1" smtClean="0"/>
              <a:t>SCr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age 1–20 years,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CrClest </a:t>
            </a:r>
            <a:r>
              <a:rPr lang="en-US" dirty="0"/>
              <a:t>(in mL/min / 1.73 m2) = (0.55 ⋅ Ht)/</a:t>
            </a:r>
            <a:r>
              <a:rPr lang="en-US" dirty="0" err="1" smtClean="0"/>
              <a:t>SCr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dirty="0"/>
              <a:t>Ht is height in </a:t>
            </a:r>
            <a:r>
              <a:rPr lang="en-US" dirty="0" smtClean="0">
                <a:solidFill>
                  <a:srgbClr val="C00000"/>
                </a:solidFill>
              </a:rPr>
              <a:t>cm</a:t>
            </a:r>
            <a:r>
              <a:rPr lang="en-US" dirty="0"/>
              <a:t>,</a:t>
            </a:r>
          </a:p>
          <a:p>
            <a:r>
              <a:rPr lang="en-US" dirty="0" err="1"/>
              <a:t>SCr</a:t>
            </a:r>
            <a:r>
              <a:rPr lang="en-US" dirty="0"/>
              <a:t> is serum creatinine in mg/</a:t>
            </a:r>
            <a:r>
              <a:rPr lang="en-US" dirty="0" err="1"/>
              <a:t>dL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46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93205"/>
            <a:ext cx="9144000" cy="2291508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lgerian" panose="04020705040A02060702" pitchFamily="82" charset="0"/>
              </a:rPr>
              <a:t>DRUG </a:t>
            </a:r>
            <a:r>
              <a:rPr lang="en-US" dirty="0" smtClean="0">
                <a:latin typeface="Algerian" panose="04020705040A02060702" pitchFamily="82" charset="0"/>
              </a:rPr>
              <a:t>DOSING </a:t>
            </a:r>
            <a:r>
              <a:rPr lang="en-US" dirty="0">
                <a:latin typeface="Algerian" panose="04020705040A02060702" pitchFamily="82" charset="0"/>
              </a:rPr>
              <a:t>IN SPECIAL</a:t>
            </a:r>
            <a:br>
              <a:rPr lang="en-US" dirty="0">
                <a:latin typeface="Algerian" panose="04020705040A02060702" pitchFamily="82" charset="0"/>
              </a:rPr>
            </a:br>
            <a:r>
              <a:rPr lang="en-US" dirty="0" smtClean="0">
                <a:latin typeface="Algerian" panose="04020705040A02060702" pitchFamily="82" charset="0"/>
              </a:rPr>
              <a:t>POPULATIONS</a:t>
            </a:r>
            <a:endParaRPr lang="en-US" u="sng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1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58457"/>
            <a:ext cx="10515600" cy="391850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modest decrease in drug doses when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creatinine clearance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is &lt;50−60 mL/min,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moderate decrease in drug doses when creatinine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clearance is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&lt;25−30 mL/min, 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/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a substantial decrease in drug doses when creatinine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clearance is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≤15 mL/min.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b="1" dirty="0"/>
              <a:t>Estimation of Drug Dosing and Pharmacokinetic </a:t>
            </a:r>
            <a:r>
              <a:rPr lang="en-US" b="1" dirty="0" smtClean="0"/>
              <a:t>Parameters Using </a:t>
            </a:r>
            <a:r>
              <a:rPr lang="en-US" b="1" dirty="0"/>
              <a:t>Creatinine Clearance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78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50774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 order to modify doses for patients with renal impairment: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3542"/>
            <a:ext cx="10515600" cy="39405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Decrease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drug dose and retain the usual dosage interval,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Retain the usual dose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and increase the dosage interval,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Decrease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dosage and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prolong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dosage interval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Depends on 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the route of administration, the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dosage forms 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available, and 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the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pharmacodynamic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000" dirty="0">
                <a:solidFill>
                  <a:schemeClr val="accent5">
                    <a:lumMod val="5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response to the drug.</a:t>
            </a:r>
            <a:endParaRPr lang="en-US" sz="4000" b="1" dirty="0">
              <a:solidFill>
                <a:schemeClr val="accent5">
                  <a:lumMod val="5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7557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0334"/>
            <a:ext cx="10515600" cy="991518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A) if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drug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orally 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and only a limited number of solid dosage forms are 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available</a:t>
            </a:r>
            <a:r>
              <a:rPr lang="en-US" sz="3000" b="1" dirty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1011716" y="1360575"/>
            <a:ext cx="10168567" cy="754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administer the usual dose and increase the dosage interval</a:t>
            </a:r>
          </a:p>
        </p:txBody>
      </p:sp>
      <p:sp>
        <p:nvSpPr>
          <p:cNvPr id="5" name="Rectangle 4"/>
          <p:cNvSpPr/>
          <p:nvPr/>
        </p:nvSpPr>
        <p:spPr>
          <a:xfrm>
            <a:off x="2489810" y="2335580"/>
            <a:ext cx="7127913" cy="77117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B) If 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drug </a:t>
            </a:r>
            <a:r>
              <a:rPr lang="en-US" sz="28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given </a:t>
            </a:r>
            <a:r>
              <a:rPr lang="en-US" sz="2800" b="1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parenterally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88969" y="3260996"/>
            <a:ext cx="9595691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 smaller dose can be administered, and </a:t>
            </a:r>
            <a:r>
              <a:rPr lang="en-US" sz="28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usual dosage </a:t>
            </a:r>
            <a:r>
              <a:rPr lang="en-US" sz="2800" b="1" dirty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interval will be </a:t>
            </a:r>
            <a:r>
              <a:rPr lang="en-US" sz="2800" b="1" dirty="0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retained</a:t>
            </a:r>
            <a:endParaRPr lang="en-US" sz="2800" b="1" dirty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9014" y="4417770"/>
            <a:ext cx="10515599" cy="9915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C) for 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drugs with narrow therapeutic ranges </a:t>
            </a:r>
            <a:r>
              <a:rPr lang="en-US" sz="28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like </a:t>
            </a:r>
            <a:r>
              <a:rPr lang="en-US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aminoglycoside antibiotics and </a:t>
            </a:r>
            <a:r>
              <a:rPr lang="en-US" sz="28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vancomycin</a:t>
            </a:r>
            <a:endParaRPr lang="en-US" sz="2800" b="1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949986" y="5563530"/>
            <a:ext cx="8835527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both the dose and dosage interval can be manipulated to achieve the targeted drug levels.</a:t>
            </a:r>
          </a:p>
        </p:txBody>
      </p:sp>
    </p:spTree>
    <p:extLst>
      <p:ext uri="{BB962C8B-B14F-4D97-AF65-F5344CB8AC3E}">
        <p14:creationId xmlns:p14="http://schemas.microsoft.com/office/powerpoint/2010/main" val="120081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455" y="5552500"/>
            <a:ext cx="6047342" cy="113138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b="1" i="1" dirty="0" smtClean="0"/>
              <a:t>Solid line---</a:t>
            </a:r>
            <a:r>
              <a:rPr lang="en-US" sz="2400" b="1" dirty="0" smtClean="0"/>
              <a:t> </a:t>
            </a:r>
            <a:r>
              <a:rPr lang="en-US" sz="2400" b="1" dirty="0"/>
              <a:t>300 mg every 6 </a:t>
            </a:r>
            <a:r>
              <a:rPr lang="en-US" sz="2400" b="1" dirty="0" smtClean="0"/>
              <a:t>hours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i="1" dirty="0" smtClean="0"/>
              <a:t>Dashed line--- </a:t>
            </a:r>
            <a:r>
              <a:rPr lang="en-US" sz="2400" b="1" dirty="0" smtClean="0"/>
              <a:t>300 mg every </a:t>
            </a:r>
            <a:r>
              <a:rPr lang="en-US" sz="2400" b="1" dirty="0"/>
              <a:t>12 </a:t>
            </a:r>
            <a:r>
              <a:rPr lang="en-US" sz="2400" b="1" dirty="0" smtClean="0"/>
              <a:t>hours,</a:t>
            </a:r>
            <a:br>
              <a:rPr lang="en-US" sz="2400" b="1" dirty="0" smtClean="0"/>
            </a:br>
            <a:r>
              <a:rPr lang="en-US" sz="2400" b="1" i="1" dirty="0" smtClean="0"/>
              <a:t>Dotted line---</a:t>
            </a:r>
            <a:r>
              <a:rPr lang="en-US" sz="2400" b="1" dirty="0" smtClean="0"/>
              <a:t> 150 </a:t>
            </a:r>
            <a:r>
              <a:rPr lang="en-US" sz="2400" b="1" dirty="0"/>
              <a:t>mg every 6 </a:t>
            </a:r>
            <a:r>
              <a:rPr lang="en-US" sz="2400" b="1" dirty="0" smtClean="0"/>
              <a:t>hours,</a:t>
            </a:r>
            <a:endParaRPr lang="en-US" sz="2400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4221" y="220338"/>
            <a:ext cx="7791089" cy="533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706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latin typeface="Algerian" panose="04020705040A02060702" pitchFamily="82" charset="0"/>
              </a:rPr>
              <a:t>Drug Clearance</a:t>
            </a:r>
            <a:endParaRPr lang="en-US" b="1" dirty="0">
              <a:latin typeface="Algerian" panose="04020705040A02060702" pitchFamily="8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83884"/>
            <a:ext cx="10515600" cy="433714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Clearance is an independent parameter that deals solely with drug elimination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 (in mL/min) = 1.303 ⋅ CrCl + </a:t>
            </a:r>
            <a:r>
              <a:rPr lang="en-US" sz="36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Cl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NR</a:t>
            </a:r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where </a:t>
            </a:r>
            <a:r>
              <a:rPr lang="en-US" sz="32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Cl</a:t>
            </a: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NR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non-renal clearance and equals 20 mL/min in patients with moderate-severe heart failure and 40 mL/min in patients with no or mild heart failure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28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8106" y="252040"/>
            <a:ext cx="9397581" cy="635392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929610" y="1895539"/>
            <a:ext cx="51338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Relationship between creatinine clearance and digoxin clearance used to estimate initial digoxin clearance when no drug concentrations are available. The y-axis intercept (40 mL/min) is non-renal clearance for digoxin in patients with no or mild heart failure. If the patient has moderate to severe heart failure, non-renal clearance is set to a value of 20 mL/min.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84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215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Elimination rate constant (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k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e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)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6087"/>
            <a:ext cx="10515600" cy="420494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600" b="1" dirty="0">
                <a:latin typeface="Andalus" panose="02020603050405020304" pitchFamily="18" charset="-78"/>
                <a:cs typeface="Andalus" panose="02020603050405020304" pitchFamily="18" charset="-78"/>
              </a:rPr>
              <a:t>it is a dependent pharmacokinetic parameter whose result is reliant on the relative values of clearance and volume of </a:t>
            </a:r>
            <a:r>
              <a:rPr lang="en-US" sz="2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distribution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560104" y="2677097"/>
            <a:ext cx="2566932" cy="76016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(ke = Cl/V</a:t>
            </a:r>
            <a:r>
              <a:rPr lang="en-US" sz="32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23720" y="3811835"/>
            <a:ext cx="8075364" cy="11016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ke (in h–1) = 0.00293 ⋅ CrCl + 0.014</a:t>
            </a:r>
          </a:p>
        </p:txBody>
      </p:sp>
    </p:spTree>
    <p:extLst>
      <p:ext uri="{BB962C8B-B14F-4D97-AF65-F5344CB8AC3E}">
        <p14:creationId xmlns:p14="http://schemas.microsoft.com/office/powerpoint/2010/main" val="218293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208" y="506775"/>
            <a:ext cx="9308838" cy="620589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753340" y="2421206"/>
            <a:ext cx="54386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Relationship between creatinine clearance and aminoglycoside elimination rate constant (ke) used to estimate initial aminoglycoside elimination when no drug concentrations are available. The y-axis intercept (0.014 </a:t>
            </a:r>
            <a:r>
              <a:rPr lang="en-US" sz="1600" b="1" dirty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en-US" sz="1600" b="1" baseline="30000" dirty="0">
                <a:latin typeface="Andalus" panose="02020603050405020304" pitchFamily="18" charset="-78"/>
                <a:cs typeface="Andalus" panose="02020603050405020304" pitchFamily="18" charset="-78"/>
              </a:rPr>
              <a:t>–1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 is non-renal elimination for aminoglycosides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58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Digoxin volume of distribution decreases in patients with decreased renal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function according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to the following equation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endParaRPr lang="en-US" sz="1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(in L) = 226 + [(298 ⋅ CrCl)/(29.1 + CrCl)]</a:t>
            </a:r>
          </a:p>
          <a:p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where CrCl is in mL/min.</a:t>
            </a:r>
            <a:endParaRPr lang="en-US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Volume of 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distribution</a:t>
            </a:r>
          </a:p>
        </p:txBody>
      </p:sp>
    </p:spTree>
    <p:extLst>
      <p:ext uri="{BB962C8B-B14F-4D97-AF65-F5344CB8AC3E}">
        <p14:creationId xmlns:p14="http://schemas.microsoft.com/office/powerpoint/2010/main" val="383535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37295"/>
          </a:xfrm>
          <a:solidFill>
            <a:schemeClr val="bg2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Andalus" panose="02020603050405020304" pitchFamily="18" charset="-78"/>
                <a:cs typeface="Andalus" panose="02020603050405020304" pitchFamily="18" charset="-78"/>
              </a:rPr>
              <a:t>OBESITY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5744"/>
            <a:ext cx="10515600" cy="359628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endParaRPr lang="en-US" sz="32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Excessive adipose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tissue can alter the pharmacokinetics of drugs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by changing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the volume of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distribution</a:t>
            </a:r>
          </a:p>
          <a:p>
            <a:pPr marL="0" indent="0">
              <a:buNone/>
            </a:pP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407" y="4455856"/>
            <a:ext cx="7502487" cy="898342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3859414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pPr algn="ctr"/>
            <a:r>
              <a:rPr lang="en-US" b="1" dirty="0">
                <a:latin typeface="Algerian" panose="04020705040A02060702" pitchFamily="82" charset="0"/>
              </a:rPr>
              <a:t>DRUG DOSING IN SPECIAL</a:t>
            </a:r>
            <a:br>
              <a:rPr lang="en-US" b="1" dirty="0">
                <a:latin typeface="Algerian" panose="04020705040A02060702" pitchFamily="82" charset="0"/>
              </a:rPr>
            </a:br>
            <a:r>
              <a:rPr lang="en-US" b="1" dirty="0">
                <a:latin typeface="Algerian" panose="04020705040A02060702" pitchFamily="82" charset="0"/>
              </a:rPr>
              <a:t>POPULATIONS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lgerian" panose="04020705040A02060702" pitchFamily="82" charset="0"/>
              </a:rPr>
              <a:t>RENAL DISEASE,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lgerian" panose="04020705040A02060702" pitchFamily="82" charset="0"/>
              </a:rPr>
              <a:t>HEPATIC DISEASE,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lgerian" panose="04020705040A02060702" pitchFamily="82" charset="0"/>
              </a:rPr>
              <a:t>HEART FAILURE,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lgerian" panose="04020705040A02060702" pitchFamily="82" charset="0"/>
              </a:rPr>
              <a:t>OBESITY,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lgerian" panose="04020705040A02060702" pitchFamily="82" charset="0"/>
              </a:rPr>
              <a:t>DRUG INTERACTIONS</a:t>
            </a:r>
            <a:endParaRPr lang="en-US" sz="4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94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2293"/>
          </a:xfrm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en-US" b="1" u="sng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Lipophilic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drugs tend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partition into adipose tissue, and the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volume of distribution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 obese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patients for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these drugs can be dramatically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larger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than in normal weight patients.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Examples diazepam, carbamazepine.</a:t>
            </a:r>
          </a:p>
          <a:p>
            <a:pPr algn="justLow">
              <a:lnSpc>
                <a:spcPct val="150000"/>
              </a:lnSpc>
            </a:pPr>
            <a:r>
              <a:rPr lang="en-US" b="1" u="sng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Hydrophilic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drugs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tend to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 distribute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into adipose tissue so that the volume of distribution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not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different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 obese and normal weight patients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Examples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digoxin, cimetidine,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ranitidine.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OBESITY</a:t>
            </a:r>
          </a:p>
        </p:txBody>
      </p:sp>
    </p:spTree>
    <p:extLst>
      <p:ext uri="{BB962C8B-B14F-4D97-AF65-F5344CB8AC3E}">
        <p14:creationId xmlns:p14="http://schemas.microsoft.com/office/powerpoint/2010/main" val="2724891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401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en-US" b="1" dirty="0" smtClean="0"/>
              <a:t>Obesity may affect: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Extracellular fluid &amp; </a:t>
            </a:r>
            <a:r>
              <a:rPr lang="en-US" sz="3200" dirty="0" smtClean="0">
                <a:solidFill>
                  <a:srgbClr val="C00000"/>
                </a:solidFill>
              </a:rPr>
              <a:t>V</a:t>
            </a:r>
            <a:r>
              <a:rPr lang="en-US" sz="3200" dirty="0" smtClean="0"/>
              <a:t> ---- (↑Aminoglycoside, ↔ Digoxin and  vancomycin)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GFR &amp; </a:t>
            </a:r>
            <a:r>
              <a:rPr lang="en-US" sz="3200" dirty="0" smtClean="0">
                <a:solidFill>
                  <a:srgbClr val="C00000"/>
                </a:solidFill>
              </a:rPr>
              <a:t>Cl</a:t>
            </a:r>
            <a:r>
              <a:rPr lang="en-US" sz="3200" dirty="0" smtClean="0"/>
              <a:t> ---- (</a:t>
            </a:r>
            <a:r>
              <a:rPr lang="en-US" sz="3200" dirty="0"/>
              <a:t>↑</a:t>
            </a:r>
            <a:r>
              <a:rPr lang="en-US" sz="3200" dirty="0" smtClean="0"/>
              <a:t>Aminoglycoside, vancomycin, cimetidine)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Hepatic </a:t>
            </a:r>
            <a:r>
              <a:rPr lang="en-US" sz="3200" dirty="0" smtClean="0">
                <a:solidFill>
                  <a:srgbClr val="C00000"/>
                </a:solidFill>
              </a:rPr>
              <a:t>Cl</a:t>
            </a:r>
            <a:r>
              <a:rPr lang="en-US" sz="3200" dirty="0" smtClean="0"/>
              <a:t> ----- (↑</a:t>
            </a:r>
            <a:r>
              <a:rPr lang="en-US" sz="3200" dirty="0" err="1" smtClean="0"/>
              <a:t>diazepam,↓methylprednisolone</a:t>
            </a:r>
            <a:r>
              <a:rPr lang="en-US" sz="3200" dirty="0" smtClean="0"/>
              <a:t>, ↔carbamazepine and cyclosporine) </a:t>
            </a:r>
          </a:p>
        </p:txBody>
      </p:sp>
    </p:spTree>
    <p:extLst>
      <p:ext uri="{BB962C8B-B14F-4D97-AF65-F5344CB8AC3E}">
        <p14:creationId xmlns:p14="http://schemas.microsoft.com/office/powerpoint/2010/main" val="10532353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318" y="971053"/>
            <a:ext cx="10515600" cy="132556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Obesity ----→ t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</a:t>
            </a:r>
            <a:r>
              <a:rPr lang="en-US" sz="5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5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318" y="3338111"/>
            <a:ext cx="10515600" cy="129999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800" dirty="0">
                <a:latin typeface="Andalus" panose="02020603050405020304" pitchFamily="18" charset="-78"/>
                <a:cs typeface="Andalus" panose="02020603050405020304" pitchFamily="18" charset="-78"/>
              </a:rPr>
              <a:t>t1/2 = (0.693 ⋅ V) / Cl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77808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068"/>
            <a:ext cx="10515600" cy="142368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lgerian" panose="04020705040A02060702" pitchFamily="82" charset="0"/>
              </a:rPr>
              <a:t>HEPATIC DISEASE</a:t>
            </a:r>
            <a:endParaRPr lang="en-US" sz="4800" dirty="0">
              <a:latin typeface="Algerian" panose="04020705040A02060702" pitchFamily="8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622" y="1899218"/>
            <a:ext cx="9304841" cy="478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7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46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Orally administered medications must pass through the liver before entering</a:t>
            </a:r>
            <a:b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 systemic circulation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65234"/>
            <a:ext cx="10515600" cy="3778785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The equation that describes hepatic drug metabolism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is: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4000" b="1" dirty="0" smtClean="0">
                <a:latin typeface="+mj-lt"/>
                <a:cs typeface="Andalus" panose="02020603050405020304" pitchFamily="18" charset="-78"/>
              </a:rPr>
              <a:t>    Cl</a:t>
            </a:r>
            <a:r>
              <a:rPr lang="en-US" sz="3200" b="1" dirty="0" smtClean="0">
                <a:latin typeface="+mj-lt"/>
                <a:cs typeface="Andalus" panose="02020603050405020304" pitchFamily="18" charset="-78"/>
              </a:rPr>
              <a:t>H</a:t>
            </a:r>
            <a:r>
              <a:rPr lang="en-US" sz="4000" b="1" dirty="0" smtClean="0">
                <a:latin typeface="+mj-lt"/>
                <a:cs typeface="Andalus" panose="02020603050405020304" pitchFamily="18" charset="-78"/>
              </a:rPr>
              <a:t>=</a:t>
            </a:r>
            <a:r>
              <a:rPr lang="en-US" sz="4000" b="1" dirty="0">
                <a:latin typeface="+mj-lt"/>
                <a:cs typeface="Andalus" panose="02020603050405020304" pitchFamily="18" charset="-78"/>
              </a:rPr>
              <a:t> </a:t>
            </a:r>
            <a:r>
              <a:rPr lang="en-US" sz="4000" b="1" dirty="0" smtClean="0">
                <a:latin typeface="+mj-lt"/>
                <a:cs typeface="Andalus" panose="02020603050405020304" pitchFamily="18" charset="-78"/>
              </a:rPr>
              <a:t>[LBF . (F</a:t>
            </a:r>
            <a:r>
              <a:rPr lang="en-US" sz="3200" b="1" dirty="0" smtClean="0">
                <a:latin typeface="+mj-lt"/>
                <a:cs typeface="Andalus" panose="02020603050405020304" pitchFamily="18" charset="-78"/>
              </a:rPr>
              <a:t>B</a:t>
            </a:r>
            <a:r>
              <a:rPr lang="en-US" sz="4000" b="1" dirty="0" smtClean="0">
                <a:latin typeface="+mj-lt"/>
                <a:cs typeface="Andalus" panose="02020603050405020304" pitchFamily="18" charset="-78"/>
              </a:rPr>
              <a:t> . </a:t>
            </a:r>
            <a:r>
              <a:rPr lang="en-US" sz="4000" b="1" dirty="0" smtClean="0">
                <a:latin typeface="+mj-lt"/>
                <a:cs typeface="Andalus" panose="02020603050405020304" pitchFamily="18" charset="-78"/>
              </a:rPr>
              <a:t>C</a:t>
            </a:r>
            <a:endParaRPr lang="en-US" sz="4000" b="1" dirty="0" smtClean="0">
              <a:latin typeface="+mj-lt"/>
              <a:cs typeface="Andalus" panose="02020603050405020304" pitchFamily="18" charset="-78"/>
            </a:endParaRPr>
          </a:p>
          <a:p>
            <a:r>
              <a:rPr lang="en-US" sz="3300" b="1" dirty="0">
                <a:latin typeface="Andalus" panose="02020603050405020304" pitchFamily="18" charset="-78"/>
                <a:cs typeface="Andalus" panose="02020603050405020304" pitchFamily="18" charset="-78"/>
              </a:rPr>
              <a:t>LBF is liver blood flow, </a:t>
            </a:r>
            <a:endParaRPr lang="en-US" sz="33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fB</a:t>
            </a:r>
            <a:r>
              <a:rPr lang="en-US" sz="33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3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fraction of unbound drug in the blood, </a:t>
            </a:r>
            <a:endParaRPr lang="en-US" sz="33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3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Cl′int</a:t>
            </a:r>
            <a:r>
              <a:rPr lang="en-US" sz="33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is intrinsic </a:t>
            </a:r>
            <a:r>
              <a:rPr lang="en-US" sz="3300" b="1" dirty="0">
                <a:latin typeface="Andalus" panose="02020603050405020304" pitchFamily="18" charset="-78"/>
                <a:cs typeface="Andalus" panose="02020603050405020304" pitchFamily="18" charset="-78"/>
              </a:rPr>
              <a:t>clearance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7167" y="3511130"/>
            <a:ext cx="3448928" cy="114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6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8176"/>
            <a:ext cx="10515600" cy="155181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 smtClean="0"/>
              <a:t>Cases affect hepatic drug metabolism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55065"/>
            <a:ext cx="10515600" cy="27652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/>
              <a:t>Neonate </a:t>
            </a:r>
          </a:p>
          <a:p>
            <a:r>
              <a:rPr lang="en-US" sz="3600" dirty="0" smtClean="0"/>
              <a:t>Elderly</a:t>
            </a:r>
          </a:p>
          <a:p>
            <a:r>
              <a:rPr lang="en-US" sz="3600" dirty="0" smtClean="0"/>
              <a:t>Hepatitis and </a:t>
            </a:r>
            <a:r>
              <a:rPr lang="en-US" sz="3600" dirty="0"/>
              <a:t>cirrhosis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8523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Determination of Child-Pugh Scores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02525"/>
            <a:ext cx="10515600" cy="3874438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Consists of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five laboratory tests or clinical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serum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albumin,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total bilirubin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prothrombin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time,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ascites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hepatic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encephalopathy.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284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TABLE 3-2 Child-Pugh Scores for Patients with Liver Disease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0337" y="2198000"/>
            <a:ext cx="11811809" cy="40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1612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096" y="1983035"/>
            <a:ext cx="10637704" cy="4193927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score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for a patient with normal liver function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5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score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for a patient with grossly abnormal serum albumin, total bilirubin, </a:t>
            </a:r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prothrombin 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time values in addition to severe ascites and hepatic encephalopathy is </a:t>
            </a:r>
            <a:r>
              <a:rPr lang="en-US" sz="36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15</a:t>
            </a:r>
            <a:endParaRPr lang="en-US" sz="3600" b="1" dirty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5203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Determination of Child-Pugh Scores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906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03373"/>
            <a:ext cx="10515600" cy="3973589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score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= 8–9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grounds for a moderate decrease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(~25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%) 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initial daily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drug dose for agents that are primarily (≥60%) hepatically metabolized,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Score of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10 or greater indicates that a significant decrease in initial daily dose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(~50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%)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required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for drugs that are mostly liver metabolized.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65125"/>
            <a:ext cx="10515600" cy="13535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smtClean="0">
                <a:latin typeface="Andalus" panose="02020603050405020304" pitchFamily="18" charset="-78"/>
                <a:cs typeface="Andalus" panose="02020603050405020304" pitchFamily="18" charset="-78"/>
              </a:rPr>
              <a:t>Determination of Child-Pugh Scores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28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9320"/>
            <a:ext cx="10515600" cy="101355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lgerian" panose="04020705040A02060702" pitchFamily="82" charset="0"/>
              </a:rPr>
              <a:t>RENAL DISEASE</a:t>
            </a:r>
            <a:endParaRPr lang="en-US" sz="5400" dirty="0">
              <a:latin typeface="Algerian" panose="04020705040A02060702" pitchFamily="82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23809" y="1412544"/>
            <a:ext cx="7347304" cy="52978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112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328"/>
            <a:ext cx="10515600" cy="4656635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usual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dose of a medication that is 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95% liver metabolized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500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 every 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6 hours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and the total daily dose is 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2000 mg/d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For a hepatic cirrhosis patient with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Child-Pugh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score of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12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,,,,,,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 appropriate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initial dose would be 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50%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of the usual dose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1000 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mg/d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The drug could be prescribed to the patient as 250 mg every 6 hours or 500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mg every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12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hours.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673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For example</a:t>
            </a:r>
            <a:endParaRPr lang="en-US" sz="4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641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427454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Theophylline dosage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rates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designed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produce steady-state theophylline concentrations between 8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-12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mg/L.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just"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Average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theophylline clearance is about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50% less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in adults with liver cirrhosis compared to adults with normal hepatic function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Because of this, initial theophylline doses for patients with hepatic cirrhosis are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1/2 the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usual dose for adult patients with normal liver function.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Estimation of Drug Dosing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Liver Metabolized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Drugs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72623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489" y="365125"/>
            <a:ext cx="11567711" cy="75859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TABLE 3-3 Theophylline Clearance and Dosage Rates for Patients with Various </a:t>
            </a:r>
            <a:r>
              <a:rPr lang="en-US" sz="2800" b="1" dirty="0" smtClean="0"/>
              <a:t>Disease States </a:t>
            </a:r>
            <a:r>
              <a:rPr lang="en-US" sz="2800" b="1" dirty="0"/>
              <a:t>and Conditions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805" y="1362342"/>
            <a:ext cx="11913682" cy="525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4671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90651"/>
            <a:ext cx="10515600" cy="2486311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MD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is the maintenance dose, 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Css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is the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steady-state concentration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is drug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clearance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Estimation of Drug Dosing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Liver Metabolized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Drugs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72009" y="2233469"/>
            <a:ext cx="4792337" cy="9144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MD = </a:t>
            </a:r>
            <a:r>
              <a:rPr lang="en-US" sz="4400" dirty="0" err="1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Css</a:t>
            </a:r>
            <a:r>
              <a:rPr lang="en-US" sz="4400" dirty="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⋅ Cl</a:t>
            </a:r>
          </a:p>
        </p:txBody>
      </p:sp>
    </p:spTree>
    <p:extLst>
      <p:ext uri="{BB962C8B-B14F-4D97-AF65-F5344CB8AC3E}">
        <p14:creationId xmlns:p14="http://schemas.microsoft.com/office/powerpoint/2010/main" val="268886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order to modify doses for patients with hepatic impairment: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Decrease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drug dose and retain the usual dosage interval,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Retain the usual dose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and increase the dosage interval,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</a:t>
            </a:r>
          </a:p>
          <a:p>
            <a:pPr>
              <a:lnSpc>
                <a:spcPct val="10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Decrease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dosage and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prolong the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dosage interval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 smtClean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Depends on </a:t>
            </a:r>
            <a:r>
              <a:rPr lang="en-US" sz="40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the route of administration, the </a:t>
            </a:r>
            <a:r>
              <a:rPr lang="en-US" sz="4000" dirty="0" smtClean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dosage forms </a:t>
            </a:r>
            <a:r>
              <a:rPr lang="en-US" sz="40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available, and </a:t>
            </a:r>
            <a:r>
              <a:rPr lang="en-US" sz="4000" dirty="0" smtClean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the </a:t>
            </a:r>
            <a:r>
              <a:rPr lang="en-US" sz="4000" dirty="0" err="1" smtClean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pharmacodynamic</a:t>
            </a:r>
            <a:r>
              <a:rPr lang="en-US" sz="4000" dirty="0" smtClean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000" dirty="0">
                <a:solidFill>
                  <a:srgbClr val="00206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response to the drug.</a:t>
            </a:r>
            <a:endParaRPr lang="en-US" sz="4000" b="1" dirty="0">
              <a:solidFill>
                <a:srgbClr val="002060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0743667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066" y="2136051"/>
            <a:ext cx="9583838" cy="1938238"/>
          </a:xfrm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7200" b="1" dirty="0">
                <a:latin typeface="Aharoni" panose="02010803020104030203" pitchFamily="2" charset="-79"/>
                <a:cs typeface="Aharoni" panose="02010803020104030203" pitchFamily="2" charset="-79"/>
              </a:rPr>
              <a:t>To be continued</a:t>
            </a:r>
            <a:r>
              <a:rPr lang="en-US" sz="7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…..</a:t>
            </a:r>
            <a:endParaRPr lang="en-US" sz="7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7080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Glomerular Filtration Rate (GFR)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2863"/>
            <a:ext cx="10515600" cy="310675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/>
              <a:t>Neonate </a:t>
            </a:r>
          </a:p>
          <a:p>
            <a:r>
              <a:rPr lang="en-US" sz="3600" dirty="0" smtClean="0"/>
              <a:t>Elderly</a:t>
            </a:r>
          </a:p>
          <a:p>
            <a:r>
              <a:rPr lang="en-US" sz="3600" dirty="0" smtClean="0"/>
              <a:t>Acute and chronic renal failure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9088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160" y="2269475"/>
            <a:ext cx="10395335" cy="41643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fB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free fraction of drug in the blood, </a:t>
            </a:r>
            <a:endParaRPr lang="en-US" sz="2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GFR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is glomerular filtration rate, </a:t>
            </a:r>
            <a:endParaRPr lang="en-US" sz="2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RBF is renal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blood flow, </a:t>
            </a:r>
            <a:endParaRPr lang="en-US" sz="24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Cl′sec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intrinsic clearance for tubular secretion of unbound drug,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FR </a:t>
            </a:r>
            <a:r>
              <a:rPr lang="en-US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is the fraction </a:t>
            </a:r>
            <a:r>
              <a:rPr lang="en-US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reabsorbed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Normal glomerular </a:t>
            </a:r>
            <a:r>
              <a:rPr lang="en-US" sz="2400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filtration rate of 80–120 mL/min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57616" y="365125"/>
            <a:ext cx="9628743" cy="132556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dirty="0">
              <a:solidFill>
                <a:srgbClr val="00206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665" y="365125"/>
            <a:ext cx="6742323" cy="13255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10805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haroni" panose="02010803020104030203" pitchFamily="2" charset="-79"/>
                <a:cs typeface="Aharoni" panose="02010803020104030203" pitchFamily="2" charset="-79"/>
              </a:rPr>
              <a:t>Measurement 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of 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Glomerular 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filtration rate</a:t>
            </a:r>
            <a:endParaRPr lang="en-US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16087"/>
            <a:ext cx="10515600" cy="44838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GFR can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be determined by administration of special test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compounds such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as inulin or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125I-iothalamate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GFR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can be estimated using the modified Modification of Diet in Renal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Disease (MDRD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equation:</a:t>
            </a:r>
          </a:p>
          <a:p>
            <a:pPr>
              <a:lnSpc>
                <a:spcPct val="150000"/>
              </a:lnSpc>
            </a:pP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0.742, if female)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1.21, if African-American)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02534" y="4726235"/>
            <a:ext cx="10146535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GFR </a:t>
            </a:r>
            <a:r>
              <a:rPr lang="sv-SE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(in mL/min / 1.73 m</a:t>
            </a:r>
            <a:r>
              <a:rPr lang="sv-SE" sz="24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sv-SE" sz="28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sv-SE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= 186 ⋅ </a:t>
            </a:r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sz="3200" b="1" baseline="30000" dirty="0">
                <a:solidFill>
                  <a:schemeClr val="tx1"/>
                </a:solidFill>
              </a:rPr>
              <a:t>−</a:t>
            </a:r>
            <a:r>
              <a:rPr lang="en-US" sz="3200" b="1" baseline="30000" dirty="0" smtClean="0">
                <a:solidFill>
                  <a:schemeClr val="tx1"/>
                </a:solidFill>
              </a:rPr>
              <a:t>1.154</a:t>
            </a:r>
            <a:r>
              <a:rPr lang="en-US" sz="3200" b="1" baseline="30000" dirty="0">
                <a:solidFill>
                  <a:schemeClr val="tx1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⋅ </a:t>
            </a:r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Age</a:t>
            </a:r>
            <a:r>
              <a:rPr lang="en-US" sz="32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−0.203</a:t>
            </a:r>
            <a:endParaRPr lang="en-US" sz="32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498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401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Example, the estimated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GFR for a 53-year-old</a:t>
            </a:r>
            <a:b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African-American male with a 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= 2.7 mg/</a:t>
            </a:r>
            <a:r>
              <a:rPr lang="en-US" sz="4000" dirty="0" err="1">
                <a:latin typeface="Andalus" panose="02020603050405020304" pitchFamily="18" charset="-78"/>
                <a:cs typeface="Andalus" panose="02020603050405020304" pitchFamily="18" charset="-78"/>
              </a:rPr>
              <a:t>dL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10149"/>
            <a:ext cx="10515600" cy="34668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v-S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GFR = </a:t>
            </a:r>
            <a:r>
              <a:rPr lang="sv-SE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186 ⋅ </a:t>
            </a:r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SCr</a:t>
            </a:r>
            <a:r>
              <a:rPr lang="en-US" sz="3200" b="1" baseline="30000" dirty="0">
                <a:solidFill>
                  <a:schemeClr val="tx1"/>
                </a:solidFill>
              </a:rPr>
              <a:t>−1.154 </a:t>
            </a:r>
            <a:r>
              <a:rPr lang="en-US" sz="32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⋅ Age</a:t>
            </a:r>
            <a:r>
              <a:rPr lang="en-US" sz="32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−0.203</a:t>
            </a:r>
            <a:endParaRPr lang="en-US" sz="32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GFR </a:t>
            </a:r>
            <a:r>
              <a:rPr lang="en-US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= 186 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⋅ </a:t>
            </a:r>
            <a:r>
              <a:rPr lang="sv-S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sv-S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2.7 mg/dL</a:t>
            </a:r>
            <a:r>
              <a:rPr lang="sv-S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r>
              <a:rPr lang="en-US" sz="3200" b="1" baseline="30000" dirty="0">
                <a:solidFill>
                  <a:schemeClr val="tx1"/>
                </a:solidFill>
              </a:rPr>
              <a:t> −1.154 </a:t>
            </a:r>
            <a:r>
              <a:rPr lang="sv-S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⋅ </a:t>
            </a:r>
            <a:r>
              <a:rPr lang="sv-S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(53 y</a:t>
            </a:r>
            <a:r>
              <a:rPr lang="sv-S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  <a:r>
              <a:rPr lang="en-US" sz="3200" b="1" baseline="30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−</a:t>
            </a:r>
            <a:r>
              <a:rPr lang="en-US" sz="3200" b="1" baseline="300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0.203</a:t>
            </a:r>
            <a:r>
              <a:rPr lang="en-US" sz="32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sv-S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⋅ </a:t>
            </a:r>
            <a:r>
              <a:rPr lang="sv-SE" sz="3200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1.21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v-S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sv-SE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      </a:t>
            </a:r>
            <a:r>
              <a:rPr lang="sv-SE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= 32 mL/min / 1.73 m2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42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dirty="0" smtClean="0"/>
              <a:t>Measurement of Creatinine Clearance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119"/>
            <a:ext cx="10515600" cy="4395732"/>
          </a:xfrm>
          <a:ln>
            <a:solidFill>
              <a:srgbClr val="002060"/>
            </a:solidFill>
          </a:ln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the method recommended by the Food and Drug Administration (FDA)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others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estimate renal function for the purposes of drug dosing is to measure or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estimate creatinine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clearance (CrCl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Creatinine is a by-product of muscle metabolism that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primarily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eliminated by glomerular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filtration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Creatinine clearance rates can be measured by collecting urine for a specified period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collecting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 blood sample for determination of serum creatinine at the midpoint of the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concurrent urine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collection time</a:t>
            </a:r>
          </a:p>
        </p:txBody>
      </p:sp>
    </p:spTree>
    <p:extLst>
      <p:ext uri="{BB962C8B-B14F-4D97-AF65-F5344CB8AC3E}">
        <p14:creationId xmlns:p14="http://schemas.microsoft.com/office/powerpoint/2010/main" val="99381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1922</Words>
  <Application>Microsoft Office PowerPoint</Application>
  <PresentationFormat>Widescreen</PresentationFormat>
  <Paragraphs>204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Aharoni</vt:lpstr>
      <vt:lpstr>Algerian</vt:lpstr>
      <vt:lpstr>Andalus</vt:lpstr>
      <vt:lpstr>Angsana New</vt:lpstr>
      <vt:lpstr>Arial</vt:lpstr>
      <vt:lpstr>Arial Black</vt:lpstr>
      <vt:lpstr>Calibri</vt:lpstr>
      <vt:lpstr>Calibri Light</vt:lpstr>
      <vt:lpstr>Times-Roman</vt:lpstr>
      <vt:lpstr>Wingdings</vt:lpstr>
      <vt:lpstr>Office Theme</vt:lpstr>
      <vt:lpstr>Chapter 3</vt:lpstr>
      <vt:lpstr>DRUG DOSING IN SPECIAL POPULATIONS</vt:lpstr>
      <vt:lpstr>DRUG DOSING IN SPECIAL POPULATIONS</vt:lpstr>
      <vt:lpstr>RENAL DISEASE</vt:lpstr>
      <vt:lpstr> Glomerular Filtration Rate (GFR)</vt:lpstr>
      <vt:lpstr>PowerPoint Presentation</vt:lpstr>
      <vt:lpstr>Measurement of Glomerular filtration rate</vt:lpstr>
      <vt:lpstr>Example, the estimated GFR for a 53-year-old African-American male with a SCr = 2.7 mg/dL</vt:lpstr>
      <vt:lpstr>Measurement of Creatinine Clearance</vt:lpstr>
      <vt:lpstr>Measurement of Creatinine Clearance</vt:lpstr>
      <vt:lpstr>Example, a 24-hour urine was collected for a patient with the following results: UCr = 55 mg/dL, Vurine = 1000 mL, SCr = 1.0 mg/dL, T = 24 h. measure CrCl.</vt:lpstr>
      <vt:lpstr>methods which estimate creatinine clearance (CrCl) from serum creatinine (SCr) values and other characteristics</vt:lpstr>
      <vt:lpstr>Cockcroft and Gault method</vt:lpstr>
      <vt:lpstr>IBW measures</vt:lpstr>
      <vt:lpstr>Example, a 55-year-old, 80-kg, 5-ft 11-in male has a serum creatinine equal to 1.9 mg/dL. Calculate the estimated creatinine clearance.</vt:lpstr>
      <vt:lpstr>Jelliffe and Jelliffe method If serum creatinine values are not stable</vt:lpstr>
      <vt:lpstr>Second step</vt:lpstr>
      <vt:lpstr>Salazar and Corcoran method</vt:lpstr>
      <vt:lpstr>Methods to estimate creatinine clearance for children and young adults</vt:lpstr>
      <vt:lpstr>Estimation of Drug Dosing and Pharmacokinetic Parameters Using Creatinine Clearance</vt:lpstr>
      <vt:lpstr>In order to modify doses for patients with renal impairment:</vt:lpstr>
      <vt:lpstr>A) if the drug is orally and only a limited number of solid dosage forms are available:</vt:lpstr>
      <vt:lpstr>Solid line--- 300 mg every 6 hours Dashed line--- 300 mg every 12 hours, Dotted line--- 150 mg every 6 hours,</vt:lpstr>
      <vt:lpstr>Drug Clearance</vt:lpstr>
      <vt:lpstr>PowerPoint Presentation</vt:lpstr>
      <vt:lpstr>Elimination rate constant (ke)</vt:lpstr>
      <vt:lpstr>PowerPoint Presentation</vt:lpstr>
      <vt:lpstr>Volume of distribution</vt:lpstr>
      <vt:lpstr>OBESITY</vt:lpstr>
      <vt:lpstr>OBESITY</vt:lpstr>
      <vt:lpstr>Obesity may affect:</vt:lpstr>
      <vt:lpstr>Obesity ----→ t1/2 </vt:lpstr>
      <vt:lpstr>HEPATIC DISEASE</vt:lpstr>
      <vt:lpstr>Orally administered medications must pass through the liver before entering the systemic circulation</vt:lpstr>
      <vt:lpstr>Cases affect hepatic drug metabolism</vt:lpstr>
      <vt:lpstr>Determination of Child-Pugh Scores</vt:lpstr>
      <vt:lpstr>TABLE 3-2 Child-Pugh Scores for Patients with Liver Disease</vt:lpstr>
      <vt:lpstr>Determination of Child-Pugh Scores</vt:lpstr>
      <vt:lpstr>PowerPoint Presentation</vt:lpstr>
      <vt:lpstr>For example</vt:lpstr>
      <vt:lpstr>Estimation of Drug Dosing for Liver Metabolized Drugs</vt:lpstr>
      <vt:lpstr>TABLE 3-3 Theophylline Clearance and Dosage Rates for Patients with Various Disease States and Conditions</vt:lpstr>
      <vt:lpstr>Estimation of Drug Dosing for Liver Metabolized Drugs</vt:lpstr>
      <vt:lpstr>In order to modify doses for patients with hepatic impairment:</vt:lpstr>
      <vt:lpstr>To be continued…..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DOSING IN SPECIAL POPULATIONS</dc:title>
  <dc:creator>HP HADEEL</dc:creator>
  <cp:lastModifiedBy>HP HADEEL</cp:lastModifiedBy>
  <cp:revision>61</cp:revision>
  <dcterms:created xsi:type="dcterms:W3CDTF">2019-02-28T19:14:59Z</dcterms:created>
  <dcterms:modified xsi:type="dcterms:W3CDTF">2019-03-03T19:26:58Z</dcterms:modified>
</cp:coreProperties>
</file>