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6" r:id="rId3"/>
    <p:sldId id="257" r:id="rId4"/>
    <p:sldId id="258" r:id="rId5"/>
    <p:sldId id="259" r:id="rId6"/>
    <p:sldId id="260" r:id="rId7"/>
    <p:sldId id="261" r:id="rId8"/>
    <p:sldId id="290" r:id="rId9"/>
    <p:sldId id="291" r:id="rId10"/>
    <p:sldId id="262" r:id="rId11"/>
    <p:sldId id="263" r:id="rId12"/>
    <p:sldId id="264" r:id="rId13"/>
    <p:sldId id="265" r:id="rId14"/>
    <p:sldId id="266" r:id="rId15"/>
    <p:sldId id="276" r:id="rId16"/>
    <p:sldId id="287" r:id="rId17"/>
    <p:sldId id="288" r:id="rId18"/>
    <p:sldId id="289" r:id="rId19"/>
    <p:sldId id="277" r:id="rId20"/>
    <p:sldId id="278" r:id="rId21"/>
    <p:sldId id="279" r:id="rId22"/>
    <p:sldId id="267" r:id="rId23"/>
    <p:sldId id="268" r:id="rId24"/>
    <p:sldId id="269" r:id="rId25"/>
    <p:sldId id="270" r:id="rId26"/>
    <p:sldId id="272" r:id="rId27"/>
    <p:sldId id="282" r:id="rId28"/>
    <p:sldId id="280" r:id="rId29"/>
    <p:sldId id="281" r:id="rId30"/>
    <p:sldId id="273" r:id="rId31"/>
    <p:sldId id="274" r:id="rId32"/>
    <p:sldId id="275" r:id="rId33"/>
    <p:sldId id="283" r:id="rId34"/>
    <p:sldId id="285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86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2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6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9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7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8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8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7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9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9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7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7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EFB4-FDD4-430F-8BEA-96E1FCB7DC4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BEB52-61AE-49FA-8986-4B49507E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6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3994" y="1388961"/>
            <a:ext cx="7986533" cy="216525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</a:t>
            </a:r>
            <a:r>
              <a:rPr lang="en-US" sz="9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en-US" sz="9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7453" y="4112832"/>
            <a:ext cx="671331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REFERENCE: APPLIED </a:t>
            </a:r>
            <a:r>
              <a:rPr lang="en-US" sz="2400" b="1" dirty="0">
                <a:solidFill>
                  <a:srgbClr val="C00000"/>
                </a:solidFill>
                <a:latin typeface="Times-Roman"/>
              </a:rPr>
              <a:t>CLINICAL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37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5"/>
            <a:ext cx="10515600" cy="445081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conventional method </a:t>
            </a:r>
            <a:r>
              <a:rPr lang="en-US" dirty="0"/>
              <a:t>of dosing is to administer multiple daily doses (usually every 8 hours) </a:t>
            </a:r>
          </a:p>
          <a:p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Steady-state </a:t>
            </a:r>
            <a:r>
              <a:rPr lang="en-US" b="1" i="1" dirty="0"/>
              <a:t>peak </a:t>
            </a:r>
            <a:r>
              <a:rPr lang="en-US" dirty="0" smtClean="0"/>
              <a:t>concentration:</a:t>
            </a:r>
            <a:endParaRPr lang="en-US" b="1" i="1" dirty="0"/>
          </a:p>
          <a:p>
            <a:r>
              <a:rPr lang="el-GR" b="1" dirty="0"/>
              <a:t>5–10 μ</a:t>
            </a:r>
            <a:r>
              <a:rPr lang="en-US" b="1" dirty="0"/>
              <a:t>g/mL </a:t>
            </a:r>
            <a:r>
              <a:rPr lang="en-US" dirty="0"/>
              <a:t>for gentamicin, tobramycin, or </a:t>
            </a:r>
            <a:r>
              <a:rPr lang="en-US" dirty="0" err="1"/>
              <a:t>netilmicin</a:t>
            </a:r>
            <a:r>
              <a:rPr lang="en-US" dirty="0"/>
              <a:t> </a:t>
            </a:r>
          </a:p>
          <a:p>
            <a:r>
              <a:rPr lang="el-GR" b="1" dirty="0"/>
              <a:t>15–30 μ</a:t>
            </a:r>
            <a:r>
              <a:rPr lang="en-US" b="1" dirty="0"/>
              <a:t>g/mL </a:t>
            </a:r>
            <a:r>
              <a:rPr lang="en-US" dirty="0"/>
              <a:t>for </a:t>
            </a:r>
            <a:r>
              <a:rPr lang="en-US" dirty="0" err="1"/>
              <a:t>amikacin</a:t>
            </a:r>
            <a:r>
              <a:rPr lang="en-US" i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Steady-state trough </a:t>
            </a:r>
            <a:r>
              <a:rPr lang="en-US" dirty="0" smtClean="0"/>
              <a:t>concentration: </a:t>
            </a:r>
            <a:endParaRPr lang="en-US" dirty="0"/>
          </a:p>
          <a:p>
            <a:r>
              <a:rPr lang="el-GR" b="1" dirty="0"/>
              <a:t>&lt; 2 μ</a:t>
            </a:r>
            <a:r>
              <a:rPr lang="en-US" b="1" dirty="0"/>
              <a:t>g/mL </a:t>
            </a:r>
            <a:r>
              <a:rPr lang="en-US" dirty="0"/>
              <a:t>for gentamicin, tobramycin or </a:t>
            </a:r>
            <a:r>
              <a:rPr lang="en-US" dirty="0" err="1"/>
              <a:t>netilmicin</a:t>
            </a:r>
            <a:r>
              <a:rPr lang="en-US" b="1" dirty="0"/>
              <a:t>. </a:t>
            </a:r>
            <a:endParaRPr lang="en-US" dirty="0"/>
          </a:p>
          <a:p>
            <a:r>
              <a:rPr lang="el-GR" b="1" dirty="0"/>
              <a:t>&lt; 5 μ</a:t>
            </a:r>
            <a:r>
              <a:rPr lang="en-US" b="1" dirty="0"/>
              <a:t>g/mL </a:t>
            </a:r>
            <a:r>
              <a:rPr lang="en-US" dirty="0"/>
              <a:t>for </a:t>
            </a:r>
            <a:r>
              <a:rPr lang="en-US" dirty="0" err="1"/>
              <a:t>amikacin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The conventional method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316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43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Aminoglycoside toxicity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Exceeding peak steady-state concentrations of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12–14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gentamicin, tobramycin, 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netilmicin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or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35–40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amikacin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when using conventional dosing leads to an increased risk of ototoxicity. </a:t>
            </a:r>
          </a:p>
          <a:p>
            <a:pPr algn="just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Trough steady-state concentrations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above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2–3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tobramycin,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gentamicin, 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netilmicin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or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10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amikacin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predispose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an increased risk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nephrotoxicity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3899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6142"/>
            <a:ext cx="10515600" cy="1163291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Extended-interval dosing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7302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/>
              <a:t>Extended-interval </a:t>
            </a:r>
            <a:r>
              <a:rPr lang="en-US" b="1" dirty="0" smtClean="0"/>
              <a:t>dosing </a:t>
            </a:r>
            <a:r>
              <a:rPr lang="en-US" dirty="0" smtClean="0"/>
              <a:t>(usually </a:t>
            </a:r>
            <a:r>
              <a:rPr lang="en-US" dirty="0"/>
              <a:t>the total daily dose given once per day) take advantage of concentration-dependent bacterial killing and the post antibiotic effect</a:t>
            </a:r>
            <a:r>
              <a:rPr lang="en-US" dirty="0" smtClean="0"/>
              <a:t>.</a:t>
            </a:r>
          </a:p>
          <a:p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/>
              <a:t>Steady-state </a:t>
            </a:r>
            <a:r>
              <a:rPr lang="en-US" b="1" dirty="0" smtClean="0"/>
              <a:t>peak concentration:</a:t>
            </a:r>
            <a:endParaRPr lang="en-US" dirty="0"/>
          </a:p>
          <a:p>
            <a:r>
              <a:rPr lang="el-GR" b="1" dirty="0"/>
              <a:t>20–30 μ</a:t>
            </a:r>
            <a:r>
              <a:rPr lang="en-US" b="1" dirty="0"/>
              <a:t>g/mL </a:t>
            </a:r>
            <a:r>
              <a:rPr lang="en-US" dirty="0"/>
              <a:t>for gentamicin, tobramycin, or </a:t>
            </a:r>
            <a:r>
              <a:rPr lang="en-US" dirty="0" err="1"/>
              <a:t>netilmicin</a:t>
            </a:r>
            <a:r>
              <a:rPr lang="en-US" dirty="0"/>
              <a:t> </a:t>
            </a:r>
          </a:p>
          <a:p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Steady-state </a:t>
            </a:r>
            <a:r>
              <a:rPr lang="en-US" b="1" dirty="0"/>
              <a:t>trough </a:t>
            </a:r>
            <a:r>
              <a:rPr lang="en-US" b="1" dirty="0" smtClean="0"/>
              <a:t>concentration</a:t>
            </a:r>
            <a:endParaRPr lang="en-US" dirty="0"/>
          </a:p>
          <a:p>
            <a:r>
              <a:rPr lang="el-GR" dirty="0"/>
              <a:t>&lt; 1 μ</a:t>
            </a:r>
            <a:r>
              <a:rPr lang="en-US" dirty="0"/>
              <a:t>g/mL</a:t>
            </a:r>
          </a:p>
        </p:txBody>
      </p:sp>
    </p:spTree>
    <p:extLst>
      <p:ext uri="{BB962C8B-B14F-4D97-AF65-F5344CB8AC3E}">
        <p14:creationId xmlns:p14="http://schemas.microsoft.com/office/powerpoint/2010/main" val="87169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658"/>
            <a:ext cx="10515600" cy="131811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Toxicity does </a:t>
            </a:r>
            <a:r>
              <a:rPr lang="en-US" b="1" dirty="0" smtClean="0"/>
              <a:t>not increase in </a:t>
            </a:r>
            <a:r>
              <a:rPr lang="en-US" b="1" dirty="0"/>
              <a:t>patients </a:t>
            </a:r>
            <a:r>
              <a:rPr lang="en-US" b="1" dirty="0" smtClean="0"/>
              <a:t>with extended-interval dosing of aminoglycosides?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6"/>
            <a:ext cx="10515600" cy="4193927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1-Diffusion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 out of tissue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into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blood which avoids drug accumulation in the ear and kidney.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2-The uptake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mechanisms into the ear and kidney may be saturable, so that high peak serum concentrations of aminoglycosides may not result in high renal or ear tissue concentrations. </a:t>
            </a:r>
          </a:p>
        </p:txBody>
      </p:sp>
    </p:spTree>
    <p:extLst>
      <p:ext uri="{BB962C8B-B14F-4D97-AF65-F5344CB8AC3E}">
        <p14:creationId xmlns:p14="http://schemas.microsoft.com/office/powerpoint/2010/main" val="4129543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76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CLINICAL MONITORING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9984"/>
            <a:ext cx="10663989" cy="5092862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White blood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cell counts and body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temperatures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Chest x-ray in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pneumonia 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intra-abdominal infection,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abdominal pain and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tenderness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Wound infection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the wound should be less inflamed with less purulent discharge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Aminoglycoside steady-state peak and trough serum concentrations should be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measured in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3–5 estimated half-lives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conventional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dosage approaches.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Extended-interval aminoglycoside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therapy (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two steady-state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postdose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concentrations,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only a steady-state trough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concentration,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 single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aminoglycoside serum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concentration 6–14 hours after a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dose)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Serum creatinine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should be used to detect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nephrotoxicity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Clinical signs 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and symptoms of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auditory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ototoxicity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813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116" y="1564395"/>
            <a:ext cx="10515600" cy="342624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b="1" dirty="0"/>
              <a:t>EFFECTS OF DISEASE STATES AND CONDITIONS ON</a:t>
            </a:r>
            <a:br>
              <a:rPr lang="en-US" b="1" dirty="0"/>
            </a:br>
            <a:r>
              <a:rPr lang="en-US" b="1" dirty="0"/>
              <a:t>AMINOGLYCOSIDE PHARMACOKINETICS AND DOSING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7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0159" y="0"/>
            <a:ext cx="9375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1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687" y="0"/>
            <a:ext cx="96838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69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63" y="50952"/>
            <a:ext cx="10795492" cy="686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29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2293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en-US" b="1" u="sng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Lipophilic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drugs tend to partition into adipose tissue, and the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volume of distribution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obese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these drugs can be dramatically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larger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than in normal weight patients.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Examples diazepam, carbamazepine.</a:t>
            </a:r>
          </a:p>
          <a:p>
            <a:pPr algn="justLow">
              <a:lnSpc>
                <a:spcPct val="150000"/>
              </a:lnSpc>
            </a:pPr>
            <a:r>
              <a:rPr lang="en-US" b="1" u="sng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Hydrophilic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drugs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tend 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 distribute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into adipose tissue so that the volume of distribution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different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obese and normal weight patients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Examples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digoxin, cimetidine,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ranitidine.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OBESITY</a:t>
            </a:r>
          </a:p>
        </p:txBody>
      </p:sp>
    </p:spTree>
    <p:extLst>
      <p:ext uri="{BB962C8B-B14F-4D97-AF65-F5344CB8AC3E}">
        <p14:creationId xmlns:p14="http://schemas.microsoft.com/office/powerpoint/2010/main" val="239363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0101" y="2027104"/>
            <a:ext cx="9144000" cy="2280490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Algerian" panose="04020705040A02060702" pitchFamily="82" charset="0"/>
              </a:rPr>
              <a:t>THE AMINOGLYCOSIDE</a:t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dirty="0">
                <a:latin typeface="Algerian" panose="04020705040A02060702" pitchFamily="82" charset="0"/>
              </a:rPr>
              <a:t>ANTIBIOTICS</a:t>
            </a:r>
          </a:p>
        </p:txBody>
      </p:sp>
    </p:spTree>
    <p:extLst>
      <p:ext uri="{BB962C8B-B14F-4D97-AF65-F5344CB8AC3E}">
        <p14:creationId xmlns:p14="http://schemas.microsoft.com/office/powerpoint/2010/main" val="3591744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401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Obesity may affect: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Extracellular fluid &amp; </a:t>
            </a:r>
            <a:r>
              <a:rPr lang="en-US" sz="3200" dirty="0" smtClean="0">
                <a:solidFill>
                  <a:srgbClr val="C00000"/>
                </a:solidFill>
              </a:rPr>
              <a:t>V</a:t>
            </a:r>
            <a:r>
              <a:rPr lang="en-US" sz="3200" dirty="0" smtClean="0"/>
              <a:t> ---- (↑Aminoglycoside, ↔ Digoxin and  vancomycin)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GFR &amp; </a:t>
            </a:r>
            <a:r>
              <a:rPr lang="en-US" sz="3200" dirty="0" smtClean="0">
                <a:solidFill>
                  <a:srgbClr val="C00000"/>
                </a:solidFill>
              </a:rPr>
              <a:t>Cl</a:t>
            </a:r>
            <a:r>
              <a:rPr lang="en-US" sz="3200" dirty="0" smtClean="0"/>
              <a:t> ---- (</a:t>
            </a:r>
            <a:r>
              <a:rPr lang="en-US" sz="3200" dirty="0"/>
              <a:t>↑</a:t>
            </a:r>
            <a:r>
              <a:rPr lang="en-US" sz="3200" dirty="0" smtClean="0"/>
              <a:t>Aminoglycoside, vancomycin, cimetidine)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Hepatic </a:t>
            </a:r>
            <a:r>
              <a:rPr lang="en-US" sz="3200" dirty="0" smtClean="0">
                <a:solidFill>
                  <a:srgbClr val="C00000"/>
                </a:solidFill>
              </a:rPr>
              <a:t>Cl</a:t>
            </a:r>
            <a:r>
              <a:rPr lang="en-US" sz="3200" dirty="0" smtClean="0"/>
              <a:t> ----- (↑</a:t>
            </a:r>
            <a:r>
              <a:rPr lang="en-US" sz="3200" dirty="0" err="1" smtClean="0"/>
              <a:t>diazepam,↓methylprednisolone</a:t>
            </a:r>
            <a:r>
              <a:rPr lang="en-US" sz="3200" dirty="0" smtClean="0"/>
              <a:t>, ↔carbamazepine and cyclosporine) </a:t>
            </a:r>
          </a:p>
        </p:txBody>
      </p:sp>
    </p:spTree>
    <p:extLst>
      <p:ext uri="{BB962C8B-B14F-4D97-AF65-F5344CB8AC3E}">
        <p14:creationId xmlns:p14="http://schemas.microsoft.com/office/powerpoint/2010/main" val="371677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318" y="971053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Obesity ----→ 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sz="5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5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318" y="3338111"/>
            <a:ext cx="10515600" cy="129999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800" dirty="0">
                <a:latin typeface="Andalus" panose="02020603050405020304" pitchFamily="18" charset="-78"/>
                <a:cs typeface="Andalus" panose="02020603050405020304" pitchFamily="18" charset="-78"/>
              </a:rPr>
              <a:t>t1/2 = (0.693 ⋅ V) / Cl</a:t>
            </a:r>
          </a:p>
        </p:txBody>
      </p:sp>
    </p:spTree>
    <p:extLst>
      <p:ext uri="{BB962C8B-B14F-4D97-AF65-F5344CB8AC3E}">
        <p14:creationId xmlns:p14="http://schemas.microsoft.com/office/powerpoint/2010/main" val="1909397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 to initiate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aminoglycoside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therapy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507"/>
            <a:ext cx="10515600" cy="388545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Hull and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Sarubbi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nomogram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Hartford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nomogram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Literature-based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recommended dosing</a:t>
            </a:r>
          </a:p>
        </p:txBody>
      </p:sp>
    </p:spTree>
    <p:extLst>
      <p:ext uri="{BB962C8B-B14F-4D97-AF65-F5344CB8AC3E}">
        <p14:creationId xmlns:p14="http://schemas.microsoft.com/office/powerpoint/2010/main" val="3617075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pharmacokinetic dosing method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7777"/>
            <a:ext cx="10515600" cy="370918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1-Most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flexible.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It allows for individualized target serum concentrations to be chosen for a patient, so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2- It can be used for both conventional and extended-interval dosing.</a:t>
            </a:r>
          </a:p>
        </p:txBody>
      </p:sp>
    </p:spTree>
    <p:extLst>
      <p:ext uri="{BB962C8B-B14F-4D97-AF65-F5344CB8AC3E}">
        <p14:creationId xmlns:p14="http://schemas.microsoft.com/office/powerpoint/2010/main" val="1114172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87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To calculate </a:t>
            </a:r>
            <a:r>
              <a:rPr lang="en-US" b="1" dirty="0" smtClean="0"/>
              <a:t>initial </a:t>
            </a:r>
            <a:r>
              <a:rPr lang="en-US" b="1" dirty="0" smtClean="0"/>
              <a:t>dose by pharmacokinetic dosing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1677"/>
            <a:ext cx="10515600" cy="3775286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I- </a:t>
            </a:r>
            <a:r>
              <a:rPr lang="en-US" b="1" dirty="0"/>
              <a:t>calculating the estimated pharmacokinetic parameter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i="1" dirty="0"/>
              <a:t>A- Elimination rate constant </a:t>
            </a:r>
            <a:r>
              <a:rPr lang="en-US" i="1" dirty="0" smtClean="0"/>
              <a:t>estimate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i="1" dirty="0"/>
              <a:t>B-Volume of distribution estimate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II- Selection of pharmacokinetic model and equations</a:t>
            </a:r>
            <a:r>
              <a:rPr lang="en-US" b="1" dirty="0" smtClean="0"/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III-Steady-state concentration </a:t>
            </a:r>
            <a:r>
              <a:rPr lang="en-US" b="1" dirty="0" smtClean="0"/>
              <a:t>selection and dose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356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i="1" dirty="0" smtClean="0"/>
              <a:t>A-Elimination </a:t>
            </a:r>
            <a:r>
              <a:rPr lang="en-US" sz="4800" b="1" i="1" dirty="0" smtClean="0"/>
              <a:t>rate constant estimate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8120" y="1850834"/>
            <a:ext cx="7888077" cy="89236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 smtClean="0"/>
              <a:t>Ke (in </a:t>
            </a:r>
            <a:r>
              <a:rPr lang="en-US" sz="3200" b="1" dirty="0"/>
              <a:t>h</a:t>
            </a:r>
            <a:r>
              <a:rPr lang="en-US" sz="3200" b="1" baseline="30000" dirty="0"/>
              <a:t>−</a:t>
            </a:r>
            <a:r>
              <a:rPr lang="en-US" sz="3200" b="1" baseline="30000" dirty="0" smtClean="0"/>
              <a:t>1</a:t>
            </a:r>
            <a:r>
              <a:rPr lang="en-US" sz="3200" b="1" dirty="0" smtClean="0"/>
              <a:t>) = 0.00293(CrCl in mL/min) + 0.014</a:t>
            </a:r>
            <a:endParaRPr lang="en-US" sz="32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803" y="3073706"/>
            <a:ext cx="5436819" cy="362454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72216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198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i="1" dirty="0" smtClean="0"/>
              <a:t>B-Volume </a:t>
            </a:r>
            <a:r>
              <a:rPr lang="en-US" sz="4800" b="1" i="1" dirty="0" smtClean="0"/>
              <a:t>of distribution estimate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4" y="1759523"/>
            <a:ext cx="10950766" cy="4564159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220000"/>
              </a:lnSpc>
              <a:buNone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Volume of distribution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without 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disease states and conditions that change this parameter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is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✓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If a patient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weighs less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than their ideal body weight,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actual body weight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used to estimate volume of distribution.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✓ For patients whose weight is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between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their ideal body weight and 30% over ideal weight,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actual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body weight can be used to compute estimated volume of distribution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480452" y="2644049"/>
            <a:ext cx="2952521" cy="705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Vd= 0.26 L/kg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93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6679"/>
            <a:ext cx="10515600" cy="4483866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patients who are more than 30% above their </a:t>
            </a:r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IBW,</a:t>
            </a:r>
          </a:p>
          <a:p>
            <a:pPr marL="0" indent="0">
              <a:lnSpc>
                <a:spcPct val="220000"/>
              </a:lnSpc>
              <a:buNone/>
            </a:pPr>
            <a:endParaRPr lang="en-US" sz="4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sz="4400" b="1" dirty="0">
                <a:latin typeface="Andalus" panose="02020603050405020304" pitchFamily="18" charset="-78"/>
                <a:cs typeface="Andalus" panose="02020603050405020304" pitchFamily="18" charset="-78"/>
              </a:rPr>
              <a:t>patients who are overhydrated or have </a:t>
            </a:r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ascites:</a:t>
            </a:r>
            <a:endParaRPr lang="en-US" sz="4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i="1" dirty="0" smtClean="0"/>
              <a:t>B-Volume </a:t>
            </a:r>
            <a:r>
              <a:rPr lang="en-US" sz="4800" b="1" i="1" dirty="0" smtClean="0"/>
              <a:t>of distribution estimate</a:t>
            </a:r>
            <a:endParaRPr lang="en-US" sz="4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117773" y="3365654"/>
            <a:ext cx="6114361" cy="9529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 = 0.26[IBW + </a:t>
            </a:r>
            <a:r>
              <a:rPr lang="en-US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0.4(TBW</a:t>
            </a:r>
            <a:r>
              <a:rPr lang="ar-IQ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IBW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)]</a:t>
            </a:r>
            <a:endParaRPr lang="en-US" sz="32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17773" y="5475384"/>
            <a:ext cx="6114361" cy="9033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 = (0.26 ⋅ DBW</a:t>
            </a:r>
            <a:r>
              <a:rPr lang="en-US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+ (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TBW − DBW)</a:t>
            </a:r>
            <a:endParaRPr lang="en-US" sz="32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633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47" y="2225408"/>
            <a:ext cx="11624064" cy="362454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Selection of pharmacokinetic model and equations: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16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164" y="47495"/>
            <a:ext cx="10715248" cy="681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47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ABOUT AMINOGLYCOSIDE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0765"/>
            <a:ext cx="10515600" cy="396619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Concentration-efficacy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relationships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pharmacodynamic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properties of aminoglycosides are: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Concentration-dependent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killing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Significant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post-antibiotic effect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4622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6" y="755830"/>
            <a:ext cx="12179144" cy="525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41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10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Loading doses should be considered for patients with creatinine clearance values below 60 mL/min.</a:t>
            </a:r>
          </a:p>
          <a:p>
            <a:pPr marL="0" indent="0">
              <a:buNone/>
            </a:pPr>
            <a:r>
              <a:rPr lang="en-US" dirty="0"/>
              <a:t>▪ One approach is to use different equations depending upon the renal function of the patient so use</a:t>
            </a:r>
          </a:p>
          <a:p>
            <a:r>
              <a:rPr lang="en-US" dirty="0"/>
              <a:t>(Intermittent intravenous infusion for creatinine clearances </a:t>
            </a:r>
            <a:r>
              <a:rPr lang="en-US" b="1" dirty="0"/>
              <a:t>&gt;30 </a:t>
            </a:r>
            <a:r>
              <a:rPr lang="en-US" dirty="0"/>
              <a:t>mL/min, while Intravenous bolus for creatinine clearances </a:t>
            </a:r>
            <a:r>
              <a:rPr lang="en-US" b="1" dirty="0"/>
              <a:t>≤30 </a:t>
            </a:r>
            <a:r>
              <a:rPr lang="en-US" dirty="0"/>
              <a:t>mL/min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▪ </a:t>
            </a:r>
            <a:r>
              <a:rPr lang="en-US" dirty="0"/>
              <a:t>Alternatively, intermittent intravenous infusion equations can be used for all patients regardless of renal function.</a:t>
            </a:r>
          </a:p>
        </p:txBody>
      </p:sp>
    </p:spTree>
    <p:extLst>
      <p:ext uri="{BB962C8B-B14F-4D97-AF65-F5344CB8AC3E}">
        <p14:creationId xmlns:p14="http://schemas.microsoft.com/office/powerpoint/2010/main" val="3222967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Steady-state concentration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9274"/>
            <a:ext cx="10515600" cy="43674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i="1" dirty="0" smtClean="0"/>
              <a:t>Aminoglycoside selected </a:t>
            </a:r>
            <a:r>
              <a:rPr lang="en-US" b="1" i="1" dirty="0"/>
              <a:t>based on site and severity of infection as well as the infecting organism.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Severe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infections, such as </a:t>
            </a:r>
            <a:r>
              <a:rPr lang="en-US" b="1" dirty="0">
                <a:solidFill>
                  <a:srgbClr val="C00000"/>
                </a:solidFill>
              </a:rPr>
              <a:t>gram-negative pneumonia </a:t>
            </a:r>
            <a:r>
              <a:rPr lang="en-US" dirty="0"/>
              <a:t>or </a:t>
            </a:r>
            <a:r>
              <a:rPr lang="en-US" dirty="0" smtClean="0"/>
              <a:t>septicemia, that need </a:t>
            </a:r>
            <a:r>
              <a:rPr lang="en-US" b="1" dirty="0" smtClean="0">
                <a:solidFill>
                  <a:srgbClr val="C00000"/>
                </a:solidFill>
              </a:rPr>
              <a:t>high</a:t>
            </a:r>
            <a:r>
              <a:rPr lang="en-US" b="1" dirty="0" smtClean="0"/>
              <a:t> </a:t>
            </a:r>
            <a:r>
              <a:rPr lang="en-US" b="1" dirty="0"/>
              <a:t>minimum inhibitory concentration (MIC)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Peak steady-state </a:t>
            </a:r>
            <a:r>
              <a:rPr lang="en-US" b="1" i="1" dirty="0"/>
              <a:t>serum concentrations of :</a:t>
            </a:r>
          </a:p>
          <a:p>
            <a:r>
              <a:rPr lang="el-GR" b="1" dirty="0"/>
              <a:t>8–10 μ</a:t>
            </a:r>
            <a:r>
              <a:rPr lang="en-US" b="1" dirty="0"/>
              <a:t>g/mL </a:t>
            </a:r>
            <a:r>
              <a:rPr lang="en-US" dirty="0"/>
              <a:t>for gentamicin, tobramycin, or </a:t>
            </a:r>
            <a:r>
              <a:rPr lang="en-US" dirty="0" err="1"/>
              <a:t>netilmicin</a:t>
            </a:r>
            <a:endParaRPr lang="en-US" dirty="0"/>
          </a:p>
          <a:p>
            <a:r>
              <a:rPr lang="el-GR" b="1" dirty="0"/>
              <a:t>25–30 μ</a:t>
            </a:r>
            <a:r>
              <a:rPr lang="en-US" b="1" dirty="0"/>
              <a:t>g/mL </a:t>
            </a:r>
            <a:r>
              <a:rPr lang="en-US" dirty="0"/>
              <a:t>for </a:t>
            </a:r>
            <a:r>
              <a:rPr lang="en-US" dirty="0" err="1"/>
              <a:t>amikacin</a:t>
            </a:r>
            <a:endParaRPr lang="en-US" dirty="0"/>
          </a:p>
          <a:p>
            <a:r>
              <a:rPr lang="en-US" dirty="0"/>
              <a:t>When using conventional dosing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2389"/>
            <a:ext cx="10515600" cy="489366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Moderate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infections </a:t>
            </a:r>
            <a:r>
              <a:rPr lang="en-US" dirty="0" smtClean="0"/>
              <a:t>with </a:t>
            </a:r>
            <a:r>
              <a:rPr lang="en-US" dirty="0"/>
              <a:t>organisms that display </a:t>
            </a:r>
            <a:r>
              <a:rPr lang="en-US" b="1" dirty="0">
                <a:solidFill>
                  <a:srgbClr val="C00000"/>
                </a:solidFill>
              </a:rPr>
              <a:t>lower MIC </a:t>
            </a:r>
            <a:r>
              <a:rPr lang="en-US" dirty="0"/>
              <a:t>values, such as </a:t>
            </a:r>
            <a:r>
              <a:rPr lang="en-US" b="1" dirty="0"/>
              <a:t>intra-abdominal </a:t>
            </a:r>
            <a:r>
              <a:rPr lang="en-US" dirty="0"/>
              <a:t>infections are usually treated </a:t>
            </a:r>
            <a:r>
              <a:rPr lang="en-US" dirty="0" smtClean="0"/>
              <a:t>with:</a:t>
            </a:r>
            <a:endParaRPr lang="en-US" dirty="0"/>
          </a:p>
          <a:p>
            <a:r>
              <a:rPr lang="el-GR" b="1" dirty="0"/>
              <a:t>5–7 μ</a:t>
            </a:r>
            <a:r>
              <a:rPr lang="en-US" b="1" dirty="0"/>
              <a:t>g/mL </a:t>
            </a:r>
            <a:r>
              <a:rPr lang="en-US" dirty="0"/>
              <a:t>(gentamicin, tobramycin, or </a:t>
            </a:r>
            <a:r>
              <a:rPr lang="en-US" dirty="0" err="1"/>
              <a:t>netilmicin</a:t>
            </a:r>
            <a:r>
              <a:rPr lang="en-US" dirty="0"/>
              <a:t>)</a:t>
            </a:r>
          </a:p>
          <a:p>
            <a:r>
              <a:rPr lang="el-GR" b="1" dirty="0"/>
              <a:t>15–25 </a:t>
            </a:r>
            <a:r>
              <a:rPr lang="el-GR" dirty="0"/>
              <a:t>μ</a:t>
            </a:r>
            <a:r>
              <a:rPr lang="en-US" dirty="0" smtClean="0"/>
              <a:t>g/mL </a:t>
            </a:r>
            <a:r>
              <a:rPr lang="en-US" dirty="0"/>
              <a:t>(</a:t>
            </a:r>
            <a:r>
              <a:rPr lang="en-US" dirty="0" err="1"/>
              <a:t>Amikacin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Aminoglycosides in </a:t>
            </a:r>
            <a:r>
              <a:rPr lang="en-US" b="1" dirty="0">
                <a:solidFill>
                  <a:srgbClr val="C00000"/>
                </a:solidFill>
              </a:rPr>
              <a:t>combination</a:t>
            </a:r>
            <a:r>
              <a:rPr lang="en-US" b="1" dirty="0"/>
              <a:t> with </a:t>
            </a:r>
            <a:r>
              <a:rPr lang="en-US" b="1" dirty="0" err="1"/>
              <a:t>penicillins</a:t>
            </a:r>
            <a:r>
              <a:rPr lang="en-US" b="1" dirty="0"/>
              <a:t> </a:t>
            </a:r>
            <a:r>
              <a:rPr lang="en-US" dirty="0"/>
              <a:t>or other antibiotics for the treatment of gram positive infections such as infective endocarditis, steady-state peak concentrations of :</a:t>
            </a:r>
          </a:p>
          <a:p>
            <a:r>
              <a:rPr lang="el-GR" b="1" dirty="0"/>
              <a:t>3–5 μ</a:t>
            </a:r>
            <a:r>
              <a:rPr lang="en-US" b="1" dirty="0"/>
              <a:t>g/mL </a:t>
            </a:r>
            <a:r>
              <a:rPr lang="en-US" dirty="0"/>
              <a:t>for gentamicin, tobramycin, or </a:t>
            </a:r>
            <a:r>
              <a:rPr lang="en-US" dirty="0" err="1"/>
              <a:t>netilmicin</a:t>
            </a:r>
            <a:endParaRPr lang="en-US" dirty="0"/>
          </a:p>
          <a:p>
            <a:r>
              <a:rPr lang="el-GR" b="1" dirty="0"/>
              <a:t>12–15 μ</a:t>
            </a:r>
            <a:r>
              <a:rPr lang="en-US" b="1" dirty="0"/>
              <a:t>g/mL </a:t>
            </a:r>
            <a:r>
              <a:rPr lang="en-US" dirty="0"/>
              <a:t>for </a:t>
            </a:r>
            <a:r>
              <a:rPr lang="en-US" dirty="0" err="1"/>
              <a:t>amikacin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32924"/>
            <a:ext cx="10515600" cy="110011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Steady-state concentration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63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4901"/>
            <a:ext cx="10515600" cy="428206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For conventional dosing,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Steady-state trough </a:t>
            </a:r>
            <a:r>
              <a:rPr lang="en-US" dirty="0"/>
              <a:t>concentrations should be maintained</a:t>
            </a:r>
          </a:p>
          <a:p>
            <a:r>
              <a:rPr lang="en-US" b="1" dirty="0"/>
              <a:t>&lt;2 </a:t>
            </a:r>
            <a:r>
              <a:rPr lang="en-US" b="1" dirty="0" err="1"/>
              <a:t>μg</a:t>
            </a:r>
            <a:r>
              <a:rPr lang="en-US" b="1" dirty="0"/>
              <a:t>/mL </a:t>
            </a:r>
            <a:r>
              <a:rPr lang="en-US" dirty="0"/>
              <a:t>for tobramycin, gentamicin, and </a:t>
            </a:r>
            <a:r>
              <a:rPr lang="en-US" dirty="0" err="1"/>
              <a:t>netilmicin</a:t>
            </a:r>
            <a:r>
              <a:rPr lang="en-US" dirty="0"/>
              <a:t> or</a:t>
            </a:r>
          </a:p>
          <a:p>
            <a:r>
              <a:rPr lang="el-GR" b="1" dirty="0"/>
              <a:t>&lt;5–7 μ</a:t>
            </a:r>
            <a:r>
              <a:rPr lang="en-US" b="1" dirty="0"/>
              <a:t>g/mL </a:t>
            </a:r>
            <a:r>
              <a:rPr lang="en-US" dirty="0"/>
              <a:t>for </a:t>
            </a:r>
            <a:r>
              <a:rPr lang="en-US" dirty="0" err="1"/>
              <a:t>amikacin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extended-interval dosing,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Steady-state trough </a:t>
            </a:r>
            <a:r>
              <a:rPr lang="en-US" dirty="0"/>
              <a:t>concentrations should be</a:t>
            </a:r>
          </a:p>
          <a:p>
            <a:r>
              <a:rPr lang="el-GR" b="1" dirty="0"/>
              <a:t>&lt;1 μ</a:t>
            </a:r>
            <a:r>
              <a:rPr lang="en-US" b="1" dirty="0"/>
              <a:t>g</a:t>
            </a:r>
            <a:r>
              <a:rPr lang="en-US" dirty="0"/>
              <a:t>/mL for gentamicin, tobramycin, and </a:t>
            </a:r>
            <a:r>
              <a:rPr lang="en-US" dirty="0" err="1"/>
              <a:t>netilmicin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Steady-state concentration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53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274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24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Example 1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JM is a 50-year-old, 70-kg (5 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ft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10 in) male with gram-negative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pneumonia. His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current serum creatinine is 0.9 mg/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, and it has been stable over the last 5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days since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admission. Compute a gentamicin dose for this patient using conventional dosing.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95074"/>
            <a:ext cx="10515600" cy="358541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i="1" dirty="0"/>
              <a:t>Estimate creatinine clearance</a:t>
            </a:r>
            <a:r>
              <a:rPr lang="en-US" b="1" dirty="0"/>
              <a:t>.</a:t>
            </a:r>
          </a:p>
          <a:p>
            <a:r>
              <a:rPr lang="en-US" dirty="0" smtClean="0"/>
              <a:t>stable </a:t>
            </a:r>
            <a:r>
              <a:rPr lang="en-US" dirty="0"/>
              <a:t>serum </a:t>
            </a:r>
            <a:r>
              <a:rPr lang="en-US" dirty="0" smtClean="0"/>
              <a:t>creatinine + not </a:t>
            </a:r>
            <a:r>
              <a:rPr lang="en-US" dirty="0"/>
              <a:t>obese.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Cockcroft-</a:t>
            </a:r>
            <a:r>
              <a:rPr lang="en-US" dirty="0" err="1"/>
              <a:t>Gault</a:t>
            </a:r>
            <a:r>
              <a:rPr lang="en-US" dirty="0"/>
              <a:t> </a:t>
            </a:r>
            <a:r>
              <a:rPr lang="en-US" dirty="0" smtClean="0"/>
              <a:t>equation can </a:t>
            </a:r>
            <a:r>
              <a:rPr lang="en-US" dirty="0"/>
              <a:t>be used to estimate </a:t>
            </a:r>
            <a:r>
              <a:rPr lang="en-US" dirty="0" smtClean="0"/>
              <a:t>CrCl:</a:t>
            </a:r>
          </a:p>
          <a:p>
            <a:endParaRPr lang="en-US" sz="1200" dirty="0"/>
          </a:p>
          <a:p>
            <a:r>
              <a:rPr lang="en-US" dirty="0"/>
              <a:t>CrClest = [(140 − age)BW] / (72 ⋅ </a:t>
            </a:r>
            <a:r>
              <a:rPr lang="en-US" dirty="0" err="1"/>
              <a:t>SCr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            = </a:t>
            </a:r>
            <a:r>
              <a:rPr lang="en-US" dirty="0"/>
              <a:t>[(140 − 50 y)70 kg] / (72 ⋅ 0.9 mg/</a:t>
            </a:r>
            <a:r>
              <a:rPr lang="en-US" dirty="0" err="1"/>
              <a:t>dL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   CrClest </a:t>
            </a:r>
            <a:r>
              <a:rPr lang="en-US" dirty="0"/>
              <a:t>= 97 mL/min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6269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b="1" dirty="0"/>
              <a:t>2. </a:t>
            </a:r>
            <a:r>
              <a:rPr lang="en-US" sz="3200" b="1" i="1" dirty="0"/>
              <a:t>Estimate elimination rate constant (ke) and half-life (t1/2</a:t>
            </a:r>
            <a:r>
              <a:rPr lang="en-US" sz="3200" b="1" i="1" dirty="0" smtClean="0"/>
              <a:t>).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elimination rate constant versus creatinine clearance relationship is used to </a:t>
            </a:r>
            <a:r>
              <a:rPr lang="en-US" dirty="0" smtClean="0"/>
              <a:t>estimate the </a:t>
            </a:r>
            <a:r>
              <a:rPr lang="en-US" dirty="0"/>
              <a:t>gentamicin elimination rate for this patient</a:t>
            </a:r>
            <a:r>
              <a:rPr lang="en-US" dirty="0" smtClean="0"/>
              <a:t>:</a:t>
            </a:r>
            <a:endParaRPr lang="en-US" dirty="0"/>
          </a:p>
          <a:p>
            <a:r>
              <a:rPr lang="sv-SE" b="1" dirty="0" smtClean="0"/>
              <a:t>ke </a:t>
            </a:r>
            <a:r>
              <a:rPr lang="sv-SE" dirty="0"/>
              <a:t>= 0.00293(CrCl) + </a:t>
            </a:r>
            <a:r>
              <a:rPr lang="sv-SE" dirty="0" smtClean="0"/>
              <a:t>0.014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 = </a:t>
            </a:r>
            <a:r>
              <a:rPr lang="sv-SE" dirty="0"/>
              <a:t>0.00293(97 mL/min) + </a:t>
            </a:r>
            <a:r>
              <a:rPr lang="sv-SE" dirty="0" smtClean="0"/>
              <a:t>0.014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 </a:t>
            </a:r>
            <a:r>
              <a:rPr lang="sv-SE" dirty="0"/>
              <a:t>= 0.298 </a:t>
            </a:r>
            <a:r>
              <a:rPr lang="en-US" dirty="0"/>
              <a:t>h</a:t>
            </a:r>
            <a:r>
              <a:rPr lang="en-US" baseline="30000" dirty="0"/>
              <a:t>−</a:t>
            </a:r>
            <a:r>
              <a:rPr lang="en-US" baseline="30000" dirty="0" smtClean="0"/>
              <a:t>1</a:t>
            </a:r>
            <a:endParaRPr lang="sv-SE" dirty="0"/>
          </a:p>
          <a:p>
            <a:r>
              <a:rPr lang="de-DE" b="1" dirty="0"/>
              <a:t>t1/2</a:t>
            </a:r>
            <a:r>
              <a:rPr lang="de-DE" dirty="0"/>
              <a:t> = </a:t>
            </a:r>
            <a:r>
              <a:rPr lang="de-DE" dirty="0" smtClean="0"/>
              <a:t>0.693/ke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dirty="0"/>
              <a:t>= 0.693/0.298 </a:t>
            </a:r>
            <a:r>
              <a:rPr lang="en-US" dirty="0"/>
              <a:t>h</a:t>
            </a:r>
            <a:r>
              <a:rPr lang="en-US" baseline="30000" dirty="0"/>
              <a:t>−</a:t>
            </a:r>
            <a:r>
              <a:rPr lang="en-US" baseline="30000" dirty="0" smtClean="0"/>
              <a:t>1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dirty="0"/>
              <a:t>= 2.3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032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2570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/>
              <a:t>3. </a:t>
            </a:r>
            <a:r>
              <a:rPr lang="en-US" b="1" i="1" dirty="0"/>
              <a:t>Estimate volume of distribution (V)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i="1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patient has no disease states or conditions that would alter the volume of </a:t>
            </a:r>
            <a:r>
              <a:rPr lang="en-US" sz="3200" dirty="0" smtClean="0"/>
              <a:t>distribution from </a:t>
            </a:r>
            <a:r>
              <a:rPr lang="en-US" sz="3200" dirty="0"/>
              <a:t>the normal value of 0.26 L/kg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nn-NO" sz="3200" dirty="0"/>
              <a:t>V = 0.26 L/kg (70 kg</a:t>
            </a:r>
            <a:r>
              <a:rPr lang="nn-NO" sz="3200" dirty="0" smtClean="0"/>
              <a:t>)</a:t>
            </a:r>
          </a:p>
          <a:p>
            <a:pPr marL="0" indent="0">
              <a:buNone/>
            </a:pPr>
            <a:r>
              <a:rPr lang="nn-NO" sz="3200" dirty="0"/>
              <a:t> </a:t>
            </a:r>
            <a:r>
              <a:rPr lang="nn-NO" sz="3200" dirty="0" smtClean="0"/>
              <a:t>     </a:t>
            </a:r>
            <a:r>
              <a:rPr lang="nn-NO" sz="3200" dirty="0"/>
              <a:t>= 18.2 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71738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85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600" b="1" dirty="0"/>
              <a:t>4. </a:t>
            </a:r>
            <a:r>
              <a:rPr lang="en-US" sz="3600" b="1" i="1" dirty="0"/>
              <a:t>Choose desired steady-state serum concentrations</a:t>
            </a:r>
            <a:r>
              <a:rPr lang="en-US" sz="3600" b="1" i="1" dirty="0" smtClean="0"/>
              <a:t>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Gram-negative </a:t>
            </a:r>
            <a:r>
              <a:rPr lang="en-US" dirty="0"/>
              <a:t>pneumonia patients treated with aminoglycoside antibiotics </a:t>
            </a:r>
            <a:r>
              <a:rPr lang="en-US" dirty="0" smtClean="0"/>
              <a:t>require:</a:t>
            </a:r>
          </a:p>
          <a:p>
            <a:r>
              <a:rPr lang="en-US" dirty="0" smtClean="0"/>
              <a:t>steady-state </a:t>
            </a:r>
            <a:r>
              <a:rPr lang="en-US" dirty="0"/>
              <a:t>peak concentrations (</a:t>
            </a:r>
            <a:r>
              <a:rPr lang="en-US" dirty="0" err="1"/>
              <a:t>C</a:t>
            </a:r>
            <a:r>
              <a:rPr lang="en-US" sz="2400" dirty="0" err="1"/>
              <a:t>ss</a:t>
            </a:r>
            <a:r>
              <a:rPr lang="en-US" dirty="0" err="1"/>
              <a:t>max</a:t>
            </a:r>
            <a:r>
              <a:rPr lang="en-US" dirty="0"/>
              <a:t>) equal to 8–10 </a:t>
            </a:r>
            <a:r>
              <a:rPr lang="en-US" dirty="0" err="1"/>
              <a:t>μg</a:t>
            </a:r>
            <a:r>
              <a:rPr lang="en-US" dirty="0"/>
              <a:t>/mL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steady-state trough (</a:t>
            </a:r>
            <a:r>
              <a:rPr lang="en-US" dirty="0" err="1" smtClean="0"/>
              <a:t>C</a:t>
            </a:r>
            <a:r>
              <a:rPr lang="en-US" sz="2400" dirty="0" err="1" smtClean="0"/>
              <a:t>ss</a:t>
            </a:r>
            <a:r>
              <a:rPr lang="en-US" dirty="0" err="1" smtClean="0"/>
              <a:t>min</a:t>
            </a:r>
            <a:r>
              <a:rPr lang="en-US" dirty="0"/>
              <a:t>) concentrations should be &lt;2 </a:t>
            </a:r>
            <a:r>
              <a:rPr lang="en-US" dirty="0" err="1"/>
              <a:t>μg</a:t>
            </a:r>
            <a:r>
              <a:rPr lang="en-US" dirty="0"/>
              <a:t>/mL to avoid toxicity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Set: </a:t>
            </a:r>
            <a:r>
              <a:rPr lang="en-US" b="1" dirty="0" err="1"/>
              <a:t>C</a:t>
            </a:r>
            <a:r>
              <a:rPr lang="en-US" sz="2400" b="1" dirty="0" err="1"/>
              <a:t>ss</a:t>
            </a:r>
            <a:r>
              <a:rPr lang="en-US" b="1" dirty="0" err="1"/>
              <a:t>max</a:t>
            </a:r>
            <a:r>
              <a:rPr lang="en-US" b="1" dirty="0"/>
              <a:t> = 9 </a:t>
            </a:r>
            <a:r>
              <a:rPr lang="en-US" b="1" dirty="0" err="1"/>
              <a:t>μg</a:t>
            </a:r>
            <a:r>
              <a:rPr lang="en-US" b="1" dirty="0"/>
              <a:t>/mL and</a:t>
            </a:r>
          </a:p>
          <a:p>
            <a:r>
              <a:rPr lang="en-US" b="1" dirty="0" smtClean="0"/>
              <a:t>       </a:t>
            </a:r>
            <a:r>
              <a:rPr lang="en-US" b="1" dirty="0" err="1" smtClean="0"/>
              <a:t>C</a:t>
            </a:r>
            <a:r>
              <a:rPr lang="en-US" sz="2400" b="1" dirty="0" err="1" smtClean="0"/>
              <a:t>ss</a:t>
            </a:r>
            <a:r>
              <a:rPr lang="en-US" b="1" dirty="0" err="1" smtClean="0"/>
              <a:t>min</a:t>
            </a:r>
            <a:r>
              <a:rPr lang="en-US" b="1" dirty="0" smtClean="0"/>
              <a:t> </a:t>
            </a:r>
            <a:r>
              <a:rPr lang="en-US" b="1" dirty="0"/>
              <a:t>= 1 </a:t>
            </a:r>
            <a:r>
              <a:rPr lang="el-GR" b="1" dirty="0"/>
              <a:t>μ</a:t>
            </a:r>
            <a:r>
              <a:rPr lang="en-US" b="1" dirty="0"/>
              <a:t>g/</a:t>
            </a:r>
            <a:r>
              <a:rPr lang="en-US" b="1" dirty="0" err="1"/>
              <a:t>mL.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8778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600" b="1" i="1" dirty="0"/>
              <a:t>5-Use intermittent intravenous infusion equations to compute dose (Table 4-2</a:t>
            </a:r>
            <a:r>
              <a:rPr lang="en-US" sz="3600" b="1" i="1" dirty="0" smtClean="0"/>
              <a:t>).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3495"/>
            <a:ext cx="10515600" cy="4083468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Calculate </a:t>
            </a:r>
            <a:r>
              <a:rPr lang="en-US" dirty="0"/>
              <a:t>required dosage interval (τ) using a 1-hour infusion:</a:t>
            </a:r>
          </a:p>
          <a:p>
            <a:r>
              <a:rPr lang="el-GR" dirty="0"/>
              <a:t>τ = [(</a:t>
            </a:r>
            <a:r>
              <a:rPr lang="en-US" dirty="0" err="1"/>
              <a:t>ln</a:t>
            </a:r>
            <a:r>
              <a:rPr lang="en-US" dirty="0"/>
              <a:t> </a:t>
            </a:r>
            <a:r>
              <a:rPr lang="en-US" dirty="0" err="1"/>
              <a:t>Cssmax</a:t>
            </a:r>
            <a:r>
              <a:rPr lang="en-US" dirty="0"/>
              <a:t> − </a:t>
            </a:r>
            <a:r>
              <a:rPr lang="en-US" dirty="0" err="1"/>
              <a:t>ln</a:t>
            </a:r>
            <a:r>
              <a:rPr lang="en-US" dirty="0"/>
              <a:t> </a:t>
            </a:r>
            <a:r>
              <a:rPr lang="en-US" dirty="0" err="1"/>
              <a:t>Cssmin</a:t>
            </a:r>
            <a:r>
              <a:rPr lang="en-US" dirty="0"/>
              <a:t>) / ke] + t</a:t>
            </a:r>
            <a:r>
              <a:rPr lang="en-US" dirty="0" smtClean="0"/>
              <a:t>′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= [(</a:t>
            </a:r>
            <a:r>
              <a:rPr lang="en-US" dirty="0" err="1"/>
              <a:t>ln</a:t>
            </a:r>
            <a:r>
              <a:rPr lang="en-US" dirty="0"/>
              <a:t> 9 </a:t>
            </a:r>
            <a:r>
              <a:rPr lang="el-GR" dirty="0"/>
              <a:t>μ</a:t>
            </a:r>
            <a:r>
              <a:rPr lang="en-US" dirty="0"/>
              <a:t>g/mL − </a:t>
            </a:r>
            <a:r>
              <a:rPr lang="en-US" dirty="0" err="1"/>
              <a:t>ln</a:t>
            </a:r>
            <a:r>
              <a:rPr lang="en-US" dirty="0"/>
              <a:t> 1 </a:t>
            </a:r>
            <a:r>
              <a:rPr lang="el-GR" dirty="0"/>
              <a:t>μ</a:t>
            </a:r>
            <a:r>
              <a:rPr lang="en-US" dirty="0"/>
              <a:t>g/mL) / 0.298 h−1] + 1 </a:t>
            </a:r>
            <a:r>
              <a:rPr lang="en-US" dirty="0" smtClean="0"/>
              <a:t>h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= 8.4 </a:t>
            </a:r>
            <a:r>
              <a:rPr lang="en-US" dirty="0" smtClean="0"/>
              <a:t>h                   8 h</a:t>
            </a:r>
          </a:p>
          <a:p>
            <a:r>
              <a:rPr lang="en-US" dirty="0"/>
              <a:t>k0 = </a:t>
            </a:r>
            <a:r>
              <a:rPr lang="en-US" dirty="0" err="1"/>
              <a:t>CssmaxkeV</a:t>
            </a:r>
            <a:r>
              <a:rPr lang="en-US" dirty="0"/>
              <a:t>[(1 − e−ke</a:t>
            </a:r>
            <a:r>
              <a:rPr lang="el-GR" dirty="0"/>
              <a:t>τ) / (1 − </a:t>
            </a:r>
            <a:r>
              <a:rPr lang="en-US" dirty="0"/>
              <a:t>e−</a:t>
            </a:r>
            <a:r>
              <a:rPr lang="en-US" dirty="0" err="1"/>
              <a:t>ket</a:t>
            </a:r>
            <a:r>
              <a:rPr lang="en-US" dirty="0"/>
              <a:t>′)]</a:t>
            </a:r>
          </a:p>
          <a:p>
            <a:r>
              <a:rPr lang="en-US" dirty="0"/>
              <a:t>k0 = (9 mg/L ⋅ 0.298 h−1 ⋅ 18.2 L){[1 − e−(0.298 h−1)(8 h)] / [1 − e−(0.298 h−1)(1 h</a:t>
            </a:r>
            <a:r>
              <a:rPr lang="en-US" dirty="0" smtClean="0"/>
              <a:t>)]}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= 172 </a:t>
            </a:r>
            <a:r>
              <a:rPr lang="en-US" dirty="0" smtClean="0"/>
              <a:t>mg                170 mg  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943727" y="5543275"/>
            <a:ext cx="978408" cy="48463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454523" y="3650597"/>
            <a:ext cx="978408" cy="48463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8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post-antibiotic effect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6591"/>
            <a:ext cx="10515600" cy="4070371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post antibiotic effect is the phenomenon of continued bacterial killing even though serum concentrations have fallen below the minimum inhibitory concentration (MIC).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post antibiotic effect is concentration-dependent for the aminoglycosides, higher drug concentrations lead to a longer post antibiotic effect. </a:t>
            </a:r>
          </a:p>
          <a:p>
            <a:pPr>
              <a:lnSpc>
                <a:spcPct val="150000"/>
              </a:lnSpc>
            </a:pP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97244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5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sz="3600" b="1" dirty="0">
                <a:latin typeface="Times-Roman"/>
              </a:rPr>
              <a:t>The prescribed maintenance dose would be 170 mg every 8 hours.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0879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5599"/>
            <a:ext cx="10515600" cy="1078664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/>
              <a:t>6. </a:t>
            </a:r>
            <a:r>
              <a:rPr lang="en-US" i="1" dirty="0"/>
              <a:t>Compute loading dose (LD), if needed.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3179"/>
            <a:ext cx="10515600" cy="420378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dirty="0"/>
              <a:t>LD = k0/(1 − e−ke</a:t>
            </a:r>
            <a:r>
              <a:rPr lang="el-GR" sz="3200" dirty="0"/>
              <a:t>τ</a:t>
            </a:r>
            <a:r>
              <a:rPr lang="el-GR" sz="3200" dirty="0" smtClean="0"/>
              <a:t>)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</a:t>
            </a:r>
            <a:r>
              <a:rPr lang="el-GR" sz="3200" dirty="0" smtClean="0"/>
              <a:t> </a:t>
            </a:r>
            <a:r>
              <a:rPr lang="el-GR" sz="3200" dirty="0"/>
              <a:t>= 170 </a:t>
            </a:r>
            <a:r>
              <a:rPr lang="en-US" sz="3200" dirty="0"/>
              <a:t>mg / [1 − e−(0.298 h−1)(8 h</a:t>
            </a:r>
            <a:r>
              <a:rPr lang="en-US" sz="3200" dirty="0" smtClean="0"/>
              <a:t>)]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</a:t>
            </a:r>
            <a:r>
              <a:rPr lang="en-US" sz="3200" dirty="0"/>
              <a:t>= 187 </a:t>
            </a:r>
            <a:r>
              <a:rPr lang="en-US" sz="3200" dirty="0" smtClean="0"/>
              <a:t>mg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As noted, this loading dose is only about 10% greater than the maintenance dose </a:t>
            </a:r>
            <a:r>
              <a:rPr lang="en-US" sz="3200" dirty="0" smtClean="0"/>
              <a:t>and wouldn’t </a:t>
            </a:r>
            <a:r>
              <a:rPr lang="en-US" sz="3200" dirty="0"/>
              <a:t>be given to the patient. Since the expected half-life is 2.3 hours, the </a:t>
            </a:r>
            <a:r>
              <a:rPr lang="en-US" sz="3200" dirty="0" smtClean="0"/>
              <a:t>patient should </a:t>
            </a:r>
            <a:r>
              <a:rPr lang="en-US" sz="3200" dirty="0"/>
              <a:t>be at steady state after the second dose is given.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1589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402" y="2392228"/>
            <a:ext cx="10515600" cy="17721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ar-IQ" b="1" dirty="0" smtClean="0"/>
              <a:t>ملاحظة </a:t>
            </a:r>
            <a:r>
              <a:rPr lang="ar-IQ" b="1" dirty="0"/>
              <a:t>: يجب مراجعة جميع امثلة الكتاب والاسئلة الخاصة بهذه الطريقة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702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441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Administration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7777"/>
            <a:ext cx="10515600" cy="4699322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When </a:t>
            </a:r>
            <a:r>
              <a:rPr lang="en-US" b="1" dirty="0"/>
              <a:t>given by IV infusion over 30 minutes, aminoglycosides follow a 3-compartment pharmacokinetic model;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alpha </a:t>
            </a:r>
            <a:r>
              <a:rPr lang="en-US" b="1" dirty="0"/>
              <a:t>(distribution),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ß </a:t>
            </a:r>
            <a:r>
              <a:rPr lang="en-US" b="1" dirty="0"/>
              <a:t>(elimination),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ɣ </a:t>
            </a:r>
            <a:r>
              <a:rPr lang="en-US" b="1" dirty="0"/>
              <a:t>(tissue release). </a:t>
            </a: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621" y="2824223"/>
            <a:ext cx="6109597" cy="339758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16436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096" y="175297"/>
            <a:ext cx="11590273" cy="644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9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445" y="23150"/>
            <a:ext cx="11197895" cy="67769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71908" y="3622875"/>
            <a:ext cx="5467109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mean the peak always measured after 1 </a:t>
            </a:r>
            <a:r>
              <a:rPr lang="en-US" sz="2000" b="1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hr</a:t>
            </a:r>
            <a:endParaRPr lang="en-US" sz="2000" b="1" i="0" u="none" strike="noStrike" baseline="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3496" y="358815"/>
            <a:ext cx="6956384" cy="2905245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20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0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squares with solid line)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1/2-hour infusion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0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(circles </a:t>
            </a:r>
            <a:r>
              <a:rPr lang="en-US" sz="20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with dashed line</a:t>
            </a:r>
            <a:r>
              <a:rPr lang="en-US" sz="20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1-hour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infusion</a:t>
            </a:r>
            <a:r>
              <a:rPr lang="en-US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br>
              <a:rPr lang="en-US" sz="2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When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given as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1/2-hour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infusion, end of infusion concentrations are higher because the serum and tissues are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 in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equilibrium.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1/2-hour waiting time for aminoglycoside distribution to tissues is allowed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before peak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are measured.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given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as 1-hour infusions,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distribution has 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an opportunity to occur during the infusion time, and peak concentrations can be </a:t>
            </a:r>
            <a:r>
              <a:rPr lang="en-US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obtained immediately</a:t>
            </a:r>
            <a:r>
              <a:rPr lang="en-US" sz="2000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388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Time of measuring peak and trough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787"/>
            <a:ext cx="10515600" cy="38851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Peak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steady-state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concentrations </a:t>
            </a:r>
            <a:r>
              <a:rPr lang="en-US" sz="3200" b="1" dirty="0" smtClean="0">
                <a:solidFill>
                  <a:srgbClr val="0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always </a:t>
            </a:r>
            <a:r>
              <a:rPr lang="en-US" sz="3200" b="1" dirty="0">
                <a:solidFill>
                  <a:srgbClr val="0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measured after 1 </a:t>
            </a:r>
            <a:r>
              <a:rPr lang="en-US" sz="3200" b="1" dirty="0" err="1">
                <a:solidFill>
                  <a:srgbClr val="0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hr</a:t>
            </a:r>
            <a:endParaRPr lang="en-US" sz="3200" b="1" dirty="0">
              <a:solidFill>
                <a:srgbClr val="0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Trough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steady-state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 obtained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within 30 minutes of the next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964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6187"/>
            <a:ext cx="10515600" cy="29707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/>
              <a:t>The conventional </a:t>
            </a:r>
            <a:r>
              <a:rPr lang="en-US" sz="4000" b="1" dirty="0" smtClean="0"/>
              <a:t>method</a:t>
            </a:r>
          </a:p>
          <a:p>
            <a:pPr>
              <a:lnSpc>
                <a:spcPct val="150000"/>
              </a:lnSpc>
            </a:pPr>
            <a:r>
              <a:rPr lang="en-US" sz="4000" b="1" dirty="0"/>
              <a:t>Extended-interval dosing</a:t>
            </a:r>
            <a:endParaRPr lang="en-US" sz="4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138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Aminoglycoside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antibiotics are given by 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methods: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824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1661</Words>
  <Application>Microsoft Office PowerPoint</Application>
  <PresentationFormat>Widescreen</PresentationFormat>
  <Paragraphs>174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Aharoni</vt:lpstr>
      <vt:lpstr>Algerian</vt:lpstr>
      <vt:lpstr>Andalus</vt:lpstr>
      <vt:lpstr>Arial</vt:lpstr>
      <vt:lpstr>Calibri</vt:lpstr>
      <vt:lpstr>Calibri Light</vt:lpstr>
      <vt:lpstr>Courier New</vt:lpstr>
      <vt:lpstr>Times New Roman</vt:lpstr>
      <vt:lpstr>Times-Roman</vt:lpstr>
      <vt:lpstr>Wingdings</vt:lpstr>
      <vt:lpstr>Office Theme</vt:lpstr>
      <vt:lpstr>Chapter 4</vt:lpstr>
      <vt:lpstr>THE AMINOGLYCOSIDE ANTIBIOTICS</vt:lpstr>
      <vt:lpstr>ABOUT AMINOGLYCOSIDE</vt:lpstr>
      <vt:lpstr>post-antibiotic effect </vt:lpstr>
      <vt:lpstr> Administration  </vt:lpstr>
      <vt:lpstr>PowerPoint Presentation</vt:lpstr>
      <vt:lpstr>(squares with solid line) 1/2-hour infusion (circles with dashed line) 1-hour infusion.  When given as a 1/2-hour infusion, end of infusion concentrations are higher because the serum and tissues are not in equilibrium. A 1/2-hour waiting time for aminoglycoside distribution to tissues is allowed before peak concentrations are measured.  If given as 1-hour infusions, distribution has an opportunity to occur during the infusion time, and peak concentrations can be obtained immediately. </vt:lpstr>
      <vt:lpstr>Time of measuring peak and trough</vt:lpstr>
      <vt:lpstr>Aminoglycoside antibiotics are given by to methods:</vt:lpstr>
      <vt:lpstr>The conventional method</vt:lpstr>
      <vt:lpstr>Aminoglycoside toxicity </vt:lpstr>
      <vt:lpstr>Extended-interval dosing</vt:lpstr>
      <vt:lpstr>Toxicity does not increase in patients with extended-interval dosing of aminoglycosides? </vt:lpstr>
      <vt:lpstr>CLINICAL MONITORING PARAMETERS</vt:lpstr>
      <vt:lpstr>EFFECTS OF DISEASE STATES AND CONDITIONS ON AMINOGLYCOSIDE PHARMACOKINETICS AND DOSING</vt:lpstr>
      <vt:lpstr>PowerPoint Presentation</vt:lpstr>
      <vt:lpstr>PowerPoint Presentation</vt:lpstr>
      <vt:lpstr>PowerPoint Presentation</vt:lpstr>
      <vt:lpstr>OBESITY</vt:lpstr>
      <vt:lpstr>Obesity may affect:</vt:lpstr>
      <vt:lpstr>Obesity ----→ t1/2 </vt:lpstr>
      <vt:lpstr>Methods to initiate aminoglycoside therapy</vt:lpstr>
      <vt:lpstr>The pharmacokinetic dosing method</vt:lpstr>
      <vt:lpstr>To calculate initial dose by pharmacokinetic dosing method</vt:lpstr>
      <vt:lpstr>A-Elimination rate constant estimate</vt:lpstr>
      <vt:lpstr>B-Volume of distribution estimate</vt:lpstr>
      <vt:lpstr>B-Volume of distribution estimate</vt:lpstr>
      <vt:lpstr>Selection of pharmacokinetic model and equations:</vt:lpstr>
      <vt:lpstr>PowerPoint Presentation</vt:lpstr>
      <vt:lpstr>PowerPoint Presentation</vt:lpstr>
      <vt:lpstr>NOTE:</vt:lpstr>
      <vt:lpstr>Steady-state concentration selection</vt:lpstr>
      <vt:lpstr>Steady-state concentration selection</vt:lpstr>
      <vt:lpstr>Steady-state concentration selection</vt:lpstr>
      <vt:lpstr>Example 1 JM is a 50-year-old, 70-kg (5 ft 10 in) male with gram-negative pneumonia. His current serum creatinine is 0.9 mg/dL, and it has been stable over the last 5 days since admission. Compute a gentamicin dose for this patient using conventional dosing.</vt:lpstr>
      <vt:lpstr>2. Estimate elimination rate constant (ke) and half-life (t1/2).</vt:lpstr>
      <vt:lpstr>3. Estimate volume of distribution (V)</vt:lpstr>
      <vt:lpstr>4. Choose desired steady-state serum concentrations.</vt:lpstr>
      <vt:lpstr>5-Use intermittent intravenous infusion equations to compute dose (Table 4-2).</vt:lpstr>
      <vt:lpstr>So…</vt:lpstr>
      <vt:lpstr>6. Compute loading dose (LD), if needed.</vt:lpstr>
      <vt:lpstr>ملاحظة : يجب مراجعة جميع امثلة الكتاب والاسئلة الخاصة بهذه الطريقة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AMINOGLYCOSIDE ANTIBIOTICS</dc:title>
  <dc:creator>HP HADEEL</dc:creator>
  <cp:lastModifiedBy>HP HADEEL</cp:lastModifiedBy>
  <cp:revision>35</cp:revision>
  <dcterms:created xsi:type="dcterms:W3CDTF">2019-03-09T14:34:31Z</dcterms:created>
  <dcterms:modified xsi:type="dcterms:W3CDTF">2019-03-10T20:10:39Z</dcterms:modified>
</cp:coreProperties>
</file>