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3" r:id="rId2"/>
    <p:sldId id="312" r:id="rId3"/>
    <p:sldId id="258" r:id="rId4"/>
    <p:sldId id="260" r:id="rId5"/>
    <p:sldId id="262" r:id="rId6"/>
    <p:sldId id="264" r:id="rId7"/>
    <p:sldId id="265" r:id="rId8"/>
    <p:sldId id="268" r:id="rId9"/>
    <p:sldId id="271" r:id="rId10"/>
    <p:sldId id="273" r:id="rId11"/>
    <p:sldId id="275" r:id="rId12"/>
    <p:sldId id="277" r:id="rId13"/>
    <p:sldId id="281" r:id="rId14"/>
    <p:sldId id="284" r:id="rId15"/>
    <p:sldId id="286" r:id="rId16"/>
    <p:sldId id="288" r:id="rId17"/>
    <p:sldId id="290" r:id="rId18"/>
    <p:sldId id="291" r:id="rId19"/>
    <p:sldId id="292" r:id="rId20"/>
    <p:sldId id="293" r:id="rId21"/>
    <p:sldId id="294" r:id="rId22"/>
    <p:sldId id="295" r:id="rId23"/>
    <p:sldId id="296" r:id="rId24"/>
    <p:sldId id="297" r:id="rId25"/>
    <p:sldId id="298" r:id="rId26"/>
    <p:sldId id="299" r:id="rId27"/>
    <p:sldId id="300" r:id="rId28"/>
    <p:sldId id="302" r:id="rId29"/>
    <p:sldId id="304" r:id="rId30"/>
    <p:sldId id="305" r:id="rId31"/>
    <p:sldId id="306" r:id="rId32"/>
    <p:sldId id="309" r:id="rId33"/>
    <p:sldId id="310" r:id="rId34"/>
    <p:sldId id="311" r:id="rId35"/>
    <p:sldId id="314"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76" autoAdjust="0"/>
    <p:restoredTop sz="94660"/>
  </p:normalViewPr>
  <p:slideViewPr>
    <p:cSldViewPr snapToGrid="0">
      <p:cViewPr>
        <p:scale>
          <a:sx n="75" d="100"/>
          <a:sy n="75" d="100"/>
        </p:scale>
        <p:origin x="888" y="36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A2441B7-CEDB-4D6F-BA66-8AF4B43AC229}" type="datetimeFigureOut">
              <a:rPr lang="en-US" smtClean="0"/>
              <a:t>10-Mar-19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6E816-9722-45C3-ABBE-0BD0CD9AB8C1}" type="slidenum">
              <a:rPr lang="en-US" smtClean="0"/>
              <a:t>‹#›</a:t>
            </a:fld>
            <a:endParaRPr lang="en-US"/>
          </a:p>
        </p:txBody>
      </p:sp>
    </p:spTree>
    <p:extLst>
      <p:ext uri="{BB962C8B-B14F-4D97-AF65-F5344CB8AC3E}">
        <p14:creationId xmlns:p14="http://schemas.microsoft.com/office/powerpoint/2010/main" val="2585610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2441B7-CEDB-4D6F-BA66-8AF4B43AC229}" type="datetimeFigureOut">
              <a:rPr lang="en-US" smtClean="0"/>
              <a:t>10-Mar-19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6E816-9722-45C3-ABBE-0BD0CD9AB8C1}" type="slidenum">
              <a:rPr lang="en-US" smtClean="0"/>
              <a:t>‹#›</a:t>
            </a:fld>
            <a:endParaRPr lang="en-US"/>
          </a:p>
        </p:txBody>
      </p:sp>
    </p:spTree>
    <p:extLst>
      <p:ext uri="{BB962C8B-B14F-4D97-AF65-F5344CB8AC3E}">
        <p14:creationId xmlns:p14="http://schemas.microsoft.com/office/powerpoint/2010/main" val="3461273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2441B7-CEDB-4D6F-BA66-8AF4B43AC229}" type="datetimeFigureOut">
              <a:rPr lang="en-US" smtClean="0"/>
              <a:t>10-Mar-19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6E816-9722-45C3-ABBE-0BD0CD9AB8C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8470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2441B7-CEDB-4D6F-BA66-8AF4B43AC229}" type="datetimeFigureOut">
              <a:rPr lang="en-US" smtClean="0"/>
              <a:t>10-Mar-19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6E816-9722-45C3-ABBE-0BD0CD9AB8C1}" type="slidenum">
              <a:rPr lang="en-US" smtClean="0"/>
              <a:t>‹#›</a:t>
            </a:fld>
            <a:endParaRPr lang="en-US"/>
          </a:p>
        </p:txBody>
      </p:sp>
    </p:spTree>
    <p:extLst>
      <p:ext uri="{BB962C8B-B14F-4D97-AF65-F5344CB8AC3E}">
        <p14:creationId xmlns:p14="http://schemas.microsoft.com/office/powerpoint/2010/main" val="3528595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2441B7-CEDB-4D6F-BA66-8AF4B43AC229}" type="datetimeFigureOut">
              <a:rPr lang="en-US" smtClean="0"/>
              <a:t>10-Mar-19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6E816-9722-45C3-ABBE-0BD0CD9AB8C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16896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2441B7-CEDB-4D6F-BA66-8AF4B43AC229}" type="datetimeFigureOut">
              <a:rPr lang="en-US" smtClean="0"/>
              <a:t>10-Mar-19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6E816-9722-45C3-ABBE-0BD0CD9AB8C1}" type="slidenum">
              <a:rPr lang="en-US" smtClean="0"/>
              <a:t>‹#›</a:t>
            </a:fld>
            <a:endParaRPr lang="en-US"/>
          </a:p>
        </p:txBody>
      </p:sp>
    </p:spTree>
    <p:extLst>
      <p:ext uri="{BB962C8B-B14F-4D97-AF65-F5344CB8AC3E}">
        <p14:creationId xmlns:p14="http://schemas.microsoft.com/office/powerpoint/2010/main" val="32428699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A2441B7-CEDB-4D6F-BA66-8AF4B43AC229}" type="datetimeFigureOut">
              <a:rPr lang="en-US" smtClean="0"/>
              <a:t>10-Mar-19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6E816-9722-45C3-ABBE-0BD0CD9AB8C1}" type="slidenum">
              <a:rPr lang="en-US" smtClean="0"/>
              <a:t>‹#›</a:t>
            </a:fld>
            <a:endParaRPr lang="en-US"/>
          </a:p>
        </p:txBody>
      </p:sp>
    </p:spTree>
    <p:extLst>
      <p:ext uri="{BB962C8B-B14F-4D97-AF65-F5344CB8AC3E}">
        <p14:creationId xmlns:p14="http://schemas.microsoft.com/office/powerpoint/2010/main" val="37655852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A2441B7-CEDB-4D6F-BA66-8AF4B43AC229}" type="datetimeFigureOut">
              <a:rPr lang="en-US" smtClean="0"/>
              <a:t>10-Mar-19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6E816-9722-45C3-ABBE-0BD0CD9AB8C1}" type="slidenum">
              <a:rPr lang="en-US" smtClean="0"/>
              <a:t>‹#›</a:t>
            </a:fld>
            <a:endParaRPr lang="en-US"/>
          </a:p>
        </p:txBody>
      </p:sp>
    </p:spTree>
    <p:extLst>
      <p:ext uri="{BB962C8B-B14F-4D97-AF65-F5344CB8AC3E}">
        <p14:creationId xmlns:p14="http://schemas.microsoft.com/office/powerpoint/2010/main" val="69760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A2441B7-CEDB-4D6F-BA66-8AF4B43AC229}" type="datetimeFigureOut">
              <a:rPr lang="en-US" smtClean="0"/>
              <a:t>10-Mar-19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6E816-9722-45C3-ABBE-0BD0CD9AB8C1}" type="slidenum">
              <a:rPr lang="en-US" smtClean="0"/>
              <a:t>‹#›</a:t>
            </a:fld>
            <a:endParaRPr lang="en-US"/>
          </a:p>
        </p:txBody>
      </p:sp>
    </p:spTree>
    <p:extLst>
      <p:ext uri="{BB962C8B-B14F-4D97-AF65-F5344CB8AC3E}">
        <p14:creationId xmlns:p14="http://schemas.microsoft.com/office/powerpoint/2010/main" val="999110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2441B7-CEDB-4D6F-BA66-8AF4B43AC229}" type="datetimeFigureOut">
              <a:rPr lang="en-US" smtClean="0"/>
              <a:t>10-Mar-19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6E816-9722-45C3-ABBE-0BD0CD9AB8C1}" type="slidenum">
              <a:rPr lang="en-US" smtClean="0"/>
              <a:t>‹#›</a:t>
            </a:fld>
            <a:endParaRPr lang="en-US"/>
          </a:p>
        </p:txBody>
      </p:sp>
    </p:spTree>
    <p:extLst>
      <p:ext uri="{BB962C8B-B14F-4D97-AF65-F5344CB8AC3E}">
        <p14:creationId xmlns:p14="http://schemas.microsoft.com/office/powerpoint/2010/main" val="3853980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A2441B7-CEDB-4D6F-BA66-8AF4B43AC229}" type="datetimeFigureOut">
              <a:rPr lang="en-US" smtClean="0"/>
              <a:t>10-Mar-19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B6E816-9722-45C3-ABBE-0BD0CD9AB8C1}" type="slidenum">
              <a:rPr lang="en-US" smtClean="0"/>
              <a:t>‹#›</a:t>
            </a:fld>
            <a:endParaRPr lang="en-US"/>
          </a:p>
        </p:txBody>
      </p:sp>
    </p:spTree>
    <p:extLst>
      <p:ext uri="{BB962C8B-B14F-4D97-AF65-F5344CB8AC3E}">
        <p14:creationId xmlns:p14="http://schemas.microsoft.com/office/powerpoint/2010/main" val="778944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A2441B7-CEDB-4D6F-BA66-8AF4B43AC229}" type="datetimeFigureOut">
              <a:rPr lang="en-US" smtClean="0"/>
              <a:t>10-Mar-19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B6E816-9722-45C3-ABBE-0BD0CD9AB8C1}" type="slidenum">
              <a:rPr lang="en-US" smtClean="0"/>
              <a:t>‹#›</a:t>
            </a:fld>
            <a:endParaRPr lang="en-US"/>
          </a:p>
        </p:txBody>
      </p:sp>
    </p:spTree>
    <p:extLst>
      <p:ext uri="{BB962C8B-B14F-4D97-AF65-F5344CB8AC3E}">
        <p14:creationId xmlns:p14="http://schemas.microsoft.com/office/powerpoint/2010/main" val="921890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A2441B7-CEDB-4D6F-BA66-8AF4B43AC229}" type="datetimeFigureOut">
              <a:rPr lang="en-US" smtClean="0"/>
              <a:t>10-Mar-19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B6E816-9722-45C3-ABBE-0BD0CD9AB8C1}" type="slidenum">
              <a:rPr lang="en-US" smtClean="0"/>
              <a:t>‹#›</a:t>
            </a:fld>
            <a:endParaRPr lang="en-US"/>
          </a:p>
        </p:txBody>
      </p:sp>
    </p:spTree>
    <p:extLst>
      <p:ext uri="{BB962C8B-B14F-4D97-AF65-F5344CB8AC3E}">
        <p14:creationId xmlns:p14="http://schemas.microsoft.com/office/powerpoint/2010/main" val="4152936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2441B7-CEDB-4D6F-BA66-8AF4B43AC229}" type="datetimeFigureOut">
              <a:rPr lang="en-US" smtClean="0"/>
              <a:t>10-Mar-19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B6E816-9722-45C3-ABBE-0BD0CD9AB8C1}" type="slidenum">
              <a:rPr lang="en-US" smtClean="0"/>
              <a:t>‹#›</a:t>
            </a:fld>
            <a:endParaRPr lang="en-US"/>
          </a:p>
        </p:txBody>
      </p:sp>
    </p:spTree>
    <p:extLst>
      <p:ext uri="{BB962C8B-B14F-4D97-AF65-F5344CB8AC3E}">
        <p14:creationId xmlns:p14="http://schemas.microsoft.com/office/powerpoint/2010/main" val="3412369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2441B7-CEDB-4D6F-BA66-8AF4B43AC229}" type="datetimeFigureOut">
              <a:rPr lang="en-US" smtClean="0"/>
              <a:t>10-Mar-19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B6E816-9722-45C3-ABBE-0BD0CD9AB8C1}" type="slidenum">
              <a:rPr lang="en-US" smtClean="0"/>
              <a:t>‹#›</a:t>
            </a:fld>
            <a:endParaRPr lang="en-US"/>
          </a:p>
        </p:txBody>
      </p:sp>
    </p:spTree>
    <p:extLst>
      <p:ext uri="{BB962C8B-B14F-4D97-AF65-F5344CB8AC3E}">
        <p14:creationId xmlns:p14="http://schemas.microsoft.com/office/powerpoint/2010/main" val="3796255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2441B7-CEDB-4D6F-BA66-8AF4B43AC229}" type="datetimeFigureOut">
              <a:rPr lang="en-US" smtClean="0"/>
              <a:t>10-Mar-19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B6E816-9722-45C3-ABBE-0BD0CD9AB8C1}" type="slidenum">
              <a:rPr lang="en-US" smtClean="0"/>
              <a:t>‹#›</a:t>
            </a:fld>
            <a:endParaRPr lang="en-US"/>
          </a:p>
        </p:txBody>
      </p:sp>
    </p:spTree>
    <p:extLst>
      <p:ext uri="{BB962C8B-B14F-4D97-AF65-F5344CB8AC3E}">
        <p14:creationId xmlns:p14="http://schemas.microsoft.com/office/powerpoint/2010/main" val="1758842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A2441B7-CEDB-4D6F-BA66-8AF4B43AC229}" type="datetimeFigureOut">
              <a:rPr lang="en-US" smtClean="0"/>
              <a:t>10-Mar-19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2B6E816-9722-45C3-ABBE-0BD0CD9AB8C1}" type="slidenum">
              <a:rPr lang="en-US" smtClean="0"/>
              <a:t>‹#›</a:t>
            </a:fld>
            <a:endParaRPr lang="en-US"/>
          </a:p>
        </p:txBody>
      </p:sp>
    </p:spTree>
    <p:extLst>
      <p:ext uri="{BB962C8B-B14F-4D97-AF65-F5344CB8AC3E}">
        <p14:creationId xmlns:p14="http://schemas.microsoft.com/office/powerpoint/2010/main" val="13383377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thmar.habeeb.12@ucl.ac.uk" TargetMode="Externa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3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5"/>
          <p:cNvSpPr txBox="1">
            <a:spLocks noChangeArrowheads="1"/>
          </p:cNvSpPr>
          <p:nvPr/>
        </p:nvSpPr>
        <p:spPr bwMode="auto">
          <a:xfrm>
            <a:off x="1676400" y="1371600"/>
            <a:ext cx="8305800" cy="5693866"/>
          </a:xfrm>
          <a:prstGeom prst="rect">
            <a:avLst/>
          </a:prstGeom>
          <a:noFill/>
          <a:ln w="12700" cap="sq">
            <a:noFill/>
            <a:miter lim="800000"/>
            <a:headEnd type="none" w="sm" len="sm"/>
            <a:tailEnd type="none" w="sm" len="sm"/>
          </a:ln>
          <a:effectLst/>
        </p:spPr>
        <p:txBody>
          <a:bodyPr wrap="square">
            <a:spAutoFit/>
          </a:bodyPr>
          <a:lstStyle/>
          <a:p>
            <a:pPr algn="ctr"/>
            <a:r>
              <a:rPr lang="en-US" sz="4800" dirty="0"/>
              <a:t>Dosage Form Design</a:t>
            </a:r>
          </a:p>
          <a:p>
            <a:pPr algn="ctr"/>
            <a:endParaRPr lang="en-US" sz="4400" dirty="0"/>
          </a:p>
          <a:p>
            <a:pPr algn="ctr"/>
            <a:endParaRPr lang="en-US" sz="4400" dirty="0"/>
          </a:p>
          <a:p>
            <a:pPr algn="ctr"/>
            <a:r>
              <a:rPr lang="en-US" sz="2800" dirty="0"/>
              <a:t>Lecture </a:t>
            </a:r>
            <a:r>
              <a:rPr lang="en-US" sz="2800" dirty="0" smtClean="0"/>
              <a:t>7 </a:t>
            </a:r>
            <a:r>
              <a:rPr lang="en-US" sz="2800" dirty="0"/>
              <a:t>and </a:t>
            </a:r>
            <a:r>
              <a:rPr lang="en-US" sz="2800" dirty="0" smtClean="0"/>
              <a:t>8 </a:t>
            </a:r>
            <a:endParaRPr lang="en-US" sz="2800" dirty="0"/>
          </a:p>
          <a:p>
            <a:pPr algn="ctr"/>
            <a:r>
              <a:rPr lang="en-US" sz="2800" dirty="0"/>
              <a:t>Dr</a:t>
            </a:r>
            <a:r>
              <a:rPr lang="en-US" sz="2800" dirty="0"/>
              <a:t>. </a:t>
            </a:r>
            <a:r>
              <a:rPr lang="en-US" sz="2800" dirty="0" err="1"/>
              <a:t>Athmar</a:t>
            </a:r>
            <a:r>
              <a:rPr lang="en-US" sz="2800" dirty="0"/>
              <a:t> </a:t>
            </a:r>
            <a:r>
              <a:rPr lang="en-US" sz="2800" dirty="0" err="1"/>
              <a:t>Dhahir</a:t>
            </a:r>
            <a:r>
              <a:rPr lang="en-US" sz="2800" dirty="0"/>
              <a:t> Habeeb</a:t>
            </a:r>
          </a:p>
          <a:p>
            <a:pPr algn="ctr"/>
            <a:r>
              <a:rPr lang="en-US" sz="2800" dirty="0"/>
              <a:t>PhD in Industrial pharmacy and drug delivery</a:t>
            </a:r>
          </a:p>
          <a:p>
            <a:pPr algn="ctr"/>
            <a:r>
              <a:rPr lang="en-US" sz="2400" dirty="0">
                <a:hlinkClick r:id=""/>
              </a:rPr>
              <a:t>athmar1978@uomustansiriyah.edu.iq</a:t>
            </a:r>
          </a:p>
          <a:p>
            <a:pPr algn="ctr"/>
            <a:r>
              <a:rPr lang="en-US" sz="2400" dirty="0">
                <a:hlinkClick r:id=""/>
              </a:rPr>
              <a:t>athmar1978@yahoo.com</a:t>
            </a:r>
            <a:endParaRPr lang="en-US" sz="2400" dirty="0"/>
          </a:p>
          <a:p>
            <a:pPr algn="ctr"/>
            <a:r>
              <a:rPr lang="en-US" sz="2400" u="sng" dirty="0"/>
              <a:t>a</a:t>
            </a:r>
            <a:r>
              <a:rPr lang="en-US" sz="2400" u="sng" dirty="0">
                <a:hlinkClick r:id="rId2"/>
              </a:rPr>
              <a:t>th</a:t>
            </a:r>
            <a:r>
              <a:rPr lang="en-US" sz="2400" dirty="0">
                <a:hlinkClick r:id="rId2"/>
              </a:rPr>
              <a:t>mar.habeeb.12@ucl.ac.uk</a:t>
            </a:r>
            <a:endParaRPr lang="en-US" sz="2400" dirty="0"/>
          </a:p>
          <a:p>
            <a:pPr algn="ctr"/>
            <a:endParaRPr lang="en-US" sz="2800" dirty="0"/>
          </a:p>
          <a:p>
            <a:pPr algn="ctr"/>
            <a:endParaRPr lang="en-US" sz="4400" dirty="0"/>
          </a:p>
        </p:txBody>
      </p:sp>
    </p:spTree>
    <p:extLst>
      <p:ext uri="{BB962C8B-B14F-4D97-AF65-F5344CB8AC3E}">
        <p14:creationId xmlns:p14="http://schemas.microsoft.com/office/powerpoint/2010/main" val="233386633"/>
      </p:ext>
    </p:extLst>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599" y="217918"/>
            <a:ext cx="11549743" cy="5505475"/>
          </a:xfrm>
        </p:spPr>
        <p:txBody>
          <a:bodyPr>
            <a:normAutofit/>
          </a:bodyPr>
          <a:lstStyle/>
          <a:p>
            <a:pPr algn="just" rtl="0"/>
            <a:r>
              <a:rPr lang="en-GB" sz="2000" b="1" dirty="0">
                <a:solidFill>
                  <a:srgbClr val="FF0000"/>
                </a:solidFill>
                <a:latin typeface="Arial" panose="020B0604020202020204" pitchFamily="34" charset="0"/>
                <a:cs typeface="Arial" panose="020B0604020202020204" pitchFamily="34" charset="0"/>
              </a:rPr>
              <a:t>Capsules</a:t>
            </a:r>
            <a:r>
              <a:rPr lang="en-GB" sz="2000" dirty="0">
                <a:latin typeface="Arial" panose="020B0604020202020204" pitchFamily="34" charset="0"/>
                <a:cs typeface="Arial" panose="020B0604020202020204" pitchFamily="34" charset="0"/>
              </a:rPr>
              <a:t> have been found by many to be more easily swallowed than whole tablets. </a:t>
            </a:r>
            <a:endParaRPr lang="en-GB" sz="2000" dirty="0" smtClean="0">
              <a:latin typeface="Arial" panose="020B0604020202020204" pitchFamily="34" charset="0"/>
              <a:cs typeface="Arial" panose="020B0604020202020204" pitchFamily="34" charset="0"/>
            </a:endParaRPr>
          </a:p>
          <a:p>
            <a:pPr marL="514350" indent="-514350" algn="just">
              <a:buFont typeface="+mj-lt"/>
              <a:buAutoNum type="arabicPeriod"/>
            </a:pPr>
            <a:r>
              <a:rPr lang="en-GB" sz="2000" dirty="0" smtClean="0">
                <a:latin typeface="Arial" panose="020B0604020202020204" pitchFamily="34" charset="0"/>
                <a:cs typeface="Arial" panose="020B0604020202020204" pitchFamily="34" charset="0"/>
              </a:rPr>
              <a:t>If </a:t>
            </a:r>
            <a:r>
              <a:rPr lang="en-GB" sz="2000" dirty="0">
                <a:latin typeface="Arial" panose="020B0604020202020204" pitchFamily="34" charset="0"/>
                <a:cs typeface="Arial" panose="020B0604020202020204" pitchFamily="34" charset="0"/>
              </a:rPr>
              <a:t>a capsule is moistened in mouth before it is swallowed, it becomes slippery and readily slides down the throat with water</a:t>
            </a:r>
            <a:r>
              <a:rPr lang="en-GB" sz="2000" dirty="0" smtClean="0">
                <a:latin typeface="Arial" panose="020B0604020202020204" pitchFamily="34" charset="0"/>
                <a:cs typeface="Arial" panose="020B0604020202020204" pitchFamily="34" charset="0"/>
              </a:rPr>
              <a:t>.</a:t>
            </a:r>
          </a:p>
          <a:p>
            <a:pPr marL="514350" indent="-514350" algn="just">
              <a:buFont typeface="+mj-lt"/>
              <a:buAutoNum type="arabicPeriod"/>
            </a:pPr>
            <a:r>
              <a:rPr lang="en-GB" sz="2000" dirty="0" smtClean="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Also, a teaspoonful of gelatine desert, liquid candy, or syrup placed in the mouth and partially swallowed before placing the solid dosage form in the mouth aids in swallowed them. </a:t>
            </a:r>
            <a:endParaRPr lang="en-GB" sz="2000" dirty="0" smtClean="0">
              <a:latin typeface="Arial" panose="020B0604020202020204" pitchFamily="34" charset="0"/>
              <a:cs typeface="Arial" panose="020B0604020202020204" pitchFamily="34" charset="0"/>
            </a:endParaRPr>
          </a:p>
          <a:p>
            <a:pPr marL="514350" indent="-514350" algn="just">
              <a:buFont typeface="+mj-lt"/>
              <a:buAutoNum type="arabicPeriod"/>
            </a:pPr>
            <a:r>
              <a:rPr lang="en-GB" sz="2000" dirty="0" smtClean="0">
                <a:latin typeface="Arial" panose="020B0604020202020204" pitchFamily="34" charset="0"/>
                <a:cs typeface="Arial" panose="020B0604020202020204" pitchFamily="34" charset="0"/>
              </a:rPr>
              <a:t>Also</a:t>
            </a:r>
            <a:r>
              <a:rPr lang="en-GB" sz="2000" dirty="0">
                <a:latin typeface="Arial" panose="020B0604020202020204" pitchFamily="34" charset="0"/>
                <a:cs typeface="Arial" panose="020B0604020202020204" pitchFamily="34" charset="0"/>
              </a:rPr>
              <a:t>, if a person has difficulty swallowed a capsule; the contents may be emptied into a spoon, mixed with jam, honey, or other similar food to mask the taste of the medication and swallowed</a:t>
            </a:r>
            <a:r>
              <a:rPr lang="en-GB" sz="2000" dirty="0" smtClean="0">
                <a:latin typeface="Arial" panose="020B0604020202020204" pitchFamily="34" charset="0"/>
                <a:cs typeface="Arial" panose="020B0604020202020204" pitchFamily="34" charset="0"/>
              </a:rPr>
              <a:t>.</a:t>
            </a:r>
          </a:p>
          <a:p>
            <a:pPr algn="just"/>
            <a:r>
              <a:rPr lang="en-GB" sz="2000" b="1" dirty="0">
                <a:solidFill>
                  <a:srgbClr val="FF0000"/>
                </a:solidFill>
                <a:latin typeface="Arial" panose="020B0604020202020204" pitchFamily="34" charset="0"/>
                <a:cs typeface="Arial" panose="020B0604020202020204" pitchFamily="34" charset="0"/>
              </a:rPr>
              <a:t>Medications intended for the elderly </a:t>
            </a:r>
            <a:r>
              <a:rPr lang="en-GB" sz="2000" dirty="0">
                <a:latin typeface="Arial" panose="020B0604020202020204" pitchFamily="34" charset="0"/>
                <a:cs typeface="Arial" panose="020B0604020202020204" pitchFamily="34" charset="0"/>
              </a:rPr>
              <a:t>are commonly formulated into oral liquids or may be extemporaneously prepared into an oral liquid by the pharmacist. </a:t>
            </a:r>
          </a:p>
          <a:p>
            <a:pPr algn="just"/>
            <a:r>
              <a:rPr lang="en-GB" sz="2000" dirty="0">
                <a:latin typeface="Arial" panose="020B0604020202020204" pitchFamily="34" charset="0"/>
                <a:cs typeface="Arial" panose="020B0604020202020204" pitchFamily="34" charset="0"/>
              </a:rPr>
              <a:t>However, certain tablets and capsules that are designed for controlled release should not be crushed or chewed, because that would interfere with their integrity and intended performance.</a:t>
            </a:r>
            <a:endParaRPr lang="en-US" sz="2000" dirty="0">
              <a:latin typeface="Arial" panose="020B0604020202020204" pitchFamily="34" charset="0"/>
              <a:cs typeface="Arial" panose="020B0604020202020204" pitchFamily="34" charset="0"/>
            </a:endParaRPr>
          </a:p>
          <a:p>
            <a:pPr marL="514350" indent="-514350" algn="just">
              <a:buFont typeface="+mj-lt"/>
              <a:buAutoNum type="arabicPeriod"/>
            </a:pPr>
            <a:endParaRPr lang="ar-IQ"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07039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477" y="217715"/>
            <a:ext cx="11819466" cy="533399"/>
          </a:xfrm>
        </p:spPr>
        <p:txBody>
          <a:bodyPr>
            <a:normAutofit fontScale="90000"/>
          </a:bodyPr>
          <a:lstStyle/>
          <a:p>
            <a:r>
              <a:rPr lang="en-GB" sz="3200" u="sng" dirty="0">
                <a:solidFill>
                  <a:srgbClr val="FF0000"/>
                </a:solidFill>
              </a:rPr>
              <a:t>Problems and solutions for multiple medication therapy</a:t>
            </a:r>
            <a:r>
              <a:rPr lang="en-GB" sz="3200" u="sng" dirty="0" smtClean="0">
                <a:solidFill>
                  <a:srgbClr val="FF0000"/>
                </a:solidFill>
              </a:rPr>
              <a:t> </a:t>
            </a:r>
            <a:endParaRPr lang="ar-IQ" sz="3200" u="sng" dirty="0">
              <a:solidFill>
                <a:srgbClr val="FF0000"/>
              </a:solidFill>
            </a:endParaRPr>
          </a:p>
        </p:txBody>
      </p:sp>
      <p:sp>
        <p:nvSpPr>
          <p:cNvPr id="3" name="Content Placeholder 2"/>
          <p:cNvSpPr>
            <a:spLocks noGrp="1"/>
          </p:cNvSpPr>
          <p:nvPr>
            <p:ph idx="1"/>
          </p:nvPr>
        </p:nvSpPr>
        <p:spPr>
          <a:xfrm>
            <a:off x="187477" y="1072017"/>
            <a:ext cx="11492894" cy="5524726"/>
          </a:xfrm>
        </p:spPr>
        <p:txBody>
          <a:bodyPr>
            <a:normAutofit fontScale="92500" lnSpcReduction="20000"/>
          </a:bodyPr>
          <a:lstStyle/>
          <a:p>
            <a:pPr algn="just" rtl="0"/>
            <a:r>
              <a:rPr lang="en-GB" sz="2200" dirty="0"/>
              <a:t>Many patients, particularly the elderly, take multiple medications daily. </a:t>
            </a:r>
            <a:endParaRPr lang="en-GB" sz="2200" dirty="0" smtClean="0"/>
          </a:p>
          <a:p>
            <a:pPr algn="just" rtl="0">
              <a:buFont typeface="Wingdings" pitchFamily="2" charset="2"/>
              <a:buChar char="ü"/>
            </a:pPr>
            <a:r>
              <a:rPr lang="en-GB" sz="2200" dirty="0" smtClean="0"/>
              <a:t>The </a:t>
            </a:r>
            <a:r>
              <a:rPr lang="en-GB" sz="2200" dirty="0"/>
              <a:t>more distinctive the size, shape, and color of solid dosage forms, the easier is proper identification of the medications. </a:t>
            </a:r>
            <a:endParaRPr lang="en-GB" sz="2200" dirty="0" smtClean="0"/>
          </a:p>
          <a:p>
            <a:pPr algn="just" rtl="0"/>
            <a:r>
              <a:rPr lang="en-GB" sz="2200" dirty="0" smtClean="0"/>
              <a:t>Errors </a:t>
            </a:r>
            <a:r>
              <a:rPr lang="en-GB" sz="2200" dirty="0"/>
              <a:t>in taking medications among the elderly occur frequently because of their multiple drug therapy and impaired eyesight. </a:t>
            </a:r>
            <a:endParaRPr lang="en-GB" sz="2200" dirty="0" smtClean="0"/>
          </a:p>
          <a:p>
            <a:pPr algn="just" rtl="0">
              <a:buFont typeface="Wingdings" pitchFamily="2" charset="2"/>
              <a:buChar char="ü"/>
            </a:pPr>
            <a:r>
              <a:rPr lang="en-GB" sz="2200" dirty="0" smtClean="0"/>
              <a:t>Dosage </a:t>
            </a:r>
            <a:r>
              <a:rPr lang="en-GB" sz="2200" dirty="0"/>
              <a:t>forms that allow reduced frequency of administration without sacrifice of efficiency are particularly advantageous</a:t>
            </a:r>
            <a:r>
              <a:rPr lang="en-GB" sz="2200" dirty="0" smtClean="0"/>
              <a:t>.</a:t>
            </a:r>
          </a:p>
          <a:p>
            <a:pPr marL="0" indent="0" algn="just">
              <a:buNone/>
            </a:pPr>
            <a:r>
              <a:rPr lang="en-GB" sz="3000" u="sng" dirty="0" err="1">
                <a:solidFill>
                  <a:srgbClr val="FF0000"/>
                </a:solidFill>
              </a:rPr>
              <a:t>Performulation</a:t>
            </a:r>
            <a:r>
              <a:rPr lang="en-GB" sz="3000" u="sng" dirty="0">
                <a:solidFill>
                  <a:srgbClr val="FF0000"/>
                </a:solidFill>
              </a:rPr>
              <a:t> </a:t>
            </a:r>
            <a:r>
              <a:rPr lang="en-GB" sz="3000" u="sng" dirty="0" smtClean="0">
                <a:solidFill>
                  <a:srgbClr val="FF0000"/>
                </a:solidFill>
              </a:rPr>
              <a:t>Studies</a:t>
            </a:r>
          </a:p>
          <a:p>
            <a:pPr algn="just"/>
            <a:r>
              <a:rPr lang="en-GB" sz="2200" dirty="0"/>
              <a:t>Before the formulation of a drug substance into a dosage form, it is essential that it be chemically and physically characterized.</a:t>
            </a:r>
          </a:p>
          <a:p>
            <a:pPr marL="0" indent="0" algn="just">
              <a:buNone/>
            </a:pPr>
            <a:r>
              <a:rPr lang="en-GB" sz="2200" b="1" dirty="0">
                <a:solidFill>
                  <a:schemeClr val="accent2"/>
                </a:solidFill>
              </a:rPr>
              <a:t>Physical Description</a:t>
            </a:r>
            <a:endParaRPr lang="en-US" sz="2200" b="1" dirty="0">
              <a:solidFill>
                <a:schemeClr val="accent2"/>
              </a:solidFill>
            </a:endParaRPr>
          </a:p>
          <a:p>
            <a:pPr algn="just"/>
            <a:r>
              <a:rPr lang="en-GB" sz="2200" dirty="0"/>
              <a:t>It is important to understand the physical description of a drug substance prior to dosage form development. </a:t>
            </a:r>
            <a:endParaRPr lang="en-US" sz="2200" dirty="0"/>
          </a:p>
          <a:p>
            <a:pPr algn="just"/>
            <a:r>
              <a:rPr lang="en-GB" sz="2200" dirty="0"/>
              <a:t>Most drug substances in use today are solid materials, pure chemical compounds of either </a:t>
            </a:r>
            <a:r>
              <a:rPr lang="en-GB" sz="2200" b="1" dirty="0"/>
              <a:t>crystalline or amorphous </a:t>
            </a:r>
            <a:r>
              <a:rPr lang="en-GB" sz="2200" dirty="0"/>
              <a:t>constitution. The purity of the chemical substance is essential for its identification and for evaluation of its chemical, physical, and biologic properties. </a:t>
            </a:r>
            <a:endParaRPr lang="en-US" sz="2200" dirty="0"/>
          </a:p>
          <a:p>
            <a:pPr algn="just"/>
            <a:endParaRPr lang="ar-IQ" sz="2400" dirty="0"/>
          </a:p>
          <a:p>
            <a:pPr marL="0" indent="0" algn="just">
              <a:buNone/>
            </a:pPr>
            <a:endParaRPr lang="ar-IQ" sz="2400" u="sng" dirty="0">
              <a:solidFill>
                <a:srgbClr val="FF0000"/>
              </a:solidFill>
            </a:endParaRPr>
          </a:p>
        </p:txBody>
      </p:sp>
    </p:spTree>
    <p:extLst>
      <p:ext uri="{BB962C8B-B14F-4D97-AF65-F5344CB8AC3E}">
        <p14:creationId xmlns:p14="http://schemas.microsoft.com/office/powerpoint/2010/main" val="30167953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1904" y="244704"/>
            <a:ext cx="11558209" cy="5938382"/>
          </a:xfrm>
        </p:spPr>
        <p:txBody>
          <a:bodyPr>
            <a:normAutofit/>
          </a:bodyPr>
          <a:lstStyle/>
          <a:p>
            <a:pPr algn="just" rtl="0">
              <a:buFont typeface="Wingdings" panose="05000000000000000000" pitchFamily="2" charset="2"/>
              <a:buChar char="q"/>
            </a:pPr>
            <a:r>
              <a:rPr lang="en-GB" sz="2000" dirty="0">
                <a:latin typeface="Arial" panose="020B0604020202020204" pitchFamily="34" charset="0"/>
                <a:cs typeface="Arial" panose="020B0604020202020204" pitchFamily="34" charset="0"/>
              </a:rPr>
              <a:t>Chemical properties include </a:t>
            </a:r>
            <a:r>
              <a:rPr lang="en-GB" sz="2000" u="sng" dirty="0">
                <a:latin typeface="Arial" panose="020B0604020202020204" pitchFamily="34" charset="0"/>
                <a:cs typeface="Arial" panose="020B0604020202020204" pitchFamily="34" charset="0"/>
              </a:rPr>
              <a:t>structure, form, and reactivity. </a:t>
            </a:r>
            <a:endParaRPr lang="en-GB" sz="2000" u="sng" dirty="0" smtClean="0">
              <a:latin typeface="Arial" panose="020B0604020202020204" pitchFamily="34" charset="0"/>
              <a:cs typeface="Arial" panose="020B0604020202020204" pitchFamily="34" charset="0"/>
            </a:endParaRPr>
          </a:p>
          <a:p>
            <a:pPr algn="just" rtl="0">
              <a:buFont typeface="Wingdings" panose="05000000000000000000" pitchFamily="2" charset="2"/>
              <a:buChar char="q"/>
            </a:pPr>
            <a:r>
              <a:rPr lang="en-GB" sz="2000" dirty="0" smtClean="0">
                <a:latin typeface="Arial" panose="020B0604020202020204" pitchFamily="34" charset="0"/>
                <a:cs typeface="Arial" panose="020B0604020202020204" pitchFamily="34" charset="0"/>
              </a:rPr>
              <a:t>Physical </a:t>
            </a:r>
            <a:r>
              <a:rPr lang="en-GB" sz="2000" dirty="0">
                <a:latin typeface="Arial" panose="020B0604020202020204" pitchFamily="34" charset="0"/>
                <a:cs typeface="Arial" panose="020B0604020202020204" pitchFamily="34" charset="0"/>
              </a:rPr>
              <a:t>properties include such characteristics as </a:t>
            </a:r>
            <a:r>
              <a:rPr lang="en-GB" sz="2000" u="sng" dirty="0">
                <a:latin typeface="Arial" panose="020B0604020202020204" pitchFamily="34" charset="0"/>
                <a:cs typeface="Arial" panose="020B0604020202020204" pitchFamily="34" charset="0"/>
              </a:rPr>
              <a:t>its physical description</a:t>
            </a:r>
            <a:r>
              <a:rPr lang="en-GB" sz="2000" dirty="0">
                <a:latin typeface="Arial" panose="020B0604020202020204" pitchFamily="34" charset="0"/>
                <a:cs typeface="Arial" panose="020B0604020202020204" pitchFamily="34" charset="0"/>
              </a:rPr>
              <a:t>, </a:t>
            </a:r>
            <a:r>
              <a:rPr lang="en-GB" sz="2000" u="sng" dirty="0">
                <a:latin typeface="Arial" panose="020B0604020202020204" pitchFamily="34" charset="0"/>
                <a:cs typeface="Arial" panose="020B0604020202020204" pitchFamily="34" charset="0"/>
              </a:rPr>
              <a:t>particle size, crystalline structure</a:t>
            </a:r>
            <a:r>
              <a:rPr lang="en-GB" sz="2000" dirty="0">
                <a:latin typeface="Arial" panose="020B0604020202020204" pitchFamily="34" charset="0"/>
                <a:cs typeface="Arial" panose="020B0604020202020204" pitchFamily="34" charset="0"/>
              </a:rPr>
              <a:t>, </a:t>
            </a:r>
            <a:r>
              <a:rPr lang="en-GB" sz="2000" u="sng" dirty="0">
                <a:latin typeface="Arial" panose="020B0604020202020204" pitchFamily="34" charset="0"/>
                <a:cs typeface="Arial" panose="020B0604020202020204" pitchFamily="34" charset="0"/>
              </a:rPr>
              <a:t>melting point</a:t>
            </a:r>
            <a:r>
              <a:rPr lang="en-GB" sz="2000" dirty="0">
                <a:latin typeface="Arial" panose="020B0604020202020204" pitchFamily="34" charset="0"/>
                <a:cs typeface="Arial" panose="020B0604020202020204" pitchFamily="34" charset="0"/>
              </a:rPr>
              <a:t>, and </a:t>
            </a:r>
            <a:r>
              <a:rPr lang="en-GB" sz="2000" u="sng" dirty="0">
                <a:latin typeface="Arial" panose="020B0604020202020204" pitchFamily="34" charset="0"/>
                <a:cs typeface="Arial" panose="020B0604020202020204" pitchFamily="34" charset="0"/>
              </a:rPr>
              <a:t>solubility</a:t>
            </a:r>
            <a:r>
              <a:rPr lang="en-GB" sz="2000" dirty="0">
                <a:latin typeface="Arial" panose="020B0604020202020204" pitchFamily="34" charset="0"/>
                <a:cs typeface="Arial" panose="020B0604020202020204" pitchFamily="34" charset="0"/>
              </a:rPr>
              <a:t>. </a:t>
            </a:r>
            <a:endParaRPr lang="en-GB" sz="2000" dirty="0" smtClean="0">
              <a:latin typeface="Arial" panose="020B0604020202020204" pitchFamily="34" charset="0"/>
              <a:cs typeface="Arial" panose="020B0604020202020204" pitchFamily="34" charset="0"/>
            </a:endParaRPr>
          </a:p>
          <a:p>
            <a:pPr algn="just" rtl="0">
              <a:buFont typeface="Wingdings" panose="05000000000000000000" pitchFamily="2" charset="2"/>
              <a:buChar char="q"/>
            </a:pPr>
            <a:r>
              <a:rPr lang="en-GB" sz="2000" dirty="0" smtClean="0">
                <a:latin typeface="Arial" panose="020B0604020202020204" pitchFamily="34" charset="0"/>
                <a:cs typeface="Arial" panose="020B0604020202020204" pitchFamily="34" charset="0"/>
              </a:rPr>
              <a:t>Biologic </a:t>
            </a:r>
            <a:r>
              <a:rPr lang="en-GB" sz="2000" dirty="0">
                <a:latin typeface="Arial" panose="020B0604020202020204" pitchFamily="34" charset="0"/>
                <a:cs typeface="Arial" panose="020B0604020202020204" pitchFamily="34" charset="0"/>
              </a:rPr>
              <a:t>properties relate to </a:t>
            </a:r>
            <a:r>
              <a:rPr lang="en-GB" sz="2000" u="sng" dirty="0">
                <a:latin typeface="Arial" panose="020B0604020202020204" pitchFamily="34" charset="0"/>
                <a:cs typeface="Arial" panose="020B0604020202020204" pitchFamily="34" charset="0"/>
              </a:rPr>
              <a:t>its ability to get to a site of action and elicit a biologic response</a:t>
            </a:r>
            <a:r>
              <a:rPr lang="en-GB" sz="2000" u="sng" dirty="0" smtClean="0">
                <a:latin typeface="Arial" panose="020B0604020202020204" pitchFamily="34" charset="0"/>
                <a:cs typeface="Arial" panose="020B0604020202020204" pitchFamily="34" charset="0"/>
              </a:rPr>
              <a:t>.</a:t>
            </a:r>
          </a:p>
          <a:p>
            <a:pPr marL="0" indent="0" algn="just" rtl="0">
              <a:buNone/>
            </a:pPr>
            <a:endParaRPr lang="en-GB" sz="2000" u="sng" dirty="0" smtClean="0">
              <a:latin typeface="Arial" panose="020B0604020202020204" pitchFamily="34" charset="0"/>
              <a:cs typeface="Arial" panose="020B0604020202020204" pitchFamily="34" charset="0"/>
            </a:endParaRPr>
          </a:p>
          <a:p>
            <a:pPr algn="just"/>
            <a:r>
              <a:rPr lang="en-GB" sz="2000" dirty="0">
                <a:latin typeface="Arial" panose="020B0604020202020204" pitchFamily="34" charset="0"/>
                <a:cs typeface="Arial" panose="020B0604020202020204" pitchFamily="34" charset="0"/>
              </a:rPr>
              <a:t>Drugs can be used therapeutically as </a:t>
            </a:r>
            <a:r>
              <a:rPr lang="en-GB" sz="2000" u="sng" dirty="0">
                <a:latin typeface="Arial" panose="020B0604020202020204" pitchFamily="34" charset="0"/>
                <a:cs typeface="Arial" panose="020B0604020202020204" pitchFamily="34" charset="0"/>
              </a:rPr>
              <a:t>solids</a:t>
            </a:r>
            <a:r>
              <a:rPr lang="en-GB" sz="2000" dirty="0">
                <a:latin typeface="Arial" panose="020B0604020202020204" pitchFamily="34" charset="0"/>
                <a:cs typeface="Arial" panose="020B0604020202020204" pitchFamily="34" charset="0"/>
              </a:rPr>
              <a:t>, </a:t>
            </a:r>
            <a:r>
              <a:rPr lang="en-GB" sz="2000" u="sng" dirty="0">
                <a:latin typeface="Arial" panose="020B0604020202020204" pitchFamily="34" charset="0"/>
                <a:cs typeface="Arial" panose="020B0604020202020204" pitchFamily="34" charset="0"/>
              </a:rPr>
              <a:t>liquids</a:t>
            </a:r>
            <a:r>
              <a:rPr lang="en-GB" sz="2000" dirty="0">
                <a:latin typeface="Arial" panose="020B0604020202020204" pitchFamily="34" charset="0"/>
                <a:cs typeface="Arial" panose="020B0604020202020204" pitchFamily="34" charset="0"/>
              </a:rPr>
              <a:t>, and </a:t>
            </a:r>
            <a:r>
              <a:rPr lang="en-GB" sz="2000" u="sng" dirty="0">
                <a:latin typeface="Arial" panose="020B0604020202020204" pitchFamily="34" charset="0"/>
                <a:cs typeface="Arial" panose="020B0604020202020204" pitchFamily="34" charset="0"/>
              </a:rPr>
              <a:t>gases</a:t>
            </a:r>
            <a:r>
              <a:rPr lang="en-GB" sz="2000" dirty="0">
                <a:latin typeface="Arial" panose="020B0604020202020204" pitchFamily="34" charset="0"/>
                <a:cs typeface="Arial" panose="020B0604020202020204" pitchFamily="34" charset="0"/>
              </a:rPr>
              <a:t>. Liquid drugs are used to a much lesser extent than solid drugs; gases, even less frequently. </a:t>
            </a:r>
          </a:p>
          <a:p>
            <a:pPr algn="just"/>
            <a:r>
              <a:rPr lang="en-GB" sz="2000" u="sng" dirty="0">
                <a:solidFill>
                  <a:schemeClr val="accent2"/>
                </a:solidFill>
                <a:latin typeface="Arial" panose="020B0604020202020204" pitchFamily="34" charset="0"/>
                <a:cs typeface="Arial" panose="020B0604020202020204" pitchFamily="34" charset="0"/>
              </a:rPr>
              <a:t>Liquid drugs </a:t>
            </a:r>
            <a:r>
              <a:rPr lang="en-GB" sz="2000" dirty="0">
                <a:latin typeface="Arial" panose="020B0604020202020204" pitchFamily="34" charset="0"/>
                <a:cs typeface="Arial" panose="020B0604020202020204" pitchFamily="34" charset="0"/>
              </a:rPr>
              <a:t>pose an interesting problem</a:t>
            </a:r>
            <a:r>
              <a:rPr lang="en-GB" sz="2000" b="1"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in design of dosage forms and delivery </a:t>
            </a:r>
            <a:r>
              <a:rPr lang="en-GB" sz="2000" dirty="0" smtClean="0">
                <a:latin typeface="Arial" panose="020B0604020202020204" pitchFamily="34" charset="0"/>
                <a:cs typeface="Arial" panose="020B0604020202020204" pitchFamily="34" charset="0"/>
              </a:rPr>
              <a:t>systems. Many </a:t>
            </a:r>
            <a:r>
              <a:rPr lang="en-GB" sz="2000" dirty="0">
                <a:latin typeface="Arial" panose="020B0604020202020204" pitchFamily="34" charset="0"/>
                <a:cs typeface="Arial" panose="020B0604020202020204" pitchFamily="34" charset="0"/>
              </a:rPr>
              <a:t>liquids are volatile and must be physically sealed from atmosphere to prevent evaporation loss</a:t>
            </a:r>
            <a:r>
              <a:rPr lang="en-GB" sz="2000" dirty="0" smtClean="0">
                <a:latin typeface="Arial" panose="020B0604020202020204" pitchFamily="34" charset="0"/>
                <a:cs typeface="Arial" panose="020B0604020202020204" pitchFamily="34" charset="0"/>
              </a:rPr>
              <a:t>.</a:t>
            </a:r>
          </a:p>
          <a:p>
            <a:pPr algn="just"/>
            <a:r>
              <a:rPr lang="en-GB" sz="2000" b="1" dirty="0">
                <a:solidFill>
                  <a:schemeClr val="accent2"/>
                </a:solidFill>
                <a:latin typeface="Arial" panose="020B0604020202020204" pitchFamily="34" charset="0"/>
                <a:cs typeface="Arial" panose="020B0604020202020204" pitchFamily="34" charset="0"/>
              </a:rPr>
              <a:t>Amyl nitrate</a:t>
            </a:r>
            <a:r>
              <a:rPr lang="en-GB" sz="2000" dirty="0">
                <a:latin typeface="Arial" panose="020B0604020202020204" pitchFamily="34" charset="0"/>
                <a:cs typeface="Arial" panose="020B0604020202020204" pitchFamily="34" charset="0"/>
              </a:rPr>
              <a:t>, for example, is clear yellowish liquid that is volatile even at low temperatures and is also highly flammable. It is kept for medicinal purposes in small sealed glass cylinders wrapped with gauze or another suitable material. When amyl nitrite is administered, the glass is broken between the fingertips, and the liquid wets the gauze covering, producing </a:t>
            </a:r>
            <a:r>
              <a:rPr lang="en-GB" sz="2000" dirty="0" err="1">
                <a:latin typeface="Arial" panose="020B0604020202020204" pitchFamily="34" charset="0"/>
                <a:cs typeface="Arial" panose="020B0604020202020204" pitchFamily="34" charset="0"/>
              </a:rPr>
              <a:t>vapors</a:t>
            </a:r>
            <a:r>
              <a:rPr lang="en-GB" sz="2000" dirty="0">
                <a:latin typeface="Arial" panose="020B0604020202020204" pitchFamily="34" charset="0"/>
                <a:cs typeface="Arial" panose="020B0604020202020204" pitchFamily="34" charset="0"/>
              </a:rPr>
              <a:t> that are inhaled by the patient requiring vasodilation. </a:t>
            </a:r>
            <a:endParaRPr lang="ar-IQ" sz="2000" dirty="0">
              <a:latin typeface="Arial" panose="020B0604020202020204" pitchFamily="34" charset="0"/>
              <a:cs typeface="Arial" panose="020B0604020202020204" pitchFamily="34" charset="0"/>
            </a:endParaRPr>
          </a:p>
          <a:p>
            <a:pPr algn="just" rtl="0"/>
            <a:endParaRPr lang="en-US" sz="2000" u="sng" dirty="0">
              <a:latin typeface="Arial" panose="020B0604020202020204" pitchFamily="34" charset="0"/>
              <a:cs typeface="Arial" panose="020B0604020202020204" pitchFamily="34" charset="0"/>
            </a:endParaRPr>
          </a:p>
          <a:p>
            <a:pPr algn="just" rtl="0"/>
            <a:endParaRPr lang="ar-IQ" sz="2000" dirty="0">
              <a:latin typeface="Arial" panose="020B0604020202020204" pitchFamily="34" charset="0"/>
              <a:cs typeface="Arial" panose="020B0604020202020204" pitchFamily="34" charset="0"/>
            </a:endParaRPr>
          </a:p>
        </p:txBody>
      </p:sp>
      <p:pic>
        <p:nvPicPr>
          <p:cNvPr id="4" name="Picture 2" descr="نتيجة الصورة لـ amyl nitrate inhalation"/>
          <p:cNvPicPr>
            <a:picLocks noChangeAspect="1" noChangeArrowheads="1"/>
          </p:cNvPicPr>
          <p:nvPr/>
        </p:nvPicPr>
        <p:blipFill>
          <a:blip r:embed="rId2" cstate="print"/>
          <a:srcRect/>
          <a:stretch>
            <a:fillRect/>
          </a:stretch>
        </p:blipFill>
        <p:spPr bwMode="auto">
          <a:xfrm>
            <a:off x="9807828" y="5148942"/>
            <a:ext cx="2177143" cy="1632857"/>
          </a:xfrm>
          <a:prstGeom prst="rect">
            <a:avLst/>
          </a:prstGeom>
          <a:noFill/>
        </p:spPr>
      </p:pic>
    </p:spTree>
    <p:extLst>
      <p:ext uri="{BB962C8B-B14F-4D97-AF65-F5344CB8AC3E}">
        <p14:creationId xmlns:p14="http://schemas.microsoft.com/office/powerpoint/2010/main" val="17192135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362" y="168503"/>
            <a:ext cx="11525551" cy="3880773"/>
          </a:xfrm>
        </p:spPr>
        <p:txBody>
          <a:bodyPr>
            <a:noAutofit/>
          </a:bodyPr>
          <a:lstStyle/>
          <a:p>
            <a:pPr algn="just" rtl="0"/>
            <a:r>
              <a:rPr lang="en-GB" sz="2400" b="1" dirty="0">
                <a:solidFill>
                  <a:schemeClr val="accent2"/>
                </a:solidFill>
                <a:latin typeface="Arial" panose="020B0604020202020204" pitchFamily="34" charset="0"/>
                <a:cs typeface="Arial" panose="020B0604020202020204" pitchFamily="34" charset="0"/>
              </a:rPr>
              <a:t>Propylhexedrine</a:t>
            </a:r>
            <a:r>
              <a:rPr lang="en-GB" sz="2400" dirty="0">
                <a:latin typeface="Arial" panose="020B0604020202020204" pitchFamily="34" charset="0"/>
                <a:cs typeface="Arial" panose="020B0604020202020204" pitchFamily="34" charset="0"/>
              </a:rPr>
              <a:t> is another volatile liquid that must be contained in a closed system. This drug is used as a nasal inhalant for its vasoconstrictor action. A cylinder roll of fibrous material is impregnated with propylhexedrine, and the saturated cylinder is placed in a suitable, usually plastic, sealed nasal inhaler. The inhaler's cap must be securely tightened each time it is used. Even then, the inhaler maintains its effectiveness for only a limited time because of the volatility of the drug</a:t>
            </a:r>
            <a:r>
              <a:rPr lang="en-GB" sz="2400" dirty="0" smtClean="0">
                <a:latin typeface="Arial" panose="020B0604020202020204" pitchFamily="34" charset="0"/>
                <a:cs typeface="Arial" panose="020B0604020202020204" pitchFamily="34" charset="0"/>
              </a:rPr>
              <a:t>.</a:t>
            </a:r>
          </a:p>
          <a:p>
            <a:pPr algn="just"/>
            <a:r>
              <a:rPr lang="en-GB" sz="2400" dirty="0" smtClean="0">
                <a:latin typeface="Arial" panose="020B0604020202020204" pitchFamily="34" charset="0"/>
                <a:cs typeface="Arial" panose="020B0604020202020204" pitchFamily="34" charset="0"/>
              </a:rPr>
              <a:t>Another </a:t>
            </a:r>
            <a:r>
              <a:rPr lang="en-GB" sz="2400" dirty="0">
                <a:latin typeface="Arial" panose="020B0604020202020204" pitchFamily="34" charset="0"/>
                <a:cs typeface="Arial" panose="020B0604020202020204" pitchFamily="34" charset="0"/>
              </a:rPr>
              <a:t>problem associated with liquid drugs is that those intended for oral administration cannot generally be formulated into tablet form, the most popular form of oral medication.</a:t>
            </a:r>
          </a:p>
          <a:p>
            <a:pPr marL="514350" indent="-514350" algn="just">
              <a:buFont typeface="Wingdings" pitchFamily="2" charset="2"/>
              <a:buChar char="Ø"/>
            </a:pPr>
            <a:r>
              <a:rPr lang="en-GB" sz="2400" dirty="0">
                <a:latin typeface="Arial" panose="020B0604020202020204" pitchFamily="34" charset="0"/>
                <a:cs typeface="Arial" panose="020B0604020202020204" pitchFamily="34" charset="0"/>
              </a:rPr>
              <a:t>  An exception to this is the liquid drug </a:t>
            </a:r>
            <a:r>
              <a:rPr lang="en-GB" sz="2400" dirty="0" err="1">
                <a:latin typeface="Arial" panose="020B0604020202020204" pitchFamily="34" charset="0"/>
                <a:cs typeface="Arial" panose="020B0604020202020204" pitchFamily="34" charset="0"/>
              </a:rPr>
              <a:t>nitroglycerin</a:t>
            </a:r>
            <a:r>
              <a:rPr lang="en-GB" sz="2400" dirty="0">
                <a:latin typeface="Arial" panose="020B0604020202020204" pitchFamily="34" charset="0"/>
                <a:cs typeface="Arial" panose="020B0604020202020204" pitchFamily="34" charset="0"/>
              </a:rPr>
              <a:t>, which is formulated into sublingual tablets that disintegrate within seconds after replacement under the tongue. However, because the drug is volatile, it has a tendency to escape from the tablets during storage, and it is critical that the tablets be stored in a tightly sealed glass container. </a:t>
            </a:r>
            <a:endParaRPr lang="en-US" sz="2400" dirty="0">
              <a:latin typeface="Arial" panose="020B0604020202020204" pitchFamily="34" charset="0"/>
              <a:cs typeface="Arial" panose="020B0604020202020204" pitchFamily="34" charset="0"/>
            </a:endParaRPr>
          </a:p>
          <a:p>
            <a:pPr algn="just" rtl="0"/>
            <a:endParaRPr lang="ar-IQ"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38779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71" y="100467"/>
            <a:ext cx="8229600" cy="563562"/>
          </a:xfrm>
        </p:spPr>
        <p:txBody>
          <a:bodyPr>
            <a:normAutofit fontScale="90000"/>
          </a:bodyPr>
          <a:lstStyle/>
          <a:p>
            <a:r>
              <a:rPr lang="en-GB" sz="3600" dirty="0"/>
              <a:t>Approaches</a:t>
            </a:r>
            <a:r>
              <a:rPr lang="en-GB" dirty="0" smtClean="0"/>
              <a:t> </a:t>
            </a:r>
            <a:endParaRPr lang="ar-IQ" dirty="0"/>
          </a:p>
        </p:txBody>
      </p:sp>
      <p:sp>
        <p:nvSpPr>
          <p:cNvPr id="3" name="Content Placeholder 2"/>
          <p:cNvSpPr>
            <a:spLocks noGrp="1"/>
          </p:cNvSpPr>
          <p:nvPr>
            <p:ph idx="1"/>
          </p:nvPr>
        </p:nvSpPr>
        <p:spPr>
          <a:xfrm>
            <a:off x="185057" y="856793"/>
            <a:ext cx="11647714" cy="5256584"/>
          </a:xfrm>
        </p:spPr>
        <p:txBody>
          <a:bodyPr>
            <a:noAutofit/>
          </a:bodyPr>
          <a:lstStyle/>
          <a:p>
            <a:pPr algn="just" rtl="0">
              <a:buNone/>
            </a:pP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For </a:t>
            </a:r>
            <a:r>
              <a:rPr lang="en-GB" sz="2400" dirty="0">
                <a:latin typeface="Arial" panose="020B0604020202020204" pitchFamily="34" charset="0"/>
                <a:cs typeface="Arial" panose="020B0604020202020204" pitchFamily="34" charset="0"/>
              </a:rPr>
              <a:t>the most part, when a liquid drug is to be administered orally and a solid form is desired, one of two approaches is used.</a:t>
            </a:r>
            <a:endParaRPr lang="en-US" sz="2400" dirty="0">
              <a:latin typeface="Arial" panose="020B0604020202020204" pitchFamily="34" charset="0"/>
              <a:cs typeface="Arial" panose="020B0604020202020204" pitchFamily="34" charset="0"/>
            </a:endParaRPr>
          </a:p>
          <a:p>
            <a:pPr marL="0" indent="0" algn="just" rtl="0">
              <a:buNone/>
            </a:pPr>
            <a:r>
              <a:rPr lang="en-GB" sz="2400" dirty="0">
                <a:solidFill>
                  <a:schemeClr val="accent2"/>
                </a:solidFill>
                <a:latin typeface="Arial" panose="020B0604020202020204" pitchFamily="34" charset="0"/>
                <a:cs typeface="Arial" panose="020B0604020202020204" pitchFamily="34" charset="0"/>
              </a:rPr>
              <a:t>First,</a:t>
            </a:r>
            <a:r>
              <a:rPr lang="en-GB" sz="2400" dirty="0">
                <a:latin typeface="Arial" panose="020B0604020202020204" pitchFamily="34" charset="0"/>
                <a:cs typeface="Arial" panose="020B0604020202020204" pitchFamily="34" charset="0"/>
              </a:rPr>
              <a:t> the liquid substance may be sealed in a soft gelatine capsule</a:t>
            </a:r>
            <a:r>
              <a:rPr lang="en-GB" sz="2400" dirty="0" smtClean="0">
                <a:latin typeface="Arial" panose="020B0604020202020204" pitchFamily="34" charset="0"/>
                <a:cs typeface="Arial" panose="020B0604020202020204" pitchFamily="34" charset="0"/>
              </a:rPr>
              <a:t>.</a:t>
            </a:r>
          </a:p>
          <a:p>
            <a:pPr algn="just" rtl="0"/>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Vitamins A, D, and E, cyclosporine and </a:t>
            </a:r>
            <a:r>
              <a:rPr lang="en-GB" sz="2400" dirty="0">
                <a:latin typeface="Arial" panose="020B0604020202020204" pitchFamily="34" charset="0"/>
                <a:cs typeface="Arial" panose="020B0604020202020204" pitchFamily="34" charset="0"/>
              </a:rPr>
              <a:t>ergoloid mesylates are liquids commercially available in capsule form. </a:t>
            </a:r>
            <a:endParaRPr lang="en-US" sz="2400" dirty="0">
              <a:latin typeface="Arial" panose="020B0604020202020204" pitchFamily="34" charset="0"/>
              <a:cs typeface="Arial" panose="020B0604020202020204" pitchFamily="34" charset="0"/>
            </a:endParaRPr>
          </a:p>
          <a:p>
            <a:pPr marL="0" indent="0" algn="just" rtl="0">
              <a:buNone/>
            </a:pPr>
            <a:r>
              <a:rPr lang="en-GB" sz="2400" dirty="0">
                <a:solidFill>
                  <a:schemeClr val="accent2"/>
                </a:solidFill>
                <a:latin typeface="Arial" panose="020B0604020202020204" pitchFamily="34" charset="0"/>
                <a:cs typeface="Arial" panose="020B0604020202020204" pitchFamily="34" charset="0"/>
              </a:rPr>
              <a:t>Second,</a:t>
            </a:r>
            <a:r>
              <a:rPr lang="en-GB" sz="2400" dirty="0">
                <a:latin typeface="Arial" panose="020B0604020202020204" pitchFamily="34" charset="0"/>
                <a:cs typeface="Arial" panose="020B0604020202020204" pitchFamily="34" charset="0"/>
              </a:rPr>
              <a:t> the liquid drug may be developed into a solid ester or salt form that will be suitable for tablets or drug capsules. </a:t>
            </a:r>
            <a:endParaRPr lang="en-GB" sz="2400" dirty="0" smtClean="0">
              <a:latin typeface="Arial" panose="020B0604020202020204" pitchFamily="34" charset="0"/>
              <a:cs typeface="Arial" panose="020B0604020202020204" pitchFamily="34" charset="0"/>
            </a:endParaRPr>
          </a:p>
          <a:p>
            <a:pPr algn="just" rtl="0"/>
            <a:r>
              <a:rPr lang="en-GB" sz="2400" dirty="0" smtClean="0">
                <a:latin typeface="Arial" panose="020B0604020202020204" pitchFamily="34" charset="0"/>
                <a:cs typeface="Arial" panose="020B0604020202020204" pitchFamily="34" charset="0"/>
              </a:rPr>
              <a:t>For </a:t>
            </a:r>
            <a:r>
              <a:rPr lang="en-GB" sz="2400" dirty="0">
                <a:latin typeface="Arial" panose="020B0604020202020204" pitchFamily="34" charset="0"/>
                <a:cs typeface="Arial" panose="020B0604020202020204" pitchFamily="34" charset="0"/>
              </a:rPr>
              <a:t>instance, scopolamine </a:t>
            </a:r>
            <a:r>
              <a:rPr lang="en-GB" sz="2400" dirty="0">
                <a:latin typeface="Arial" panose="020B0604020202020204" pitchFamily="34" charset="0"/>
                <a:cs typeface="Arial" panose="020B0604020202020204" pitchFamily="34" charset="0"/>
              </a:rPr>
              <a:t>Hydrobromide</a:t>
            </a:r>
            <a:r>
              <a:rPr lang="en-GB" sz="2400" dirty="0">
                <a:latin typeface="Arial" panose="020B0604020202020204" pitchFamily="34" charset="0"/>
                <a:cs typeface="Arial" panose="020B0604020202020204" pitchFamily="34" charset="0"/>
              </a:rPr>
              <a:t> is a solid salt of the liquid drug scopolamine and is easily pressed into tablets</a:t>
            </a:r>
            <a:r>
              <a:rPr lang="en-GB" sz="2400" dirty="0" smtClean="0">
                <a:latin typeface="Arial" panose="020B0604020202020204" pitchFamily="34" charset="0"/>
                <a:cs typeface="Arial" panose="020B0604020202020204" pitchFamily="34" charset="0"/>
              </a:rPr>
              <a:t>.</a:t>
            </a:r>
          </a:p>
          <a:p>
            <a:pPr marL="0" indent="0" algn="just">
              <a:buNone/>
            </a:pPr>
            <a:r>
              <a:rPr lang="en-GB" sz="2400" dirty="0" smtClean="0">
                <a:solidFill>
                  <a:schemeClr val="accent2"/>
                </a:solidFill>
                <a:latin typeface="Arial" panose="020B0604020202020204" pitchFamily="34" charset="0"/>
                <a:cs typeface="Arial" panose="020B0604020202020204" pitchFamily="34" charset="0"/>
              </a:rPr>
              <a:t>Third </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approach to formulate liquids into solids is by mixing the drug with a solid or melted semisolid material, such as a high-molecular-weight polyethylene glycol. The melted mixture is poured into hard gelatine capsules to harden and the capsules sealed.</a:t>
            </a:r>
            <a:endParaRPr lang="en-US" sz="2400" dirty="0">
              <a:latin typeface="Arial" panose="020B0604020202020204" pitchFamily="34" charset="0"/>
              <a:cs typeface="Arial" panose="020B0604020202020204" pitchFamily="34" charset="0"/>
            </a:endParaRPr>
          </a:p>
          <a:p>
            <a:pPr algn="just">
              <a:buNone/>
            </a:pPr>
            <a:endParaRPr lang="ar-IQ" sz="2400" dirty="0">
              <a:latin typeface="Arial" panose="020B0604020202020204" pitchFamily="34" charset="0"/>
              <a:cs typeface="Arial" panose="020B0604020202020204" pitchFamily="34" charset="0"/>
            </a:endParaRPr>
          </a:p>
          <a:p>
            <a:pPr algn="just" rtl="0"/>
            <a:endParaRPr lang="en-US" sz="2400" dirty="0">
              <a:latin typeface="Arial" panose="020B0604020202020204" pitchFamily="34" charset="0"/>
              <a:cs typeface="Arial" panose="020B0604020202020204" pitchFamily="34" charset="0"/>
            </a:endParaRPr>
          </a:p>
          <a:p>
            <a:pPr algn="just" rtl="0"/>
            <a:endParaRPr lang="ar-IQ"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23865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592" y="228600"/>
            <a:ext cx="8596668" cy="576943"/>
          </a:xfrm>
        </p:spPr>
        <p:txBody>
          <a:bodyPr>
            <a:normAutofit fontScale="90000"/>
          </a:bodyPr>
          <a:lstStyle/>
          <a:p>
            <a:r>
              <a:rPr lang="en-GB" dirty="0" smtClean="0"/>
              <a:t>Advantages of liquid drugs</a:t>
            </a:r>
            <a:endParaRPr lang="ar-IQ" dirty="0"/>
          </a:p>
        </p:txBody>
      </p:sp>
      <p:sp>
        <p:nvSpPr>
          <p:cNvPr id="3" name="Content Placeholder 2"/>
          <p:cNvSpPr>
            <a:spLocks noGrp="1"/>
          </p:cNvSpPr>
          <p:nvPr>
            <p:ph idx="1"/>
          </p:nvPr>
        </p:nvSpPr>
        <p:spPr>
          <a:xfrm>
            <a:off x="176592" y="930502"/>
            <a:ext cx="11623522" cy="5655355"/>
          </a:xfrm>
        </p:spPr>
        <p:txBody>
          <a:bodyPr>
            <a:normAutofit/>
          </a:bodyPr>
          <a:lstStyle/>
          <a:p>
            <a:pPr algn="just" rtl="0"/>
            <a:r>
              <a:rPr lang="en-GB" sz="2000" dirty="0">
                <a:latin typeface="Arial" panose="020B0604020202020204" pitchFamily="34" charset="0"/>
                <a:cs typeface="Arial" panose="020B0604020202020204" pitchFamily="34" charset="0"/>
              </a:rPr>
              <a:t>For certain liquid drugs, especially those taken orally in large doses or applied topically, their liquid nature may have some advantage in the therapy. </a:t>
            </a:r>
            <a:r>
              <a:rPr lang="en-GB" sz="2000" dirty="0" smtClean="0">
                <a:latin typeface="Arial" panose="020B0604020202020204" pitchFamily="34" charset="0"/>
                <a:cs typeface="Arial" panose="020B0604020202020204" pitchFamily="34" charset="0"/>
              </a:rPr>
              <a:t>For </a:t>
            </a:r>
            <a:r>
              <a:rPr lang="en-GB" sz="2000" dirty="0">
                <a:latin typeface="Arial" panose="020B0604020202020204" pitchFamily="34" charset="0"/>
                <a:cs typeface="Arial" panose="020B0604020202020204" pitchFamily="34" charset="0"/>
              </a:rPr>
              <a:t>example, </a:t>
            </a:r>
            <a:endParaRPr lang="en-GB" sz="2000" dirty="0" smtClean="0">
              <a:latin typeface="Arial" panose="020B0604020202020204" pitchFamily="34" charset="0"/>
              <a:cs typeface="Arial" panose="020B0604020202020204" pitchFamily="34" charset="0"/>
            </a:endParaRPr>
          </a:p>
          <a:p>
            <a:pPr algn="just" rtl="0">
              <a:buFont typeface="+mj-lt"/>
              <a:buAutoNum type="arabicPeriod"/>
            </a:pPr>
            <a:r>
              <a:rPr lang="en-GB" sz="2000" dirty="0" smtClean="0">
                <a:latin typeface="Arial" panose="020B0604020202020204" pitchFamily="34" charset="0"/>
                <a:cs typeface="Arial" panose="020B0604020202020204" pitchFamily="34" charset="0"/>
              </a:rPr>
              <a:t>15-mL </a:t>
            </a:r>
            <a:r>
              <a:rPr lang="en-GB" sz="2000" dirty="0">
                <a:latin typeface="Arial" panose="020B0604020202020204" pitchFamily="34" charset="0"/>
                <a:cs typeface="Arial" panose="020B0604020202020204" pitchFamily="34" charset="0"/>
              </a:rPr>
              <a:t>doses of mineral oil may be administered conveniently as such</a:t>
            </a:r>
            <a:r>
              <a:rPr lang="en-GB" sz="2000" dirty="0" smtClean="0">
                <a:latin typeface="Arial" panose="020B0604020202020204" pitchFamily="34" charset="0"/>
                <a:cs typeface="Arial" panose="020B0604020202020204" pitchFamily="34" charset="0"/>
              </a:rPr>
              <a:t>.</a:t>
            </a:r>
          </a:p>
          <a:p>
            <a:pPr algn="just" rtl="0">
              <a:buFont typeface="+mj-lt"/>
              <a:buAutoNum type="arabicPeriod"/>
            </a:pPr>
            <a:r>
              <a:rPr lang="en-GB" sz="2000" dirty="0" smtClean="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Also, the liquid nature of undecylenic acid certainly does not hinder but rather enhances its use topically in the treatment of fungus infections of the skin, </a:t>
            </a:r>
            <a:endParaRPr lang="en-GB" sz="2000" dirty="0" smtClean="0">
              <a:latin typeface="Arial" panose="020B0604020202020204" pitchFamily="34" charset="0"/>
              <a:cs typeface="Arial" panose="020B0604020202020204" pitchFamily="34" charset="0"/>
            </a:endParaRPr>
          </a:p>
          <a:p>
            <a:pPr algn="just" rtl="0">
              <a:buFont typeface="Wingdings" pitchFamily="2" charset="2"/>
              <a:buChar char="Ø"/>
            </a:pPr>
            <a:r>
              <a:rPr lang="en-GB" sz="2000" dirty="0" smtClean="0">
                <a:latin typeface="Arial" panose="020B0604020202020204" pitchFamily="34" charset="0"/>
                <a:cs typeface="Arial" panose="020B0604020202020204" pitchFamily="34" charset="0"/>
              </a:rPr>
              <a:t>however</a:t>
            </a:r>
            <a:r>
              <a:rPr lang="en-GB" sz="2000" dirty="0">
                <a:latin typeface="Arial" panose="020B0604020202020204" pitchFamily="34" charset="0"/>
                <a:cs typeface="Arial" panose="020B0604020202020204" pitchFamily="34" charset="0"/>
              </a:rPr>
              <a:t>, for the most part, pharmacists prefer solid materials in formulation work because they can easily form them into tablets and capsules</a:t>
            </a:r>
            <a:r>
              <a:rPr lang="en-GB" sz="2000" dirty="0" smtClean="0">
                <a:latin typeface="Arial" panose="020B0604020202020204" pitchFamily="34" charset="0"/>
                <a:cs typeface="Arial" panose="020B0604020202020204" pitchFamily="34" charset="0"/>
              </a:rPr>
              <a:t>.</a:t>
            </a:r>
          </a:p>
          <a:p>
            <a:pPr marL="0" indent="0" algn="just">
              <a:buNone/>
            </a:pPr>
            <a:r>
              <a:rPr lang="en-GB" sz="2800" b="1" u="sng" dirty="0">
                <a:solidFill>
                  <a:schemeClr val="accent2"/>
                </a:solidFill>
                <a:latin typeface="Arial" panose="020B0604020202020204" pitchFamily="34" charset="0"/>
                <a:cs typeface="Arial" panose="020B0604020202020204" pitchFamily="34" charset="0"/>
              </a:rPr>
              <a:t>Why solid dosage forms are preferred </a:t>
            </a:r>
            <a:r>
              <a:rPr lang="en-GB" sz="2800" b="1" u="sng" dirty="0" smtClean="0">
                <a:solidFill>
                  <a:schemeClr val="accent2"/>
                </a:solidFill>
                <a:latin typeface="Arial" panose="020B0604020202020204" pitchFamily="34" charset="0"/>
                <a:cs typeface="Arial" panose="020B0604020202020204" pitchFamily="34" charset="0"/>
              </a:rPr>
              <a:t>?</a:t>
            </a:r>
          </a:p>
          <a:p>
            <a:pPr algn="just"/>
            <a:r>
              <a:rPr lang="en-GB" sz="2000" dirty="0">
                <a:latin typeface="Arial" panose="020B0604020202020204" pitchFamily="34" charset="0"/>
                <a:cs typeface="Arial" panose="020B0604020202020204" pitchFamily="34" charset="0"/>
              </a:rPr>
              <a:t>Formulation and stability difficulties arise less frequently with solid dosage form than with liquid preparations, and for this reason many new drugs first reach the market as tablet or dry-filled capsules. </a:t>
            </a:r>
          </a:p>
          <a:p>
            <a:pPr algn="just"/>
            <a:r>
              <a:rPr lang="en-GB" sz="2000" dirty="0">
                <a:latin typeface="Arial" panose="020B0604020202020204" pitchFamily="34" charset="0"/>
                <a:cs typeface="Arial" panose="020B0604020202020204" pitchFamily="34" charset="0"/>
              </a:rPr>
              <a:t>Later, when the pharmaceutical problems are resolved, a liquid form of the same drug may be marked. This procedure is doubly advantageous, because for the most part physicians and patients alike prefer small, generally tasteless, accurately dosed tablets or capsules to the analogous liquid forms. </a:t>
            </a:r>
          </a:p>
          <a:p>
            <a:pPr marL="0" indent="0" algn="just">
              <a:buNone/>
            </a:pPr>
            <a:endParaRPr lang="ar-IQ" sz="2000" b="1" dirty="0">
              <a:solidFill>
                <a:schemeClr val="accent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03115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7220" y="549503"/>
            <a:ext cx="11416694" cy="3880773"/>
          </a:xfrm>
        </p:spPr>
        <p:txBody>
          <a:bodyPr>
            <a:noAutofit/>
          </a:bodyPr>
          <a:lstStyle/>
          <a:p>
            <a:pPr algn="just" rtl="0"/>
            <a:r>
              <a:rPr lang="en-GB" sz="2400" dirty="0">
                <a:latin typeface="Arial" panose="020B0604020202020204" pitchFamily="34" charset="0"/>
                <a:cs typeface="Arial" panose="020B0604020202020204" pitchFamily="34" charset="0"/>
              </a:rPr>
              <a:t>Therefore, marketing a drug in solid form first is more practical for the manufacturer and suits most patients.</a:t>
            </a:r>
          </a:p>
          <a:p>
            <a:pPr algn="just" rtl="0"/>
            <a:r>
              <a:rPr lang="en-GB" sz="2400" dirty="0">
                <a:latin typeface="Arial" panose="020B0604020202020204" pitchFamily="34" charset="0"/>
                <a:cs typeface="Arial" panose="020B0604020202020204" pitchFamily="34" charset="0"/>
              </a:rPr>
              <a:t> It is estimated that tablets and capsules constitute the dosage form dispensed 70% of the time by community pharmacists, with tablets dispensed twice as frequently as </a:t>
            </a:r>
            <a:r>
              <a:rPr lang="en-GB" sz="2400" dirty="0" smtClean="0">
                <a:latin typeface="Arial" panose="020B0604020202020204" pitchFamily="34" charset="0"/>
                <a:cs typeface="Arial" panose="020B0604020202020204" pitchFamily="34" charset="0"/>
              </a:rPr>
              <a:t>capsules</a:t>
            </a:r>
          </a:p>
          <a:p>
            <a:pPr marL="0" indent="0" algn="just">
              <a:buNone/>
            </a:pPr>
            <a:r>
              <a:rPr lang="en-US" sz="2400" b="1" dirty="0">
                <a:solidFill>
                  <a:schemeClr val="accent2"/>
                </a:solidFill>
                <a:latin typeface="Arial" panose="020B0604020202020204" pitchFamily="34" charset="0"/>
                <a:cs typeface="Arial" panose="020B0604020202020204" pitchFamily="34" charset="0"/>
              </a:rPr>
              <a:t>Microscopic </a:t>
            </a:r>
            <a:r>
              <a:rPr lang="en-US" sz="2400" b="1" dirty="0" smtClean="0">
                <a:solidFill>
                  <a:schemeClr val="accent2"/>
                </a:solidFill>
                <a:latin typeface="Arial" panose="020B0604020202020204" pitchFamily="34" charset="0"/>
                <a:cs typeface="Arial" panose="020B0604020202020204" pitchFamily="34" charset="0"/>
              </a:rPr>
              <a:t>Examination</a:t>
            </a:r>
          </a:p>
          <a:p>
            <a:pPr algn="just"/>
            <a:r>
              <a:rPr lang="en-US" sz="2400" dirty="0">
                <a:latin typeface="Arial" panose="020B0604020202020204" pitchFamily="34" charset="0"/>
                <a:cs typeface="Arial" panose="020B0604020202020204" pitchFamily="34" charset="0"/>
              </a:rPr>
              <a:t>It gives an indication of particle size and size range of the raw material along with the crystal structure.</a:t>
            </a:r>
          </a:p>
          <a:p>
            <a:pPr algn="just"/>
            <a:r>
              <a:rPr lang="en-US" sz="2400" dirty="0">
                <a:latin typeface="Arial" panose="020B0604020202020204" pitchFamily="34" charset="0"/>
                <a:cs typeface="Arial" panose="020B0604020202020204" pitchFamily="34" charset="0"/>
              </a:rPr>
              <a:t>Photomicrographs of the initial and subsequent batch lots of the drug substance can provide important information in case of problems in formulation processing attributable to changes in particle or crystal characteristics of the drug.  </a:t>
            </a:r>
            <a:endParaRPr lang="ar-IQ" sz="2400" dirty="0">
              <a:latin typeface="Arial" panose="020B0604020202020204" pitchFamily="34" charset="0"/>
              <a:cs typeface="Arial" panose="020B0604020202020204" pitchFamily="34" charset="0"/>
            </a:endParaRPr>
          </a:p>
          <a:p>
            <a:pPr marL="0" indent="0" algn="just">
              <a:buNone/>
            </a:pPr>
            <a:r>
              <a:rPr lang="en-US" sz="2400" b="1" dirty="0" smtClean="0">
                <a:solidFill>
                  <a:schemeClr val="accent2"/>
                </a:solidFill>
                <a:latin typeface="Arial" panose="020B0604020202020204" pitchFamily="34" charset="0"/>
                <a:cs typeface="Arial" panose="020B0604020202020204" pitchFamily="34" charset="0"/>
              </a:rPr>
              <a:t> </a:t>
            </a:r>
            <a:endParaRPr lang="ar-IQ" sz="2400" b="1" dirty="0">
              <a:solidFill>
                <a:schemeClr val="accent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1751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029" y="165781"/>
            <a:ext cx="8229600" cy="634082"/>
          </a:xfrm>
        </p:spPr>
        <p:txBody>
          <a:bodyPr>
            <a:normAutofit fontScale="90000"/>
          </a:bodyPr>
          <a:lstStyle/>
          <a:p>
            <a:pPr rtl="0"/>
            <a:r>
              <a:rPr lang="en-GB" sz="4000" dirty="0" smtClean="0"/>
              <a:t>Heat </a:t>
            </a:r>
            <a:r>
              <a:rPr lang="en-GB" sz="4000" dirty="0"/>
              <a:t>of vaporization</a:t>
            </a:r>
            <a:r>
              <a:rPr lang="en-US" dirty="0" smtClean="0"/>
              <a:t/>
            </a:r>
            <a:br>
              <a:rPr lang="en-US" dirty="0" smtClean="0"/>
            </a:br>
            <a:r>
              <a:rPr lang="en-US" dirty="0" smtClean="0"/>
              <a:t/>
            </a:r>
            <a:br>
              <a:rPr lang="en-US" dirty="0" smtClean="0"/>
            </a:br>
            <a:endParaRPr lang="ar-IQ" dirty="0"/>
          </a:p>
        </p:txBody>
      </p:sp>
      <p:sp>
        <p:nvSpPr>
          <p:cNvPr id="3" name="Content Placeholder 2"/>
          <p:cNvSpPr>
            <a:spLocks noGrp="1"/>
          </p:cNvSpPr>
          <p:nvPr>
            <p:ph idx="1"/>
          </p:nvPr>
        </p:nvSpPr>
        <p:spPr>
          <a:xfrm>
            <a:off x="283029" y="914400"/>
            <a:ext cx="11522528" cy="6091817"/>
          </a:xfrm>
        </p:spPr>
        <p:txBody>
          <a:bodyPr>
            <a:normAutofit/>
          </a:bodyPr>
          <a:lstStyle/>
          <a:p>
            <a:pPr algn="just" rtl="0"/>
            <a:r>
              <a:rPr lang="en-GB" sz="2000" dirty="0" smtClean="0">
                <a:latin typeface="Arial" panose="020B0604020202020204" pitchFamily="34" charset="0"/>
                <a:cs typeface="Arial" panose="020B0604020202020204" pitchFamily="34" charset="0"/>
              </a:rPr>
              <a:t>The use of vapor pressure is important in the following situations:</a:t>
            </a:r>
          </a:p>
          <a:p>
            <a:pPr marL="514350" indent="-514350" algn="just">
              <a:buFont typeface="+mj-lt"/>
              <a:buAutoNum type="arabicPeriod"/>
            </a:pPr>
            <a:r>
              <a:rPr lang="en-GB" sz="2000" dirty="0" smtClean="0">
                <a:latin typeface="Arial" panose="020B0604020202020204" pitchFamily="34" charset="0"/>
                <a:cs typeface="Arial" panose="020B0604020202020204" pitchFamily="34" charset="0"/>
              </a:rPr>
              <a:t> The operation of implantable pumps delivering medication</a:t>
            </a:r>
            <a:endParaRPr lang="en-US" sz="2000" dirty="0" smtClean="0">
              <a:latin typeface="Arial" panose="020B0604020202020204" pitchFamily="34" charset="0"/>
              <a:cs typeface="Arial" panose="020B0604020202020204" pitchFamily="34" charset="0"/>
            </a:endParaRPr>
          </a:p>
          <a:p>
            <a:pPr marL="514350" indent="-514350" algn="just">
              <a:buFont typeface="+mj-lt"/>
              <a:buAutoNum type="arabicPeriod"/>
            </a:pPr>
            <a:r>
              <a:rPr lang="en-GB" sz="2000" dirty="0" smtClean="0">
                <a:latin typeface="Arial" panose="020B0604020202020204" pitchFamily="34" charset="0"/>
                <a:cs typeface="Arial" panose="020B0604020202020204" pitchFamily="34" charset="0"/>
              </a:rPr>
              <a:t>Aerosol dosage forms</a:t>
            </a:r>
            <a:endParaRPr lang="en-US" sz="2000" dirty="0" smtClean="0">
              <a:latin typeface="Arial" panose="020B0604020202020204" pitchFamily="34" charset="0"/>
              <a:cs typeface="Arial" panose="020B0604020202020204" pitchFamily="34" charset="0"/>
            </a:endParaRPr>
          </a:p>
          <a:p>
            <a:pPr marL="514350" indent="-514350" algn="just">
              <a:buFont typeface="+mj-lt"/>
              <a:buAutoNum type="arabicPeriod"/>
            </a:pPr>
            <a:r>
              <a:rPr lang="en-GB" sz="2000" dirty="0" smtClean="0">
                <a:latin typeface="Arial" panose="020B0604020202020204" pitchFamily="34" charset="0"/>
                <a:cs typeface="Arial" panose="020B0604020202020204" pitchFamily="34" charset="0"/>
              </a:rPr>
              <a:t>The use of nasal inhalants (propylhexedrine with menthol and lavender oil-</a:t>
            </a:r>
            <a:r>
              <a:rPr lang="en-GB" sz="2000" dirty="0" err="1" smtClean="0">
                <a:latin typeface="Arial" panose="020B0604020202020204" pitchFamily="34" charset="0"/>
                <a:cs typeface="Arial" panose="020B0604020202020204" pitchFamily="34" charset="0"/>
              </a:rPr>
              <a:t>benzedrex</a:t>
            </a:r>
            <a:r>
              <a:rPr lang="en-GB" sz="2000" dirty="0" smtClean="0">
                <a:latin typeface="Arial" panose="020B0604020202020204" pitchFamily="34" charset="0"/>
                <a:cs typeface="Arial" panose="020B0604020202020204" pitchFamily="34" charset="0"/>
              </a:rPr>
              <a:t>) or treating nasal congestion.</a:t>
            </a:r>
            <a:endParaRPr lang="en-US" sz="2000" dirty="0" smtClean="0">
              <a:latin typeface="Arial" panose="020B0604020202020204" pitchFamily="34" charset="0"/>
              <a:cs typeface="Arial" panose="020B0604020202020204" pitchFamily="34" charset="0"/>
            </a:endParaRPr>
          </a:p>
          <a:p>
            <a:pPr marL="514350" indent="-514350" algn="just">
              <a:buFont typeface="+mj-lt"/>
              <a:buAutoNum type="arabicPeriod"/>
            </a:pPr>
            <a:r>
              <a:rPr lang="en-GB" sz="2000" dirty="0" smtClean="0">
                <a:latin typeface="Arial" panose="020B0604020202020204" pitchFamily="34" charset="0"/>
                <a:cs typeface="Arial" panose="020B0604020202020204" pitchFamily="34" charset="0"/>
              </a:rPr>
              <a:t>Some volatile drugs can even migrate within a tablet dosage form so the distribution may not be uniform any longer. This may have an impact in tablet that are scored for dosing where the drug in one portion may be higher or lower than in the other portion. </a:t>
            </a:r>
            <a:endParaRPr lang="en-US" sz="2000" dirty="0" smtClean="0">
              <a:latin typeface="Arial" panose="020B0604020202020204" pitchFamily="34" charset="0"/>
              <a:cs typeface="Arial" panose="020B0604020202020204" pitchFamily="34" charset="0"/>
            </a:endParaRPr>
          </a:p>
          <a:p>
            <a:pPr marL="514350" indent="-514350" algn="just">
              <a:buFont typeface="+mj-lt"/>
              <a:buAutoNum type="arabicPeriod"/>
            </a:pPr>
            <a:r>
              <a:rPr lang="en-GB" sz="2000" dirty="0" smtClean="0">
                <a:latin typeface="Arial" panose="020B0604020202020204" pitchFamily="34" charset="0"/>
                <a:cs typeface="Arial" panose="020B0604020202020204" pitchFamily="34" charset="0"/>
              </a:rPr>
              <a:t>Exposure of personal to hazardous drugs due to handling, spilling, or aerosolizing of the drugs that may vaporize (oncology agents) is another application as the increase in mobility of the hazardous drug molecules may be related to temperature of the environment. </a:t>
            </a:r>
          </a:p>
          <a:p>
            <a:pPr marL="514350" indent="-514350" algn="just">
              <a:buFont typeface="+mj-lt"/>
              <a:buAutoNum type="arabicPeriod"/>
            </a:pPr>
            <a:r>
              <a:rPr lang="en-GB" sz="2000" dirty="0" smtClean="0">
                <a:latin typeface="Arial" panose="020B0604020202020204" pitchFamily="34" charset="0"/>
                <a:cs typeface="Arial" panose="020B0604020202020204" pitchFamily="34" charset="0"/>
              </a:rPr>
              <a:t>Some drugs, such as </a:t>
            </a:r>
            <a:r>
              <a:rPr lang="en-GB" sz="2000" dirty="0" err="1" smtClean="0">
                <a:latin typeface="Arial" panose="020B0604020202020204" pitchFamily="34" charset="0"/>
                <a:cs typeface="Arial" panose="020B0604020202020204" pitchFamily="34" charset="0"/>
              </a:rPr>
              <a:t>carmustine</a:t>
            </a:r>
            <a:r>
              <a:rPr lang="en-GB" sz="2000" dirty="0" smtClean="0">
                <a:latin typeface="Arial" panose="020B0604020202020204" pitchFamily="34" charset="0"/>
                <a:cs typeface="Arial" panose="020B0604020202020204" pitchFamily="34" charset="0"/>
              </a:rPr>
              <a:t>, experience greater </a:t>
            </a:r>
            <a:r>
              <a:rPr lang="en-GB" sz="2000" u="sng" dirty="0" smtClean="0">
                <a:latin typeface="Arial" panose="020B0604020202020204" pitchFamily="34" charset="0"/>
                <a:cs typeface="Arial" panose="020B0604020202020204" pitchFamily="34" charset="0"/>
              </a:rPr>
              <a:t>vapor pressures with increased temperature </a:t>
            </a:r>
            <a:r>
              <a:rPr lang="en-GB" sz="2000" dirty="0" smtClean="0">
                <a:latin typeface="Arial" panose="020B0604020202020204" pitchFamily="34" charset="0"/>
                <a:cs typeface="Arial" panose="020B0604020202020204" pitchFamily="34" charset="0"/>
              </a:rPr>
              <a:t>as compared to </a:t>
            </a:r>
            <a:r>
              <a:rPr lang="en-GB" sz="2000" dirty="0" err="1" smtClean="0">
                <a:latin typeface="Arial" panose="020B0604020202020204" pitchFamily="34" charset="0"/>
                <a:cs typeface="Arial" panose="020B0604020202020204" pitchFamily="34" charset="0"/>
              </a:rPr>
              <a:t>cyclophosphamide</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etoposide</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cisplatin</a:t>
            </a:r>
            <a:r>
              <a:rPr lang="en-GB" sz="2000" dirty="0" smtClean="0">
                <a:latin typeface="Arial" panose="020B0604020202020204" pitchFamily="34" charset="0"/>
                <a:cs typeface="Arial" panose="020B0604020202020204" pitchFamily="34" charset="0"/>
              </a:rPr>
              <a:t>, and 5-fluorouracil).</a:t>
            </a:r>
            <a:endParaRPr lang="en-US" sz="2000" dirty="0" smtClean="0">
              <a:latin typeface="Arial" panose="020B0604020202020204" pitchFamily="34" charset="0"/>
              <a:cs typeface="Arial" panose="020B0604020202020204" pitchFamily="34" charset="0"/>
            </a:endParaRPr>
          </a:p>
          <a:p>
            <a:pPr algn="just" rtl="0">
              <a:buNone/>
            </a:pPr>
            <a:r>
              <a:rPr lang="en-GB" sz="2000" dirty="0" smtClean="0">
                <a:latin typeface="Arial" panose="020B0604020202020204" pitchFamily="34" charset="0"/>
                <a:cs typeface="Arial" panose="020B0604020202020204" pitchFamily="34" charset="0"/>
              </a:rPr>
              <a:t>Note: </a:t>
            </a:r>
            <a:r>
              <a:rPr lang="en-GB" sz="2000" u="sng" dirty="0" smtClean="0">
                <a:latin typeface="Arial" panose="020B0604020202020204" pitchFamily="34" charset="0"/>
                <a:cs typeface="Arial" panose="020B0604020202020204" pitchFamily="34" charset="0"/>
              </a:rPr>
              <a:t>particle size affects vapor pressure; the smaller the particle size, the greater the vapor pressure. </a:t>
            </a:r>
          </a:p>
        </p:txBody>
      </p:sp>
    </p:spTree>
    <p:extLst>
      <p:ext uri="{BB962C8B-B14F-4D97-AF65-F5344CB8AC3E}">
        <p14:creationId xmlns:p14="http://schemas.microsoft.com/office/powerpoint/2010/main" val="8614640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286" y="176666"/>
            <a:ext cx="8229600" cy="562074"/>
          </a:xfrm>
        </p:spPr>
        <p:txBody>
          <a:bodyPr>
            <a:noAutofit/>
          </a:bodyPr>
          <a:lstStyle/>
          <a:p>
            <a:r>
              <a:rPr lang="en-GB" sz="3200" dirty="0" smtClean="0"/>
              <a:t>Melting </a:t>
            </a:r>
            <a:r>
              <a:rPr lang="en-GB" sz="3200" dirty="0"/>
              <a:t>point Depression</a:t>
            </a:r>
            <a:r>
              <a:rPr lang="en-US" sz="3200" dirty="0"/>
              <a:t/>
            </a:r>
            <a:br>
              <a:rPr lang="en-US" sz="3200" dirty="0"/>
            </a:br>
            <a:endParaRPr lang="ar-IQ" sz="3200" dirty="0"/>
          </a:p>
        </p:txBody>
      </p:sp>
      <p:sp>
        <p:nvSpPr>
          <p:cNvPr id="3" name="Content Placeholder 2"/>
          <p:cNvSpPr>
            <a:spLocks noGrp="1"/>
          </p:cNvSpPr>
          <p:nvPr>
            <p:ph idx="1"/>
          </p:nvPr>
        </p:nvSpPr>
        <p:spPr>
          <a:xfrm>
            <a:off x="163286" y="1056928"/>
            <a:ext cx="11462657" cy="5616624"/>
          </a:xfrm>
        </p:spPr>
        <p:txBody>
          <a:bodyPr>
            <a:normAutofit/>
          </a:bodyPr>
          <a:lstStyle/>
          <a:p>
            <a:pPr algn="just" rtl="0"/>
            <a:r>
              <a:rPr lang="en-US" sz="2400" dirty="0" smtClean="0">
                <a:solidFill>
                  <a:schemeClr val="tx1"/>
                </a:solidFill>
                <a:latin typeface="Arial" panose="020B0604020202020204" pitchFamily="34" charset="0"/>
                <a:cs typeface="Arial" panose="020B0604020202020204" pitchFamily="34" charset="0"/>
              </a:rPr>
              <a:t>The melting point, or freezing point, of a pure crystalline solid is deﬁned as the temperature at which the pure liquid and solid exist in equilibrium. </a:t>
            </a:r>
            <a:r>
              <a:rPr lang="en-US" sz="2400" u="sng" dirty="0" smtClean="0">
                <a:solidFill>
                  <a:schemeClr val="tx1"/>
                </a:solidFill>
                <a:latin typeface="Arial" panose="020B0604020202020204" pitchFamily="34" charset="0"/>
                <a:cs typeface="Arial" panose="020B0604020202020204" pitchFamily="34" charset="0"/>
              </a:rPr>
              <a:t>Drugs with a low melting point may soften during a processing step in which heat is generated, such as particle size reduction, compression, sintering, and so on</a:t>
            </a:r>
            <a:endParaRPr lang="en-GB" sz="2400" u="sng" dirty="0" smtClean="0">
              <a:solidFill>
                <a:schemeClr val="tx1"/>
              </a:solidFill>
              <a:latin typeface="Arial" panose="020B0604020202020204" pitchFamily="34" charset="0"/>
              <a:cs typeface="Arial" panose="020B0604020202020204" pitchFamily="34" charset="0"/>
            </a:endParaRPr>
          </a:p>
          <a:p>
            <a:pPr algn="just" rtl="0"/>
            <a:r>
              <a:rPr lang="en-GB" sz="2400" dirty="0" smtClean="0">
                <a:latin typeface="Arial" panose="020B0604020202020204" pitchFamily="34" charset="0"/>
                <a:cs typeface="Arial" panose="020B0604020202020204" pitchFamily="34" charset="0"/>
              </a:rPr>
              <a:t>A characteristic of a pure substance is a defined melting point or melting range. </a:t>
            </a:r>
            <a:r>
              <a:rPr lang="en-GB" sz="2400" u="sng" dirty="0" smtClean="0">
                <a:latin typeface="Arial" panose="020B0604020202020204" pitchFamily="34" charset="0"/>
                <a:cs typeface="Arial" panose="020B0604020202020204" pitchFamily="34" charset="0"/>
              </a:rPr>
              <a:t>If not pure, the substance will exhibit a change in melting point. </a:t>
            </a:r>
            <a:r>
              <a:rPr lang="en-GB" sz="2400" dirty="0" smtClean="0">
                <a:latin typeface="Arial" panose="020B0604020202020204" pitchFamily="34" charset="0"/>
                <a:cs typeface="Arial" panose="020B0604020202020204" pitchFamily="34" charset="0"/>
              </a:rPr>
              <a:t> (A pure chemical is ordinarily characterised by a very </a:t>
            </a:r>
            <a:r>
              <a:rPr lang="en-GB" sz="2400" u="sng" dirty="0" smtClean="0">
                <a:latin typeface="Arial" panose="020B0604020202020204" pitchFamily="34" charset="0"/>
                <a:cs typeface="Arial" panose="020B0604020202020204" pitchFamily="34" charset="0"/>
              </a:rPr>
              <a:t>sharp melting peak</a:t>
            </a:r>
            <a:r>
              <a:rPr lang="en-GB" sz="2400" dirty="0" smtClean="0">
                <a:latin typeface="Arial" panose="020B0604020202020204" pitchFamily="34" charset="0"/>
                <a:cs typeface="Arial" panose="020B0604020202020204" pitchFamily="34" charset="0"/>
              </a:rPr>
              <a:t>).</a:t>
            </a:r>
          </a:p>
          <a:p>
            <a:pPr algn="just" rtl="0"/>
            <a:r>
              <a:rPr lang="en-GB" sz="2400" dirty="0" smtClean="0">
                <a:latin typeface="Arial" panose="020B0604020202020204" pitchFamily="34" charset="0"/>
                <a:cs typeface="Arial" panose="020B0604020202020204" pitchFamily="34" charset="0"/>
              </a:rPr>
              <a:t> This phenomenon is commonly used to determine the purity of a drug substance and in some cases the compatibility of various substances before inclusion in the same dosage form. </a:t>
            </a:r>
          </a:p>
          <a:p>
            <a:pPr algn="just" rtl="0"/>
            <a:r>
              <a:rPr lang="en-US" sz="2400" dirty="0" smtClean="0">
                <a:solidFill>
                  <a:srgbClr val="C00000"/>
                </a:solidFill>
                <a:latin typeface="Arial" panose="020B0604020202020204" pitchFamily="34" charset="0"/>
                <a:cs typeface="Arial" panose="020B0604020202020204" pitchFamily="34" charset="0"/>
              </a:rPr>
              <a:t>The addition of a second component to a pure compound (A), resulting in a mixture, will result in a melting point that is lower than that of the pure compound</a:t>
            </a:r>
          </a:p>
          <a:p>
            <a:pPr algn="just" rtl="0"/>
            <a:endParaRPr lang="ar-IQ"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38527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44"/>
          <p:cNvSpPr/>
          <p:nvPr/>
        </p:nvSpPr>
        <p:spPr>
          <a:xfrm>
            <a:off x="2855640" y="260649"/>
            <a:ext cx="6552728" cy="646331"/>
          </a:xfrm>
          <a:prstGeom prst="rect">
            <a:avLst/>
          </a:prstGeom>
        </p:spPr>
        <p:txBody>
          <a:bodyPr wrap="square">
            <a:spAutoFit/>
          </a:bodyPr>
          <a:lstStyle/>
          <a:p>
            <a:pPr algn="ctr" rtl="0"/>
            <a:r>
              <a:rPr lang="en-US" dirty="0"/>
              <a:t>Phase diagrams are normally two-component (binary) representations, as shown in the following figure</a:t>
            </a:r>
            <a:endParaRPr lang="ar-IQ" dirty="0"/>
          </a:p>
        </p:txBody>
      </p:sp>
      <p:grpSp>
        <p:nvGrpSpPr>
          <p:cNvPr id="52" name="Group 51"/>
          <p:cNvGrpSpPr/>
          <p:nvPr/>
        </p:nvGrpSpPr>
        <p:grpSpPr>
          <a:xfrm>
            <a:off x="2590801" y="1257300"/>
            <a:ext cx="6656942" cy="4903232"/>
            <a:chOff x="1066801" y="1257300"/>
            <a:chExt cx="6656942" cy="4903232"/>
          </a:xfrm>
        </p:grpSpPr>
        <p:grpSp>
          <p:nvGrpSpPr>
            <p:cNvPr id="23" name="Group 22"/>
            <p:cNvGrpSpPr/>
            <p:nvPr/>
          </p:nvGrpSpPr>
          <p:grpSpPr>
            <a:xfrm>
              <a:off x="1066801" y="1257300"/>
              <a:ext cx="6656942" cy="4903232"/>
              <a:chOff x="1066801" y="1257300"/>
              <a:chExt cx="6656942" cy="4903232"/>
            </a:xfrm>
          </p:grpSpPr>
          <p:grpSp>
            <p:nvGrpSpPr>
              <p:cNvPr id="24" name="Group 26"/>
              <p:cNvGrpSpPr/>
              <p:nvPr/>
            </p:nvGrpSpPr>
            <p:grpSpPr>
              <a:xfrm>
                <a:off x="1066801" y="1257300"/>
                <a:ext cx="6515099" cy="4903232"/>
                <a:chOff x="1066801" y="1257300"/>
                <a:chExt cx="6515099" cy="4903232"/>
              </a:xfrm>
            </p:grpSpPr>
            <p:grpSp>
              <p:nvGrpSpPr>
                <p:cNvPr id="27" name="Group 24"/>
                <p:cNvGrpSpPr/>
                <p:nvPr/>
              </p:nvGrpSpPr>
              <p:grpSpPr>
                <a:xfrm>
                  <a:off x="1066801" y="1257300"/>
                  <a:ext cx="6515099" cy="4343400"/>
                  <a:chOff x="1066801" y="1257300"/>
                  <a:chExt cx="6515099" cy="4343400"/>
                </a:xfrm>
              </p:grpSpPr>
              <p:grpSp>
                <p:nvGrpSpPr>
                  <p:cNvPr id="29" name="Group 22"/>
                  <p:cNvGrpSpPr/>
                  <p:nvPr/>
                </p:nvGrpSpPr>
                <p:grpSpPr>
                  <a:xfrm>
                    <a:off x="1562100" y="1257300"/>
                    <a:ext cx="6019800" cy="4343400"/>
                    <a:chOff x="990600" y="990600"/>
                    <a:chExt cx="6019800" cy="4343400"/>
                  </a:xfrm>
                </p:grpSpPr>
                <p:grpSp>
                  <p:nvGrpSpPr>
                    <p:cNvPr id="31" name="Group 17"/>
                    <p:cNvGrpSpPr/>
                    <p:nvPr/>
                  </p:nvGrpSpPr>
                  <p:grpSpPr>
                    <a:xfrm>
                      <a:off x="990600" y="990600"/>
                      <a:ext cx="6019800" cy="4343400"/>
                      <a:chOff x="914400" y="914400"/>
                      <a:chExt cx="5486400" cy="4343400"/>
                    </a:xfrm>
                  </p:grpSpPr>
                  <p:grpSp>
                    <p:nvGrpSpPr>
                      <p:cNvPr id="36" name="Group 15"/>
                      <p:cNvGrpSpPr/>
                      <p:nvPr/>
                    </p:nvGrpSpPr>
                    <p:grpSpPr>
                      <a:xfrm>
                        <a:off x="914400" y="914400"/>
                        <a:ext cx="5486400" cy="4343400"/>
                        <a:chOff x="914400" y="914400"/>
                        <a:chExt cx="5486400" cy="4343400"/>
                      </a:xfrm>
                    </p:grpSpPr>
                    <p:grpSp>
                      <p:nvGrpSpPr>
                        <p:cNvPr id="38" name="Group 11"/>
                        <p:cNvGrpSpPr/>
                        <p:nvPr/>
                      </p:nvGrpSpPr>
                      <p:grpSpPr>
                        <a:xfrm>
                          <a:off x="914400" y="914400"/>
                          <a:ext cx="5486400" cy="4343400"/>
                          <a:chOff x="914400" y="914400"/>
                          <a:chExt cx="5486400" cy="4343400"/>
                        </a:xfrm>
                      </p:grpSpPr>
                      <p:grpSp>
                        <p:nvGrpSpPr>
                          <p:cNvPr id="40" name="Group 10"/>
                          <p:cNvGrpSpPr/>
                          <p:nvPr/>
                        </p:nvGrpSpPr>
                        <p:grpSpPr>
                          <a:xfrm>
                            <a:off x="914400" y="914400"/>
                            <a:ext cx="5486400" cy="4343400"/>
                            <a:chOff x="914400" y="914400"/>
                            <a:chExt cx="5486400" cy="4343400"/>
                          </a:xfrm>
                        </p:grpSpPr>
                        <p:cxnSp>
                          <p:nvCxnSpPr>
                            <p:cNvPr id="42" name="Straight Connector 2"/>
                            <p:cNvCxnSpPr/>
                            <p:nvPr/>
                          </p:nvCxnSpPr>
                          <p:spPr>
                            <a:xfrm>
                              <a:off x="914400" y="914400"/>
                              <a:ext cx="0" cy="4343400"/>
                            </a:xfrm>
                            <a:prstGeom prst="line">
                              <a:avLst/>
                            </a:prstGeom>
                          </p:spPr>
                          <p:style>
                            <a:lnRef idx="1">
                              <a:schemeClr val="dk1"/>
                            </a:lnRef>
                            <a:fillRef idx="0">
                              <a:schemeClr val="dk1"/>
                            </a:fillRef>
                            <a:effectRef idx="0">
                              <a:schemeClr val="dk1"/>
                            </a:effectRef>
                            <a:fontRef idx="minor">
                              <a:schemeClr val="tx1"/>
                            </a:fontRef>
                          </p:style>
                        </p:cxnSp>
                        <p:cxnSp>
                          <p:nvCxnSpPr>
                            <p:cNvPr id="43" name="Straight Connector 3"/>
                            <p:cNvCxnSpPr/>
                            <p:nvPr/>
                          </p:nvCxnSpPr>
                          <p:spPr>
                            <a:xfrm flipH="1">
                              <a:off x="914400" y="5257800"/>
                              <a:ext cx="5486400" cy="0"/>
                            </a:xfrm>
                            <a:prstGeom prst="line">
                              <a:avLst/>
                            </a:prstGeom>
                          </p:spPr>
                          <p:style>
                            <a:lnRef idx="1">
                              <a:schemeClr val="dk1"/>
                            </a:lnRef>
                            <a:fillRef idx="0">
                              <a:schemeClr val="dk1"/>
                            </a:fillRef>
                            <a:effectRef idx="0">
                              <a:schemeClr val="dk1"/>
                            </a:effectRef>
                            <a:fontRef idx="minor">
                              <a:schemeClr val="tx1"/>
                            </a:fontRef>
                          </p:style>
                        </p:cxnSp>
                        <p:cxnSp>
                          <p:nvCxnSpPr>
                            <p:cNvPr id="44" name="Straight Connector 6"/>
                            <p:cNvCxnSpPr/>
                            <p:nvPr/>
                          </p:nvCxnSpPr>
                          <p:spPr>
                            <a:xfrm>
                              <a:off x="6400800" y="914400"/>
                              <a:ext cx="0" cy="4343400"/>
                            </a:xfrm>
                            <a:prstGeom prst="line">
                              <a:avLst/>
                            </a:prstGeom>
                          </p:spPr>
                          <p:style>
                            <a:lnRef idx="1">
                              <a:schemeClr val="dk1"/>
                            </a:lnRef>
                            <a:fillRef idx="0">
                              <a:schemeClr val="dk1"/>
                            </a:fillRef>
                            <a:effectRef idx="0">
                              <a:schemeClr val="dk1"/>
                            </a:effectRef>
                            <a:fontRef idx="minor">
                              <a:schemeClr val="tx1"/>
                            </a:fontRef>
                          </p:style>
                        </p:cxnSp>
                      </p:grpSp>
                      <p:cxnSp>
                        <p:nvCxnSpPr>
                          <p:cNvPr id="41" name="Straight Connector 7"/>
                          <p:cNvCxnSpPr/>
                          <p:nvPr/>
                        </p:nvCxnSpPr>
                        <p:spPr>
                          <a:xfrm flipH="1">
                            <a:off x="990600" y="4343400"/>
                            <a:ext cx="5410200" cy="0"/>
                          </a:xfrm>
                          <a:prstGeom prst="line">
                            <a:avLst/>
                          </a:prstGeom>
                        </p:spPr>
                        <p:style>
                          <a:lnRef idx="1">
                            <a:schemeClr val="dk1"/>
                          </a:lnRef>
                          <a:fillRef idx="0">
                            <a:schemeClr val="dk1"/>
                          </a:fillRef>
                          <a:effectRef idx="0">
                            <a:schemeClr val="dk1"/>
                          </a:effectRef>
                          <a:fontRef idx="minor">
                            <a:schemeClr val="tx1"/>
                          </a:fontRef>
                        </p:style>
                      </p:cxnSp>
                    </p:grpSp>
                    <p:sp>
                      <p:nvSpPr>
                        <p:cNvPr id="39" name="Freeform 14"/>
                        <p:cNvSpPr/>
                        <p:nvPr/>
                      </p:nvSpPr>
                      <p:spPr>
                        <a:xfrm>
                          <a:off x="914400" y="1553029"/>
                          <a:ext cx="2975429" cy="2801257"/>
                        </a:xfrm>
                        <a:custGeom>
                          <a:avLst/>
                          <a:gdLst>
                            <a:gd name="connsiteX0" fmla="*/ 0 w 2975429"/>
                            <a:gd name="connsiteY0" fmla="*/ 0 h 2801257"/>
                            <a:gd name="connsiteX1" fmla="*/ 1654629 w 2975429"/>
                            <a:gd name="connsiteY1" fmla="*/ 580571 h 2801257"/>
                            <a:gd name="connsiteX2" fmla="*/ 2975429 w 2975429"/>
                            <a:gd name="connsiteY2" fmla="*/ 2801257 h 2801257"/>
                            <a:gd name="connsiteX3" fmla="*/ 2975429 w 2975429"/>
                            <a:gd name="connsiteY3" fmla="*/ 2801257 h 2801257"/>
                          </a:gdLst>
                          <a:ahLst/>
                          <a:cxnLst>
                            <a:cxn ang="0">
                              <a:pos x="connsiteX0" y="connsiteY0"/>
                            </a:cxn>
                            <a:cxn ang="0">
                              <a:pos x="connsiteX1" y="connsiteY1"/>
                            </a:cxn>
                            <a:cxn ang="0">
                              <a:pos x="connsiteX2" y="connsiteY2"/>
                            </a:cxn>
                            <a:cxn ang="0">
                              <a:pos x="connsiteX3" y="connsiteY3"/>
                            </a:cxn>
                          </a:cxnLst>
                          <a:rect l="l" t="t" r="r" b="b"/>
                          <a:pathLst>
                            <a:path w="2975429" h="2801257">
                              <a:moveTo>
                                <a:pt x="0" y="0"/>
                              </a:moveTo>
                              <a:cubicBezTo>
                                <a:pt x="579362" y="56847"/>
                                <a:pt x="1158724" y="113695"/>
                                <a:pt x="1654629" y="580571"/>
                              </a:cubicBezTo>
                              <a:cubicBezTo>
                                <a:pt x="2150534" y="1047447"/>
                                <a:pt x="2975429" y="2801257"/>
                                <a:pt x="2975429" y="2801257"/>
                              </a:cubicBezTo>
                              <a:lnTo>
                                <a:pt x="2975429" y="2801257"/>
                              </a:lnTo>
                            </a:path>
                          </a:pathLst>
                        </a:custGeom>
                      </p:spPr>
                      <p:style>
                        <a:lnRef idx="1">
                          <a:schemeClr val="dk1"/>
                        </a:lnRef>
                        <a:fillRef idx="0">
                          <a:schemeClr val="dk1"/>
                        </a:fillRef>
                        <a:effectRef idx="0">
                          <a:schemeClr val="dk1"/>
                        </a:effectRef>
                        <a:fontRef idx="minor">
                          <a:schemeClr val="tx1"/>
                        </a:fontRef>
                      </p:style>
                      <p:txBody>
                        <a:bodyPr rtlCol="1" anchor="ctr"/>
                        <a:lstStyle/>
                        <a:p>
                          <a:pPr algn="ctr"/>
                          <a:endParaRPr lang="ar-IQ"/>
                        </a:p>
                      </p:txBody>
                    </p:sp>
                  </p:grpSp>
                  <p:sp>
                    <p:nvSpPr>
                      <p:cNvPr id="37" name="Freeform 36"/>
                      <p:cNvSpPr/>
                      <p:nvPr/>
                    </p:nvSpPr>
                    <p:spPr>
                      <a:xfrm>
                        <a:off x="3918857" y="2165048"/>
                        <a:ext cx="2481943" cy="2174723"/>
                      </a:xfrm>
                      <a:custGeom>
                        <a:avLst/>
                        <a:gdLst>
                          <a:gd name="connsiteX0" fmla="*/ 0 w 2481943"/>
                          <a:gd name="connsiteY0" fmla="*/ 2174723 h 2174723"/>
                          <a:gd name="connsiteX1" fmla="*/ 1669143 w 2481943"/>
                          <a:gd name="connsiteY1" fmla="*/ 360438 h 2174723"/>
                          <a:gd name="connsiteX2" fmla="*/ 2481943 w 2481943"/>
                          <a:gd name="connsiteY2" fmla="*/ 12095 h 2174723"/>
                          <a:gd name="connsiteX3" fmla="*/ 2481943 w 2481943"/>
                          <a:gd name="connsiteY3" fmla="*/ 12095 h 2174723"/>
                        </a:gdLst>
                        <a:ahLst/>
                        <a:cxnLst>
                          <a:cxn ang="0">
                            <a:pos x="connsiteX0" y="connsiteY0"/>
                          </a:cxn>
                          <a:cxn ang="0">
                            <a:pos x="connsiteX1" y="connsiteY1"/>
                          </a:cxn>
                          <a:cxn ang="0">
                            <a:pos x="connsiteX2" y="connsiteY2"/>
                          </a:cxn>
                          <a:cxn ang="0">
                            <a:pos x="connsiteX3" y="connsiteY3"/>
                          </a:cxn>
                        </a:cxnLst>
                        <a:rect l="l" t="t" r="r" b="b"/>
                        <a:pathLst>
                          <a:path w="2481943" h="2174723">
                            <a:moveTo>
                              <a:pt x="0" y="2174723"/>
                            </a:moveTo>
                            <a:cubicBezTo>
                              <a:pt x="627743" y="1447799"/>
                              <a:pt x="1255486" y="720876"/>
                              <a:pt x="1669143" y="360438"/>
                            </a:cubicBezTo>
                            <a:cubicBezTo>
                              <a:pt x="2082800" y="0"/>
                              <a:pt x="2481943" y="12095"/>
                              <a:pt x="2481943" y="12095"/>
                            </a:cubicBezTo>
                            <a:lnTo>
                              <a:pt x="2481943" y="12095"/>
                            </a:lnTo>
                          </a:path>
                        </a:pathLst>
                      </a:custGeom>
                    </p:spPr>
                    <p:style>
                      <a:lnRef idx="1">
                        <a:schemeClr val="dk1"/>
                      </a:lnRef>
                      <a:fillRef idx="0">
                        <a:schemeClr val="dk1"/>
                      </a:fillRef>
                      <a:effectRef idx="0">
                        <a:schemeClr val="dk1"/>
                      </a:effectRef>
                      <a:fontRef idx="minor">
                        <a:schemeClr val="tx1"/>
                      </a:fontRef>
                    </p:style>
                    <p:txBody>
                      <a:bodyPr rtlCol="1" anchor="ctr"/>
                      <a:lstStyle/>
                      <a:p>
                        <a:pPr algn="ctr"/>
                        <a:endParaRPr lang="ar-IQ"/>
                      </a:p>
                    </p:txBody>
                  </p:sp>
                </p:grpSp>
                <p:sp>
                  <p:nvSpPr>
                    <p:cNvPr id="32" name="TextBox 31"/>
                    <p:cNvSpPr txBox="1"/>
                    <p:nvPr/>
                  </p:nvSpPr>
                  <p:spPr>
                    <a:xfrm>
                      <a:off x="5486400" y="3429000"/>
                      <a:ext cx="779256" cy="523220"/>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pPr algn="ctr" rtl="0"/>
                      <a:r>
                        <a:rPr lang="en-US" sz="2800" dirty="0"/>
                        <a:t>III</a:t>
                      </a:r>
                      <a:endParaRPr lang="ar-IQ" dirty="0"/>
                    </a:p>
                  </p:txBody>
                </p:sp>
                <p:sp>
                  <p:nvSpPr>
                    <p:cNvPr id="33" name="TextBox 32"/>
                    <p:cNvSpPr txBox="1"/>
                    <p:nvPr/>
                  </p:nvSpPr>
                  <p:spPr>
                    <a:xfrm>
                      <a:off x="3661189" y="1790700"/>
                      <a:ext cx="678621" cy="400110"/>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pPr algn="ctr" rtl="0"/>
                      <a:r>
                        <a:rPr lang="en-US" sz="2000" dirty="0"/>
                        <a:t>IV</a:t>
                      </a:r>
                      <a:endParaRPr lang="ar-IQ" sz="2000" dirty="0"/>
                    </a:p>
                  </p:txBody>
                </p:sp>
                <p:sp>
                  <p:nvSpPr>
                    <p:cNvPr id="34" name="TextBox 33"/>
                    <p:cNvSpPr txBox="1"/>
                    <p:nvPr/>
                  </p:nvSpPr>
                  <p:spPr>
                    <a:xfrm>
                      <a:off x="1676400" y="3429000"/>
                      <a:ext cx="779256" cy="523220"/>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pPr algn="ctr" rtl="0"/>
                      <a:r>
                        <a:rPr lang="en-US" sz="2800" dirty="0"/>
                        <a:t>II</a:t>
                      </a:r>
                      <a:endParaRPr lang="ar-IQ" dirty="0"/>
                    </a:p>
                  </p:txBody>
                </p:sp>
                <p:sp>
                  <p:nvSpPr>
                    <p:cNvPr id="35" name="TextBox 34"/>
                    <p:cNvSpPr txBox="1"/>
                    <p:nvPr/>
                  </p:nvSpPr>
                  <p:spPr>
                    <a:xfrm>
                      <a:off x="3927889" y="4648200"/>
                      <a:ext cx="644111" cy="523220"/>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pPr algn="ctr"/>
                      <a:r>
                        <a:rPr lang="en-US" sz="2800" dirty="0"/>
                        <a:t>I</a:t>
                      </a:r>
                      <a:endParaRPr lang="ar-IQ" dirty="0"/>
                    </a:p>
                  </p:txBody>
                </p:sp>
              </p:grpSp>
              <p:sp>
                <p:nvSpPr>
                  <p:cNvPr id="30" name="TextBox 29"/>
                  <p:cNvSpPr txBox="1"/>
                  <p:nvPr/>
                </p:nvSpPr>
                <p:spPr>
                  <a:xfrm rot="16200000">
                    <a:off x="557174" y="3244334"/>
                    <a:ext cx="1388586" cy="369332"/>
                  </a:xfrm>
                  <a:prstGeom prst="rect">
                    <a:avLst/>
                  </a:prstGeom>
                  <a:noFill/>
                </p:spPr>
                <p:txBody>
                  <a:bodyPr wrap="none" rtlCol="1">
                    <a:spAutoFit/>
                  </a:bodyPr>
                  <a:lstStyle/>
                  <a:p>
                    <a:r>
                      <a:rPr lang="en-US" dirty="0"/>
                      <a:t>T</a:t>
                    </a:r>
                    <a:r>
                      <a:rPr lang="en-US" dirty="0"/>
                      <a:t>emperature</a:t>
                    </a:r>
                    <a:endParaRPr lang="ar-IQ" dirty="0"/>
                  </a:p>
                </p:txBody>
              </p:sp>
            </p:grpSp>
            <p:sp>
              <p:nvSpPr>
                <p:cNvPr id="28" name="TextBox 27"/>
                <p:cNvSpPr txBox="1"/>
                <p:nvPr/>
              </p:nvSpPr>
              <p:spPr>
                <a:xfrm>
                  <a:off x="3858503" y="5791200"/>
                  <a:ext cx="1426994" cy="369332"/>
                </a:xfrm>
                <a:prstGeom prst="rect">
                  <a:avLst/>
                </a:prstGeom>
                <a:noFill/>
              </p:spPr>
              <p:txBody>
                <a:bodyPr wrap="none" rtlCol="1">
                  <a:spAutoFit/>
                </a:bodyPr>
                <a:lstStyle/>
                <a:p>
                  <a:r>
                    <a:rPr lang="en-US" dirty="0"/>
                    <a:t>Composition </a:t>
                  </a:r>
                  <a:endParaRPr lang="ar-IQ" dirty="0"/>
                </a:p>
              </p:txBody>
            </p:sp>
          </p:grpSp>
          <p:sp>
            <p:nvSpPr>
              <p:cNvPr id="25" name="TextBox 24"/>
              <p:cNvSpPr txBox="1"/>
              <p:nvPr/>
            </p:nvSpPr>
            <p:spPr>
              <a:xfrm>
                <a:off x="1187624" y="5661248"/>
                <a:ext cx="847487" cy="369332"/>
              </a:xfrm>
              <a:prstGeom prst="rect">
                <a:avLst/>
              </a:prstGeom>
              <a:noFill/>
            </p:spPr>
            <p:txBody>
              <a:bodyPr wrap="square" rtlCol="1">
                <a:spAutoFit/>
              </a:bodyPr>
              <a:lstStyle/>
              <a:p>
                <a:r>
                  <a:rPr lang="en-US" dirty="0"/>
                  <a:t>Pure A</a:t>
                </a:r>
                <a:endParaRPr lang="ar-IQ" dirty="0"/>
              </a:p>
            </p:txBody>
          </p:sp>
          <p:sp>
            <p:nvSpPr>
              <p:cNvPr id="26" name="TextBox 25"/>
              <p:cNvSpPr txBox="1"/>
              <p:nvPr/>
            </p:nvSpPr>
            <p:spPr>
              <a:xfrm>
                <a:off x="6876256" y="5661248"/>
                <a:ext cx="847487" cy="378296"/>
              </a:xfrm>
              <a:prstGeom prst="rect">
                <a:avLst/>
              </a:prstGeom>
              <a:noFill/>
            </p:spPr>
            <p:txBody>
              <a:bodyPr wrap="square" rtlCol="1">
                <a:spAutoFit/>
              </a:bodyPr>
              <a:lstStyle/>
              <a:p>
                <a:r>
                  <a:rPr lang="en-US" dirty="0"/>
                  <a:t>Pure B</a:t>
                </a:r>
                <a:endParaRPr lang="ar-IQ" dirty="0"/>
              </a:p>
            </p:txBody>
          </p:sp>
        </p:grpSp>
        <p:sp>
          <p:nvSpPr>
            <p:cNvPr id="46" name="TextBox 45"/>
            <p:cNvSpPr txBox="1"/>
            <p:nvPr/>
          </p:nvSpPr>
          <p:spPr>
            <a:xfrm>
              <a:off x="4139952" y="3429000"/>
              <a:ext cx="1480085" cy="369332"/>
            </a:xfrm>
            <a:prstGeom prst="rect">
              <a:avLst/>
            </a:prstGeom>
            <a:noFill/>
          </p:spPr>
          <p:txBody>
            <a:bodyPr wrap="none" rtlCol="1">
              <a:spAutoFit/>
            </a:bodyPr>
            <a:lstStyle/>
            <a:p>
              <a:r>
                <a:rPr lang="en-US" dirty="0"/>
                <a:t>Eutectic point</a:t>
              </a:r>
              <a:endParaRPr lang="ar-IQ" dirty="0"/>
            </a:p>
          </p:txBody>
        </p:sp>
        <p:cxnSp>
          <p:nvCxnSpPr>
            <p:cNvPr id="48" name="Straight Arrow Connector 47"/>
            <p:cNvCxnSpPr/>
            <p:nvPr/>
          </p:nvCxnSpPr>
          <p:spPr>
            <a:xfrm flipH="1">
              <a:off x="4840069" y="3933056"/>
              <a:ext cx="19963" cy="5667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445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163285"/>
            <a:ext cx="10733313" cy="664029"/>
          </a:xfrm>
        </p:spPr>
        <p:txBody>
          <a:bodyPr>
            <a:normAutofit fontScale="90000"/>
          </a:bodyPr>
          <a:lstStyle/>
          <a:p>
            <a:r>
              <a:rPr lang="en-US" sz="3100" dirty="0" smtClean="0"/>
              <a:t>Chapter 4 \ Dosage </a:t>
            </a:r>
            <a:r>
              <a:rPr lang="en-US" sz="3100" dirty="0"/>
              <a:t>Form Design:</a:t>
            </a:r>
            <a:r>
              <a:rPr lang="ar-IQ" sz="3100" dirty="0"/>
              <a:t> </a:t>
            </a:r>
            <a:r>
              <a:rPr lang="en-US" sz="3100" dirty="0"/>
              <a:t>Pharmaceutical and Formulation Considerations</a:t>
            </a:r>
            <a:r>
              <a:rPr lang="en-US" dirty="0"/>
              <a:t/>
            </a:r>
            <a:br>
              <a:rPr lang="en-US" dirty="0"/>
            </a:br>
            <a:endParaRPr lang="en-US" dirty="0"/>
          </a:p>
        </p:txBody>
      </p:sp>
      <p:sp>
        <p:nvSpPr>
          <p:cNvPr id="3" name="Content Placeholder 2"/>
          <p:cNvSpPr>
            <a:spLocks noGrp="1"/>
          </p:cNvSpPr>
          <p:nvPr>
            <p:ph idx="1"/>
          </p:nvPr>
        </p:nvSpPr>
        <p:spPr>
          <a:xfrm>
            <a:off x="228600" y="1469571"/>
            <a:ext cx="11571513" cy="5377543"/>
          </a:xfrm>
        </p:spPr>
        <p:txBody>
          <a:bodyPr>
            <a:noAutofit/>
          </a:bodyPr>
          <a:lstStyle/>
          <a:p>
            <a:pPr algn="just"/>
            <a:r>
              <a:rPr lang="en-US" sz="2000" dirty="0" smtClean="0"/>
              <a:t>Objectives After </a:t>
            </a:r>
            <a:r>
              <a:rPr lang="en-US" sz="2000" dirty="0"/>
              <a:t>reading this chapter, the student will be able to:</a:t>
            </a:r>
          </a:p>
          <a:p>
            <a:pPr marL="0" indent="0" algn="just">
              <a:buNone/>
            </a:pPr>
            <a:r>
              <a:rPr lang="en-US" sz="2000" dirty="0"/>
              <a:t>1. List reasons for the incorporation of drugs into various dosage forms</a:t>
            </a:r>
          </a:p>
          <a:p>
            <a:pPr marL="0" indent="0" algn="just">
              <a:buNone/>
            </a:pPr>
            <a:r>
              <a:rPr lang="en-US" sz="2000" dirty="0"/>
              <a:t>2. Compare and contrast the advantages/disadvantages of various drug </a:t>
            </a:r>
            <a:r>
              <a:rPr lang="en-US" sz="2000" dirty="0" smtClean="0"/>
              <a:t>dosage forms</a:t>
            </a:r>
            <a:endParaRPr lang="en-US" sz="2000" dirty="0"/>
          </a:p>
          <a:p>
            <a:pPr marL="0" indent="0" algn="just">
              <a:buNone/>
            </a:pPr>
            <a:r>
              <a:rPr lang="en-US" sz="2000" dirty="0"/>
              <a:t>3. Describe the information needed in </a:t>
            </a:r>
            <a:r>
              <a:rPr lang="en-US" sz="2000" dirty="0" err="1"/>
              <a:t>preformulation</a:t>
            </a:r>
            <a:r>
              <a:rPr lang="en-US" sz="2000" dirty="0"/>
              <a:t> studies to characterize </a:t>
            </a:r>
            <a:r>
              <a:rPr lang="en-US" sz="2000" dirty="0" smtClean="0"/>
              <a:t>a drug </a:t>
            </a:r>
            <a:r>
              <a:rPr lang="en-US" sz="2000" dirty="0"/>
              <a:t>substance for possible inclusion into a dosage form</a:t>
            </a:r>
          </a:p>
          <a:p>
            <a:pPr marL="0" indent="0" algn="just">
              <a:buNone/>
            </a:pPr>
            <a:r>
              <a:rPr lang="en-US" sz="2000" dirty="0"/>
              <a:t>4. Describe the mechanisms of drug degradation and provide examples </a:t>
            </a:r>
            <a:r>
              <a:rPr lang="en-US" sz="2000" dirty="0" smtClean="0"/>
              <a:t>of each</a:t>
            </a:r>
            <a:endParaRPr lang="en-US" sz="2000" dirty="0"/>
          </a:p>
          <a:p>
            <a:pPr marL="0" indent="0" algn="just">
              <a:buNone/>
            </a:pPr>
            <a:r>
              <a:rPr lang="en-US" sz="2000" dirty="0"/>
              <a:t>5. Describe the five types of drug instability of concern to the </a:t>
            </a:r>
            <a:r>
              <a:rPr lang="en-US" sz="2000" dirty="0" smtClean="0"/>
              <a:t>practicing pharmacist</a:t>
            </a:r>
            <a:endParaRPr lang="en-US" sz="2000" dirty="0"/>
          </a:p>
          <a:p>
            <a:pPr marL="0" indent="0" algn="just">
              <a:buNone/>
            </a:pPr>
            <a:r>
              <a:rPr lang="en-US" sz="2000" dirty="0"/>
              <a:t>6. Describe the purpose and general protocol for accelerated stability studies</a:t>
            </a:r>
          </a:p>
          <a:p>
            <a:pPr marL="0" indent="0" algn="just">
              <a:buNone/>
            </a:pPr>
            <a:r>
              <a:rPr lang="en-US" sz="2000" dirty="0"/>
              <a:t>7. Summarize approaches employed to stabilize drugs in pharmaceutical </a:t>
            </a:r>
            <a:r>
              <a:rPr lang="en-US" sz="2000" dirty="0" smtClean="0"/>
              <a:t>dosage forms</a:t>
            </a:r>
            <a:endParaRPr lang="en-US" sz="2000" dirty="0"/>
          </a:p>
          <a:p>
            <a:pPr marL="0" indent="0" algn="just">
              <a:buNone/>
            </a:pPr>
            <a:r>
              <a:rPr lang="en-US" sz="2000" dirty="0"/>
              <a:t>8. Calculate rate reactions for various liquid dosage forms</a:t>
            </a:r>
          </a:p>
          <a:p>
            <a:pPr marL="0" indent="0" algn="just">
              <a:buNone/>
            </a:pPr>
            <a:r>
              <a:rPr lang="en-US" sz="2000" dirty="0"/>
              <a:t>9. Categorize various pharmaceutical ingredients and excipients</a:t>
            </a:r>
            <a:endParaRPr lang="en-US" sz="2000" dirty="0"/>
          </a:p>
        </p:txBody>
      </p:sp>
    </p:spTree>
    <p:extLst>
      <p:ext uri="{BB962C8B-B14F-4D97-AF65-F5344CB8AC3E}">
        <p14:creationId xmlns:p14="http://schemas.microsoft.com/office/powerpoint/2010/main" val="23234165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26764"/>
            <a:ext cx="8229600" cy="634082"/>
          </a:xfrm>
        </p:spPr>
        <p:txBody>
          <a:bodyPr>
            <a:normAutofit fontScale="90000"/>
          </a:bodyPr>
          <a:lstStyle/>
          <a:p>
            <a:r>
              <a:rPr lang="en-GB" dirty="0" smtClean="0"/>
              <a:t>The </a:t>
            </a:r>
            <a:r>
              <a:rPr lang="en-GB" dirty="0" smtClean="0"/>
              <a:t>Phase Rule</a:t>
            </a:r>
            <a:r>
              <a:rPr lang="en-US" dirty="0" smtClean="0"/>
              <a:t/>
            </a:r>
            <a:br>
              <a:rPr lang="en-US" dirty="0" smtClean="0"/>
            </a:br>
            <a:endParaRPr lang="ar-IQ" dirty="0"/>
          </a:p>
        </p:txBody>
      </p:sp>
      <p:sp>
        <p:nvSpPr>
          <p:cNvPr id="3" name="Content Placeholder 2"/>
          <p:cNvSpPr>
            <a:spLocks noGrp="1"/>
          </p:cNvSpPr>
          <p:nvPr>
            <p:ph idx="1"/>
          </p:nvPr>
        </p:nvSpPr>
        <p:spPr>
          <a:xfrm>
            <a:off x="528320" y="949361"/>
            <a:ext cx="10668000" cy="5217443"/>
          </a:xfrm>
        </p:spPr>
        <p:txBody>
          <a:bodyPr>
            <a:normAutofit/>
          </a:bodyPr>
          <a:lstStyle/>
          <a:p>
            <a:pPr algn="l" rtl="0"/>
            <a:r>
              <a:rPr lang="en-GB" sz="2400" dirty="0" smtClean="0">
                <a:latin typeface="Arial" panose="020B0604020202020204" pitchFamily="34" charset="0"/>
                <a:cs typeface="Arial" panose="020B0604020202020204" pitchFamily="34" charset="0"/>
              </a:rPr>
              <a:t>Phase diagrams are often constructed to </a:t>
            </a:r>
            <a:r>
              <a:rPr lang="en-GB" sz="2400" u="sng" dirty="0" smtClean="0">
                <a:latin typeface="Arial" panose="020B0604020202020204" pitchFamily="34" charset="0"/>
                <a:cs typeface="Arial" panose="020B0604020202020204" pitchFamily="34" charset="0"/>
              </a:rPr>
              <a:t>provide a visual picture of the existence and extent of the presence of solid and liquid phases in binary, ternary, and other mixtures</a:t>
            </a:r>
            <a:r>
              <a:rPr lang="en-GB" sz="2400" dirty="0" smtClean="0">
                <a:latin typeface="Arial" panose="020B0604020202020204" pitchFamily="34" charset="0"/>
                <a:cs typeface="Arial" panose="020B0604020202020204" pitchFamily="34" charset="0"/>
              </a:rPr>
              <a:t>.</a:t>
            </a:r>
            <a:endParaRPr lang="ar-IQ" sz="2400" dirty="0">
              <a:latin typeface="Arial" panose="020B0604020202020204" pitchFamily="34" charset="0"/>
              <a:cs typeface="Arial" panose="020B0604020202020204" pitchFamily="34" charset="0"/>
            </a:endParaRPr>
          </a:p>
        </p:txBody>
      </p:sp>
      <p:grpSp>
        <p:nvGrpSpPr>
          <p:cNvPr id="7" name="Group 6"/>
          <p:cNvGrpSpPr/>
          <p:nvPr/>
        </p:nvGrpSpPr>
        <p:grpSpPr>
          <a:xfrm>
            <a:off x="2135561" y="2996952"/>
            <a:ext cx="8209487" cy="2664296"/>
            <a:chOff x="611560" y="2996952"/>
            <a:chExt cx="8209487" cy="2664296"/>
          </a:xfrm>
        </p:grpSpPr>
        <p:pic>
          <p:nvPicPr>
            <p:cNvPr id="2050" name="Picture 2" descr="https://encrypted-tbn2.gstatic.com/images?q=tbn:ANd9GcSKicc8EV1GMSgEOza-s0ygM8679-Os8fspyUAXnNstTVyPwTg"/>
            <p:cNvPicPr>
              <a:picLocks noChangeAspect="1" noChangeArrowheads="1"/>
            </p:cNvPicPr>
            <p:nvPr/>
          </p:nvPicPr>
          <p:blipFill>
            <a:blip r:embed="rId2" cstate="print"/>
            <a:srcRect l="15254" t="14551" r="33898" b="7843"/>
            <a:stretch>
              <a:fillRect/>
            </a:stretch>
          </p:blipFill>
          <p:spPr bwMode="auto">
            <a:xfrm>
              <a:off x="611560" y="2996952"/>
              <a:ext cx="2664296" cy="2664296"/>
            </a:xfrm>
            <a:prstGeom prst="rect">
              <a:avLst/>
            </a:prstGeom>
            <a:noFill/>
          </p:spPr>
        </p:pic>
        <p:pic>
          <p:nvPicPr>
            <p:cNvPr id="2052" name="Picture 4" descr="https://encrypted-tbn1.gstatic.com/images?q=tbn:ANd9GcRcgHXutvzWmr8ZDaOQhlNtsaJBCHqNFvBM3mMwL_-Epv1RmqZg"/>
            <p:cNvPicPr>
              <a:picLocks noChangeAspect="1" noChangeArrowheads="1"/>
            </p:cNvPicPr>
            <p:nvPr/>
          </p:nvPicPr>
          <p:blipFill>
            <a:blip r:embed="rId3" cstate="print"/>
            <a:srcRect/>
            <a:stretch>
              <a:fillRect/>
            </a:stretch>
          </p:blipFill>
          <p:spPr bwMode="auto">
            <a:xfrm>
              <a:off x="3419872" y="3212976"/>
              <a:ext cx="2376264" cy="2222625"/>
            </a:xfrm>
            <a:prstGeom prst="rect">
              <a:avLst/>
            </a:prstGeom>
            <a:noFill/>
          </p:spPr>
        </p:pic>
        <p:pic>
          <p:nvPicPr>
            <p:cNvPr id="2054" name="Picture 6" descr="https://encrypted-tbn3.gstatic.com/images?q=tbn:ANd9GcQxSp0mBv5Qq7c8vn4GLffSBPKuRMZyMaut0Mt2aJFVKM-LGMex"/>
            <p:cNvPicPr>
              <a:picLocks noChangeAspect="1" noChangeArrowheads="1"/>
            </p:cNvPicPr>
            <p:nvPr/>
          </p:nvPicPr>
          <p:blipFill>
            <a:blip r:embed="rId4" cstate="print"/>
            <a:srcRect/>
            <a:stretch>
              <a:fillRect/>
            </a:stretch>
          </p:blipFill>
          <p:spPr bwMode="auto">
            <a:xfrm>
              <a:off x="5796136" y="3645024"/>
              <a:ext cx="3024911" cy="1825749"/>
            </a:xfrm>
            <a:prstGeom prst="rect">
              <a:avLst/>
            </a:prstGeom>
            <a:noFill/>
          </p:spPr>
        </p:pic>
      </p:grpSp>
    </p:spTree>
    <p:extLst>
      <p:ext uri="{BB962C8B-B14F-4D97-AF65-F5344CB8AC3E}">
        <p14:creationId xmlns:p14="http://schemas.microsoft.com/office/powerpoint/2010/main" val="40092798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6080" y="274321"/>
            <a:ext cx="11358880" cy="415498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l" rtl="0"/>
            <a:r>
              <a:rPr lang="en-US" sz="2400" dirty="0"/>
              <a:t>The Phase Rule</a:t>
            </a:r>
          </a:p>
          <a:p>
            <a:pPr algn="l" rtl="0"/>
            <a:r>
              <a:rPr lang="en-US" sz="2400" dirty="0"/>
              <a:t>A phase diagram, or temperature-composition diagram, represents the melting point as a function of composition of two or three component systems. </a:t>
            </a:r>
          </a:p>
          <a:p>
            <a:pPr algn="l" rtl="0"/>
            <a:r>
              <a:rPr lang="en-US" sz="2400" dirty="0"/>
              <a:t>The ﬁgure in previous slid is an example of such a representation for a two-component mixture. This phase diagram depicts a two-component mixture in which the components are completely miscible in the molten state and no solid solution or addition compound is formed in the solid state.</a:t>
            </a:r>
          </a:p>
          <a:p>
            <a:pPr algn="l" rtl="0"/>
            <a:r>
              <a:rPr lang="en-US" sz="2400" dirty="0"/>
              <a:t> As is evident, starting from the extremes of either pure component A or pure component B, as the second component is added, the melting point of the pure component decreases. There is a point on this phase diagram at which a minimum  melting point occurs (i.e., the eutectic point).</a:t>
            </a:r>
          </a:p>
        </p:txBody>
      </p:sp>
    </p:spTree>
    <p:extLst>
      <p:ext uri="{BB962C8B-B14F-4D97-AF65-F5344CB8AC3E}">
        <p14:creationId xmlns:p14="http://schemas.microsoft.com/office/powerpoint/2010/main" val="23665804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7400" y="260648"/>
            <a:ext cx="8077200" cy="538609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l" rtl="0"/>
            <a:r>
              <a:rPr lang="en-US" sz="2400" dirty="0"/>
              <a:t> </a:t>
            </a:r>
            <a:r>
              <a:rPr lang="en-US" sz="2000" dirty="0"/>
              <a:t>As is evident, four regions, or phases, in this diagram,  represent the following:</a:t>
            </a:r>
          </a:p>
          <a:p>
            <a:pPr algn="l" rtl="0"/>
            <a:r>
              <a:rPr lang="en-US" sz="2000" dirty="0"/>
              <a:t> I            Solid A + solid B</a:t>
            </a:r>
          </a:p>
          <a:p>
            <a:pPr algn="l" rtl="0"/>
            <a:r>
              <a:rPr lang="en-US" sz="2000" dirty="0"/>
              <a:t> II           Solid A + melt</a:t>
            </a:r>
          </a:p>
          <a:p>
            <a:pPr algn="l" rtl="0"/>
            <a:r>
              <a:rPr lang="en-US" sz="2000" dirty="0"/>
              <a:t> III          Solid B + melt </a:t>
            </a:r>
          </a:p>
          <a:p>
            <a:pPr algn="l" rtl="0"/>
            <a:r>
              <a:rPr lang="en-US" sz="2000" dirty="0"/>
              <a:t>IV          Melt Each phase is a homogenous part of the system, physically separated by distinct boundaries. </a:t>
            </a:r>
          </a:p>
          <a:p>
            <a:pPr algn="l" rtl="0"/>
            <a:r>
              <a:rPr lang="en-US" sz="2000" dirty="0"/>
              <a:t>A description of the conditions under which these phases can exist is called the Phase Rule, which can be presented thus:</a:t>
            </a:r>
          </a:p>
          <a:p>
            <a:pPr algn="l" rtl="0"/>
            <a:r>
              <a:rPr lang="en-US" sz="2000" dirty="0"/>
              <a:t> F = C − P + X</a:t>
            </a:r>
          </a:p>
          <a:p>
            <a:pPr algn="l" rtl="0"/>
            <a:r>
              <a:rPr lang="en-US" sz="2000" dirty="0"/>
              <a:t> where F is the number of degrees of freedom, C is the number of components, P is the number of phases, and X is a variable dependent upon selected considerations of the phase diagram (1, 2, or 3). </a:t>
            </a:r>
          </a:p>
          <a:p>
            <a:pPr algn="l" rtl="0"/>
            <a:r>
              <a:rPr lang="en-US" sz="2000" dirty="0"/>
              <a:t>C describes the minimum number of chemical components to be speciﬁed to deﬁne the phases. </a:t>
            </a:r>
          </a:p>
          <a:p>
            <a:pPr algn="l" rtl="0"/>
            <a:r>
              <a:rPr lang="en-US" sz="2000" dirty="0"/>
              <a:t>F is the number of independent variables that must be speciﬁed to  deﬁne the complete system (e.g., temperature, pressure, concentration).</a:t>
            </a:r>
            <a:endParaRPr lang="en-US" sz="2000" dirty="0"/>
          </a:p>
        </p:txBody>
      </p:sp>
    </p:spTree>
    <p:extLst>
      <p:ext uri="{BB962C8B-B14F-4D97-AF65-F5344CB8AC3E}">
        <p14:creationId xmlns:p14="http://schemas.microsoft.com/office/powerpoint/2010/main" val="22467978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 pavilion\Desktop\slide_41.jpg"/>
          <p:cNvPicPr>
            <a:picLocks noChangeAspect="1" noChangeArrowheads="1"/>
          </p:cNvPicPr>
          <p:nvPr/>
        </p:nvPicPr>
        <p:blipFill>
          <a:blip r:embed="rId2" cstate="print">
            <a:clrChange>
              <a:clrFrom>
                <a:srgbClr val="010F32"/>
              </a:clrFrom>
              <a:clrTo>
                <a:srgbClr val="010F32">
                  <a:alpha val="0"/>
                </a:srgbClr>
              </a:clrTo>
            </a:clrChange>
          </a:blip>
          <a:srcRect t="3801"/>
          <a:stretch>
            <a:fillRect/>
          </a:stretch>
        </p:blipFill>
        <p:spPr bwMode="auto">
          <a:xfrm>
            <a:off x="1524000" y="404664"/>
            <a:ext cx="9144000" cy="6597352"/>
          </a:xfrm>
          <a:prstGeom prst="rect">
            <a:avLst/>
          </a:prstGeom>
          <a:noFill/>
        </p:spPr>
      </p:pic>
    </p:spTree>
    <p:extLst>
      <p:ext uri="{BB962C8B-B14F-4D97-AF65-F5344CB8AC3E}">
        <p14:creationId xmlns:p14="http://schemas.microsoft.com/office/powerpoint/2010/main" val="15868739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476674"/>
            <a:ext cx="7924800" cy="489364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l" rtl="0"/>
            <a:r>
              <a:rPr lang="en-US" sz="2400" dirty="0"/>
              <a:t>EXAMPLE 1: In a mixture of menthol and </a:t>
            </a:r>
            <a:r>
              <a:rPr lang="en-US" sz="2400" dirty="0" err="1"/>
              <a:t>thymol</a:t>
            </a:r>
            <a:r>
              <a:rPr lang="en-US" sz="2400" dirty="0"/>
              <a:t>, a phase diagram similar to that illustrated can be obtained. To describe the number of degrees of freedom in the part of the graph moving from the curved line starting at pure A, progressing downward to the eutectic point, and then following an increasing melting point to pure B, it is evident from this presentation that either temperature or composition will describe this system, since it is assumed in this instance that pressure is constant. Therefore, the number of degrees of freedom to describe this portion of the phase diagram is given thus: F = 2 − 2 + 1 = 1</a:t>
            </a:r>
          </a:p>
          <a:p>
            <a:pPr algn="l" rtl="0"/>
            <a:r>
              <a:rPr lang="en-US" sz="2400" dirty="0"/>
              <a:t>In other words, along this line either temperature or composition will describe the system</a:t>
            </a:r>
            <a:endParaRPr lang="ar-IQ" sz="2400" dirty="0"/>
          </a:p>
        </p:txBody>
      </p:sp>
    </p:spTree>
    <p:extLst>
      <p:ext uri="{BB962C8B-B14F-4D97-AF65-F5344CB8AC3E}">
        <p14:creationId xmlns:p14="http://schemas.microsoft.com/office/powerpoint/2010/main" val="8629321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2200" y="751345"/>
            <a:ext cx="7391400" cy="470898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l" rtl="0"/>
            <a:r>
              <a:rPr lang="en-US" sz="2000" dirty="0"/>
              <a:t>EXAMPLE 2: When in the area of a single phase of the diagram, such as the melt (IV), the system can be described thus: F = 2 − 1 + 1 = 2</a:t>
            </a:r>
          </a:p>
          <a:p>
            <a:pPr algn="l" rtl="0"/>
            <a:r>
              <a:rPr lang="en-US" sz="2000" dirty="0"/>
              <a:t>In this portion of the phase diagram, two factors, temperature and composition, can be varied without a change in the number of phases in the system.</a:t>
            </a:r>
          </a:p>
          <a:p>
            <a:pPr algn="l" rtl="0"/>
            <a:endParaRPr lang="en-US" sz="2000" dirty="0"/>
          </a:p>
          <a:p>
            <a:pPr algn="l" rtl="0"/>
            <a:r>
              <a:rPr lang="en-US" sz="2000" dirty="0"/>
              <a:t>EXAMPLE 3: At the eutectic point,</a:t>
            </a:r>
          </a:p>
          <a:p>
            <a:pPr algn="l" rtl="0"/>
            <a:r>
              <a:rPr lang="en-US" sz="2000" dirty="0"/>
              <a:t>F = 2 − 3 + 1 = 0</a:t>
            </a:r>
          </a:p>
          <a:p>
            <a:pPr algn="l" rtl="0"/>
            <a:r>
              <a:rPr lang="en-US" sz="2000" dirty="0"/>
              <a:t>and any change in the concentration or temperature may cause disappearance of one of the two solid phases or the liquid phase. Phase diagrams are valuable for interpreting interactions between two or more components, relating not only to melting point depression and possible liquefaction at room temperature but also the formation of solid solutions, </a:t>
            </a:r>
            <a:r>
              <a:rPr lang="en-US" sz="2000" dirty="0" err="1"/>
              <a:t>coprecipitates</a:t>
            </a:r>
            <a:r>
              <a:rPr lang="en-US" sz="2000" dirty="0"/>
              <a:t>, and other solid-state interactions</a:t>
            </a:r>
            <a:endParaRPr lang="ar-IQ" sz="2000" dirty="0"/>
          </a:p>
        </p:txBody>
      </p:sp>
    </p:spTree>
    <p:extLst>
      <p:ext uri="{BB962C8B-B14F-4D97-AF65-F5344CB8AC3E}">
        <p14:creationId xmlns:p14="http://schemas.microsoft.com/office/powerpoint/2010/main" val="36217118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854" y="121920"/>
            <a:ext cx="8596668" cy="443137"/>
          </a:xfrm>
        </p:spPr>
        <p:txBody>
          <a:bodyPr>
            <a:normAutofit fontScale="90000"/>
          </a:bodyPr>
          <a:lstStyle/>
          <a:p>
            <a:r>
              <a:rPr lang="en-GB" dirty="0" smtClean="0"/>
              <a:t>Particle Size</a:t>
            </a:r>
            <a:r>
              <a:rPr lang="en-US" dirty="0" smtClean="0"/>
              <a:t/>
            </a:r>
            <a:br>
              <a:rPr lang="en-US" dirty="0" smtClean="0"/>
            </a:br>
            <a:endParaRPr lang="ar-IQ" dirty="0"/>
          </a:p>
        </p:txBody>
      </p:sp>
      <p:sp>
        <p:nvSpPr>
          <p:cNvPr id="3" name="Content Placeholder 2"/>
          <p:cNvSpPr>
            <a:spLocks noGrp="1"/>
          </p:cNvSpPr>
          <p:nvPr>
            <p:ph idx="1"/>
          </p:nvPr>
        </p:nvSpPr>
        <p:spPr>
          <a:xfrm>
            <a:off x="213360" y="904241"/>
            <a:ext cx="11470640" cy="5221924"/>
          </a:xfrm>
        </p:spPr>
        <p:txBody>
          <a:bodyPr>
            <a:normAutofit/>
          </a:bodyPr>
          <a:lstStyle/>
          <a:p>
            <a:pPr marL="514350" indent="-514350" algn="just">
              <a:buFont typeface="+mj-lt"/>
              <a:buAutoNum type="arabicPeriod"/>
            </a:pPr>
            <a:r>
              <a:rPr lang="en-GB" sz="2000" dirty="0" smtClean="0">
                <a:latin typeface="Arial" panose="020B0604020202020204" pitchFamily="34" charset="0"/>
                <a:cs typeface="Arial" panose="020B0604020202020204" pitchFamily="34" charset="0"/>
              </a:rPr>
              <a:t>Certain physical and chemical properties of drug substances, including dissolution rate, bioavailability, content uniformity, taste, texture, color, and stability, are affected by the particle size distribution. </a:t>
            </a:r>
          </a:p>
          <a:p>
            <a:pPr marL="514350" indent="-514350" algn="just">
              <a:buFont typeface="+mj-lt"/>
              <a:buAutoNum type="arabicPeriod"/>
            </a:pPr>
            <a:r>
              <a:rPr lang="en-GB" sz="2000" dirty="0" smtClean="0">
                <a:latin typeface="Arial" panose="020B0604020202020204" pitchFamily="34" charset="0"/>
                <a:cs typeface="Arial" panose="020B0604020202020204" pitchFamily="34" charset="0"/>
              </a:rPr>
              <a:t>In addition, flow characteristics and sedimentation rates, among other properties, are important factors related to particle size.</a:t>
            </a:r>
          </a:p>
          <a:p>
            <a:pPr marL="514350" indent="-514350" algn="just">
              <a:buFont typeface="+mj-lt"/>
              <a:buAutoNum type="arabicPeriod"/>
            </a:pPr>
            <a:r>
              <a:rPr lang="en-GB" sz="2000" dirty="0" smtClean="0">
                <a:latin typeface="Arial" panose="020B0604020202020204" pitchFamily="34" charset="0"/>
                <a:cs typeface="Arial" panose="020B0604020202020204" pitchFamily="34" charset="0"/>
              </a:rPr>
              <a:t> It is essential to establish as early as possible how the particle size of the drug substance may affect formulation and efficacy of special interest is the effect of particle size on absorption.</a:t>
            </a:r>
          </a:p>
          <a:p>
            <a:pPr marL="514350" indent="-514350" algn="just">
              <a:buFont typeface="+mj-lt"/>
              <a:buAutoNum type="arabicPeriod"/>
            </a:pPr>
            <a:r>
              <a:rPr lang="en-GB" sz="2000" dirty="0" smtClean="0">
                <a:latin typeface="Arial" panose="020B0604020202020204" pitchFamily="34" charset="0"/>
                <a:cs typeface="Arial" panose="020B0604020202020204" pitchFamily="34" charset="0"/>
              </a:rPr>
              <a:t> Particle size significantly influences the oral absorption profiles of certain drugs, including griseofulvin, </a:t>
            </a:r>
            <a:r>
              <a:rPr lang="en-GB" sz="2000" dirty="0" err="1" smtClean="0">
                <a:latin typeface="Arial" panose="020B0604020202020204" pitchFamily="34" charset="0"/>
                <a:cs typeface="Arial" panose="020B0604020202020204" pitchFamily="34" charset="0"/>
              </a:rPr>
              <a:t>nitofurantoin</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spironolactone</a:t>
            </a:r>
            <a:r>
              <a:rPr lang="en-GB" sz="2000" dirty="0" smtClean="0">
                <a:latin typeface="Arial" panose="020B0604020202020204" pitchFamily="34" charset="0"/>
                <a:cs typeface="Arial" panose="020B0604020202020204" pitchFamily="34" charset="0"/>
              </a:rPr>
              <a:t>, and procaine penicillin.</a:t>
            </a:r>
          </a:p>
          <a:p>
            <a:pPr marL="514350" indent="-514350" algn="just">
              <a:buFont typeface="+mj-lt"/>
              <a:buAutoNum type="arabicPeriod"/>
            </a:pPr>
            <a:r>
              <a:rPr lang="en-GB" sz="2000" dirty="0" smtClean="0">
                <a:latin typeface="Arial" panose="020B0604020202020204" pitchFamily="34" charset="0"/>
                <a:cs typeface="Arial" panose="020B0604020202020204" pitchFamily="34" charset="0"/>
              </a:rPr>
              <a:t> Also, satisfactory content uniformity in solid dosage forms depends to a large degree on particle size and the equal distribution of the active ingredient throughout the formulation. </a:t>
            </a:r>
          </a:p>
          <a:p>
            <a:pPr marL="514350" indent="-514350" algn="just">
              <a:buFont typeface="+mj-lt"/>
              <a:buAutoNum type="arabicPeriod"/>
            </a:pPr>
            <a:r>
              <a:rPr lang="en-GB" sz="2000" dirty="0" smtClean="0">
                <a:latin typeface="Arial" panose="020B0604020202020204" pitchFamily="34" charset="0"/>
                <a:cs typeface="Arial" panose="020B0604020202020204" pitchFamily="34" charset="0"/>
              </a:rPr>
              <a:t>Particle size is analysed using special instrument like </a:t>
            </a:r>
            <a:r>
              <a:rPr lang="en-GB" sz="2000" dirty="0" err="1" smtClean="0">
                <a:latin typeface="Arial" panose="020B0604020202020204" pitchFamily="34" charset="0"/>
                <a:cs typeface="Arial" panose="020B0604020202020204" pitchFamily="34" charset="0"/>
              </a:rPr>
              <a:t>Mastersizer</a:t>
            </a:r>
            <a:r>
              <a:rPr lang="en-GB" sz="2000" dirty="0" smtClean="0">
                <a:latin typeface="Arial" panose="020B0604020202020204" pitchFamily="34" charset="0"/>
                <a:cs typeface="Arial" panose="020B0604020202020204" pitchFamily="34" charset="0"/>
              </a:rPr>
              <a:t> 2000E particle size analyzer</a:t>
            </a:r>
            <a:endParaRPr lang="ar-IQ"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02408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080" y="53504"/>
            <a:ext cx="8229600" cy="490066"/>
          </a:xfrm>
        </p:spPr>
        <p:txBody>
          <a:bodyPr>
            <a:normAutofit fontScale="90000"/>
          </a:bodyPr>
          <a:lstStyle/>
          <a:p>
            <a:pPr rtl="0"/>
            <a:r>
              <a:rPr lang="en-GB" sz="3100" dirty="0" smtClean="0"/>
              <a:t>Polymorphism </a:t>
            </a:r>
            <a:r>
              <a:rPr lang="en-US" dirty="0" smtClean="0"/>
              <a:t/>
            </a:r>
            <a:br>
              <a:rPr lang="en-US" dirty="0" smtClean="0"/>
            </a:br>
            <a:endParaRPr lang="ar-IQ" dirty="0"/>
          </a:p>
        </p:txBody>
      </p:sp>
      <p:sp>
        <p:nvSpPr>
          <p:cNvPr id="3" name="Content Placeholder 2"/>
          <p:cNvSpPr>
            <a:spLocks noGrp="1"/>
          </p:cNvSpPr>
          <p:nvPr>
            <p:ph idx="1"/>
          </p:nvPr>
        </p:nvSpPr>
        <p:spPr>
          <a:xfrm>
            <a:off x="345440" y="764705"/>
            <a:ext cx="11318240" cy="5697055"/>
          </a:xfrm>
        </p:spPr>
        <p:txBody>
          <a:bodyPr>
            <a:normAutofit/>
          </a:bodyPr>
          <a:lstStyle/>
          <a:p>
            <a:pPr algn="just" rtl="0"/>
            <a:r>
              <a:rPr lang="en-GB" sz="2000" dirty="0" smtClean="0">
                <a:latin typeface="Arial" panose="020B0604020202020204" pitchFamily="34" charset="0"/>
                <a:cs typeface="Arial" panose="020B0604020202020204" pitchFamily="34" charset="0"/>
              </a:rPr>
              <a:t>An important factor on formulation is the crystal or amorphous form of the drug substance. </a:t>
            </a:r>
          </a:p>
          <a:p>
            <a:pPr algn="just" rtl="0"/>
            <a:r>
              <a:rPr lang="en-GB" sz="2000" dirty="0" smtClean="0">
                <a:latin typeface="Arial" panose="020B0604020202020204" pitchFamily="34" charset="0"/>
                <a:cs typeface="Arial" panose="020B0604020202020204" pitchFamily="34" charset="0"/>
              </a:rPr>
              <a:t>Polymorphic forms usually exhibit </a:t>
            </a:r>
            <a:r>
              <a:rPr lang="en-GB" sz="2000" u="sng" dirty="0" smtClean="0">
                <a:latin typeface="Arial" panose="020B0604020202020204" pitchFamily="34" charset="0"/>
                <a:cs typeface="Arial" panose="020B0604020202020204" pitchFamily="34" charset="0"/>
              </a:rPr>
              <a:t>different physicochemical properties</a:t>
            </a:r>
            <a:r>
              <a:rPr lang="en-GB" sz="2000" dirty="0" smtClean="0">
                <a:latin typeface="Arial" panose="020B0604020202020204" pitchFamily="34" charset="0"/>
                <a:cs typeface="Arial" panose="020B0604020202020204" pitchFamily="34" charset="0"/>
              </a:rPr>
              <a:t>, including </a:t>
            </a:r>
            <a:r>
              <a:rPr lang="en-GB" sz="2000" u="sng" dirty="0" smtClean="0">
                <a:latin typeface="Arial" panose="020B0604020202020204" pitchFamily="34" charset="0"/>
                <a:cs typeface="Arial" panose="020B0604020202020204" pitchFamily="34" charset="0"/>
              </a:rPr>
              <a:t>melting point and solubility</a:t>
            </a:r>
            <a:r>
              <a:rPr lang="en-GB" sz="2000" dirty="0" smtClean="0">
                <a:latin typeface="Arial" panose="020B0604020202020204" pitchFamily="34" charset="0"/>
                <a:cs typeface="Arial" panose="020B0604020202020204" pitchFamily="34" charset="0"/>
              </a:rPr>
              <a:t>. Polymorphic forms in drugs are relatively common. It has been estimated that at least one third of all organic compounds exhibit polymorphism.</a:t>
            </a:r>
            <a:endParaRPr lang="en-US" sz="2000" dirty="0" smtClean="0">
              <a:latin typeface="Arial" panose="020B0604020202020204" pitchFamily="34" charset="0"/>
              <a:cs typeface="Arial" panose="020B0604020202020204" pitchFamily="34" charset="0"/>
            </a:endParaRPr>
          </a:p>
          <a:p>
            <a:pPr algn="just" rtl="0"/>
            <a:r>
              <a:rPr lang="en-GB" sz="2000" dirty="0" smtClean="0">
                <a:latin typeface="Arial" panose="020B0604020202020204" pitchFamily="34" charset="0"/>
                <a:cs typeface="Arial" panose="020B0604020202020204" pitchFamily="34" charset="0"/>
              </a:rPr>
              <a:t>  In addition to polymorphic forms, compounds may occur in noncrystalline or amorphous forms. </a:t>
            </a:r>
            <a:r>
              <a:rPr lang="en-GB" sz="2000" u="sng" dirty="0" smtClean="0">
                <a:latin typeface="Arial" panose="020B0604020202020204" pitchFamily="34" charset="0"/>
                <a:cs typeface="Arial" panose="020B0604020202020204" pitchFamily="34" charset="0"/>
              </a:rPr>
              <a:t>The energy required for a molecule of drug to escape from a crystal is much greater than is required to escape from an amorphous powder, therefore, the amorphous form of a compound is always more soluble than a corresponding crystal form</a:t>
            </a:r>
            <a:r>
              <a:rPr lang="en-GB" sz="2000" u="sng" dirty="0" smtClean="0">
                <a:latin typeface="Arial" panose="020B0604020202020204" pitchFamily="34" charset="0"/>
                <a:cs typeface="Arial" panose="020B0604020202020204" pitchFamily="34" charset="0"/>
              </a:rPr>
              <a:t>.</a:t>
            </a:r>
          </a:p>
          <a:p>
            <a:pPr algn="just"/>
            <a:r>
              <a:rPr lang="en-GB" sz="2000" dirty="0">
                <a:latin typeface="Arial" panose="020B0604020202020204" pitchFamily="34" charset="0"/>
                <a:cs typeface="Arial" panose="020B0604020202020204" pitchFamily="34" charset="0"/>
              </a:rPr>
              <a:t> </a:t>
            </a:r>
            <a:r>
              <a:rPr lang="en-GB" sz="2000" u="sng" dirty="0">
                <a:latin typeface="Arial" panose="020B0604020202020204" pitchFamily="34" charset="0"/>
                <a:cs typeface="Arial" panose="020B0604020202020204" pitchFamily="34" charset="0"/>
              </a:rPr>
              <a:t>Evaluation of crystal structure, polymorphism, and solvate form is an important </a:t>
            </a:r>
            <a:r>
              <a:rPr lang="en-GB" sz="2000" u="sng" dirty="0" err="1">
                <a:latin typeface="Arial" panose="020B0604020202020204" pitchFamily="34" charset="0"/>
                <a:cs typeface="Arial" panose="020B0604020202020204" pitchFamily="34" charset="0"/>
              </a:rPr>
              <a:t>performulation</a:t>
            </a:r>
            <a:r>
              <a:rPr lang="en-GB" sz="2000" u="sng" dirty="0">
                <a:latin typeface="Arial" panose="020B0604020202020204" pitchFamily="34" charset="0"/>
                <a:cs typeface="Arial" panose="020B0604020202020204" pitchFamily="34" charset="0"/>
              </a:rPr>
              <a:t> activity. </a:t>
            </a:r>
            <a:r>
              <a:rPr lang="en-GB" sz="2000" dirty="0">
                <a:latin typeface="Arial" panose="020B0604020202020204" pitchFamily="34" charset="0"/>
                <a:cs typeface="Arial" panose="020B0604020202020204" pitchFamily="34" charset="0"/>
              </a:rPr>
              <a:t>The changes in crystal characteristics can influence bioavailability and chemical and physical stability and can have important implications in dosage form process functions. </a:t>
            </a:r>
          </a:p>
          <a:p>
            <a:pPr algn="just"/>
            <a:r>
              <a:rPr lang="en-GB" sz="2000" dirty="0">
                <a:latin typeface="Arial" panose="020B0604020202020204" pitchFamily="34" charset="0"/>
                <a:cs typeface="Arial" panose="020B0604020202020204" pitchFamily="34" charset="0"/>
              </a:rPr>
              <a:t>For example, it can be a significant factor relating to tablet formation because of flow and compaction behaviours, among others. </a:t>
            </a:r>
          </a:p>
          <a:p>
            <a:pPr algn="just"/>
            <a:r>
              <a:rPr lang="en-GB" sz="2000" u="sng" dirty="0">
                <a:latin typeface="Arial" panose="020B0604020202020204" pitchFamily="34" charset="0"/>
                <a:cs typeface="Arial" panose="020B0604020202020204" pitchFamily="34" charset="0"/>
              </a:rPr>
              <a:t>Various techniques are used to determine crystal properties. The most widely used methods are hot stage microscopy, thermal analysis, infrared spectroscopy, and X-ray diffraction</a:t>
            </a:r>
            <a:r>
              <a:rPr lang="en-GB" sz="2000" dirty="0">
                <a:latin typeface="Arial" panose="020B0604020202020204" pitchFamily="34" charset="0"/>
                <a:cs typeface="Arial" panose="020B0604020202020204" pitchFamily="34" charset="0"/>
              </a:rPr>
              <a:t>.  </a:t>
            </a:r>
            <a:endParaRPr lang="ar-IQ" sz="2000" dirty="0">
              <a:latin typeface="Arial" panose="020B0604020202020204" pitchFamily="34" charset="0"/>
              <a:cs typeface="Arial" panose="020B0604020202020204" pitchFamily="34" charset="0"/>
            </a:endParaRPr>
          </a:p>
          <a:p>
            <a:pPr algn="just" rtl="0"/>
            <a:endParaRPr lang="en-US" sz="2000" u="sng" dirty="0" smtClean="0">
              <a:latin typeface="Arial" panose="020B0604020202020204" pitchFamily="34" charset="0"/>
              <a:cs typeface="Arial" panose="020B0604020202020204" pitchFamily="34" charset="0"/>
            </a:endParaRPr>
          </a:p>
          <a:p>
            <a:pPr algn="just"/>
            <a:endParaRPr lang="ar-IQ"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14041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240" y="142558"/>
            <a:ext cx="8229600" cy="497522"/>
          </a:xfrm>
        </p:spPr>
        <p:txBody>
          <a:bodyPr>
            <a:normAutofit fontScale="90000"/>
          </a:bodyPr>
          <a:lstStyle/>
          <a:p>
            <a:pPr rtl="0"/>
            <a:r>
              <a:rPr lang="en-GB" sz="3200" dirty="0"/>
              <a:t>Solubility</a:t>
            </a:r>
            <a:endParaRPr lang="ar-IQ" sz="3200" dirty="0"/>
          </a:p>
        </p:txBody>
      </p:sp>
      <p:sp>
        <p:nvSpPr>
          <p:cNvPr id="3" name="Content Placeholder 2"/>
          <p:cNvSpPr>
            <a:spLocks noGrp="1"/>
          </p:cNvSpPr>
          <p:nvPr>
            <p:ph idx="1"/>
          </p:nvPr>
        </p:nvSpPr>
        <p:spPr>
          <a:xfrm>
            <a:off x="142240" y="818169"/>
            <a:ext cx="11694160" cy="5145435"/>
          </a:xfrm>
        </p:spPr>
        <p:txBody>
          <a:bodyPr>
            <a:normAutofit/>
          </a:bodyPr>
          <a:lstStyle/>
          <a:p>
            <a:pPr algn="just" rtl="0"/>
            <a:r>
              <a:rPr lang="en-GB" sz="2000" dirty="0" smtClean="0">
                <a:latin typeface="Arial" panose="020B0604020202020204" pitchFamily="34" charset="0"/>
                <a:cs typeface="Arial" panose="020B0604020202020204" pitchFamily="34" charset="0"/>
              </a:rPr>
              <a:t>An important physicochemical property of a drug substance is solubility, especially aqueous system solubility.</a:t>
            </a:r>
          </a:p>
          <a:p>
            <a:pPr algn="just" rtl="0"/>
            <a:r>
              <a:rPr lang="en-GB" sz="2000" dirty="0" smtClean="0">
                <a:latin typeface="Arial" panose="020B0604020202020204" pitchFamily="34" charset="0"/>
                <a:cs typeface="Arial" panose="020B0604020202020204" pitchFamily="34" charset="0"/>
              </a:rPr>
              <a:t> A drug must possess some aqueous solubility for therapeutic efficacy. For a drug to enter the systemic circulation and exert a therapeutic effect, it must first be in </a:t>
            </a:r>
            <a:r>
              <a:rPr lang="en-GB" sz="2000" u="sng" dirty="0" smtClean="0">
                <a:latin typeface="Arial" panose="020B0604020202020204" pitchFamily="34" charset="0"/>
                <a:cs typeface="Arial" panose="020B0604020202020204" pitchFamily="34" charset="0"/>
              </a:rPr>
              <a:t>solution</a:t>
            </a:r>
            <a:r>
              <a:rPr lang="en-GB" sz="2000" dirty="0" smtClean="0">
                <a:latin typeface="Arial" panose="020B0604020202020204" pitchFamily="34" charset="0"/>
                <a:cs typeface="Arial" panose="020B0604020202020204" pitchFamily="34" charset="0"/>
              </a:rPr>
              <a:t>. </a:t>
            </a:r>
          </a:p>
          <a:p>
            <a:pPr algn="just" rtl="0"/>
            <a:r>
              <a:rPr lang="en-GB" sz="2000" dirty="0" smtClean="0">
                <a:latin typeface="Arial" panose="020B0604020202020204" pitchFamily="34" charset="0"/>
                <a:cs typeface="Arial" panose="020B0604020202020204" pitchFamily="34" charset="0"/>
              </a:rPr>
              <a:t>Relatively insoluble compounds often exhibit incomplete or erratic absorption. </a:t>
            </a:r>
            <a:r>
              <a:rPr lang="en-GB" sz="2000" u="sng" dirty="0" smtClean="0">
                <a:latin typeface="Arial" panose="020B0604020202020204" pitchFamily="34" charset="0"/>
                <a:cs typeface="Arial" panose="020B0604020202020204" pitchFamily="34" charset="0"/>
              </a:rPr>
              <a:t>If the solubility of the drug substance is less than desirable, consideration must be given to improve its solubility. </a:t>
            </a:r>
          </a:p>
          <a:p>
            <a:pPr algn="just" rtl="0"/>
            <a:r>
              <a:rPr lang="en-GB" sz="2000" dirty="0" smtClean="0">
                <a:latin typeface="Arial" panose="020B0604020202020204" pitchFamily="34" charset="0"/>
                <a:cs typeface="Arial" panose="020B0604020202020204" pitchFamily="34" charset="0"/>
              </a:rPr>
              <a:t>The methods to accomplish this depend on the chemical nature of the drug and the type of drug product under consideration. </a:t>
            </a:r>
          </a:p>
          <a:p>
            <a:pPr algn="just" rtl="0"/>
            <a:r>
              <a:rPr lang="en-GB" sz="2000" dirty="0" smtClean="0">
                <a:latin typeface="Arial" panose="020B0604020202020204" pitchFamily="34" charset="0"/>
                <a:cs typeface="Arial" panose="020B0604020202020204" pitchFamily="34" charset="0"/>
              </a:rPr>
              <a:t>Chemical modification of the drug into </a:t>
            </a:r>
            <a:r>
              <a:rPr lang="en-GB" sz="2000" u="sng" dirty="0" smtClean="0">
                <a:latin typeface="Arial" panose="020B0604020202020204" pitchFamily="34" charset="0"/>
                <a:cs typeface="Arial" panose="020B0604020202020204" pitchFamily="34" charset="0"/>
              </a:rPr>
              <a:t>salt or ester </a:t>
            </a:r>
            <a:r>
              <a:rPr lang="en-GB" sz="2000" dirty="0" smtClean="0">
                <a:latin typeface="Arial" panose="020B0604020202020204" pitchFamily="34" charset="0"/>
                <a:cs typeface="Arial" panose="020B0604020202020204" pitchFamily="34" charset="0"/>
              </a:rPr>
              <a:t>forms is frequently used to increase </a:t>
            </a:r>
            <a:r>
              <a:rPr lang="en-GB" sz="2000" u="sng" dirty="0" smtClean="0">
                <a:latin typeface="Arial" panose="020B0604020202020204" pitchFamily="34" charset="0"/>
                <a:cs typeface="Arial" panose="020B0604020202020204" pitchFamily="34" charset="0"/>
              </a:rPr>
              <a:t>solubility</a:t>
            </a:r>
            <a:r>
              <a:rPr lang="en-GB" sz="2000" dirty="0" smtClean="0">
                <a:latin typeface="Arial" panose="020B0604020202020204" pitchFamily="34" charset="0"/>
                <a:cs typeface="Arial" panose="020B0604020202020204" pitchFamily="34" charset="0"/>
              </a:rPr>
              <a:t>.</a:t>
            </a:r>
          </a:p>
          <a:p>
            <a:pPr algn="just"/>
            <a:r>
              <a:rPr lang="en-GB" sz="2000" u="sng" dirty="0">
                <a:latin typeface="Arial" panose="020B0604020202020204" pitchFamily="34" charset="0"/>
                <a:cs typeface="Arial" panose="020B0604020202020204" pitchFamily="34" charset="0"/>
              </a:rPr>
              <a:t>A drug's solubility is usually determined by the equilibrium solubility method</a:t>
            </a:r>
            <a:r>
              <a:rPr lang="en-GB" sz="2000" dirty="0">
                <a:latin typeface="Arial" panose="020B0604020202020204" pitchFamily="34" charset="0"/>
                <a:cs typeface="Arial" panose="020B0604020202020204" pitchFamily="34" charset="0"/>
              </a:rPr>
              <a:t>, by which excess of the drug is placed in a solvent and shaken at a constant temperature over a long period until equilibrium is obtained. Chemical analysis of the drug content in solution is performed to determine degree of solubility. </a:t>
            </a:r>
            <a:r>
              <a:rPr lang="en-GB"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algn="just" rtl="0"/>
            <a:endParaRPr lang="en-GB" sz="2000" dirty="0" smtClean="0">
              <a:latin typeface="Arial" panose="020B0604020202020204" pitchFamily="34" charset="0"/>
              <a:cs typeface="Arial" panose="020B0604020202020204" pitchFamily="34" charset="0"/>
            </a:endParaRPr>
          </a:p>
          <a:p>
            <a:pPr algn="just"/>
            <a:endParaRPr lang="ar-IQ"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99055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06090"/>
          </a:xfrm>
        </p:spPr>
        <p:txBody>
          <a:bodyPr>
            <a:noAutofit/>
          </a:bodyPr>
          <a:lstStyle/>
          <a:p>
            <a:pPr rtl="0"/>
            <a:r>
              <a:rPr lang="en-GB" sz="3200" dirty="0"/>
              <a:t/>
            </a:r>
            <a:br>
              <a:rPr lang="en-GB" sz="3200" dirty="0"/>
            </a:br>
            <a:r>
              <a:rPr lang="en-US" sz="3200" dirty="0"/>
              <a:t/>
            </a:r>
            <a:br>
              <a:rPr lang="en-US" sz="3200" dirty="0"/>
            </a:br>
            <a:endParaRPr lang="ar-IQ" sz="3200" dirty="0"/>
          </a:p>
        </p:txBody>
      </p:sp>
      <p:sp>
        <p:nvSpPr>
          <p:cNvPr id="3" name="Content Placeholder 2"/>
          <p:cNvSpPr>
            <a:spLocks noGrp="1"/>
          </p:cNvSpPr>
          <p:nvPr>
            <p:ph idx="1"/>
          </p:nvPr>
        </p:nvSpPr>
        <p:spPr>
          <a:xfrm>
            <a:off x="396240" y="401609"/>
            <a:ext cx="11409680" cy="5145435"/>
          </a:xfrm>
        </p:spPr>
        <p:txBody>
          <a:bodyPr>
            <a:normAutofit/>
          </a:bodyPr>
          <a:lstStyle/>
          <a:p>
            <a:pPr algn="just" rtl="0">
              <a:buNone/>
            </a:pPr>
            <a:r>
              <a:rPr lang="en-GB" sz="2000" dirty="0" smtClean="0">
                <a:latin typeface="Arial" panose="020B0604020202020204" pitchFamily="34" charset="0"/>
                <a:cs typeface="Arial" panose="020B0604020202020204" pitchFamily="34" charset="0"/>
              </a:rPr>
              <a:t>   </a:t>
            </a:r>
            <a:r>
              <a:rPr lang="en-GB" sz="2000" u="sng" dirty="0" smtClean="0">
                <a:latin typeface="Arial" panose="020B0604020202020204" pitchFamily="34" charset="0"/>
                <a:cs typeface="Arial" panose="020B0604020202020204" pitchFamily="34" charset="0"/>
              </a:rPr>
              <a:t>Solubility and Particle Size</a:t>
            </a:r>
          </a:p>
          <a:p>
            <a:pPr algn="just" rtl="0"/>
            <a:r>
              <a:rPr lang="en-GB" sz="2000" dirty="0" smtClean="0">
                <a:latin typeface="Arial" panose="020B0604020202020204" pitchFamily="34" charset="0"/>
                <a:cs typeface="Arial" panose="020B0604020202020204" pitchFamily="34" charset="0"/>
              </a:rPr>
              <a:t>Although solubility is normally considered a physicochemical constant</a:t>
            </a:r>
            <a:r>
              <a:rPr lang="en-GB" sz="2000" u="sng" dirty="0" smtClean="0">
                <a:latin typeface="Arial" panose="020B0604020202020204" pitchFamily="34" charset="0"/>
                <a:cs typeface="Arial" panose="020B0604020202020204" pitchFamily="34" charset="0"/>
              </a:rPr>
              <a:t>, small increase in solubility can be accomplished by particle size reduction </a:t>
            </a:r>
          </a:p>
          <a:p>
            <a:pPr algn="just" rtl="0">
              <a:buNone/>
            </a:pPr>
            <a:r>
              <a:rPr lang="en-GB" sz="2000" dirty="0" smtClean="0">
                <a:latin typeface="Arial" panose="020B0604020202020204" pitchFamily="34" charset="0"/>
                <a:cs typeface="Arial" panose="020B0604020202020204" pitchFamily="34" charset="0"/>
              </a:rPr>
              <a:t>  </a:t>
            </a:r>
            <a:r>
              <a:rPr lang="en-GB" sz="2000" u="sng" dirty="0" smtClean="0">
                <a:latin typeface="Arial" panose="020B0604020202020204" pitchFamily="34" charset="0"/>
                <a:cs typeface="Arial" panose="020B0604020202020204" pitchFamily="34" charset="0"/>
              </a:rPr>
              <a:t>Solubility and pH </a:t>
            </a:r>
          </a:p>
          <a:p>
            <a:pPr algn="just" rtl="0"/>
            <a:r>
              <a:rPr lang="en-GB" sz="2000" u="sng" dirty="0" smtClean="0">
                <a:latin typeface="Arial" panose="020B0604020202020204" pitchFamily="34" charset="0"/>
                <a:cs typeface="Arial" panose="020B0604020202020204" pitchFamily="34" charset="0"/>
              </a:rPr>
              <a:t>Another technique, if the drug is to be formulated into a liquid product, is adjustment of the pH of the solvent to enhance solubility.  </a:t>
            </a:r>
            <a:endParaRPr lang="en-US" sz="2000" u="sng" dirty="0" smtClean="0">
              <a:latin typeface="Arial" panose="020B0604020202020204" pitchFamily="34" charset="0"/>
              <a:cs typeface="Arial" panose="020B0604020202020204" pitchFamily="34" charset="0"/>
            </a:endParaRPr>
          </a:p>
          <a:p>
            <a:pPr algn="just" rtl="0"/>
            <a:r>
              <a:rPr lang="en-GB" sz="2000" dirty="0" smtClean="0">
                <a:latin typeface="Arial" panose="020B0604020202020204" pitchFamily="34" charset="0"/>
                <a:cs typeface="Arial" panose="020B0604020202020204" pitchFamily="34" charset="0"/>
              </a:rPr>
              <a:t>However</a:t>
            </a:r>
            <a:r>
              <a:rPr lang="en-GB" sz="2000" u="sng" dirty="0" smtClean="0">
                <a:latin typeface="Arial" panose="020B0604020202020204" pitchFamily="34" charset="0"/>
                <a:cs typeface="Arial" panose="020B0604020202020204" pitchFamily="34" charset="0"/>
              </a:rPr>
              <a:t>, for many drug substances pH adjustment is not an effective means of improving solubility</a:t>
            </a:r>
            <a:r>
              <a:rPr lang="en-GB" sz="2000" dirty="0" smtClean="0">
                <a:latin typeface="Arial" panose="020B0604020202020204" pitchFamily="34" charset="0"/>
                <a:cs typeface="Arial" panose="020B0604020202020204" pitchFamily="34" charset="0"/>
              </a:rPr>
              <a:t>. Weak acidic or basic drugs may require extremes in pH that are outside accepted physiologic limits or that may cause stability problems with formulation ingredients. Adjustment of the pH usually has little effect on the solubility of substances other than electrolytes.</a:t>
            </a:r>
          </a:p>
          <a:p>
            <a:pPr algn="just" rtl="0"/>
            <a:r>
              <a:rPr lang="en-GB" sz="2000" u="sng" dirty="0" smtClean="0">
                <a:latin typeface="Arial" panose="020B0604020202020204" pitchFamily="34" charset="0"/>
                <a:cs typeface="Arial" panose="020B0604020202020204" pitchFamily="34" charset="0"/>
              </a:rPr>
              <a:t> In many cases, it is desirable to use </a:t>
            </a:r>
            <a:r>
              <a:rPr lang="en-GB" sz="2000" u="sng" dirty="0" err="1" smtClean="0">
                <a:latin typeface="Arial" panose="020B0604020202020204" pitchFamily="34" charset="0"/>
                <a:cs typeface="Arial" panose="020B0604020202020204" pitchFamily="34" charset="0"/>
              </a:rPr>
              <a:t>cosolvents</a:t>
            </a:r>
            <a:r>
              <a:rPr lang="en-GB" sz="2000" u="sng" dirty="0" smtClean="0">
                <a:latin typeface="Arial" panose="020B0604020202020204" pitchFamily="34" charset="0"/>
                <a:cs typeface="Arial" panose="020B0604020202020204" pitchFamily="34" charset="0"/>
              </a:rPr>
              <a:t> or other techniques such as complexation, or solid dispersion to improve aqueous solubility.</a:t>
            </a:r>
            <a:endParaRPr lang="en-US" sz="2000" u="sng" dirty="0" smtClean="0">
              <a:latin typeface="Arial" panose="020B0604020202020204" pitchFamily="34" charset="0"/>
              <a:cs typeface="Arial" panose="020B0604020202020204" pitchFamily="34" charset="0"/>
            </a:endParaRPr>
          </a:p>
          <a:p>
            <a:pPr algn="just" rtl="0">
              <a:buNone/>
            </a:pPr>
            <a:endParaRPr lang="ar-IQ"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496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20" y="0"/>
            <a:ext cx="8596668" cy="402771"/>
          </a:xfrm>
        </p:spPr>
        <p:txBody>
          <a:bodyPr>
            <a:normAutofit fontScale="90000"/>
          </a:bodyPr>
          <a:lstStyle/>
          <a:p>
            <a:pPr rtl="0"/>
            <a:r>
              <a:rPr lang="en-GB" dirty="0" smtClean="0"/>
              <a:t>Introduction</a:t>
            </a:r>
            <a:endParaRPr lang="en-US" dirty="0"/>
          </a:p>
        </p:txBody>
      </p:sp>
      <p:sp>
        <p:nvSpPr>
          <p:cNvPr id="3" name="Content Placeholder 2"/>
          <p:cNvSpPr>
            <a:spLocks noGrp="1"/>
          </p:cNvSpPr>
          <p:nvPr>
            <p:ph idx="1"/>
          </p:nvPr>
        </p:nvSpPr>
        <p:spPr>
          <a:xfrm>
            <a:off x="176591" y="576943"/>
            <a:ext cx="11525552" cy="6183086"/>
          </a:xfrm>
        </p:spPr>
        <p:txBody>
          <a:bodyPr>
            <a:normAutofit/>
          </a:bodyPr>
          <a:lstStyle/>
          <a:p>
            <a:pPr algn="just" rtl="0"/>
            <a:r>
              <a:rPr lang="en-GB" sz="2000" dirty="0">
                <a:latin typeface="Arial" panose="020B0604020202020204" pitchFamily="34" charset="0"/>
                <a:cs typeface="Arial" panose="020B0604020202020204" pitchFamily="34" charset="0"/>
              </a:rPr>
              <a:t>Drug substances are seldom administered alone; rather they are given as part of a formulation in combination with one or more nonmedicinal agents that serve varied and specialized pharmaceutical functions. </a:t>
            </a:r>
            <a:endParaRPr lang="en-GB" sz="2000" dirty="0" smtClean="0">
              <a:latin typeface="Arial" panose="020B0604020202020204" pitchFamily="34" charset="0"/>
              <a:cs typeface="Arial" panose="020B0604020202020204" pitchFamily="34" charset="0"/>
            </a:endParaRPr>
          </a:p>
          <a:p>
            <a:pPr algn="just" rtl="0"/>
            <a:r>
              <a:rPr lang="en-GB" sz="2000" dirty="0">
                <a:latin typeface="Arial" panose="020B0604020202020204" pitchFamily="34" charset="0"/>
                <a:cs typeface="Arial" panose="020B0604020202020204" pitchFamily="34" charset="0"/>
              </a:rPr>
              <a:t>Selective use of these nonmedicinal agents, referred to as </a:t>
            </a:r>
            <a:r>
              <a:rPr lang="en-GB" sz="2000" u="sng" dirty="0">
                <a:solidFill>
                  <a:srgbClr val="FF0000"/>
                </a:solidFill>
                <a:latin typeface="Arial" panose="020B0604020202020204" pitchFamily="34" charset="0"/>
                <a:cs typeface="Arial" panose="020B0604020202020204" pitchFamily="34" charset="0"/>
              </a:rPr>
              <a:t>pharmaceutical ingredients </a:t>
            </a:r>
            <a:r>
              <a:rPr lang="en-GB" sz="2000" dirty="0">
                <a:latin typeface="Arial" panose="020B0604020202020204" pitchFamily="34" charset="0"/>
                <a:cs typeface="Arial" panose="020B0604020202020204" pitchFamily="34" charset="0"/>
              </a:rPr>
              <a:t>or </a:t>
            </a:r>
            <a:r>
              <a:rPr lang="en-GB" sz="2000" u="sng" dirty="0">
                <a:solidFill>
                  <a:srgbClr val="FF0000"/>
                </a:solidFill>
                <a:latin typeface="Arial" panose="020B0604020202020204" pitchFamily="34" charset="0"/>
                <a:cs typeface="Arial" panose="020B0604020202020204" pitchFamily="34" charset="0"/>
              </a:rPr>
              <a:t>excipients</a:t>
            </a:r>
            <a:r>
              <a:rPr lang="en-GB" sz="2000" dirty="0">
                <a:solidFill>
                  <a:srgbClr val="FF0000"/>
                </a:solidFill>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produces dosage forms of various types</a:t>
            </a:r>
            <a:r>
              <a:rPr lang="en-GB" sz="2000" dirty="0" smtClean="0">
                <a:latin typeface="Arial" panose="020B0604020202020204" pitchFamily="34" charset="0"/>
                <a:cs typeface="Arial" panose="020B0604020202020204" pitchFamily="34" charset="0"/>
              </a:rPr>
              <a:t>.</a:t>
            </a:r>
          </a:p>
          <a:p>
            <a:pPr algn="just" rtl="0"/>
            <a:r>
              <a:rPr lang="en-GB" sz="2000" dirty="0" smtClean="0">
                <a:latin typeface="Arial" panose="020B0604020202020204" pitchFamily="34" charset="0"/>
                <a:cs typeface="Arial" panose="020B0604020202020204" pitchFamily="34" charset="0"/>
              </a:rPr>
              <a:t>The general area of study concerned with the formulation, manufacture, stability, and effectiveness of pharmaceutical dosage forms is termed </a:t>
            </a:r>
            <a:r>
              <a:rPr lang="en-GB" sz="2000" u="sng" dirty="0" smtClean="0">
                <a:solidFill>
                  <a:srgbClr val="FF0000"/>
                </a:solidFill>
                <a:latin typeface="Arial" panose="020B0604020202020204" pitchFamily="34" charset="0"/>
                <a:cs typeface="Arial" panose="020B0604020202020204" pitchFamily="34" charset="0"/>
              </a:rPr>
              <a:t>pharmaceutics</a:t>
            </a:r>
            <a:r>
              <a:rPr lang="en-GB" sz="2000" b="1" i="1" dirty="0" smtClean="0">
                <a:solidFill>
                  <a:srgbClr val="FF0000"/>
                </a:solidFill>
                <a:latin typeface="Arial" panose="020B0604020202020204" pitchFamily="34" charset="0"/>
                <a:cs typeface="Arial" panose="020B0604020202020204" pitchFamily="34" charset="0"/>
              </a:rPr>
              <a:t>.</a:t>
            </a:r>
          </a:p>
          <a:p>
            <a:pPr algn="just"/>
            <a:r>
              <a:rPr lang="en-GB" sz="2000" dirty="0">
                <a:solidFill>
                  <a:schemeClr val="accent2"/>
                </a:solidFill>
                <a:latin typeface="Arial" panose="020B0604020202020204" pitchFamily="34" charset="0"/>
                <a:cs typeface="Arial" panose="020B0604020202020204" pitchFamily="34" charset="0"/>
              </a:rPr>
              <a:t>The proper design and formulation of a dosage form requires </a:t>
            </a:r>
          </a:p>
          <a:p>
            <a:pPr marL="514350" indent="-514350" algn="just">
              <a:buFont typeface="+mj-lt"/>
              <a:buAutoNum type="arabicPeriod"/>
            </a:pPr>
            <a:r>
              <a:rPr lang="en-GB" sz="2000" dirty="0">
                <a:latin typeface="Arial" panose="020B0604020202020204" pitchFamily="34" charset="0"/>
                <a:cs typeface="Arial" panose="020B0604020202020204" pitchFamily="34" charset="0"/>
              </a:rPr>
              <a:t>consideration of the physical, chemical, and biologic characteristics of all of the drug substances and pharmaceutical ingredients to be used in fabricating the product.</a:t>
            </a:r>
          </a:p>
          <a:p>
            <a:pPr marL="514350" indent="-514350" algn="just">
              <a:buFont typeface="+mj-lt"/>
              <a:buAutoNum type="arabicPeriod"/>
            </a:pPr>
            <a:r>
              <a:rPr lang="en-GB" sz="2000" dirty="0">
                <a:latin typeface="Arial" panose="020B0604020202020204" pitchFamily="34" charset="0"/>
                <a:cs typeface="Arial" panose="020B0604020202020204" pitchFamily="34" charset="0"/>
              </a:rPr>
              <a:t>The drug and pharmaceutical materials must be compatible with one another to produce a drug product that is stable, efficacious, attractive, easy to administer, and safe.</a:t>
            </a:r>
          </a:p>
          <a:p>
            <a:pPr marL="514350" indent="-514350" algn="just">
              <a:buFont typeface="+mj-lt"/>
              <a:buAutoNum type="arabicPeriod"/>
            </a:pPr>
            <a:r>
              <a:rPr lang="en-GB" sz="2000" dirty="0">
                <a:latin typeface="Arial" panose="020B0604020202020204" pitchFamily="34" charset="0"/>
                <a:cs typeface="Arial" panose="020B0604020202020204" pitchFamily="34" charset="0"/>
              </a:rPr>
              <a:t>The product should be manufactured with appropriate measures of quality control and packaged in containers that keep the product stable. </a:t>
            </a:r>
          </a:p>
          <a:p>
            <a:pPr marL="514350" indent="-514350" algn="just">
              <a:buFont typeface="+mj-lt"/>
              <a:buAutoNum type="arabicPeriod"/>
            </a:pPr>
            <a:r>
              <a:rPr lang="en-GB" sz="2000" dirty="0">
                <a:latin typeface="Arial" panose="020B0604020202020204" pitchFamily="34" charset="0"/>
                <a:cs typeface="Arial" panose="020B0604020202020204" pitchFamily="34" charset="0"/>
              </a:rPr>
              <a:t>The product should be labelled to promote correct use and be stored under conditions that contribute to maximum shelf life</a:t>
            </a:r>
            <a:r>
              <a:rPr lang="en-GB" sz="2000" dirty="0" smtClean="0">
                <a:latin typeface="Arial" panose="020B0604020202020204" pitchFamily="34" charset="0"/>
                <a:cs typeface="Arial" panose="020B0604020202020204" pitchFamily="34" charset="0"/>
              </a:rPr>
              <a:t>.</a:t>
            </a:r>
            <a:endParaRPr lang="en-GB" sz="2000" b="1" i="1" dirty="0" smtClean="0">
              <a:latin typeface="Arial" panose="020B0604020202020204" pitchFamily="34" charset="0"/>
              <a:cs typeface="Arial" panose="020B0604020202020204" pitchFamily="34" charset="0"/>
            </a:endParaRPr>
          </a:p>
          <a:p>
            <a:pPr algn="just" rtl="0"/>
            <a:endParaRPr lang="en-US" sz="2000" dirty="0">
              <a:latin typeface="Arial" panose="020B0604020202020204" pitchFamily="34" charset="0"/>
              <a:cs typeface="Arial" panose="020B0604020202020204" pitchFamily="34" charset="0"/>
            </a:endParaRPr>
          </a:p>
          <a:p>
            <a:pPr algn="just" rtl="0"/>
            <a:endParaRPr lang="ar-IQ"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96104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03200" y="159048"/>
            <a:ext cx="8229600" cy="562074"/>
          </a:xfrm>
        </p:spPr>
        <p:txBody>
          <a:bodyPr>
            <a:normAutofit fontScale="90000"/>
          </a:bodyPr>
          <a:lstStyle/>
          <a:p>
            <a:r>
              <a:rPr lang="en-US" sz="3100" dirty="0" smtClean="0"/>
              <a:t>Solubility </a:t>
            </a:r>
            <a:r>
              <a:rPr lang="en-US" sz="3100" dirty="0"/>
              <a:t>and pH</a:t>
            </a:r>
            <a:r>
              <a:rPr lang="en-US" dirty="0" smtClean="0"/>
              <a:t/>
            </a:r>
            <a:br>
              <a:rPr lang="en-US" dirty="0" smtClean="0"/>
            </a:br>
            <a:endParaRPr lang="ar-IQ" dirty="0"/>
          </a:p>
        </p:txBody>
      </p:sp>
      <p:sp>
        <p:nvSpPr>
          <p:cNvPr id="2" name="Content Placeholder 1"/>
          <p:cNvSpPr>
            <a:spLocks noGrp="1"/>
          </p:cNvSpPr>
          <p:nvPr>
            <p:ph idx="1"/>
          </p:nvPr>
        </p:nvSpPr>
        <p:spPr>
          <a:xfrm>
            <a:off x="203200" y="895896"/>
            <a:ext cx="11663680" cy="5362664"/>
          </a:xfrm>
        </p:spPr>
        <p:txBody>
          <a:bodyPr>
            <a:noAutofit/>
          </a:bodyPr>
          <a:lstStyle/>
          <a:p>
            <a:pPr algn="just" rtl="0"/>
            <a:r>
              <a:rPr lang="en-US" sz="2000" dirty="0">
                <a:latin typeface="Arial" panose="020B0604020202020204" pitchFamily="34" charset="0"/>
                <a:cs typeface="Arial" panose="020B0604020202020204" pitchFamily="34" charset="0"/>
              </a:rPr>
              <a:t>pH is one of the most important factors in the formulation process. </a:t>
            </a:r>
            <a:r>
              <a:rPr lang="en-US" sz="2000" dirty="0" smtClean="0">
                <a:latin typeface="Arial" panose="020B0604020202020204" pitchFamily="34" charset="0"/>
                <a:cs typeface="Arial" panose="020B0604020202020204" pitchFamily="34" charset="0"/>
              </a:rPr>
              <a:t>Two </a:t>
            </a:r>
            <a:r>
              <a:rPr lang="en-US" sz="2000" dirty="0">
                <a:latin typeface="Arial" panose="020B0604020202020204" pitchFamily="34" charset="0"/>
                <a:cs typeface="Arial" panose="020B0604020202020204" pitchFamily="34" charset="0"/>
              </a:rPr>
              <a:t>areas of critical importance are the effects of pH on solubility and stability. </a:t>
            </a:r>
          </a:p>
          <a:p>
            <a:pPr algn="just" rtl="0"/>
            <a:r>
              <a:rPr lang="en-US" sz="2000" dirty="0">
                <a:latin typeface="Arial" panose="020B0604020202020204" pitchFamily="34" charset="0"/>
                <a:cs typeface="Arial" panose="020B0604020202020204" pitchFamily="34" charset="0"/>
              </a:rPr>
              <a:t>The effect of pH on solubility is critical in the formulation of liquid dosage forms, from oral and topical solutions to intravenous solutions and admixtures. </a:t>
            </a:r>
          </a:p>
          <a:p>
            <a:pPr algn="just" rtl="0"/>
            <a:r>
              <a:rPr lang="en-US" sz="2000" dirty="0">
                <a:latin typeface="Arial" panose="020B0604020202020204" pitchFamily="34" charset="0"/>
                <a:cs typeface="Arial" panose="020B0604020202020204" pitchFamily="34" charset="0"/>
              </a:rPr>
              <a:t>The solubility of a weak acid or base is often pH dependent. The total quantity of a </a:t>
            </a:r>
            <a:r>
              <a:rPr lang="en-US" sz="2000" dirty="0" err="1">
                <a:latin typeface="Arial" panose="020B0604020202020204" pitchFamily="34" charset="0"/>
                <a:cs typeface="Arial" panose="020B0604020202020204" pitchFamily="34" charset="0"/>
              </a:rPr>
              <a:t>monoprotic</a:t>
            </a:r>
            <a:r>
              <a:rPr lang="en-US" sz="2000" dirty="0">
                <a:latin typeface="Arial" panose="020B0604020202020204" pitchFamily="34" charset="0"/>
                <a:cs typeface="Arial" panose="020B0604020202020204" pitchFamily="34" charset="0"/>
              </a:rPr>
              <a:t> weak acid (HA) in solution at a speciﬁc pH is the sum of the concentrations of both the free acid and salt (A</a:t>
            </a:r>
            <a:r>
              <a:rPr lang="en-US" sz="2000" baseline="30000"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forms. If excess drug is present, the quantity of free acid in solution is maximized and constant because of its saturation solubility. As the pH of the solution increases, the quantity of drug in solution increases because the water-soluble </a:t>
            </a:r>
            <a:r>
              <a:rPr lang="en-US" sz="2000" dirty="0" err="1">
                <a:latin typeface="Arial" panose="020B0604020202020204" pitchFamily="34" charset="0"/>
                <a:cs typeface="Arial" panose="020B0604020202020204" pitchFamily="34" charset="0"/>
              </a:rPr>
              <a:t>ionizable</a:t>
            </a:r>
            <a:r>
              <a:rPr lang="en-US" sz="2000" dirty="0">
                <a:latin typeface="Arial" panose="020B0604020202020204" pitchFamily="34" charset="0"/>
                <a:cs typeface="Arial" panose="020B0604020202020204" pitchFamily="34" charset="0"/>
              </a:rPr>
              <a:t> salt is formed.</a:t>
            </a:r>
          </a:p>
          <a:p>
            <a:pPr algn="just" rtl="0"/>
            <a:r>
              <a:rPr lang="en-US" sz="2000" dirty="0">
                <a:latin typeface="Arial" panose="020B0604020202020204" pitchFamily="34" charset="0"/>
                <a:cs typeface="Arial" panose="020B0604020202020204" pitchFamily="34" charset="0"/>
              </a:rPr>
              <a:t> The expression is</a:t>
            </a:r>
          </a:p>
          <a:p>
            <a:pPr algn="just" rtl="0">
              <a:buNone/>
            </a:pPr>
            <a:r>
              <a:rPr lang="en-US" sz="2000" dirty="0">
                <a:latin typeface="Arial" panose="020B0604020202020204" pitchFamily="34" charset="0"/>
                <a:cs typeface="Arial" panose="020B0604020202020204" pitchFamily="34" charset="0"/>
              </a:rPr>
              <a:t>           ka</a:t>
            </a:r>
          </a:p>
          <a:p>
            <a:pPr algn="just" rtl="0"/>
            <a:r>
              <a:rPr lang="en-US" sz="2000" dirty="0">
                <a:latin typeface="Arial" panose="020B0604020202020204" pitchFamily="34" charset="0"/>
                <a:cs typeface="Arial" panose="020B0604020202020204" pitchFamily="34" charset="0"/>
              </a:rPr>
              <a:t>HA ↔ H</a:t>
            </a:r>
            <a:r>
              <a:rPr lang="en-US" sz="2000" baseline="30000"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 A</a:t>
            </a:r>
            <a:r>
              <a:rPr lang="en-US" sz="2000" baseline="30000" dirty="0">
                <a:latin typeface="Arial" panose="020B0604020202020204" pitchFamily="34" charset="0"/>
                <a:cs typeface="Arial" panose="020B0604020202020204" pitchFamily="34" charset="0"/>
              </a:rPr>
              <a:t>–</a:t>
            </a:r>
          </a:p>
          <a:p>
            <a:pPr algn="just" rtl="0">
              <a:buNone/>
            </a:pPr>
            <a:r>
              <a:rPr lang="en-US" sz="2000" dirty="0">
                <a:latin typeface="Arial" panose="020B0604020202020204" pitchFamily="34" charset="0"/>
                <a:cs typeface="Arial" panose="020B0604020202020204" pitchFamily="34" charset="0"/>
              </a:rPr>
              <a:t>Where ka is the is the dissociation constant</a:t>
            </a:r>
            <a:r>
              <a:rPr lang="en-US" sz="2000" dirty="0" smtClean="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18661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نتيجة بحث الصور عن ‪equation of total solubility of weak acid and base‬‏"/>
          <p:cNvSpPr>
            <a:spLocks noChangeAspect="1" noChangeArrowheads="1"/>
          </p:cNvSpPr>
          <p:nvPr/>
        </p:nvSpPr>
        <p:spPr bwMode="auto">
          <a:xfrm>
            <a:off x="10447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IQ"/>
          </a:p>
        </p:txBody>
      </p:sp>
      <p:sp>
        <p:nvSpPr>
          <p:cNvPr id="2052" name="AutoShape 4" descr="نتيجة بحث الصور عن ‪equation of total solubility of weak acid and base‬‏"/>
          <p:cNvSpPr>
            <a:spLocks noChangeAspect="1" noChangeArrowheads="1"/>
          </p:cNvSpPr>
          <p:nvPr/>
        </p:nvSpPr>
        <p:spPr bwMode="auto">
          <a:xfrm>
            <a:off x="10447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IQ"/>
          </a:p>
        </p:txBody>
      </p:sp>
      <p:sp>
        <p:nvSpPr>
          <p:cNvPr id="2054" name="Rectangle 6"/>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2056" name="Rectangle 8"/>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4" name="Rectangle 3"/>
          <p:cNvSpPr/>
          <p:nvPr/>
        </p:nvSpPr>
        <p:spPr>
          <a:xfrm>
            <a:off x="213360" y="184666"/>
            <a:ext cx="11572240" cy="5016758"/>
          </a:xfrm>
          <a:prstGeom prst="rect">
            <a:avLst/>
          </a:prstGeom>
        </p:spPr>
        <p:txBody>
          <a:bodyPr wrap="square">
            <a:spAutoFit/>
          </a:bodyPr>
          <a:lstStyle/>
          <a:p>
            <a:pPr algn="just" rtl="0">
              <a:buFont typeface="Wingdings" pitchFamily="2" charset="2"/>
              <a:buChar char="Ø"/>
            </a:pPr>
            <a:r>
              <a:rPr lang="en-US" sz="2000" dirty="0">
                <a:latin typeface="Arial" panose="020B0604020202020204" pitchFamily="34" charset="0"/>
                <a:cs typeface="Arial" panose="020B0604020202020204" pitchFamily="34" charset="0"/>
              </a:rPr>
              <a:t> There may be a certain pH level reached where the total solubility (S</a:t>
            </a:r>
            <a:r>
              <a:rPr lang="en-US" sz="2000" baseline="-25000" dirty="0">
                <a:latin typeface="Arial" panose="020B0604020202020204" pitchFamily="34" charset="0"/>
                <a:cs typeface="Arial" panose="020B0604020202020204" pitchFamily="34" charset="0"/>
              </a:rPr>
              <a:t>T</a:t>
            </a:r>
            <a:r>
              <a:rPr lang="en-US" sz="2000" dirty="0">
                <a:latin typeface="Arial" panose="020B0604020202020204" pitchFamily="34" charset="0"/>
                <a:cs typeface="Arial" panose="020B0604020202020204" pitchFamily="34" charset="0"/>
              </a:rPr>
              <a:t>) of the drug solution is saturated with respect to both the salt and acid forms of the drug, that is, the pH</a:t>
            </a:r>
            <a:r>
              <a:rPr lang="en-US" sz="2000" baseline="-25000" dirty="0">
                <a:latin typeface="Arial" panose="020B0604020202020204" pitchFamily="34" charset="0"/>
                <a:cs typeface="Arial" panose="020B0604020202020204" pitchFamily="34" charset="0"/>
              </a:rPr>
              <a:t>max</a:t>
            </a:r>
            <a:r>
              <a:rPr lang="en-US" sz="2000" dirty="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algn="just" rtl="0"/>
            <a:endParaRPr lang="en-US" sz="2000" dirty="0">
              <a:latin typeface="Arial" panose="020B0604020202020204" pitchFamily="34" charset="0"/>
              <a:cs typeface="Arial" panose="020B0604020202020204" pitchFamily="34" charset="0"/>
            </a:endParaRPr>
          </a:p>
          <a:p>
            <a:pPr algn="just" rtl="0">
              <a:buFont typeface="Wingdings" pitchFamily="2" charset="2"/>
              <a:buChar char="Ø"/>
            </a:pPr>
            <a:r>
              <a:rPr lang="en-US" sz="2000" dirty="0">
                <a:latin typeface="Arial" panose="020B0604020202020204" pitchFamily="34" charset="0"/>
                <a:cs typeface="Arial" panose="020B0604020202020204" pitchFamily="34" charset="0"/>
              </a:rPr>
              <a:t> The solution can be saturated with respect to the salt at pH values higher than this, but not with respect to the acid. Also, at pH values less than this, the solution can be saturated with respect to the acid but not to the salt. </a:t>
            </a:r>
            <a:r>
              <a:rPr lang="en-US" sz="2000" dirty="0">
                <a:latin typeface="Arial" panose="020B0604020202020204" pitchFamily="34" charset="0"/>
                <a:cs typeface="Arial" panose="020B0604020202020204" pitchFamily="34" charset="0"/>
              </a:rPr>
              <a:t>This is illustrated in the accompanying ﬁgure. </a:t>
            </a:r>
            <a:endParaRPr lang="en-US" sz="2000" dirty="0" smtClean="0">
              <a:latin typeface="Arial" panose="020B0604020202020204" pitchFamily="34" charset="0"/>
              <a:cs typeface="Arial" panose="020B0604020202020204" pitchFamily="34" charset="0"/>
            </a:endParaRPr>
          </a:p>
          <a:p>
            <a:pPr algn="just" rtl="0">
              <a:buFont typeface="Wingdings" pitchFamily="2" charset="2"/>
              <a:buChar char="Ø"/>
            </a:pPr>
            <a:endParaRPr lang="en-US" sz="2000" dirty="0">
              <a:latin typeface="Arial" panose="020B0604020202020204" pitchFamily="34" charset="0"/>
              <a:cs typeface="Arial" panose="020B0604020202020204" pitchFamily="34" charset="0"/>
            </a:endParaRPr>
          </a:p>
          <a:p>
            <a:pPr algn="just" rtl="0">
              <a:buFont typeface="Wingdings" pitchFamily="2" charset="2"/>
              <a:buChar char="Ø"/>
            </a:pPr>
            <a:r>
              <a:rPr lang="en-US" sz="2000" dirty="0">
                <a:latin typeface="Arial" panose="020B0604020202020204" pitchFamily="34" charset="0"/>
                <a:cs typeface="Arial" panose="020B0604020202020204" pitchFamily="34" charset="0"/>
              </a:rPr>
              <a:t> To calculate the total quantity of drug that can be maintained in solution at a selected pH, either of two equations can be used, depending on whether the product is to be in a pH region above or below the pHmax.</a:t>
            </a:r>
          </a:p>
          <a:p>
            <a:pPr algn="just" rtl="0"/>
            <a:r>
              <a:rPr lang="en-US" sz="2000" dirty="0">
                <a:latin typeface="Arial" panose="020B0604020202020204" pitchFamily="34" charset="0"/>
                <a:cs typeface="Arial" panose="020B0604020202020204" pitchFamily="34" charset="0"/>
              </a:rPr>
              <a:t> </a:t>
            </a:r>
          </a:p>
          <a:p>
            <a:pPr algn="just" rtl="0"/>
            <a:endParaRPr lang="en-US" sz="2000" dirty="0">
              <a:latin typeface="Arial" panose="020B0604020202020204" pitchFamily="34" charset="0"/>
              <a:cs typeface="Arial" panose="020B0604020202020204" pitchFamily="34" charset="0"/>
            </a:endParaRPr>
          </a:p>
          <a:p>
            <a:pPr algn="just" rtl="0"/>
            <a:endParaRPr lang="en-US" sz="2000" dirty="0">
              <a:latin typeface="Arial" panose="020B0604020202020204" pitchFamily="34" charset="0"/>
              <a:cs typeface="Arial" panose="020B0604020202020204" pitchFamily="34" charset="0"/>
            </a:endParaRPr>
          </a:p>
          <a:p>
            <a:pPr algn="just" rtl="0"/>
            <a:endParaRPr lang="en-US" sz="2000" dirty="0">
              <a:latin typeface="Arial" panose="020B0604020202020204" pitchFamily="34" charset="0"/>
              <a:cs typeface="Arial" panose="020B0604020202020204" pitchFamily="34" charset="0"/>
            </a:endParaRPr>
          </a:p>
          <a:p>
            <a:pPr algn="just" rtl="0"/>
            <a:endParaRPr lang="en-US" sz="2000" dirty="0">
              <a:latin typeface="Arial" panose="020B0604020202020204" pitchFamily="34" charset="0"/>
              <a:cs typeface="Arial" panose="020B0604020202020204" pitchFamily="34" charset="0"/>
            </a:endParaRPr>
          </a:p>
          <a:p>
            <a:pPr algn="just" rtl="0"/>
            <a:endParaRPr lang="ar-IQ" sz="2000" dirty="0">
              <a:latin typeface="Arial" panose="020B0604020202020204" pitchFamily="34" charset="0"/>
              <a:cs typeface="Arial" panose="020B0604020202020204" pitchFamily="34" charset="0"/>
            </a:endParaRPr>
          </a:p>
        </p:txBody>
      </p:sp>
      <p:pic>
        <p:nvPicPr>
          <p:cNvPr id="7" name="Picture 4" descr="نتيجة بحث الصور عن ‪equation of total solubility of weak acid and base‬‏"/>
          <p:cNvPicPr>
            <a:picLocks noChangeAspect="1" noChangeArrowheads="1"/>
          </p:cNvPicPr>
          <p:nvPr/>
        </p:nvPicPr>
        <p:blipFill>
          <a:blip r:embed="rId2" cstate="print"/>
          <a:srcRect/>
          <a:stretch>
            <a:fillRect/>
          </a:stretch>
        </p:blipFill>
        <p:spPr bwMode="auto">
          <a:xfrm>
            <a:off x="7884160" y="3032668"/>
            <a:ext cx="4216399" cy="3718345"/>
          </a:xfrm>
          <a:prstGeom prst="rect">
            <a:avLst/>
          </a:prstGeom>
          <a:noFill/>
          <a:ln>
            <a:solidFill>
              <a:schemeClr val="tx1"/>
            </a:solidFill>
          </a:ln>
        </p:spPr>
      </p:pic>
      <p:sp>
        <p:nvSpPr>
          <p:cNvPr id="8" name="Content Placeholder 2"/>
          <p:cNvSpPr txBox="1">
            <a:spLocks/>
          </p:cNvSpPr>
          <p:nvPr/>
        </p:nvSpPr>
        <p:spPr>
          <a:xfrm>
            <a:off x="213360" y="3596640"/>
            <a:ext cx="7132320" cy="3113348"/>
          </a:xfrm>
          <a:prstGeom prst="rect">
            <a:avLst/>
          </a:prstGeom>
          <a:ln>
            <a:solidFill>
              <a:schemeClr val="tx1"/>
            </a:solidFill>
          </a:ln>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smtClean="0"/>
              <a:t>The following equation is used when below the </a:t>
            </a:r>
            <a:r>
              <a:rPr lang="en-US" dirty="0" err="1" smtClean="0"/>
              <a:t>pH</a:t>
            </a:r>
            <a:r>
              <a:rPr lang="en-US" baseline="-25000" dirty="0" err="1" smtClean="0"/>
              <a:t>max</a:t>
            </a:r>
            <a:r>
              <a:rPr lang="en-US" dirty="0" smtClean="0"/>
              <a:t>:</a:t>
            </a:r>
          </a:p>
          <a:p>
            <a:endParaRPr lang="en-US" dirty="0" smtClean="0"/>
          </a:p>
          <a:p>
            <a:endParaRPr lang="en-US" dirty="0" smtClean="0"/>
          </a:p>
          <a:p>
            <a:r>
              <a:rPr lang="en-US" dirty="0" smtClean="0"/>
              <a:t>The next equation is used when above the </a:t>
            </a:r>
            <a:r>
              <a:rPr lang="en-US" dirty="0" err="1" smtClean="0"/>
              <a:t>pH</a:t>
            </a:r>
            <a:r>
              <a:rPr lang="en-US" baseline="-25000" dirty="0" err="1" smtClean="0"/>
              <a:t>max</a:t>
            </a:r>
            <a:r>
              <a:rPr lang="en-US" dirty="0" smtClean="0"/>
              <a:t>:</a:t>
            </a:r>
          </a:p>
          <a:p>
            <a:endParaRPr lang="en-US" dirty="0" smtClean="0"/>
          </a:p>
          <a:p>
            <a:endParaRPr lang="en-US" dirty="0" smtClean="0"/>
          </a:p>
          <a:p>
            <a:r>
              <a:rPr lang="en-US" dirty="0" smtClean="0"/>
              <a:t>Where Sa is the saturation solubility of the free acid and Sa’ is the saturation solubility of the salt form.</a:t>
            </a:r>
            <a:endParaRPr lang="ar-IQ"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buFont typeface="Wingdings 3" charset="2"/>
              <a:buNone/>
            </a:pPr>
            <a:endParaRPr lang="en-US" dirty="0" smtClean="0"/>
          </a:p>
          <a:p>
            <a:endParaRPr lang="en-US" dirty="0" smtClean="0"/>
          </a:p>
          <a:p>
            <a:endParaRPr lang="en-US" dirty="0" smtClean="0"/>
          </a:p>
          <a:p>
            <a:endParaRPr lang="ar-IQ" dirty="0"/>
          </a:p>
        </p:txBody>
      </p:sp>
      <p:pic>
        <p:nvPicPr>
          <p:cNvPr id="9" name="Picture 5"/>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289566" y="4233805"/>
            <a:ext cx="1602544" cy="534181"/>
          </a:xfrm>
          <a:prstGeom prst="rect">
            <a:avLst/>
          </a:prstGeom>
          <a:noFill/>
        </p:spPr>
      </p:pic>
      <p:pic>
        <p:nvPicPr>
          <p:cNvPr id="10"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289566" y="5366264"/>
            <a:ext cx="1768324" cy="589442"/>
          </a:xfrm>
          <a:prstGeom prst="rect">
            <a:avLst/>
          </a:prstGeom>
          <a:noFill/>
        </p:spPr>
      </p:pic>
    </p:spTree>
    <p:extLst>
      <p:ext uri="{BB962C8B-B14F-4D97-AF65-F5344CB8AC3E}">
        <p14:creationId xmlns:p14="http://schemas.microsoft.com/office/powerpoint/2010/main" val="32740252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91306"/>
            <a:ext cx="11358880" cy="2554545"/>
          </a:xfrm>
          <a:prstGeom prst="rect">
            <a:avLst/>
          </a:prstGeom>
        </p:spPr>
        <p:txBody>
          <a:bodyPr wrap="square">
            <a:spAutoFit/>
          </a:bodyPr>
          <a:lstStyle/>
          <a:p>
            <a:pPr algn="just" rtl="0"/>
            <a:r>
              <a:rPr lang="en-US" sz="2000" dirty="0">
                <a:latin typeface="Arial" panose="020B0604020202020204" pitchFamily="34" charset="0"/>
                <a:cs typeface="Arial" panose="020B0604020202020204" pitchFamily="34" charset="0"/>
              </a:rPr>
              <a:t>EXAMPLE </a:t>
            </a:r>
          </a:p>
          <a:p>
            <a:pPr algn="just" rtl="0"/>
            <a:r>
              <a:rPr lang="en-US" sz="2000" dirty="0">
                <a:latin typeface="Arial" panose="020B0604020202020204" pitchFamily="34" charset="0"/>
                <a:cs typeface="Arial" panose="020B0604020202020204" pitchFamily="34" charset="0"/>
              </a:rPr>
              <a:t>A pharmacist prepares a 3.0% solution of an antibiotic as an ophthalmic solution and dispenses it to a patient. A few days later the patient returns the eye drops to the pharmacist because the product contains a precipitate. The pharmacist, checking the pH of the solution and ﬁnding it to be 6.0, reasons that the problem may be pH related. The physicochemical information of interest on the antibiotic includes the following:</a:t>
            </a:r>
          </a:p>
          <a:p>
            <a:pPr algn="just" rtl="0"/>
            <a:endParaRPr lang="en-US" sz="2000" dirty="0">
              <a:latin typeface="Arial" panose="020B0604020202020204" pitchFamily="34" charset="0"/>
              <a:cs typeface="Arial" panose="020B0604020202020204" pitchFamily="34" charset="0"/>
            </a:endParaRPr>
          </a:p>
          <a:p>
            <a:pPr algn="just" rtl="0"/>
            <a:endParaRPr lang="ar-IQ" sz="2000" dirty="0">
              <a:latin typeface="Arial" panose="020B0604020202020204" pitchFamily="34" charset="0"/>
              <a:cs typeface="Arial" panose="020B0604020202020204" pitchFamily="34" charset="0"/>
            </a:endParaRPr>
          </a:p>
        </p:txBody>
      </p:sp>
      <p:sp>
        <p:nvSpPr>
          <p:cNvPr id="3" name="Rectangle 2"/>
          <p:cNvSpPr/>
          <p:nvPr/>
        </p:nvSpPr>
        <p:spPr>
          <a:xfrm>
            <a:off x="4308716" y="2264510"/>
            <a:ext cx="5770004" cy="1200329"/>
          </a:xfrm>
          <a:prstGeom prst="rect">
            <a:avLst/>
          </a:prstGeom>
          <a:ln>
            <a:solidFill>
              <a:schemeClr val="tx1"/>
            </a:solidFill>
          </a:ln>
        </p:spPr>
        <p:txBody>
          <a:bodyPr wrap="square">
            <a:spAutoFit/>
          </a:bodyPr>
          <a:lstStyle/>
          <a:p>
            <a:pPr algn="l" rtl="0"/>
            <a:r>
              <a:rPr lang="en-US" dirty="0"/>
              <a:t>Molecular weight 285 (salt)   263 (free acid) </a:t>
            </a:r>
          </a:p>
          <a:p>
            <a:pPr algn="l" rtl="0"/>
            <a:r>
              <a:rPr lang="en-US" dirty="0"/>
              <a:t>3.0% solution of the drug        0.1053 M solution</a:t>
            </a:r>
          </a:p>
          <a:p>
            <a:pPr algn="l" rtl="0"/>
            <a:r>
              <a:rPr lang="en-US" dirty="0"/>
              <a:t> Acid form solubility (Sa)         3.1 mg/mL (0.0118 M)</a:t>
            </a:r>
          </a:p>
          <a:p>
            <a:pPr algn="l" rtl="0"/>
            <a:r>
              <a:rPr lang="en-US" dirty="0"/>
              <a:t> Ka                                               5.86 × 10 </a:t>
            </a:r>
            <a:r>
              <a:rPr lang="en-US" baseline="30000" dirty="0"/>
              <a:t>–6 </a:t>
            </a:r>
            <a:endParaRPr lang="ar-IQ" baseline="30000" dirty="0"/>
          </a:p>
        </p:txBody>
      </p:sp>
      <p:sp>
        <p:nvSpPr>
          <p:cNvPr id="4" name="Rectangle 3"/>
          <p:cNvSpPr/>
          <p:nvPr/>
        </p:nvSpPr>
        <p:spPr>
          <a:xfrm>
            <a:off x="375920" y="4149080"/>
            <a:ext cx="11287760" cy="1754326"/>
          </a:xfrm>
          <a:prstGeom prst="rect">
            <a:avLst/>
          </a:prstGeom>
        </p:spPr>
        <p:txBody>
          <a:bodyPr wrap="square">
            <a:spAutoFit/>
          </a:bodyPr>
          <a:lstStyle/>
          <a:p>
            <a:pPr algn="l" rtl="0"/>
            <a:r>
              <a:rPr lang="en-US" dirty="0"/>
              <a:t>Using Equation 1, the pharmacist calculates the quantity of the antibiotic in solution at a pH of 6.0 (Note: pH of 6.0 = [H+] of 1 × 10</a:t>
            </a:r>
            <a:r>
              <a:rPr lang="en-US" baseline="30000" dirty="0"/>
              <a:t>–6</a:t>
            </a:r>
            <a:r>
              <a:rPr lang="en-US" dirty="0"/>
              <a:t>) </a:t>
            </a:r>
          </a:p>
          <a:p>
            <a:pPr algn="l" rtl="0"/>
            <a:endParaRPr lang="en-US" dirty="0"/>
          </a:p>
          <a:p>
            <a:pPr algn="l" rtl="0"/>
            <a:endParaRPr lang="en-US" dirty="0"/>
          </a:p>
          <a:p>
            <a:pPr algn="l" rtl="0"/>
            <a:endParaRPr lang="en-US" dirty="0"/>
          </a:p>
          <a:p>
            <a:pPr algn="l" rtl="0"/>
            <a:r>
              <a:rPr lang="en-US" dirty="0"/>
              <a:t>S</a:t>
            </a:r>
            <a:r>
              <a:rPr lang="en-US" baseline="-25000" dirty="0"/>
              <a:t>T</a:t>
            </a:r>
            <a:r>
              <a:rPr lang="en-US" dirty="0"/>
              <a:t> = 0.0118 [1+ (5.86 × 10 </a:t>
            </a:r>
            <a:r>
              <a:rPr lang="en-US" baseline="30000" dirty="0"/>
              <a:t>–6 </a:t>
            </a:r>
            <a:r>
              <a:rPr lang="en-US" dirty="0"/>
              <a:t> / 1 × 10</a:t>
            </a:r>
            <a:r>
              <a:rPr lang="en-US" baseline="30000" dirty="0"/>
              <a:t>–6</a:t>
            </a:r>
            <a:r>
              <a:rPr lang="en-US" dirty="0"/>
              <a:t>)  ] = 0.0809 molar </a:t>
            </a:r>
            <a:endParaRPr lang="ar-IQ" dirty="0"/>
          </a:p>
        </p:txBody>
      </p:sp>
      <p:pic>
        <p:nvPicPr>
          <p:cNvPr id="6" name="Picture 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449976" y="4819055"/>
            <a:ext cx="2592288" cy="600066"/>
          </a:xfrm>
          <a:prstGeom prst="rect">
            <a:avLst/>
          </a:prstGeom>
          <a:noFill/>
        </p:spPr>
      </p:pic>
    </p:spTree>
    <p:extLst>
      <p:ext uri="{BB962C8B-B14F-4D97-AF65-F5344CB8AC3E}">
        <p14:creationId xmlns:p14="http://schemas.microsoft.com/office/powerpoint/2010/main" val="10281139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pic>
        <p:nvPicPr>
          <p:cNvPr id="5" name="Picture 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799856" y="3080962"/>
            <a:ext cx="2088232" cy="696077"/>
          </a:xfrm>
          <a:prstGeom prst="rect">
            <a:avLst/>
          </a:prstGeom>
          <a:noFill/>
        </p:spPr>
      </p:pic>
      <p:sp>
        <p:nvSpPr>
          <p:cNvPr id="59396" name="Rectangle 4"/>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grpSp>
        <p:nvGrpSpPr>
          <p:cNvPr id="8" name="Group 7"/>
          <p:cNvGrpSpPr/>
          <p:nvPr/>
        </p:nvGrpSpPr>
        <p:grpSpPr>
          <a:xfrm>
            <a:off x="365760" y="400690"/>
            <a:ext cx="11409680" cy="5324535"/>
            <a:chOff x="-1158240" y="400690"/>
            <a:chExt cx="11409680" cy="5324535"/>
          </a:xfrm>
        </p:grpSpPr>
        <p:sp>
          <p:nvSpPr>
            <p:cNvPr id="2" name="Rectangle 1"/>
            <p:cNvSpPr/>
            <p:nvPr/>
          </p:nvSpPr>
          <p:spPr>
            <a:xfrm>
              <a:off x="-1158240" y="400690"/>
              <a:ext cx="11409680" cy="5324535"/>
            </a:xfrm>
            <a:prstGeom prst="rect">
              <a:avLst/>
            </a:prstGeom>
          </p:spPr>
          <p:txBody>
            <a:bodyPr wrap="square">
              <a:spAutoFit/>
            </a:bodyPr>
            <a:lstStyle/>
            <a:p>
              <a:pPr algn="just" rtl="0"/>
              <a:r>
                <a:rPr lang="en-US" sz="2000" dirty="0">
                  <a:latin typeface="Arial" panose="020B0604020202020204" pitchFamily="34" charset="0"/>
                  <a:cs typeface="Arial" panose="020B0604020202020204" pitchFamily="34" charset="0"/>
                </a:rPr>
                <a:t>From this the pharmacist knows that at a pH of 6.0, a 0.0809-M solution can be prepared. However, the concentration that was to be prepared was a 0.1053-M solution; consequently, the drug will not be in solution at that </a:t>
              </a:r>
              <a:r>
                <a:rPr lang="en-US" sz="2000" dirty="0" err="1">
                  <a:latin typeface="Arial" panose="020B0604020202020204" pitchFamily="34" charset="0"/>
                  <a:cs typeface="Arial" panose="020B0604020202020204" pitchFamily="34" charset="0"/>
                </a:rPr>
                <a:t>pH.</a:t>
              </a:r>
              <a:r>
                <a:rPr lang="en-US" sz="2000" dirty="0">
                  <a:latin typeface="Arial" panose="020B0604020202020204" pitchFamily="34" charset="0"/>
                  <a:cs typeface="Arial" panose="020B0604020202020204" pitchFamily="34" charset="0"/>
                </a:rPr>
                <a:t> The pH may have been all right initially but shifted to a lower pH over time, resulting in precipitation of the drug. </a:t>
              </a:r>
            </a:p>
            <a:p>
              <a:pPr algn="just" rtl="0"/>
              <a:r>
                <a:rPr lang="en-US" sz="2000" dirty="0">
                  <a:latin typeface="Arial" panose="020B0604020202020204" pitchFamily="34" charset="0"/>
                  <a:cs typeface="Arial" panose="020B0604020202020204" pitchFamily="34" charset="0"/>
                </a:rPr>
                <a:t>The question is at what pH (hydrogen ion concentration) the drug will remain in solution. This can be calculated using the same equation and information. The S</a:t>
              </a:r>
              <a:r>
                <a:rPr lang="en-US" sz="2000" baseline="-25000" dirty="0">
                  <a:latin typeface="Arial" panose="020B0604020202020204" pitchFamily="34" charset="0"/>
                  <a:cs typeface="Arial" panose="020B0604020202020204" pitchFamily="34" charset="0"/>
                </a:rPr>
                <a:t>T</a:t>
              </a:r>
              <a:r>
                <a:rPr lang="en-US" sz="2000" dirty="0">
                  <a:latin typeface="Arial" panose="020B0604020202020204" pitchFamily="34" charset="0"/>
                  <a:cs typeface="Arial" panose="020B0604020202020204" pitchFamily="34" charset="0"/>
                </a:rPr>
                <a:t> value is 0.1053 M.</a:t>
              </a:r>
            </a:p>
            <a:p>
              <a:pPr algn="just" rtl="0"/>
              <a:endParaRPr lang="en-US" sz="2000" dirty="0">
                <a:latin typeface="Arial" panose="020B0604020202020204" pitchFamily="34" charset="0"/>
                <a:cs typeface="Arial" panose="020B0604020202020204" pitchFamily="34" charset="0"/>
              </a:endParaRPr>
            </a:p>
            <a:p>
              <a:pPr algn="just" rtl="0"/>
              <a:endParaRPr lang="en-US" sz="2000" dirty="0">
                <a:latin typeface="Arial" panose="020B0604020202020204" pitchFamily="34" charset="0"/>
                <a:cs typeface="Arial" panose="020B0604020202020204" pitchFamily="34" charset="0"/>
              </a:endParaRPr>
            </a:p>
            <a:p>
              <a:pPr algn="just" rtl="0"/>
              <a:endParaRPr lang="en-US" sz="2000" dirty="0">
                <a:latin typeface="Arial" panose="020B0604020202020204" pitchFamily="34" charset="0"/>
                <a:cs typeface="Arial" panose="020B0604020202020204" pitchFamily="34" charset="0"/>
              </a:endParaRPr>
            </a:p>
            <a:p>
              <a:pPr algn="just" rtl="0"/>
              <a:endParaRPr lang="en-US" sz="2000" dirty="0">
                <a:latin typeface="Arial" panose="020B0604020202020204" pitchFamily="34" charset="0"/>
                <a:cs typeface="Arial" panose="020B0604020202020204" pitchFamily="34" charset="0"/>
              </a:endParaRPr>
            </a:p>
            <a:p>
              <a:pPr algn="just" rtl="0"/>
              <a:endParaRPr lang="en-US" sz="2000" dirty="0">
                <a:latin typeface="Arial" panose="020B0604020202020204" pitchFamily="34" charset="0"/>
                <a:cs typeface="Arial" panose="020B0604020202020204" pitchFamily="34" charset="0"/>
              </a:endParaRPr>
            </a:p>
            <a:p>
              <a:pPr algn="just" rtl="0"/>
              <a:endParaRPr lang="en-US" sz="2000" dirty="0">
                <a:latin typeface="Arial" panose="020B0604020202020204" pitchFamily="34" charset="0"/>
                <a:cs typeface="Arial" panose="020B0604020202020204" pitchFamily="34" charset="0"/>
              </a:endParaRPr>
            </a:p>
            <a:p>
              <a:pPr algn="just" rtl="0"/>
              <a:endParaRPr lang="en-US" sz="2000" dirty="0">
                <a:latin typeface="Arial" panose="020B0604020202020204" pitchFamily="34" charset="0"/>
                <a:cs typeface="Arial" panose="020B0604020202020204" pitchFamily="34" charset="0"/>
              </a:endParaRPr>
            </a:p>
            <a:p>
              <a:pPr algn="just" rtl="0"/>
              <a:endParaRPr lang="en-US" sz="2000" dirty="0">
                <a:latin typeface="Arial" panose="020B0604020202020204" pitchFamily="34" charset="0"/>
                <a:cs typeface="Arial" panose="020B0604020202020204" pitchFamily="34" charset="0"/>
              </a:endParaRPr>
            </a:p>
            <a:p>
              <a:pPr algn="just" rtl="0"/>
              <a:endParaRPr lang="en-US" sz="2000" dirty="0">
                <a:latin typeface="Arial" panose="020B0604020202020204" pitchFamily="34" charset="0"/>
                <a:cs typeface="Arial" panose="020B0604020202020204" pitchFamily="34" charset="0"/>
              </a:endParaRPr>
            </a:p>
            <a:p>
              <a:pPr algn="just" rtl="0"/>
              <a:endParaRPr lang="en-US" sz="2000" dirty="0">
                <a:latin typeface="Arial" panose="020B0604020202020204" pitchFamily="34" charset="0"/>
                <a:cs typeface="Arial" panose="020B0604020202020204" pitchFamily="34" charset="0"/>
              </a:endParaRPr>
            </a:p>
            <a:p>
              <a:pPr algn="just" rtl="0"/>
              <a:r>
                <a:rPr lang="en-US" sz="2000" dirty="0">
                  <a:latin typeface="Arial" panose="020B0604020202020204" pitchFamily="34" charset="0"/>
                  <a:cs typeface="Arial" panose="020B0604020202020204" pitchFamily="34" charset="0"/>
                </a:rPr>
                <a:t>Or a pH of 6.135</a:t>
              </a:r>
              <a:endParaRPr lang="en-US" sz="2000" dirty="0">
                <a:latin typeface="Arial" panose="020B0604020202020204" pitchFamily="34" charset="0"/>
                <a:cs typeface="Arial" panose="020B0604020202020204" pitchFamily="34" charset="0"/>
              </a:endParaRPr>
            </a:p>
          </p:txBody>
        </p:sp>
        <p:pic>
          <p:nvPicPr>
            <p:cNvPr id="59393"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339752" y="4221088"/>
              <a:ext cx="3952067" cy="720080"/>
            </a:xfrm>
            <a:prstGeom prst="rect">
              <a:avLst/>
            </a:prstGeom>
            <a:noFill/>
          </p:spPr>
        </p:pic>
        <p:pic>
          <p:nvPicPr>
            <p:cNvPr id="59395"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771800" y="5157192"/>
              <a:ext cx="3222093" cy="484526"/>
            </a:xfrm>
            <a:prstGeom prst="rect">
              <a:avLst/>
            </a:prstGeom>
            <a:noFill/>
          </p:spPr>
        </p:pic>
      </p:grpSp>
    </p:spTree>
    <p:extLst>
      <p:ext uri="{BB962C8B-B14F-4D97-AF65-F5344CB8AC3E}">
        <p14:creationId xmlns:p14="http://schemas.microsoft.com/office/powerpoint/2010/main" val="28547181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grpSp>
        <p:nvGrpSpPr>
          <p:cNvPr id="6" name="Group 5"/>
          <p:cNvGrpSpPr/>
          <p:nvPr/>
        </p:nvGrpSpPr>
        <p:grpSpPr>
          <a:xfrm>
            <a:off x="518160" y="737275"/>
            <a:ext cx="10952480" cy="3065502"/>
            <a:chOff x="521804" y="1397675"/>
            <a:chExt cx="8298668" cy="3065502"/>
          </a:xfrm>
        </p:grpSpPr>
        <p:sp>
          <p:nvSpPr>
            <p:cNvPr id="2" name="Rectangle 1"/>
            <p:cNvSpPr/>
            <p:nvPr/>
          </p:nvSpPr>
          <p:spPr>
            <a:xfrm>
              <a:off x="521804" y="1397675"/>
              <a:ext cx="8298668" cy="2246769"/>
            </a:xfrm>
            <a:prstGeom prst="rect">
              <a:avLst/>
            </a:prstGeom>
          </p:spPr>
          <p:txBody>
            <a:bodyPr wrap="square">
              <a:spAutoFit/>
            </a:bodyPr>
            <a:lstStyle/>
            <a:p>
              <a:pPr algn="just" rtl="0"/>
              <a:r>
                <a:rPr lang="en-US" sz="2000" dirty="0">
                  <a:latin typeface="Arial" panose="020B0604020202020204" pitchFamily="34" charset="0"/>
                  <a:cs typeface="Arial" panose="020B0604020202020204" pitchFamily="34" charset="0"/>
                </a:rPr>
                <a:t>The pharmacist prepares a solution of the antibiotic, adjusting the pH to above about 6.2, using a suitable buffer system, and dispenses the solution to the patient—with positive results.</a:t>
              </a:r>
            </a:p>
            <a:p>
              <a:pPr algn="just" rtl="0"/>
              <a:r>
                <a:rPr lang="en-US" sz="2000" dirty="0">
                  <a:latin typeface="Arial" panose="020B0604020202020204" pitchFamily="34" charset="0"/>
                  <a:cs typeface="Arial" panose="020B0604020202020204" pitchFamily="34" charset="0"/>
                </a:rPr>
                <a:t>An interesting phenomenon concerns the close relationship of pH to solubility. At a pH of 6.0, only a 0.0809-M solution could be prepared, but at a pH of 6.13 a 0.1053-M solution could be prepared. In other words, a difference of 0.13 pH units resulted in more drug going into solution at the higher pH than at the lower </a:t>
              </a:r>
              <a:r>
                <a:rPr lang="en-US" sz="2000" dirty="0" err="1">
                  <a:latin typeface="Arial" panose="020B0604020202020204" pitchFamily="34" charset="0"/>
                  <a:cs typeface="Arial" panose="020B0604020202020204" pitchFamily="34" charset="0"/>
                </a:rPr>
                <a:t>pH.</a:t>
              </a:r>
              <a:r>
                <a:rPr lang="en-US" sz="2000" dirty="0">
                  <a:latin typeface="Arial" panose="020B0604020202020204" pitchFamily="34" charset="0"/>
                  <a:cs typeface="Arial" panose="020B0604020202020204" pitchFamily="34" charset="0"/>
                </a:rPr>
                <a:t> In other words, a very small change in pH resulted in about 30% more drug going into solution. </a:t>
              </a:r>
              <a:endParaRPr lang="ar-IQ" sz="2000" dirty="0">
                <a:latin typeface="Arial" panose="020B0604020202020204" pitchFamily="34" charset="0"/>
                <a:cs typeface="Arial" panose="020B0604020202020204" pitchFamily="34" charset="0"/>
              </a:endParaRPr>
            </a:p>
          </p:txBody>
        </p:sp>
        <p:pic>
          <p:nvPicPr>
            <p:cNvPr id="6144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246698" y="3933056"/>
              <a:ext cx="2650604" cy="530121"/>
            </a:xfrm>
            <a:prstGeom prst="rect">
              <a:avLst/>
            </a:prstGeom>
            <a:noFill/>
          </p:spPr>
        </p:pic>
      </p:grpSp>
    </p:spTree>
    <p:extLst>
      <p:ext uri="{BB962C8B-B14F-4D97-AF65-F5344CB8AC3E}">
        <p14:creationId xmlns:p14="http://schemas.microsoft.com/office/powerpoint/2010/main" val="8389553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7529" y="260648"/>
            <a:ext cx="6347713" cy="515144"/>
          </a:xfrm>
        </p:spPr>
        <p:txBody>
          <a:bodyPr>
            <a:normAutofit fontScale="90000"/>
          </a:bodyPr>
          <a:lstStyle/>
          <a:p>
            <a:r>
              <a:rPr lang="en-US" dirty="0" smtClean="0"/>
              <a:t>Reference </a:t>
            </a:r>
            <a:endParaRPr lang="en-US" dirty="0"/>
          </a:p>
        </p:txBody>
      </p:sp>
      <p:sp>
        <p:nvSpPr>
          <p:cNvPr id="3" name="Content Placeholder 2"/>
          <p:cNvSpPr>
            <a:spLocks noGrp="1"/>
          </p:cNvSpPr>
          <p:nvPr>
            <p:ph idx="1"/>
          </p:nvPr>
        </p:nvSpPr>
        <p:spPr>
          <a:xfrm>
            <a:off x="1775521" y="1268761"/>
            <a:ext cx="8352927" cy="2684371"/>
          </a:xfrm>
        </p:spPr>
        <p:txBody>
          <a:bodyPr>
            <a:normAutofit/>
          </a:bodyPr>
          <a:lstStyle/>
          <a:p>
            <a:pPr marL="0" indent="0" algn="just">
              <a:buNone/>
            </a:pPr>
            <a:r>
              <a:rPr lang="en-US" sz="2800" i="1" dirty="0" err="1">
                <a:latin typeface="Arial" panose="020B0604020202020204" pitchFamily="34" charset="0"/>
                <a:cs typeface="Arial" panose="020B0604020202020204" pitchFamily="34" charset="0"/>
              </a:rPr>
              <a:t>Ansel’s</a:t>
            </a:r>
            <a:r>
              <a:rPr lang="en-US" sz="2800" i="1" dirty="0">
                <a:latin typeface="Arial" panose="020B0604020202020204" pitchFamily="34" charset="0"/>
                <a:cs typeface="Arial" panose="020B0604020202020204" pitchFamily="34" charset="0"/>
              </a:rPr>
              <a:t> </a:t>
            </a:r>
            <a:r>
              <a:rPr lang="en-US" sz="2800" i="1" dirty="0">
                <a:latin typeface="Arial" panose="020B0604020202020204" pitchFamily="34" charset="0"/>
                <a:cs typeface="Arial" panose="020B0604020202020204" pitchFamily="34" charset="0"/>
              </a:rPr>
              <a:t>pharmaceutical dosage forms and drug delivery systems , </a:t>
            </a:r>
            <a:r>
              <a:rPr lang="en-US" sz="2800" i="1" dirty="0">
                <a:latin typeface="Arial" panose="020B0604020202020204" pitchFamily="34" charset="0"/>
                <a:cs typeface="Arial" panose="020B0604020202020204" pitchFamily="34" charset="0"/>
              </a:rPr>
              <a:t>tenth </a:t>
            </a:r>
            <a:r>
              <a:rPr lang="en-US" sz="2800" i="1" dirty="0">
                <a:latin typeface="Arial" panose="020B0604020202020204" pitchFamily="34" charset="0"/>
                <a:cs typeface="Arial" panose="020B0604020202020204" pitchFamily="34" charset="0"/>
              </a:rPr>
              <a:t>edition </a:t>
            </a:r>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2908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509133"/>
          </a:xfrm>
        </p:spPr>
        <p:txBody>
          <a:bodyPr>
            <a:normAutofit fontScale="90000"/>
          </a:bodyPr>
          <a:lstStyle/>
          <a:p>
            <a:pPr rtl="0"/>
            <a:r>
              <a:rPr lang="en-GB" dirty="0" smtClean="0"/>
              <a:t>The </a:t>
            </a:r>
            <a:r>
              <a:rPr lang="en-GB" dirty="0"/>
              <a:t>need for dosage forms</a:t>
            </a:r>
            <a:r>
              <a:rPr lang="en-US" dirty="0"/>
              <a:t/>
            </a:r>
            <a:br>
              <a:rPr lang="en-US" dirty="0"/>
            </a:br>
            <a:endParaRPr lang="ar-IQ" dirty="0"/>
          </a:p>
        </p:txBody>
      </p:sp>
      <p:sp>
        <p:nvSpPr>
          <p:cNvPr id="3" name="Content Placeholder 2"/>
          <p:cNvSpPr>
            <a:spLocks noGrp="1"/>
          </p:cNvSpPr>
          <p:nvPr>
            <p:ph idx="1"/>
          </p:nvPr>
        </p:nvSpPr>
        <p:spPr>
          <a:xfrm>
            <a:off x="108857" y="835023"/>
            <a:ext cx="11451772" cy="5073427"/>
          </a:xfrm>
        </p:spPr>
        <p:txBody>
          <a:bodyPr>
            <a:normAutofit/>
          </a:bodyPr>
          <a:lstStyle/>
          <a:p>
            <a:pPr algn="just" rtl="0"/>
            <a:r>
              <a:rPr lang="en-GB" sz="2000" dirty="0">
                <a:latin typeface="Arial" panose="020B0604020202020204" pitchFamily="34" charset="0"/>
                <a:cs typeface="Arial" panose="020B0604020202020204" pitchFamily="34" charset="0"/>
              </a:rPr>
              <a:t>The potent nature and low dosage of most drugs in use today precludes (not permits) any expectation that general public could safely obtain the appropriate dose of a drug from the bulk material.</a:t>
            </a:r>
            <a:endParaRPr lang="en-US" sz="2000" dirty="0">
              <a:latin typeface="Arial" panose="020B0604020202020204" pitchFamily="34" charset="0"/>
              <a:cs typeface="Arial" panose="020B0604020202020204" pitchFamily="34" charset="0"/>
            </a:endParaRPr>
          </a:p>
          <a:p>
            <a:pPr algn="just" rtl="0"/>
            <a:r>
              <a:rPr lang="en-GB" sz="2000" dirty="0">
                <a:latin typeface="Arial" panose="020B0604020202020204" pitchFamily="34" charset="0"/>
                <a:cs typeface="Arial" panose="020B0604020202020204" pitchFamily="34" charset="0"/>
              </a:rPr>
              <a:t>Most drug substances are administered in milligram quantities, much too small to be weighed on anything but a sensitive prescription or electronic analytical balance. </a:t>
            </a:r>
            <a:endParaRPr lang="en-GB" sz="2000" dirty="0" smtClean="0">
              <a:latin typeface="Arial" panose="020B0604020202020204" pitchFamily="34" charset="0"/>
              <a:cs typeface="Arial" panose="020B0604020202020204" pitchFamily="34" charset="0"/>
            </a:endParaRPr>
          </a:p>
          <a:p>
            <a:pPr algn="just" rtl="0">
              <a:buFont typeface="Wingdings" pitchFamily="2" charset="2"/>
              <a:buChar char="Ø"/>
            </a:pPr>
            <a:r>
              <a:rPr lang="en-GB" sz="2000" dirty="0" smtClean="0">
                <a:latin typeface="Arial" panose="020B0604020202020204" pitchFamily="34" charset="0"/>
                <a:cs typeface="Arial" panose="020B0604020202020204" pitchFamily="34" charset="0"/>
              </a:rPr>
              <a:t>For </a:t>
            </a:r>
            <a:r>
              <a:rPr lang="en-GB" sz="2000" dirty="0">
                <a:latin typeface="Arial" panose="020B0604020202020204" pitchFamily="34" charset="0"/>
                <a:cs typeface="Arial" panose="020B0604020202020204" pitchFamily="34" charset="0"/>
              </a:rPr>
              <a:t>instance, how could lay person accurately obtain from a bulk supply the 325 mg of aspirin found in the common tablet? </a:t>
            </a:r>
            <a:r>
              <a:rPr lang="en-GB" sz="2000" dirty="0" smtClean="0">
                <a:solidFill>
                  <a:srgbClr val="FF0000"/>
                </a:solidFill>
                <a:latin typeface="Arial" panose="020B0604020202020204" pitchFamily="34" charset="0"/>
                <a:cs typeface="Arial" panose="020B0604020202020204" pitchFamily="34" charset="0"/>
              </a:rPr>
              <a:t>Not </a:t>
            </a:r>
            <a:r>
              <a:rPr lang="en-GB" sz="2000" dirty="0" smtClean="0">
                <a:solidFill>
                  <a:srgbClr val="FF0000"/>
                </a:solidFill>
                <a:latin typeface="Arial" panose="020B0604020202020204" pitchFamily="34" charset="0"/>
                <a:cs typeface="Arial" panose="020B0604020202020204" pitchFamily="34" charset="0"/>
              </a:rPr>
              <a:t>possible</a:t>
            </a:r>
            <a:r>
              <a:rPr lang="en-GB" sz="2000" dirty="0" smtClean="0">
                <a:solidFill>
                  <a:srgbClr val="FF0000"/>
                </a:solidFill>
                <a:latin typeface="Arial" panose="020B0604020202020204" pitchFamily="34" charset="0"/>
                <a:cs typeface="Arial" panose="020B0604020202020204" pitchFamily="34" charset="0"/>
              </a:rPr>
              <a:t>.</a:t>
            </a:r>
          </a:p>
          <a:p>
            <a:pPr algn="just"/>
            <a:r>
              <a:rPr lang="en-GB" sz="2000" dirty="0">
                <a:latin typeface="Arial" panose="020B0604020202020204" pitchFamily="34" charset="0"/>
                <a:cs typeface="Arial" panose="020B0604020202020204" pitchFamily="34" charset="0"/>
              </a:rPr>
              <a:t>Yet compared with many other drugs, the dose of aspirin is formidable (Table 4.1). </a:t>
            </a:r>
          </a:p>
          <a:p>
            <a:pPr algn="just"/>
            <a:r>
              <a:rPr lang="en-GB" sz="2000" dirty="0">
                <a:latin typeface="Arial" panose="020B0604020202020204" pitchFamily="34" charset="0"/>
                <a:cs typeface="Arial" panose="020B0604020202020204" pitchFamily="34" charset="0"/>
              </a:rPr>
              <a:t>For example, the dose of </a:t>
            </a:r>
            <a:r>
              <a:rPr lang="en-GB" sz="2000" dirty="0" err="1">
                <a:latin typeface="Arial" panose="020B0604020202020204" pitchFamily="34" charset="0"/>
                <a:cs typeface="Arial" panose="020B0604020202020204" pitchFamily="34" charset="0"/>
              </a:rPr>
              <a:t>ethinyl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estradiol</a:t>
            </a:r>
            <a:r>
              <a:rPr lang="en-GB" sz="2000" dirty="0">
                <a:latin typeface="Arial" panose="020B0604020202020204" pitchFamily="34" charset="0"/>
                <a:cs typeface="Arial" panose="020B0604020202020204" pitchFamily="34" charset="0"/>
              </a:rPr>
              <a:t>, 0.05 mg, is 1/6,500 the amount of aspirin in an aspirin tablet. To put in another way, 6,500 </a:t>
            </a:r>
            <a:r>
              <a:rPr lang="en-GB" sz="2000" dirty="0" err="1">
                <a:latin typeface="Arial" panose="020B0604020202020204" pitchFamily="34" charset="0"/>
                <a:cs typeface="Arial" panose="020B0604020202020204" pitchFamily="34" charset="0"/>
              </a:rPr>
              <a:t>ethinyl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estradiol</a:t>
            </a:r>
            <a:r>
              <a:rPr lang="en-GB" sz="2000" dirty="0">
                <a:latin typeface="Arial" panose="020B0604020202020204" pitchFamily="34" charset="0"/>
                <a:cs typeface="Arial" panose="020B0604020202020204" pitchFamily="34" charset="0"/>
              </a:rPr>
              <a:t> tablets, each containing 0.05 mg of drug, could be made from an amount of </a:t>
            </a:r>
            <a:r>
              <a:rPr lang="en-GB" sz="2000" dirty="0" err="1">
                <a:latin typeface="Arial" panose="020B0604020202020204" pitchFamily="34" charset="0"/>
                <a:cs typeface="Arial" panose="020B0604020202020204" pitchFamily="34" charset="0"/>
              </a:rPr>
              <a:t>ethinyl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estradiol</a:t>
            </a:r>
            <a:r>
              <a:rPr lang="en-GB" sz="2000" dirty="0">
                <a:latin typeface="Arial" panose="020B0604020202020204" pitchFamily="34" charset="0"/>
                <a:cs typeface="Arial" panose="020B0604020202020204" pitchFamily="34" charset="0"/>
              </a:rPr>
              <a:t> equal to the amount of aspirin in just one standard tablet.</a:t>
            </a:r>
            <a:endParaRPr lang="en-US" sz="2000" dirty="0">
              <a:latin typeface="Arial" panose="020B0604020202020204" pitchFamily="34" charset="0"/>
              <a:cs typeface="Arial" panose="020B0604020202020204" pitchFamily="34" charset="0"/>
            </a:endParaRPr>
          </a:p>
          <a:p>
            <a:pPr algn="just" rtl="0"/>
            <a:endParaRPr lang="ar-IQ"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80555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4294967295"/>
          </p:nvPr>
        </p:nvPicPr>
        <p:blipFill>
          <a:blip r:embed="rId2" cstate="print"/>
          <a:srcRect l="50000" t="19173" r="27637" b="14005"/>
          <a:stretch>
            <a:fillRect/>
          </a:stretch>
        </p:blipFill>
        <p:spPr bwMode="auto">
          <a:xfrm>
            <a:off x="141515" y="244703"/>
            <a:ext cx="5802086" cy="6537147"/>
          </a:xfrm>
          <a:prstGeom prst="rect">
            <a:avLst/>
          </a:prstGeom>
          <a:noFill/>
          <a:ln w="9525">
            <a:solidFill>
              <a:schemeClr val="tx1"/>
            </a:solidFill>
            <a:miter lim="800000"/>
            <a:headEnd/>
            <a:tailEnd/>
          </a:ln>
        </p:spPr>
      </p:pic>
      <p:sp>
        <p:nvSpPr>
          <p:cNvPr id="3" name="Content Placeholder 2"/>
          <p:cNvSpPr txBox="1">
            <a:spLocks/>
          </p:cNvSpPr>
          <p:nvPr/>
        </p:nvSpPr>
        <p:spPr>
          <a:xfrm>
            <a:off x="5943600" y="244703"/>
            <a:ext cx="6019800" cy="3880773"/>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en-GB" sz="2000" dirty="0" smtClean="0">
                <a:latin typeface="Arial" panose="020B0604020202020204" pitchFamily="34" charset="0"/>
                <a:cs typeface="Arial" panose="020B0604020202020204" pitchFamily="34" charset="0"/>
              </a:rPr>
              <a:t>When the dose of the drug is minute, as with </a:t>
            </a:r>
            <a:r>
              <a:rPr lang="en-GB" sz="2000" dirty="0" err="1" smtClean="0">
                <a:latin typeface="Arial" panose="020B0604020202020204" pitchFamily="34" charset="0"/>
                <a:cs typeface="Arial" panose="020B0604020202020204" pitchFamily="34" charset="0"/>
              </a:rPr>
              <a:t>ethinyl</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estradiol</a:t>
            </a:r>
            <a:r>
              <a:rPr lang="en-GB" sz="2000" dirty="0" smtClean="0">
                <a:latin typeface="Arial" panose="020B0604020202020204" pitchFamily="34" charset="0"/>
                <a:cs typeface="Arial" panose="020B0604020202020204" pitchFamily="34" charset="0"/>
              </a:rPr>
              <a:t>, solid dosage forms such as tablets and capsules must be prepared with </a:t>
            </a:r>
            <a:r>
              <a:rPr lang="en-GB" sz="2000" b="1" dirty="0" smtClean="0">
                <a:solidFill>
                  <a:srgbClr val="FF0000"/>
                </a:solidFill>
                <a:latin typeface="Arial" panose="020B0604020202020204" pitchFamily="34" charset="0"/>
                <a:cs typeface="Arial" panose="020B0604020202020204" pitchFamily="34" charset="0"/>
              </a:rPr>
              <a:t>filler or diluents</a:t>
            </a:r>
            <a:r>
              <a:rPr lang="en-GB" sz="2000" dirty="0" smtClean="0">
                <a:latin typeface="Arial" panose="020B0604020202020204" pitchFamily="34" charset="0"/>
                <a:cs typeface="Arial" panose="020B0604020202020204" pitchFamily="34" charset="0"/>
              </a:rPr>
              <a:t> so that  the dosage unit is large enough to pick up with the fingertips.</a:t>
            </a:r>
          </a:p>
          <a:p>
            <a:pPr algn="just">
              <a:buFont typeface="Wingdings 3" charset="2"/>
              <a:buNone/>
            </a:pPr>
            <a:endParaRPr lang="ar-IQ"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4224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99" y="0"/>
            <a:ext cx="11908971" cy="6155230"/>
          </a:xfrm>
        </p:spPr>
        <p:txBody>
          <a:bodyPr>
            <a:noAutofit/>
          </a:bodyPr>
          <a:lstStyle/>
          <a:p>
            <a:pPr marL="0" indent="0" algn="just">
              <a:buNone/>
            </a:pPr>
            <a:r>
              <a:rPr lang="en-GB" sz="2000" dirty="0">
                <a:solidFill>
                  <a:srgbClr val="FF0000"/>
                </a:solidFill>
                <a:latin typeface="Arial" panose="020B0604020202020204" pitchFamily="34" charset="0"/>
                <a:cs typeface="Arial" panose="020B0604020202020204" pitchFamily="34" charset="0"/>
              </a:rPr>
              <a:t>Besides providing the mechanism for </a:t>
            </a:r>
            <a:r>
              <a:rPr lang="en-GB" sz="2000" b="1" dirty="0">
                <a:solidFill>
                  <a:srgbClr val="FF0000"/>
                </a:solidFill>
                <a:latin typeface="Arial" panose="020B0604020202020204" pitchFamily="34" charset="0"/>
                <a:cs typeface="Arial" panose="020B0604020202020204" pitchFamily="34" charset="0"/>
              </a:rPr>
              <a:t>the safe and convenient delivery of accurate dosage, </a:t>
            </a:r>
            <a:r>
              <a:rPr lang="en-GB" sz="2000" dirty="0">
                <a:solidFill>
                  <a:srgbClr val="FF0000"/>
                </a:solidFill>
                <a:latin typeface="Arial" panose="020B0604020202020204" pitchFamily="34" charset="0"/>
                <a:cs typeface="Arial" panose="020B0604020202020204" pitchFamily="34" charset="0"/>
              </a:rPr>
              <a:t>dosage forms are needed for additional reasons:</a:t>
            </a:r>
            <a:endParaRPr lang="en-US" sz="2000" dirty="0">
              <a:solidFill>
                <a:srgbClr val="FF0000"/>
              </a:solidFill>
              <a:latin typeface="Arial" panose="020B0604020202020204" pitchFamily="34" charset="0"/>
              <a:cs typeface="Arial" panose="020B0604020202020204" pitchFamily="34" charset="0"/>
            </a:endParaRPr>
          </a:p>
          <a:p>
            <a:pPr marL="514350" indent="-514350" algn="just">
              <a:buFont typeface="+mj-lt"/>
              <a:buAutoNum type="arabicPeriod"/>
            </a:pPr>
            <a:r>
              <a:rPr lang="en-GB" sz="2000" dirty="0" smtClean="0">
                <a:latin typeface="Arial" panose="020B0604020202020204" pitchFamily="34" charset="0"/>
                <a:cs typeface="Arial" panose="020B0604020202020204" pitchFamily="34" charset="0"/>
              </a:rPr>
              <a:t>To </a:t>
            </a:r>
            <a:r>
              <a:rPr lang="en-GB" sz="2000" dirty="0">
                <a:latin typeface="Arial" panose="020B0604020202020204" pitchFamily="34" charset="0"/>
                <a:cs typeface="Arial" panose="020B0604020202020204" pitchFamily="34" charset="0"/>
              </a:rPr>
              <a:t>protect the drug substance from the destructive influences of atmospheric oxygen or humidity (coated tablets, sealed ampoules)</a:t>
            </a:r>
            <a:endParaRPr lang="en-US" sz="2000" dirty="0">
              <a:latin typeface="Arial" panose="020B0604020202020204" pitchFamily="34" charset="0"/>
              <a:cs typeface="Arial" panose="020B0604020202020204" pitchFamily="34" charset="0"/>
            </a:endParaRPr>
          </a:p>
          <a:p>
            <a:pPr marL="514350" indent="-514350" algn="just">
              <a:buFont typeface="+mj-lt"/>
              <a:buAutoNum type="arabicPeriod"/>
            </a:pPr>
            <a:r>
              <a:rPr lang="en-GB" sz="2000" dirty="0">
                <a:latin typeface="Arial" panose="020B0604020202020204" pitchFamily="34" charset="0"/>
                <a:cs typeface="Arial" panose="020B0604020202020204" pitchFamily="34" charset="0"/>
              </a:rPr>
              <a:t>To protect the drug substance from the destructive influence of gastric acid after oral administration (enteric coated tablets)</a:t>
            </a:r>
            <a:endParaRPr lang="en-US" sz="2000" dirty="0">
              <a:latin typeface="Arial" panose="020B0604020202020204" pitchFamily="34" charset="0"/>
              <a:cs typeface="Arial" panose="020B0604020202020204" pitchFamily="34" charset="0"/>
            </a:endParaRPr>
          </a:p>
          <a:p>
            <a:pPr marL="514350" indent="-514350" algn="just">
              <a:buFont typeface="+mj-lt"/>
              <a:buAutoNum type="arabicPeriod"/>
            </a:pPr>
            <a:r>
              <a:rPr lang="en-GB" sz="2000" dirty="0">
                <a:latin typeface="Arial" panose="020B0604020202020204" pitchFamily="34" charset="0"/>
                <a:cs typeface="Arial" panose="020B0604020202020204" pitchFamily="34" charset="0"/>
              </a:rPr>
              <a:t>To control the bitter, salty, or offensive taste or odor of a drug substance (capsule, coated tablets, flavored syrups)</a:t>
            </a:r>
            <a:endParaRPr lang="en-US" sz="2000" dirty="0">
              <a:latin typeface="Arial" panose="020B0604020202020204" pitchFamily="34" charset="0"/>
              <a:cs typeface="Arial" panose="020B0604020202020204" pitchFamily="34" charset="0"/>
            </a:endParaRPr>
          </a:p>
          <a:p>
            <a:pPr marL="514350" indent="-514350" algn="just">
              <a:buFont typeface="+mj-lt"/>
              <a:buAutoNum type="arabicPeriod"/>
            </a:pPr>
            <a:r>
              <a:rPr lang="en-GB" sz="2000" dirty="0">
                <a:latin typeface="Arial" panose="020B0604020202020204" pitchFamily="34" charset="0"/>
                <a:cs typeface="Arial" panose="020B0604020202020204" pitchFamily="34" charset="0"/>
              </a:rPr>
              <a:t>To provide liquid preparations of substances that are either insoluble or unstable in the desired vehicle (suspensions)</a:t>
            </a:r>
            <a:endParaRPr lang="en-US" sz="2000" dirty="0">
              <a:latin typeface="Arial" panose="020B0604020202020204" pitchFamily="34" charset="0"/>
              <a:cs typeface="Arial" panose="020B0604020202020204" pitchFamily="34" charset="0"/>
            </a:endParaRPr>
          </a:p>
          <a:p>
            <a:pPr marL="514350" indent="-514350" algn="just">
              <a:buFont typeface="+mj-lt"/>
              <a:buAutoNum type="arabicPeriod"/>
            </a:pPr>
            <a:r>
              <a:rPr lang="en-GB" sz="2000" dirty="0">
                <a:latin typeface="Arial" panose="020B0604020202020204" pitchFamily="34" charset="0"/>
                <a:cs typeface="Arial" panose="020B0604020202020204" pitchFamily="34" charset="0"/>
              </a:rPr>
              <a:t>To provide clear liquid dosage forms of substances (syrups, solutions)</a:t>
            </a:r>
            <a:endParaRPr lang="en-US" sz="2000" dirty="0">
              <a:latin typeface="Arial" panose="020B0604020202020204" pitchFamily="34" charset="0"/>
              <a:cs typeface="Arial" panose="020B0604020202020204" pitchFamily="34" charset="0"/>
            </a:endParaRPr>
          </a:p>
          <a:p>
            <a:pPr marL="514350" indent="-514350" algn="just">
              <a:buFont typeface="+mj-lt"/>
              <a:buAutoNum type="arabicPeriod"/>
            </a:pPr>
            <a:r>
              <a:rPr lang="en-GB" sz="2000" dirty="0">
                <a:latin typeface="Arial" panose="020B0604020202020204" pitchFamily="34" charset="0"/>
                <a:cs typeface="Arial" panose="020B0604020202020204" pitchFamily="34" charset="0"/>
              </a:rPr>
              <a:t>To provide rate-controlled drug action (various controlled-release tablets, capsules, and suspensions)</a:t>
            </a:r>
            <a:endParaRPr lang="en-US" sz="2000" dirty="0">
              <a:latin typeface="Arial" panose="020B0604020202020204" pitchFamily="34" charset="0"/>
              <a:cs typeface="Arial" panose="020B0604020202020204" pitchFamily="34" charset="0"/>
            </a:endParaRPr>
          </a:p>
          <a:p>
            <a:pPr marL="514350" indent="-514350" algn="just">
              <a:buFont typeface="+mj-lt"/>
              <a:buAutoNum type="arabicPeriod"/>
            </a:pPr>
            <a:r>
              <a:rPr lang="en-GB" sz="2000" dirty="0">
                <a:latin typeface="Arial" panose="020B0604020202020204" pitchFamily="34" charset="0"/>
                <a:cs typeface="Arial" panose="020B0604020202020204" pitchFamily="34" charset="0"/>
              </a:rPr>
              <a:t>To provide optimal drug action from topical administration sites (ointments, creams, trans-dermal patches, and ophthalmic, ear, and nasal preparations)</a:t>
            </a:r>
            <a:endParaRPr lang="en-US" sz="2000" dirty="0">
              <a:latin typeface="Arial" panose="020B0604020202020204" pitchFamily="34" charset="0"/>
              <a:cs typeface="Arial" panose="020B0604020202020204" pitchFamily="34" charset="0"/>
            </a:endParaRPr>
          </a:p>
          <a:p>
            <a:pPr marL="514350" indent="-514350" algn="just">
              <a:buFont typeface="+mj-lt"/>
              <a:buAutoNum type="arabicPeriod"/>
            </a:pPr>
            <a:r>
              <a:rPr lang="en-GB" sz="2000" dirty="0">
                <a:latin typeface="Arial" panose="020B0604020202020204" pitchFamily="34" charset="0"/>
                <a:cs typeface="Arial" panose="020B0604020202020204" pitchFamily="34" charset="0"/>
              </a:rPr>
              <a:t>To provide for insertion of a drug into one of the body's orifices (rectal or vaginal suppositories)</a:t>
            </a:r>
            <a:endParaRPr lang="en-US" sz="2000" dirty="0">
              <a:latin typeface="Arial" panose="020B0604020202020204" pitchFamily="34" charset="0"/>
              <a:cs typeface="Arial" panose="020B0604020202020204" pitchFamily="34" charset="0"/>
            </a:endParaRPr>
          </a:p>
          <a:p>
            <a:pPr marL="514350" indent="-514350" algn="just">
              <a:buFont typeface="+mj-lt"/>
              <a:buAutoNum type="arabicPeriod"/>
            </a:pPr>
            <a:r>
              <a:rPr lang="en-GB" sz="2000" dirty="0">
                <a:latin typeface="Arial" panose="020B0604020202020204" pitchFamily="34" charset="0"/>
                <a:cs typeface="Arial" panose="020B0604020202020204" pitchFamily="34" charset="0"/>
              </a:rPr>
              <a:t>To provide for placement of drugs directly in the bloodstream or body tissues (injections)</a:t>
            </a:r>
            <a:endParaRPr lang="en-US" sz="2000" dirty="0">
              <a:latin typeface="Arial" panose="020B0604020202020204" pitchFamily="34" charset="0"/>
              <a:cs typeface="Arial" panose="020B0604020202020204" pitchFamily="34" charset="0"/>
            </a:endParaRPr>
          </a:p>
          <a:p>
            <a:pPr marL="514350" indent="-514350" algn="just">
              <a:buFont typeface="+mj-lt"/>
              <a:buAutoNum type="arabicPeriod"/>
            </a:pPr>
            <a:r>
              <a:rPr lang="en-GB" sz="2000" dirty="0">
                <a:latin typeface="Arial" panose="020B0604020202020204" pitchFamily="34" charset="0"/>
                <a:cs typeface="Arial" panose="020B0604020202020204" pitchFamily="34" charset="0"/>
              </a:rPr>
              <a:t>To provide for optimal drug action through inhalation therapy (inhalation aerosols) </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08728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244942" cy="504056"/>
          </a:xfrm>
        </p:spPr>
        <p:txBody>
          <a:bodyPr>
            <a:noAutofit/>
          </a:bodyPr>
          <a:lstStyle/>
          <a:p>
            <a:r>
              <a:rPr lang="en-GB" sz="2800" b="1" dirty="0"/>
              <a:t>General considerations in dosage form design</a:t>
            </a:r>
            <a:endParaRPr lang="ar-IQ" sz="2800" b="1" dirty="0"/>
          </a:p>
        </p:txBody>
      </p:sp>
      <p:sp>
        <p:nvSpPr>
          <p:cNvPr id="3" name="Content Placeholder 2"/>
          <p:cNvSpPr>
            <a:spLocks noGrp="1"/>
          </p:cNvSpPr>
          <p:nvPr>
            <p:ph idx="1"/>
          </p:nvPr>
        </p:nvSpPr>
        <p:spPr>
          <a:xfrm>
            <a:off x="108858" y="715279"/>
            <a:ext cx="11647714" cy="5761721"/>
          </a:xfrm>
        </p:spPr>
        <p:txBody>
          <a:bodyPr>
            <a:noAutofit/>
          </a:bodyPr>
          <a:lstStyle/>
          <a:p>
            <a:pPr algn="just" rtl="0"/>
            <a:r>
              <a:rPr lang="en-GB" sz="2000" dirty="0">
                <a:latin typeface="Arial" panose="020B0604020202020204" pitchFamily="34" charset="0"/>
                <a:cs typeface="Arial" panose="020B0604020202020204" pitchFamily="34" charset="0"/>
              </a:rPr>
              <a:t>Before formulating a drug substance into a dosage form, the desired product type must be </a:t>
            </a:r>
            <a:r>
              <a:rPr lang="en-GB" sz="2000" dirty="0" smtClean="0">
                <a:latin typeface="Arial" panose="020B0604020202020204" pitchFamily="34" charset="0"/>
                <a:cs typeface="Arial" panose="020B0604020202020204" pitchFamily="34" charset="0"/>
              </a:rPr>
              <a:t>determined, </a:t>
            </a:r>
            <a:r>
              <a:rPr lang="en-GB" sz="2000" dirty="0" smtClean="0">
                <a:latin typeface="Arial" panose="020B0604020202020204" pitchFamily="34" charset="0"/>
                <a:cs typeface="Arial" panose="020B0604020202020204" pitchFamily="34" charset="0"/>
              </a:rPr>
              <a:t>then various </a:t>
            </a:r>
            <a:r>
              <a:rPr lang="en-GB" sz="2000" dirty="0">
                <a:latin typeface="Arial" panose="020B0604020202020204" pitchFamily="34" charset="0"/>
                <a:cs typeface="Arial" panose="020B0604020202020204" pitchFamily="34" charset="0"/>
              </a:rPr>
              <a:t>initial formulations of the product are developed and examined for desired features (e.g., drug release profile, bioavailability, clinical effectiveness) and for pilot plant studies and production scale-up</a:t>
            </a:r>
            <a:r>
              <a:rPr lang="en-GB" sz="2000" dirty="0" smtClean="0">
                <a:latin typeface="Arial" panose="020B0604020202020204" pitchFamily="34" charset="0"/>
                <a:cs typeface="Arial" panose="020B0604020202020204" pitchFamily="34" charset="0"/>
              </a:rPr>
              <a:t>.</a:t>
            </a:r>
          </a:p>
          <a:p>
            <a:pPr algn="just" rtl="0"/>
            <a:r>
              <a:rPr lang="en-GB" sz="2000" dirty="0">
                <a:latin typeface="Arial" panose="020B0604020202020204" pitchFamily="34" charset="0"/>
                <a:cs typeface="Arial" panose="020B0604020202020204" pitchFamily="34" charset="0"/>
              </a:rPr>
              <a:t>The formulation that best meet the goals for the product is selected to be its </a:t>
            </a:r>
            <a:r>
              <a:rPr lang="en-GB" sz="2000" b="1" u="sng" dirty="0">
                <a:solidFill>
                  <a:srgbClr val="FF0000"/>
                </a:solidFill>
                <a:latin typeface="Arial" panose="020B0604020202020204" pitchFamily="34" charset="0"/>
                <a:cs typeface="Arial" panose="020B0604020202020204" pitchFamily="34" charset="0"/>
              </a:rPr>
              <a:t>master formula</a:t>
            </a:r>
            <a:r>
              <a:rPr lang="en-GB" sz="2000" u="sng"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Each batch of product subsequently prepared must meet the specifications established in the master formula. </a:t>
            </a:r>
            <a:endParaRPr lang="en-US" sz="2000" dirty="0" smtClean="0">
              <a:latin typeface="Arial" panose="020B0604020202020204" pitchFamily="34" charset="0"/>
              <a:cs typeface="Arial" panose="020B0604020202020204" pitchFamily="34" charset="0"/>
            </a:endParaRPr>
          </a:p>
          <a:p>
            <a:pPr algn="just"/>
            <a:r>
              <a:rPr lang="en-GB" sz="2000" dirty="0">
                <a:latin typeface="Arial" panose="020B0604020202020204" pitchFamily="34" charset="0"/>
                <a:cs typeface="Arial" panose="020B0604020202020204" pitchFamily="34" charset="0"/>
              </a:rPr>
              <a:t>There are many different forms into which a medicinal agent may be placed for the convenient and efficacious treatment of </a:t>
            </a:r>
            <a:r>
              <a:rPr lang="en-GB" sz="2000" dirty="0" smtClean="0">
                <a:latin typeface="Arial" panose="020B0604020202020204" pitchFamily="34" charset="0"/>
                <a:cs typeface="Arial" panose="020B0604020202020204" pitchFamily="34" charset="0"/>
              </a:rPr>
              <a:t>disease.</a:t>
            </a:r>
            <a:endParaRPr lang="en-GB" sz="2000" dirty="0">
              <a:latin typeface="Arial" panose="020B0604020202020204" pitchFamily="34" charset="0"/>
              <a:cs typeface="Arial" panose="020B0604020202020204" pitchFamily="34" charset="0"/>
            </a:endParaRPr>
          </a:p>
          <a:p>
            <a:pPr algn="just"/>
            <a:r>
              <a:rPr lang="en-GB" sz="2000" dirty="0">
                <a:latin typeface="Arial" panose="020B0604020202020204" pitchFamily="34" charset="0"/>
                <a:cs typeface="Arial" panose="020B0604020202020204" pitchFamily="34" charset="0"/>
              </a:rPr>
              <a:t> Most commonly, a manufacturer prepares a drug substance in </a:t>
            </a:r>
            <a:r>
              <a:rPr lang="en-GB" sz="2000" b="1" dirty="0">
                <a:latin typeface="Arial" panose="020B0604020202020204" pitchFamily="34" charset="0"/>
                <a:cs typeface="Arial" panose="020B0604020202020204" pitchFamily="34" charset="0"/>
              </a:rPr>
              <a:t>several dosage forms and strengths </a:t>
            </a:r>
            <a:r>
              <a:rPr lang="en-GB" sz="2000" dirty="0">
                <a:latin typeface="Arial" panose="020B0604020202020204" pitchFamily="34" charset="0"/>
                <a:cs typeface="Arial" panose="020B0604020202020204" pitchFamily="34" charset="0"/>
              </a:rPr>
              <a:t>for the efficacious and convenient treatment of disease. </a:t>
            </a:r>
            <a:endParaRPr lang="en-US" sz="2000" dirty="0">
              <a:latin typeface="Arial" panose="020B0604020202020204" pitchFamily="34" charset="0"/>
              <a:cs typeface="Arial" panose="020B0604020202020204" pitchFamily="34" charset="0"/>
            </a:endParaRPr>
          </a:p>
          <a:p>
            <a:pPr algn="just"/>
            <a:r>
              <a:rPr lang="en-GB" sz="2000" dirty="0">
                <a:latin typeface="Arial" panose="020B0604020202020204" pitchFamily="34" charset="0"/>
                <a:cs typeface="Arial" panose="020B0604020202020204" pitchFamily="34" charset="0"/>
              </a:rPr>
              <a:t>  Before medicinal agent is formulated into one or more dosage forms, among the </a:t>
            </a:r>
            <a:r>
              <a:rPr lang="en-GB" sz="2000" b="1" dirty="0">
                <a:latin typeface="Arial" panose="020B0604020202020204" pitchFamily="34" charset="0"/>
                <a:cs typeface="Arial" panose="020B0604020202020204" pitchFamily="34" charset="0"/>
              </a:rPr>
              <a:t>factors considered </a:t>
            </a:r>
            <a:r>
              <a:rPr lang="en-GB" sz="2000" dirty="0">
                <a:latin typeface="Arial" panose="020B0604020202020204" pitchFamily="34" charset="0"/>
                <a:cs typeface="Arial" panose="020B0604020202020204" pitchFamily="34" charset="0"/>
              </a:rPr>
              <a:t>are such therapeutic matters as </a:t>
            </a:r>
          </a:p>
          <a:p>
            <a:pPr marL="514350" indent="-514350" algn="just">
              <a:buFont typeface="+mj-lt"/>
              <a:buAutoNum type="arabicPeriod"/>
            </a:pPr>
            <a:r>
              <a:rPr lang="en-GB" sz="2000" dirty="0">
                <a:latin typeface="Arial" panose="020B0604020202020204" pitchFamily="34" charset="0"/>
                <a:cs typeface="Arial" panose="020B0604020202020204" pitchFamily="34" charset="0"/>
              </a:rPr>
              <a:t> </a:t>
            </a:r>
            <a:r>
              <a:rPr lang="en-GB" sz="2000" b="1" dirty="0">
                <a:latin typeface="Arial" panose="020B0604020202020204" pitchFamily="34" charset="0"/>
                <a:cs typeface="Arial" panose="020B0604020202020204" pitchFamily="34" charset="0"/>
              </a:rPr>
              <a:t>the</a:t>
            </a:r>
            <a:r>
              <a:rPr lang="en-GB" sz="2000" dirty="0">
                <a:latin typeface="Arial" panose="020B0604020202020204" pitchFamily="34" charset="0"/>
                <a:cs typeface="Arial" panose="020B0604020202020204" pitchFamily="34" charset="0"/>
              </a:rPr>
              <a:t> </a:t>
            </a:r>
            <a:r>
              <a:rPr lang="en-GB" sz="2000" b="1" dirty="0">
                <a:latin typeface="Arial" panose="020B0604020202020204" pitchFamily="34" charset="0"/>
                <a:cs typeface="Arial" panose="020B0604020202020204" pitchFamily="34" charset="0"/>
              </a:rPr>
              <a:t>nature of the illness</a:t>
            </a:r>
            <a:r>
              <a:rPr lang="en-GB" sz="2000" dirty="0">
                <a:latin typeface="Arial" panose="020B0604020202020204" pitchFamily="34" charset="0"/>
                <a:cs typeface="Arial" panose="020B0604020202020204" pitchFamily="34" charset="0"/>
              </a:rPr>
              <a:t>, </a:t>
            </a:r>
          </a:p>
          <a:p>
            <a:pPr marL="514350" indent="-514350" algn="just">
              <a:buFont typeface="+mj-lt"/>
              <a:buAutoNum type="arabicPeriod"/>
            </a:pPr>
            <a:r>
              <a:rPr lang="en-GB" sz="2000" dirty="0">
                <a:latin typeface="Arial" panose="020B0604020202020204" pitchFamily="34" charset="0"/>
                <a:cs typeface="Arial" panose="020B0604020202020204" pitchFamily="34" charset="0"/>
              </a:rPr>
              <a:t> </a:t>
            </a:r>
            <a:r>
              <a:rPr lang="en-GB" sz="2000" b="1" dirty="0">
                <a:latin typeface="Arial" panose="020B0604020202020204" pitchFamily="34" charset="0"/>
                <a:cs typeface="Arial" panose="020B0604020202020204" pitchFamily="34" charset="0"/>
              </a:rPr>
              <a:t>the manner in which it is treated (locally or through systemic action</a:t>
            </a:r>
            <a:r>
              <a:rPr lang="en-GB" sz="2000" b="1" dirty="0" smtClean="0">
                <a:latin typeface="Arial" panose="020B0604020202020204" pitchFamily="34" charset="0"/>
                <a:cs typeface="Arial" panose="020B0604020202020204" pitchFamily="34" charset="0"/>
              </a:rPr>
              <a:t>)</a:t>
            </a:r>
          </a:p>
          <a:p>
            <a:pPr marL="514350" indent="-514350" algn="just">
              <a:buFont typeface="+mj-lt"/>
              <a:buAutoNum type="arabicPeriod"/>
            </a:pPr>
            <a:r>
              <a:rPr lang="en-GB" sz="2000" dirty="0" smtClean="0">
                <a:latin typeface="Arial" panose="020B0604020202020204" pitchFamily="34" charset="0"/>
                <a:cs typeface="Arial" panose="020B0604020202020204" pitchFamily="34" charset="0"/>
              </a:rPr>
              <a:t> </a:t>
            </a:r>
            <a:r>
              <a:rPr lang="en-GB" sz="2000" b="1" dirty="0">
                <a:latin typeface="Arial" panose="020B0604020202020204" pitchFamily="34" charset="0"/>
                <a:cs typeface="Arial" panose="020B0604020202020204" pitchFamily="34" charset="0"/>
              </a:rPr>
              <a:t>the age and anticipated condition of the patient</a:t>
            </a:r>
            <a:r>
              <a:rPr lang="en-GB" sz="2000" dirty="0">
                <a:latin typeface="Arial" panose="020B0604020202020204" pitchFamily="34" charset="0"/>
                <a:cs typeface="Arial" panose="020B0604020202020204" pitchFamily="34" charset="0"/>
              </a:rPr>
              <a:t>. </a:t>
            </a:r>
            <a:endParaRPr lang="ar-IQ" sz="2000" dirty="0">
              <a:latin typeface="Arial" panose="020B0604020202020204" pitchFamily="34" charset="0"/>
              <a:cs typeface="Arial" panose="020B0604020202020204" pitchFamily="34" charset="0"/>
            </a:endParaRPr>
          </a:p>
          <a:p>
            <a:pPr algn="just" rtl="0"/>
            <a:endParaRPr lang="en-US" sz="2000" dirty="0">
              <a:latin typeface="Arial" panose="020B0604020202020204" pitchFamily="34" charset="0"/>
              <a:cs typeface="Arial" panose="020B0604020202020204" pitchFamily="34" charset="0"/>
            </a:endParaRPr>
          </a:p>
          <a:p>
            <a:pPr algn="just" rtl="0"/>
            <a:endParaRPr lang="ar-IQ"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75835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480"/>
            <a:ext cx="8229600" cy="525691"/>
          </a:xfrm>
        </p:spPr>
        <p:txBody>
          <a:bodyPr>
            <a:normAutofit fontScale="90000"/>
          </a:bodyPr>
          <a:lstStyle/>
          <a:p>
            <a:r>
              <a:rPr lang="en-GB" dirty="0" smtClean="0"/>
              <a:t>Examples </a:t>
            </a:r>
            <a:endParaRPr lang="ar-IQ" dirty="0"/>
          </a:p>
        </p:txBody>
      </p:sp>
      <p:sp>
        <p:nvSpPr>
          <p:cNvPr id="3" name="Content Placeholder 2"/>
          <p:cNvSpPr>
            <a:spLocks noGrp="1"/>
          </p:cNvSpPr>
          <p:nvPr>
            <p:ph idx="1"/>
          </p:nvPr>
        </p:nvSpPr>
        <p:spPr>
          <a:xfrm>
            <a:off x="174170" y="707571"/>
            <a:ext cx="11647715" cy="5965372"/>
          </a:xfrm>
        </p:spPr>
        <p:txBody>
          <a:bodyPr>
            <a:normAutofit/>
          </a:bodyPr>
          <a:lstStyle/>
          <a:p>
            <a:pPr algn="just" rtl="0"/>
            <a:r>
              <a:rPr lang="en-GB" sz="2000" dirty="0">
                <a:latin typeface="Arial" panose="020B0604020202020204" pitchFamily="34" charset="0"/>
                <a:cs typeface="Arial" panose="020B0604020202020204" pitchFamily="34" charset="0"/>
              </a:rPr>
              <a:t>If the medication is intended for systemic use and oral administration is desired</a:t>
            </a:r>
            <a:r>
              <a:rPr lang="en-GB" sz="2000" b="1" dirty="0">
                <a:latin typeface="Arial" panose="020B0604020202020204" pitchFamily="34" charset="0"/>
                <a:cs typeface="Arial" panose="020B0604020202020204" pitchFamily="34" charset="0"/>
              </a:rPr>
              <a:t>, tablets and/or capsules</a:t>
            </a:r>
            <a:r>
              <a:rPr lang="en-GB" sz="2000" dirty="0">
                <a:latin typeface="Arial" panose="020B0604020202020204" pitchFamily="34" charset="0"/>
                <a:cs typeface="Arial" panose="020B0604020202020204" pitchFamily="34" charset="0"/>
              </a:rPr>
              <a:t> are usually prepared because they are easily handled by the patient and are most convenient in the self-administration of medication. </a:t>
            </a:r>
            <a:endParaRPr lang="en-US" sz="2000" dirty="0">
              <a:latin typeface="Arial" panose="020B0604020202020204" pitchFamily="34" charset="0"/>
              <a:cs typeface="Arial" panose="020B0604020202020204" pitchFamily="34" charset="0"/>
            </a:endParaRPr>
          </a:p>
          <a:p>
            <a:pPr algn="just" rtl="0"/>
            <a:r>
              <a:rPr lang="en-GB" sz="2000" dirty="0" smtClean="0">
                <a:latin typeface="Arial" panose="020B0604020202020204" pitchFamily="34" charset="0"/>
                <a:cs typeface="Arial" panose="020B0604020202020204" pitchFamily="34" charset="0"/>
              </a:rPr>
              <a:t>If </a:t>
            </a:r>
            <a:r>
              <a:rPr lang="en-GB" sz="2000" dirty="0">
                <a:latin typeface="Arial" panose="020B0604020202020204" pitchFamily="34" charset="0"/>
                <a:cs typeface="Arial" panose="020B0604020202020204" pitchFamily="34" charset="0"/>
              </a:rPr>
              <a:t>a drug substance has application in an emergency in which the patient may be comatose or unable to take oral medication, an injectable form of the medication may also be prepared</a:t>
            </a:r>
            <a:r>
              <a:rPr lang="en-GB" sz="2000" dirty="0" smtClean="0">
                <a:latin typeface="Arial" panose="020B0604020202020204" pitchFamily="34" charset="0"/>
                <a:cs typeface="Arial" panose="020B0604020202020204" pitchFamily="34" charset="0"/>
              </a:rPr>
              <a:t>.</a:t>
            </a:r>
          </a:p>
          <a:p>
            <a:pPr algn="just" rtl="0"/>
            <a:r>
              <a:rPr lang="en-GB" sz="2000" dirty="0">
                <a:latin typeface="Arial" panose="020B0604020202020204" pitchFamily="34" charset="0"/>
                <a:cs typeface="Arial" panose="020B0604020202020204" pitchFamily="34" charset="0"/>
              </a:rPr>
              <a:t>Many other example of therapeutic of therapeutic situations affecting dosage form design could be cited, including motion sickness, nausea, and vomiting, for which tablets and skin patches are used for prevention and suppositories and injections for treatment</a:t>
            </a:r>
            <a:r>
              <a:rPr lang="en-GB" sz="2000" dirty="0" smtClean="0">
                <a:latin typeface="Arial" panose="020B0604020202020204" pitchFamily="34" charset="0"/>
                <a:cs typeface="Arial" panose="020B0604020202020204" pitchFamily="34" charset="0"/>
              </a:rPr>
              <a:t>.</a:t>
            </a:r>
          </a:p>
          <a:p>
            <a:pPr algn="just"/>
            <a:r>
              <a:rPr lang="en-GB" sz="2000" b="1" dirty="0">
                <a:latin typeface="Arial" panose="020B0604020202020204" pitchFamily="34" charset="0"/>
                <a:cs typeface="Arial" panose="020B0604020202020204" pitchFamily="34" charset="0"/>
              </a:rPr>
              <a:t>The age of the intended patient also plays a role in the dosage form design. </a:t>
            </a:r>
          </a:p>
          <a:p>
            <a:pPr algn="just"/>
            <a:r>
              <a:rPr lang="en-GB" sz="2000" dirty="0">
                <a:latin typeface="Arial" panose="020B0604020202020204" pitchFamily="34" charset="0"/>
                <a:cs typeface="Arial" panose="020B0604020202020204" pitchFamily="34" charset="0"/>
              </a:rPr>
              <a:t>For infant and children younger than 5 years of age, pharmaceutical liquids rather than solid forms preferred for oral administration. These liquids which are </a:t>
            </a:r>
            <a:r>
              <a:rPr lang="en-GB" sz="2000" dirty="0" err="1">
                <a:latin typeface="Arial" panose="020B0604020202020204" pitchFamily="34" charset="0"/>
                <a:cs typeface="Arial" panose="020B0604020202020204" pitchFamily="34" charset="0"/>
              </a:rPr>
              <a:t>flavored</a:t>
            </a:r>
            <a:r>
              <a:rPr lang="en-GB" sz="2000" dirty="0">
                <a:latin typeface="Arial" panose="020B0604020202020204" pitchFamily="34" charset="0"/>
                <a:cs typeface="Arial" panose="020B0604020202020204" pitchFamily="34" charset="0"/>
              </a:rPr>
              <a:t> aqueous solutions, syrups, or suspensions, are usually administered directly into infant's or child's mouth by drop, spoon, or oral dispenser or incorporated into child's food. </a:t>
            </a:r>
            <a:endParaRPr lang="en-US" sz="2000" dirty="0">
              <a:latin typeface="Arial" panose="020B0604020202020204" pitchFamily="34" charset="0"/>
              <a:cs typeface="Arial" panose="020B0604020202020204" pitchFamily="34" charset="0"/>
            </a:endParaRPr>
          </a:p>
          <a:p>
            <a:pPr algn="just"/>
            <a:r>
              <a:rPr lang="en-GB" sz="2000" dirty="0">
                <a:latin typeface="Arial" panose="020B0604020202020204" pitchFamily="34" charset="0"/>
                <a:cs typeface="Arial" panose="020B0604020202020204" pitchFamily="34" charset="0"/>
              </a:rPr>
              <a:t>A single liquid paediatric preparation may be used for infants and children of all ages, with the dose of the drug varied by the volume administered</a:t>
            </a:r>
            <a:r>
              <a:rPr lang="en-GB" sz="2000" dirty="0" smtClean="0">
                <a:latin typeface="Arial" panose="020B0604020202020204" pitchFamily="34" charset="0"/>
                <a:cs typeface="Arial" panose="020B0604020202020204" pitchFamily="34" charset="0"/>
              </a:rPr>
              <a:t>.</a:t>
            </a:r>
            <a:r>
              <a:rPr lang="en-GB" sz="2000" dirty="0" smtClean="0">
                <a:latin typeface="Arial" panose="020B0604020202020204" pitchFamily="34" charset="0"/>
                <a:cs typeface="Arial" panose="020B0604020202020204" pitchFamily="34" charset="0"/>
              </a:rPr>
              <a:t> </a:t>
            </a:r>
            <a:endParaRPr lang="ar-IQ"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28927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5057" y="224611"/>
            <a:ext cx="11114314" cy="5433467"/>
          </a:xfrm>
        </p:spPr>
        <p:txBody>
          <a:bodyPr>
            <a:normAutofit lnSpcReduction="10000"/>
          </a:bodyPr>
          <a:lstStyle/>
          <a:p>
            <a:pPr algn="just" rtl="0"/>
            <a:r>
              <a:rPr lang="en-GB" sz="2400" dirty="0">
                <a:latin typeface="Arial" panose="020B0604020202020204" pitchFamily="34" charset="0"/>
                <a:cs typeface="Arial" panose="020B0604020202020204" pitchFamily="34" charset="0"/>
              </a:rPr>
              <a:t>When a young patient has a productive cough or is vomiting, gagging, or simple rebellious, there may be some question as to how much of the medicine administered is actually swallowed and how much is expectorated</a:t>
            </a:r>
            <a:r>
              <a:rPr lang="en-GB" sz="2400" dirty="0" smtClean="0">
                <a:latin typeface="Arial" panose="020B0604020202020204" pitchFamily="34" charset="0"/>
                <a:cs typeface="Arial" panose="020B0604020202020204" pitchFamily="34" charset="0"/>
              </a:rPr>
              <a:t>.</a:t>
            </a:r>
          </a:p>
          <a:p>
            <a:pPr algn="just" rtl="0"/>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In such instance, injections may be required. Infant-size suppositories may also be employed, although drug absorption from the rectum is often erratic</a:t>
            </a:r>
            <a:r>
              <a:rPr lang="en-GB" sz="2400" dirty="0" smtClean="0">
                <a:latin typeface="Arial" panose="020B0604020202020204" pitchFamily="34" charset="0"/>
                <a:cs typeface="Arial" panose="020B0604020202020204" pitchFamily="34" charset="0"/>
              </a:rPr>
              <a:t>.</a:t>
            </a:r>
          </a:p>
          <a:p>
            <a:pPr marL="0" indent="0" algn="just" rtl="0">
              <a:buNone/>
            </a:pPr>
            <a:endParaRPr lang="en-GB" sz="2400" dirty="0" smtClean="0">
              <a:latin typeface="Arial" panose="020B0604020202020204" pitchFamily="34" charset="0"/>
              <a:cs typeface="Arial" panose="020B0604020202020204" pitchFamily="34" charset="0"/>
            </a:endParaRPr>
          </a:p>
          <a:p>
            <a:pPr marL="0" indent="0" algn="just">
              <a:buNone/>
            </a:pPr>
            <a:r>
              <a:rPr lang="en-GB" sz="2400" b="1" dirty="0">
                <a:solidFill>
                  <a:schemeClr val="accent2"/>
                </a:solidFill>
                <a:latin typeface="Arial" panose="020B0604020202020204" pitchFamily="34" charset="0"/>
                <a:cs typeface="Arial" panose="020B0604020202020204" pitchFamily="34" charset="0"/>
              </a:rPr>
              <a:t>How to solve the difficulty of swallowing </a:t>
            </a:r>
            <a:endParaRPr lang="en-GB" sz="2400" b="1" dirty="0" smtClean="0">
              <a:solidFill>
                <a:schemeClr val="accent2"/>
              </a:solidFill>
              <a:latin typeface="Arial" panose="020B0604020202020204" pitchFamily="34" charset="0"/>
              <a:cs typeface="Arial" panose="020B0604020202020204" pitchFamily="34" charset="0"/>
            </a:endParaRPr>
          </a:p>
          <a:p>
            <a:pPr algn="just"/>
            <a:r>
              <a:rPr lang="en-GB" sz="2400" dirty="0">
                <a:latin typeface="Arial" panose="020B0604020202020204" pitchFamily="34" charset="0"/>
                <a:cs typeface="Arial" panose="020B0604020202020204" pitchFamily="34" charset="0"/>
              </a:rPr>
              <a:t>During childhood and even adulthood, a person may have difficulty swallowing solid dosage forms, especially uncoated tablets, for this reason some medications are formulated as </a:t>
            </a:r>
            <a:r>
              <a:rPr lang="en-GB" sz="2400" b="1" dirty="0">
                <a:latin typeface="Arial" panose="020B0604020202020204" pitchFamily="34" charset="0"/>
                <a:cs typeface="Arial" panose="020B0604020202020204" pitchFamily="34" charset="0"/>
              </a:rPr>
              <a:t>chewable tablets</a:t>
            </a:r>
            <a:r>
              <a:rPr lang="en-GB" sz="2400" dirty="0">
                <a:latin typeface="Arial" panose="020B0604020202020204" pitchFamily="34" charset="0"/>
                <a:cs typeface="Arial" panose="020B0604020202020204" pitchFamily="34" charset="0"/>
              </a:rPr>
              <a:t>. Many of these tablets are comparable in texture to an after-dinner mint and break down into pleasant-tasting creamy material.</a:t>
            </a:r>
          </a:p>
          <a:p>
            <a:pPr algn="just"/>
            <a:r>
              <a:rPr lang="en-GB" sz="2400" b="1" dirty="0">
                <a:latin typeface="Arial" panose="020B0604020202020204" pitchFamily="34" charset="0"/>
                <a:cs typeface="Arial" panose="020B0604020202020204" pitchFamily="34" charset="0"/>
              </a:rPr>
              <a:t>Newly available tablets dissolve in mouth in about 10 to 15 seconds</a:t>
            </a:r>
            <a:r>
              <a:rPr lang="en-GB" sz="2400" dirty="0">
                <a:latin typeface="Arial" panose="020B0604020202020204" pitchFamily="34" charset="0"/>
                <a:cs typeface="Arial" panose="020B0604020202020204" pitchFamily="34" charset="0"/>
              </a:rPr>
              <a:t>; this allows the patient to take a tablet but actually swallow a liquid. </a:t>
            </a:r>
            <a:endParaRPr lang="en-US" sz="2400" dirty="0">
              <a:latin typeface="Arial" panose="020B0604020202020204" pitchFamily="34" charset="0"/>
              <a:cs typeface="Arial" panose="020B0604020202020204" pitchFamily="34" charset="0"/>
            </a:endParaRPr>
          </a:p>
          <a:p>
            <a:pPr algn="just"/>
            <a:endParaRPr lang="ar-IQ" sz="2400" dirty="0">
              <a:latin typeface="Arial" panose="020B0604020202020204" pitchFamily="34" charset="0"/>
              <a:cs typeface="Arial" panose="020B0604020202020204" pitchFamily="34" charset="0"/>
            </a:endParaRPr>
          </a:p>
          <a:p>
            <a:pPr algn="just"/>
            <a:endParaRPr lang="en-US" sz="2400" dirty="0">
              <a:latin typeface="Arial" panose="020B0604020202020204" pitchFamily="34" charset="0"/>
              <a:cs typeface="Arial" panose="020B0604020202020204" pitchFamily="34" charset="0"/>
            </a:endParaRPr>
          </a:p>
          <a:p>
            <a:pPr algn="just" rtl="0"/>
            <a:endParaRPr lang="ar-IQ"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018941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108</TotalTime>
  <Words>4973</Words>
  <Application>Microsoft Office PowerPoint</Application>
  <PresentationFormat>Widescreen</PresentationFormat>
  <Paragraphs>255</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Tahoma</vt:lpstr>
      <vt:lpstr>Trebuchet MS</vt:lpstr>
      <vt:lpstr>Wingdings</vt:lpstr>
      <vt:lpstr>Wingdings 3</vt:lpstr>
      <vt:lpstr>Facet</vt:lpstr>
      <vt:lpstr>PowerPoint Presentation</vt:lpstr>
      <vt:lpstr>Chapter 4 \ Dosage Form Design: Pharmaceutical and Formulation Considerations </vt:lpstr>
      <vt:lpstr>Introduction</vt:lpstr>
      <vt:lpstr>The need for dosage forms </vt:lpstr>
      <vt:lpstr>PowerPoint Presentation</vt:lpstr>
      <vt:lpstr>PowerPoint Presentation</vt:lpstr>
      <vt:lpstr>General considerations in dosage form design</vt:lpstr>
      <vt:lpstr>Examples </vt:lpstr>
      <vt:lpstr>PowerPoint Presentation</vt:lpstr>
      <vt:lpstr>PowerPoint Presentation</vt:lpstr>
      <vt:lpstr>Problems and solutions for multiple medication therapy </vt:lpstr>
      <vt:lpstr>PowerPoint Presentation</vt:lpstr>
      <vt:lpstr>PowerPoint Presentation</vt:lpstr>
      <vt:lpstr>Approaches </vt:lpstr>
      <vt:lpstr>Advantages of liquid drugs</vt:lpstr>
      <vt:lpstr>PowerPoint Presentation</vt:lpstr>
      <vt:lpstr>Heat of vaporization  </vt:lpstr>
      <vt:lpstr>Melting point Depression </vt:lpstr>
      <vt:lpstr>PowerPoint Presentation</vt:lpstr>
      <vt:lpstr>The Phase Rule </vt:lpstr>
      <vt:lpstr>PowerPoint Presentation</vt:lpstr>
      <vt:lpstr>PowerPoint Presentation</vt:lpstr>
      <vt:lpstr>PowerPoint Presentation</vt:lpstr>
      <vt:lpstr>PowerPoint Presentation</vt:lpstr>
      <vt:lpstr>PowerPoint Presentation</vt:lpstr>
      <vt:lpstr>Particle Size </vt:lpstr>
      <vt:lpstr>Polymorphism  </vt:lpstr>
      <vt:lpstr>Solubility</vt:lpstr>
      <vt:lpstr>  </vt:lpstr>
      <vt:lpstr>Solubility and pH </vt:lpstr>
      <vt:lpstr>PowerPoint Presentation</vt:lpstr>
      <vt:lpstr>PowerPoint Presentation</vt:lpstr>
      <vt:lpstr>PowerPoint Presentation</vt:lpstr>
      <vt:lpstr>PowerPoint Presentation</vt:lpstr>
      <vt:lpstr>Reference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29</cp:revision>
  <dcterms:created xsi:type="dcterms:W3CDTF">2019-03-10T18:16:26Z</dcterms:created>
  <dcterms:modified xsi:type="dcterms:W3CDTF">2019-03-10T20:05:17Z</dcterms:modified>
</cp:coreProperties>
</file>