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97" r:id="rId2"/>
    <p:sldId id="319" r:id="rId3"/>
    <p:sldId id="310" r:id="rId4"/>
    <p:sldId id="311" r:id="rId5"/>
    <p:sldId id="301" r:id="rId6"/>
    <p:sldId id="269" r:id="rId7"/>
    <p:sldId id="312" r:id="rId8"/>
    <p:sldId id="313" r:id="rId9"/>
    <p:sldId id="302" r:id="rId10"/>
    <p:sldId id="316" r:id="rId11"/>
    <p:sldId id="317" r:id="rId12"/>
    <p:sldId id="303" r:id="rId13"/>
    <p:sldId id="304" r:id="rId14"/>
    <p:sldId id="314" r:id="rId15"/>
    <p:sldId id="305" r:id="rId16"/>
    <p:sldId id="306" r:id="rId17"/>
    <p:sldId id="307" r:id="rId18"/>
    <p:sldId id="318" r:id="rId19"/>
    <p:sldId id="308" r:id="rId20"/>
    <p:sldId id="315" r:id="rId21"/>
    <p:sldId id="309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161EAA-17D8-4F95-8AA5-8DBEC754E70F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FEFC79-68EE-4440-8DD5-53495FB7AC2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89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0F54-C439-4B09-A563-6AE25833A69A}" type="datetimeFigureOut">
              <a:rPr lang="ar-IQ" smtClean="0"/>
              <a:pPr/>
              <a:t>03/07/1440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525344"/>
          </a:xfrm>
        </p:spPr>
        <p:txBody>
          <a:bodyPr>
            <a:normAutofit fontScale="70000" lnSpcReduction="20000"/>
          </a:bodyPr>
          <a:lstStyle/>
          <a:p>
            <a:pPr algn="ctr" rtl="0">
              <a:buNone/>
            </a:pPr>
            <a:endParaRPr lang="en-US" sz="5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buNone/>
            </a:pPr>
            <a:r>
              <a:rPr lang="en-US" sz="77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responses </a:t>
            </a:r>
            <a:r>
              <a:rPr lang="en-US" sz="7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liver</a:t>
            </a:r>
            <a:r>
              <a:rPr lang="en-US" sz="7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0">
              <a:buNone/>
            </a:pP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Stage</a:t>
            </a:r>
          </a:p>
          <a:p>
            <a:pPr marL="0" indent="0" algn="ctr">
              <a:buNone/>
            </a:pP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Toxicology </a:t>
            </a:r>
            <a:r>
              <a:rPr lang="en-US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Lab.4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march, 2018</a:t>
            </a: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Assist. </a:t>
            </a:r>
            <a:r>
              <a:rPr lang="en-US" sz="5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Amani </a:t>
            </a:r>
            <a:r>
              <a:rPr lang="en-US" sz="5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Anees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Abbody</a:t>
            </a:r>
            <a:endParaRPr lang="ar-IQ" sz="5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buNone/>
            </a:pPr>
            <a:r>
              <a:rPr lang="en-US" sz="3600" b="1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Liver necrosis</a:t>
            </a:r>
          </a:p>
        </p:txBody>
      </p:sp>
      <p:pic>
        <p:nvPicPr>
          <p:cNvPr id="12291" name="Picture 4" descr="liver-necrosi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3438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1261" y="332656"/>
            <a:ext cx="7793037" cy="1462087"/>
          </a:xfrm>
        </p:spPr>
        <p:txBody>
          <a:bodyPr/>
          <a:lstStyle/>
          <a:p>
            <a:pPr eaLnBrk="1" hangingPunct="1"/>
            <a:r>
              <a:rPr lang="en-US" dirty="0" smtClean="0"/>
              <a:t>Necrosis with </a:t>
            </a:r>
            <a:r>
              <a:rPr lang="en-US" dirty="0" err="1" smtClean="0"/>
              <a:t>steatosis</a:t>
            </a:r>
            <a:endParaRPr lang="en-US" dirty="0" smtClean="0"/>
          </a:p>
        </p:txBody>
      </p:sp>
      <p:pic>
        <p:nvPicPr>
          <p:cNvPr id="14339" name="Picture 4" descr="liver_stea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1000"/>
            <a:ext cx="61722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00792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3. Apoptosis (cell death):</a:t>
            </a:r>
          </a:p>
          <a:p>
            <a:pPr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Characterized by </a:t>
            </a:r>
            <a:r>
              <a:rPr lang="en-US" sz="2000" b="1" dirty="0" smtClean="0">
                <a:solidFill>
                  <a:srgbClr val="00B0F0"/>
                </a:solidFill>
              </a:rPr>
              <a:t>cell shrinkage</a:t>
            </a:r>
            <a:r>
              <a:rPr lang="en-US" sz="2000" b="1" dirty="0" smtClean="0"/>
              <a:t>, nuclear fragmentation, formation of apoptotic bodies, &amp; </a:t>
            </a:r>
            <a:r>
              <a:rPr lang="en-US" sz="2000" b="1" dirty="0" smtClean="0">
                <a:solidFill>
                  <a:srgbClr val="00B0F0"/>
                </a:solidFill>
              </a:rPr>
              <a:t>lack of inflammation</a:t>
            </a:r>
            <a:r>
              <a:rPr lang="en-US" sz="2000" b="1" dirty="0" smtClean="0"/>
              <a:t>. </a:t>
            </a:r>
          </a:p>
          <a:p>
            <a:pPr algn="l" rtl="0"/>
            <a:r>
              <a:rPr lang="en-US" sz="2000" b="1" dirty="0" smtClean="0"/>
              <a:t>Apoptosis is more difficult to be detected histologically because of the rapid removal of affected cells.</a:t>
            </a:r>
          </a:p>
          <a:p>
            <a:pPr algn="l" rtl="0">
              <a:buNone/>
            </a:pPr>
            <a:r>
              <a:rPr lang="en-US" sz="2000" b="1" dirty="0" smtClean="0"/>
              <a:t>  </a:t>
            </a:r>
            <a:endParaRPr lang="ar-IQ" sz="2000" b="1" dirty="0"/>
          </a:p>
        </p:txBody>
      </p:sp>
      <p:pic>
        <p:nvPicPr>
          <p:cNvPr id="4" name="Picture 4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71546"/>
            <a:ext cx="5976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15074" y="250030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dirty="0" smtClean="0"/>
              <a:t>Apoptotic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4. Fibrosis:</a:t>
            </a:r>
            <a:r>
              <a:rPr lang="en-US" sz="2800" dirty="0" smtClean="0"/>
              <a:t> </a:t>
            </a:r>
          </a:p>
          <a:p>
            <a:pPr algn="l" rtl="0"/>
            <a:endParaRPr lang="en-US" sz="2400" b="1" dirty="0" smtClean="0"/>
          </a:p>
          <a:p>
            <a:pPr algn="r"/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dirty="0" smtClean="0">
                <a:solidFill>
                  <a:srgbClr val="00B0F0"/>
                </a:solidFill>
              </a:rPr>
              <a:t>Chronic type </a:t>
            </a:r>
            <a:r>
              <a:rPr lang="en-US" sz="2400" b="1" dirty="0" smtClean="0"/>
              <a:t>of liver injury, usually results from long-term &amp; multiple exposures to a toxic chemical that cause destruction to the hepatic cells with </a:t>
            </a:r>
            <a:r>
              <a:rPr lang="en-US" sz="2400" b="1" dirty="0" smtClean="0">
                <a:solidFill>
                  <a:srgbClr val="00B0F0"/>
                </a:solidFill>
              </a:rPr>
              <a:t>replacement by collagen fibers</a:t>
            </a:r>
            <a:r>
              <a:rPr lang="en-US" sz="2400" b="1" dirty="0" smtClean="0"/>
              <a:t>. With continuing collagen deposition, the architecture of the liver is disrupted by interconnecting fibrous scars.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endParaRPr lang="ar-IQ" sz="2800" dirty="0"/>
          </a:p>
        </p:txBody>
      </p:sp>
      <p:pic>
        <p:nvPicPr>
          <p:cNvPr id="4" name="Picture 4" descr="untitle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60722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857752" y="1500174"/>
            <a:ext cx="1785950" cy="42387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572264" y="121442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smtClean="0"/>
              <a:t>Fibrotic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93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8"/>
          <p:cNvSpPr>
            <a:spLocks noChangeShapeType="1"/>
          </p:cNvSpPr>
          <p:nvPr/>
        </p:nvSpPr>
        <p:spPr bwMode="auto">
          <a:xfrm flipV="1">
            <a:off x="5943600" y="4648200"/>
            <a:ext cx="838200" cy="1143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334000" y="5791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sz="2400" b="1"/>
              <a:t>Fibrous tissue</a:t>
            </a:r>
          </a:p>
        </p:txBody>
      </p:sp>
    </p:spTree>
    <p:extLst>
      <p:ext uri="{BB962C8B-B14F-4D97-AF65-F5344CB8AC3E}">
        <p14:creationId xmlns:p14="http://schemas.microsoft.com/office/powerpoint/2010/main" val="385461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5. Cirrhosis: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  <a:buNone/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Cirrhosis is an </a:t>
            </a:r>
            <a:r>
              <a:rPr lang="en-US" sz="2200" b="1" dirty="0" smtClean="0">
                <a:solidFill>
                  <a:srgbClr val="00B0F0"/>
                </a:solidFill>
              </a:rPr>
              <a:t>irreversible damage </a:t>
            </a:r>
            <a:r>
              <a:rPr lang="en-US" sz="2200" b="1" dirty="0" smtClean="0"/>
              <a:t>result mainly from alcohol induced fatty liver &amp; has a </a:t>
            </a:r>
            <a:r>
              <a:rPr lang="en-US" sz="2200" b="1" dirty="0" smtClean="0">
                <a:solidFill>
                  <a:srgbClr val="00B0F0"/>
                </a:solidFill>
              </a:rPr>
              <a:t>poor prognosis of survival</a:t>
            </a:r>
            <a:r>
              <a:rPr lang="en-US" sz="2200" b="1" dirty="0" smtClean="0"/>
              <a:t>.</a:t>
            </a:r>
          </a:p>
          <a:p>
            <a:pPr algn="l" rtl="0">
              <a:buNone/>
            </a:pPr>
            <a:r>
              <a:rPr lang="en-US" sz="2800" dirty="0" smtClean="0"/>
              <a:t>  </a:t>
            </a:r>
            <a:endParaRPr lang="ar-IQ" sz="2800" dirty="0"/>
          </a:p>
        </p:txBody>
      </p:sp>
      <p:pic>
        <p:nvPicPr>
          <p:cNvPr id="4" name="Picture 4" descr="stefanov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82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92935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 </a:t>
            </a:r>
            <a:endParaRPr lang="ar-IQ" sz="2800" dirty="0"/>
          </a:p>
        </p:txBody>
      </p:sp>
      <p:pic>
        <p:nvPicPr>
          <p:cNvPr id="4" name="Picture 4" descr="fatty-liver-cirrh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35781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iver_cirrh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76714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215106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</a:rPr>
              <a:t>6. Cholestasis: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  <a:buNone/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r>
              <a:rPr lang="en-US" sz="2000" b="1" dirty="0" smtClean="0"/>
              <a:t>Characterized by </a:t>
            </a:r>
            <a:r>
              <a:rPr lang="en-US" sz="2000" b="1" dirty="0" smtClean="0">
                <a:solidFill>
                  <a:srgbClr val="00B0F0"/>
                </a:solidFill>
              </a:rPr>
              <a:t>decreased volume of bile formed or impaired secretion </a:t>
            </a:r>
            <a:r>
              <a:rPr lang="en-US" sz="2000" b="1" dirty="0" smtClean="0"/>
              <a:t>of specific solute into bile leads to increase level of </a:t>
            </a:r>
            <a:r>
              <a:rPr lang="en-US" sz="2000" b="1" dirty="0" err="1" smtClean="0"/>
              <a:t>cpds</a:t>
            </a:r>
            <a:r>
              <a:rPr lang="en-US" sz="2000" b="1" dirty="0" smtClean="0"/>
              <a:t> in blood that are normally concentrated in bile, particularly bile acids &amp; bilirubin due to either hepatic disorders (Canalicular) or biliary duct damage (cholangiodestructive).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/>
              <a:t>Cholestasis could be </a:t>
            </a:r>
            <a:r>
              <a:rPr lang="en-US" sz="2000" b="1" dirty="0" smtClean="0">
                <a:solidFill>
                  <a:srgbClr val="00B0F0"/>
                </a:solidFill>
              </a:rPr>
              <a:t>acute or chronic response</a:t>
            </a:r>
            <a:r>
              <a:rPr lang="en-US" sz="2000" b="1" dirty="0" smtClean="0"/>
              <a:t>, &amp; it</a:t>
            </a:r>
            <a:r>
              <a:rPr lang="en-US" sz="2000" b="1" dirty="0" smtClean="0">
                <a:latin typeface="Arial" pitchFamily="34" charset="0"/>
              </a:rPr>
              <a:t>’</a:t>
            </a:r>
            <a:r>
              <a:rPr lang="en-US" sz="2000" b="1" dirty="0" smtClean="0"/>
              <a:t>s result from many different types of chemicals that cause cholestasis.</a:t>
            </a:r>
          </a:p>
          <a:p>
            <a:pPr algn="l" rtl="0">
              <a:buNone/>
            </a:pPr>
            <a:r>
              <a:rPr lang="en-US" sz="2000" dirty="0" smtClean="0"/>
              <a:t> </a:t>
            </a:r>
            <a:endParaRPr lang="ar-IQ" sz="2000" dirty="0"/>
          </a:p>
        </p:txBody>
      </p:sp>
      <p:pic>
        <p:nvPicPr>
          <p:cNvPr id="4" name="Picture 4" descr="secondary_biliary_cirrhosis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67151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00B0F0"/>
                </a:solidFill>
              </a:rPr>
              <a:t>Cholestasis</a:t>
            </a:r>
            <a:endParaRPr lang="en-US" dirty="0" smtClean="0"/>
          </a:p>
        </p:txBody>
      </p:sp>
      <p:pic>
        <p:nvPicPr>
          <p:cNvPr id="27651" name="Picture 4" descr="secondary_biliary_cirrhosis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056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357982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7. Hepatitis: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Is </a:t>
            </a:r>
            <a:r>
              <a:rPr lang="en-US" sz="2200" b="1" dirty="0" smtClean="0">
                <a:solidFill>
                  <a:srgbClr val="00B0F0"/>
                </a:solidFill>
              </a:rPr>
              <a:t>inflammation of liver </a:t>
            </a:r>
            <a:r>
              <a:rPr lang="en-US" sz="2200" b="1" dirty="0" smtClean="0"/>
              <a:t>caused by many factors including drugs, toxins, bacteria &amp; viruses. It is characterized by emigration of neutrophils, lymphocytes &amp; other inflammatory cells into region of damaged hepatocytes. 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 Immunoresponse of liver cells to some types of chemical agents can resulted after their biotransformation, binding  with liver proteins &amp; leak out of injured hepatocytes serve as an antigen that stimulate the production of antibodies. 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Hepatitis could be an </a:t>
            </a:r>
            <a:r>
              <a:rPr lang="en-US" sz="2200" b="1" dirty="0" smtClean="0">
                <a:solidFill>
                  <a:srgbClr val="00B0F0"/>
                </a:solidFill>
              </a:rPr>
              <a:t>acute or chronic type</a:t>
            </a:r>
            <a:r>
              <a:rPr lang="en-US" sz="2200" b="1" dirty="0" smtClean="0"/>
              <a:t>.</a:t>
            </a:r>
          </a:p>
          <a:p>
            <a:pPr algn="l" rtl="0">
              <a:buNone/>
            </a:pPr>
            <a:r>
              <a:rPr lang="en-US" sz="2200" dirty="0" smtClean="0"/>
              <a:t> </a:t>
            </a:r>
            <a:endParaRPr lang="ar-IQ" sz="2200" dirty="0"/>
          </a:p>
        </p:txBody>
      </p:sp>
      <p:pic>
        <p:nvPicPr>
          <p:cNvPr id="4" name="Picture 4" descr="liver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64294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856984" cy="65973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ar-IQ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liver is the main organ where chemicals are metabolized and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excreted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so, the liver cells are exposed to these chemicals which can results in liver dysfunction, cell injury and liver failure.</a:t>
            </a:r>
            <a:endParaRPr lang="ar-IQ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7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viral_hepatitis</a:t>
            </a:r>
            <a:endParaRPr lang="en-US" sz="4000" dirty="0" smtClean="0"/>
          </a:p>
        </p:txBody>
      </p:sp>
      <p:pic>
        <p:nvPicPr>
          <p:cNvPr id="30723" name="Picture 4" descr="viral_chronic_moderate_hepatiti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71514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8.  Carcinogenesis:</a:t>
            </a:r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Tumor of hepatic tissue caused by chemicals that undergo metabolic conversion to more toxic intermediates before they exert their carcinogenicity by </a:t>
            </a:r>
            <a:r>
              <a:rPr lang="en-US" sz="2000" b="1" dirty="0" smtClean="0">
                <a:solidFill>
                  <a:srgbClr val="00B0F0"/>
                </a:solidFill>
              </a:rPr>
              <a:t>interaction with nuclear materials</a:t>
            </a:r>
            <a:r>
              <a:rPr lang="en-US" sz="2000" b="1" dirty="0" smtClean="0"/>
              <a:t>, mainly the DNA, results in alterations in the genetic machinery causing mutations &amp; initiation of a chain of events that result in cancer formation. It</a:t>
            </a:r>
            <a:r>
              <a:rPr lang="en-US" sz="2000" b="1" dirty="0" smtClean="0">
                <a:latin typeface="Arial" pitchFamily="34" charset="0"/>
              </a:rPr>
              <a:t>’</a:t>
            </a:r>
            <a:r>
              <a:rPr lang="en-US" sz="2000" b="1" dirty="0" smtClean="0"/>
              <a:t>s a </a:t>
            </a:r>
            <a:r>
              <a:rPr lang="en-US" sz="2000" b="1" dirty="0" smtClean="0">
                <a:solidFill>
                  <a:srgbClr val="00B0F0"/>
                </a:solidFill>
              </a:rPr>
              <a:t>chronic type </a:t>
            </a:r>
            <a:r>
              <a:rPr lang="en-US" sz="2000" b="1" dirty="0" smtClean="0"/>
              <a:t>of liver injury.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endParaRPr lang="ar-IQ" sz="2800" dirty="0"/>
          </a:p>
        </p:txBody>
      </p:sp>
      <p:pic>
        <p:nvPicPr>
          <p:cNvPr id="4" name="Picture 4" descr="-----N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85794"/>
            <a:ext cx="35004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orly_differentiated_hepatocellular_carcin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26558"/>
            <a:ext cx="7793037" cy="1462087"/>
          </a:xfrm>
        </p:spPr>
        <p:txBody>
          <a:bodyPr/>
          <a:lstStyle/>
          <a:p>
            <a:pPr eaLnBrk="1" hangingPunct="1"/>
            <a:r>
              <a:rPr lang="en-US" dirty="0" smtClean="0"/>
              <a:t>Normal liver section</a:t>
            </a:r>
          </a:p>
        </p:txBody>
      </p:sp>
      <p:pic>
        <p:nvPicPr>
          <p:cNvPr id="4099" name="Picture 4" descr="N_AR_LV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8645"/>
            <a:ext cx="70866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28600"/>
            <a:ext cx="7793037" cy="1462088"/>
          </a:xfrm>
        </p:spPr>
        <p:txBody>
          <a:bodyPr/>
          <a:lstStyle/>
          <a:p>
            <a:pPr eaLnBrk="1" hangingPunct="1"/>
            <a:r>
              <a:rPr lang="en-US" dirty="0" smtClean="0"/>
              <a:t>Hexagonal lobule</a:t>
            </a:r>
          </a:p>
        </p:txBody>
      </p:sp>
      <p:pic>
        <p:nvPicPr>
          <p:cNvPr id="5123" name="Picture 4" descr="LIVER%20PIG%20LOBULATION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7695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857916"/>
          </a:xfrm>
        </p:spPr>
        <p:txBody>
          <a:bodyPr>
            <a:normAutofit fontScale="400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Types of the liver injury: </a:t>
            </a:r>
          </a:p>
          <a:p>
            <a:pPr algn="l" rtl="0">
              <a:lnSpc>
                <a:spcPct val="90000"/>
              </a:lnSpc>
            </a:pPr>
            <a:r>
              <a:rPr lang="en-US" sz="5900" b="1" dirty="0" smtClean="0"/>
              <a:t>The liver injury caused by chemicals (hepatotoxicity) is </a:t>
            </a:r>
            <a:r>
              <a:rPr lang="en-US" sz="5900" b="1" dirty="0" smtClean="0">
                <a:solidFill>
                  <a:srgbClr val="00B0F0"/>
                </a:solidFill>
              </a:rPr>
              <a:t>not a single entity</a:t>
            </a:r>
            <a:r>
              <a:rPr lang="en-US" sz="5900" b="1" dirty="0" smtClean="0"/>
              <a:t>, thus the lesion observed does not depend only on the chemical agent involved, but also on the nature of exposure (acute or chronic, reversible or irreversible), mechanism of toxicity, number &amp; type of the cells affected &amp; localization within liver (</a:t>
            </a:r>
            <a:r>
              <a:rPr lang="en-US" sz="5900" b="1" dirty="0" err="1" smtClean="0"/>
              <a:t>periportal</a:t>
            </a:r>
            <a:r>
              <a:rPr lang="en-US" sz="5900" b="1" dirty="0" smtClean="0"/>
              <a:t>, mid or transient &amp; </a:t>
            </a:r>
            <a:r>
              <a:rPr lang="en-US" sz="5900" b="1" dirty="0" err="1" smtClean="0"/>
              <a:t>centrilobular</a:t>
            </a:r>
            <a:r>
              <a:rPr lang="en-US" sz="5900" b="1" dirty="0" smtClean="0"/>
              <a:t> zones). </a:t>
            </a:r>
          </a:p>
          <a:p>
            <a:pPr algn="l" rtl="0">
              <a:lnSpc>
                <a:spcPct val="90000"/>
              </a:lnSpc>
              <a:buNone/>
            </a:pPr>
            <a:endParaRPr lang="en-US" sz="5900" b="1" dirty="0" smtClean="0"/>
          </a:p>
          <a:p>
            <a:pPr algn="l" rtl="0">
              <a:lnSpc>
                <a:spcPct val="90000"/>
              </a:lnSpc>
            </a:pPr>
            <a:r>
              <a:rPr lang="en-US" sz="5900" b="1" dirty="0" smtClean="0"/>
              <a:t>Accordingly, injuries divided into the following major types: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Steatosis (fatty liver),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Necrosis,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Apoptosis,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Fibrosis,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Cirrhosis,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Cholestasis,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Hepatitis,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Carcinogenesis.</a:t>
            </a:r>
          </a:p>
          <a:p>
            <a:pPr algn="l" rtl="0">
              <a:buNone/>
            </a:pPr>
            <a:r>
              <a:rPr lang="en-US" sz="5900" dirty="0" smtClean="0"/>
              <a:t> </a:t>
            </a:r>
            <a:endParaRPr lang="ar-IQ" sz="5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500834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Steatosis (fatty liver):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000" b="1" dirty="0" smtClean="0"/>
          </a:p>
          <a:p>
            <a:pPr algn="l" rtl="0">
              <a:defRPr/>
            </a:pPr>
            <a:endParaRPr lang="en-US" sz="2000" b="1" dirty="0" smtClean="0"/>
          </a:p>
          <a:p>
            <a:pPr algn="l" rtl="0">
              <a:defRPr/>
            </a:pP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/>
              <a:t>Is accumulation of abnormal amount of lipids (</a:t>
            </a:r>
            <a:r>
              <a:rPr lang="en-US" sz="2000" b="1" dirty="0" smtClean="0">
                <a:solidFill>
                  <a:srgbClr val="00B0F0"/>
                </a:solidFill>
              </a:rPr>
              <a:t>mainly triglycerides</a:t>
            </a:r>
            <a:r>
              <a:rPr lang="en-US" sz="2000" b="1" dirty="0" smtClean="0"/>
              <a:t>) as vacuoles &amp; droplets within hepatocytes; as a result of imbalance between rate of synthesis &amp; release of these lipids by liver cells into circulation. </a:t>
            </a:r>
          </a:p>
          <a:p>
            <a:pPr algn="l" rtl="0">
              <a:defRPr/>
            </a:pPr>
            <a:r>
              <a:rPr lang="en-US" sz="2000" b="1" dirty="0" smtClean="0"/>
              <a:t>In general, chemicals-induced steatosis is </a:t>
            </a:r>
            <a:r>
              <a:rPr lang="en-US" sz="2000" b="1" dirty="0" smtClean="0">
                <a:solidFill>
                  <a:srgbClr val="00B0F0"/>
                </a:solidFill>
              </a:rPr>
              <a:t>often reversible </a:t>
            </a:r>
            <a:r>
              <a:rPr lang="en-US" sz="2000" b="1" dirty="0" smtClean="0"/>
              <a:t>&amp; doesn't necessary lead to hepatocytes death and it is an </a:t>
            </a:r>
            <a:r>
              <a:rPr lang="en-US" sz="2000" b="1" dirty="0" smtClean="0">
                <a:solidFill>
                  <a:srgbClr val="00B0F0"/>
                </a:solidFill>
              </a:rPr>
              <a:t>acute response to many but not all hepatotoxicants.</a:t>
            </a:r>
          </a:p>
          <a:p>
            <a:pPr algn="l">
              <a:buNone/>
            </a:pPr>
            <a:endParaRPr lang="ar-IQ" sz="2800" dirty="0"/>
          </a:p>
        </p:txBody>
      </p:sp>
      <p:pic>
        <p:nvPicPr>
          <p:cNvPr id="4" name="Picture 4" descr="fatty-live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929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atty-liver-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8580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atty-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25"/>
            <a:ext cx="77724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1" y="214290"/>
            <a:ext cx="8786874" cy="6429419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2. Necrosis (cell death):</a:t>
            </a: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sz="2400" dirty="0" smtClean="0"/>
          </a:p>
          <a:p>
            <a:pPr algn="l" rtl="0"/>
            <a:endParaRPr lang="en-US" sz="1800" b="1" dirty="0" smtClean="0"/>
          </a:p>
          <a:p>
            <a:pPr algn="l" rtl="0"/>
            <a:endParaRPr lang="en-US" sz="1800" b="1" dirty="0" smtClean="0"/>
          </a:p>
          <a:p>
            <a:pPr algn="l" rtl="0"/>
            <a:endParaRPr lang="en-US" sz="1800" b="1" dirty="0" smtClean="0"/>
          </a:p>
          <a:p>
            <a:pPr algn="l" rtl="0"/>
            <a:endParaRPr lang="en-US" sz="1800" b="1" dirty="0" smtClean="0"/>
          </a:p>
          <a:p>
            <a:pPr algn="l" rtl="0"/>
            <a:r>
              <a:rPr lang="en-US" sz="1800" b="1" dirty="0" smtClean="0"/>
              <a:t>Is an </a:t>
            </a:r>
            <a:r>
              <a:rPr lang="en-US" sz="1800" b="1" dirty="0" smtClean="0">
                <a:solidFill>
                  <a:srgbClr val="00B0F0"/>
                </a:solidFill>
              </a:rPr>
              <a:t>acute</a:t>
            </a:r>
            <a:r>
              <a:rPr lang="en-US" sz="1800" b="1" dirty="0" smtClean="0"/>
              <a:t> response of liver injury associated with </a:t>
            </a:r>
            <a:r>
              <a:rPr lang="en-US" sz="1800" b="1" dirty="0" smtClean="0">
                <a:solidFill>
                  <a:srgbClr val="00B0F0"/>
                </a:solidFill>
              </a:rPr>
              <a:t>cell swelling</a:t>
            </a:r>
            <a:r>
              <a:rPr lang="en-US" sz="1800" b="1" dirty="0" smtClean="0"/>
              <a:t>, leakage of nuclear material and </a:t>
            </a:r>
            <a:r>
              <a:rPr lang="en-US" sz="1800" b="1" dirty="0" smtClean="0">
                <a:solidFill>
                  <a:srgbClr val="00B0F0"/>
                </a:solidFill>
              </a:rPr>
              <a:t>influx of inflammatory cells </a:t>
            </a:r>
            <a:r>
              <a:rPr lang="en-US" sz="1800" b="1" dirty="0" smtClean="0"/>
              <a:t>as a result of plasma membrane damage, alteration in calcium homeostasis, lipid peroxidation, disruption to cytoskeleton and damage to cell organelles.</a:t>
            </a:r>
            <a:endParaRPr lang="ar-IQ" sz="1800" b="1" dirty="0"/>
          </a:p>
        </p:txBody>
      </p:sp>
      <p:pic>
        <p:nvPicPr>
          <p:cNvPr id="4" name="Picture 4" descr="liver cell nec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011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665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Office Theme</vt:lpstr>
      <vt:lpstr>  </vt:lpstr>
      <vt:lpstr>PowerPoint Presentation</vt:lpstr>
      <vt:lpstr>Normal liver section</vt:lpstr>
      <vt:lpstr>Hexagonal lobule</vt:lpstr>
      <vt:lpstr> </vt:lpstr>
      <vt:lpstr>PowerPoint Presentation</vt:lpstr>
      <vt:lpstr>PowerPoint Presentation</vt:lpstr>
      <vt:lpstr>PowerPoint Presentation</vt:lpstr>
      <vt:lpstr>  </vt:lpstr>
      <vt:lpstr>Liver necrosis</vt:lpstr>
      <vt:lpstr>Necrosis with steatosis</vt:lpstr>
      <vt:lpstr>  </vt:lpstr>
      <vt:lpstr>  </vt:lpstr>
      <vt:lpstr>PowerPoint Presentation</vt:lpstr>
      <vt:lpstr>  </vt:lpstr>
      <vt:lpstr>  </vt:lpstr>
      <vt:lpstr>  </vt:lpstr>
      <vt:lpstr>Cholestasis</vt:lpstr>
      <vt:lpstr>  </vt:lpstr>
      <vt:lpstr>viral_hepatitis</vt:lpstr>
      <vt:lpstr>  </vt:lpstr>
    </vt:vector>
  </TitlesOfParts>
  <Company>SACC - 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response of the liver: Numerous industrial compounds and therapeutic agents have been found to injury the liver. A basic understanding of hepatotoxicity requires appreciation of the: 1- Major function of the liver. 2- Structural organization of the liver. 3- Processes involved in the excretory function of the liver: bile formation.</dc:title>
  <dc:creator>ahmed</dc:creator>
  <cp:lastModifiedBy>alsafi</cp:lastModifiedBy>
  <cp:revision>242</cp:revision>
  <dcterms:created xsi:type="dcterms:W3CDTF">2015-02-13T17:17:21Z</dcterms:created>
  <dcterms:modified xsi:type="dcterms:W3CDTF">2019-03-09T21:02:05Z</dcterms:modified>
</cp:coreProperties>
</file>