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en.wikipedia.org/wiki/File:Measuring_cylinder_hg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5334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haroni" pitchFamily="2" charset="-79"/>
                <a:cs typeface="Aharoni" pitchFamily="2" charset="-79"/>
              </a:rPr>
              <a:t>Lab4 Industrial pharmacy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993775"/>
          </a:xfrm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Powder density</a:t>
            </a:r>
          </a:p>
        </p:txBody>
      </p:sp>
    </p:spTree>
    <p:extLst>
      <p:ext uri="{BB962C8B-B14F-4D97-AF65-F5344CB8AC3E}">
        <p14:creationId xmlns:p14="http://schemas.microsoft.com/office/powerpoint/2010/main" val="655791102"/>
      </p:ext>
    </p:extLst>
  </p:cSld>
  <p:clrMapOvr>
    <a:masterClrMapping/>
  </p:clrMapOvr>
  <p:transition spd="med" advClick="0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657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dirty="0"/>
              <a:t>Important in the consideration the </a:t>
            </a:r>
            <a:r>
              <a:rPr lang="en-US" dirty="0">
                <a:solidFill>
                  <a:srgbClr val="FF0000"/>
                </a:solidFill>
              </a:rPr>
              <a:t>size of high dose capsule </a:t>
            </a:r>
            <a:r>
              <a:rPr lang="en-US" dirty="0"/>
              <a:t>product. </a:t>
            </a:r>
          </a:p>
          <a:p>
            <a:pPr algn="just"/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homogeneity of a low dose formulation</a:t>
            </a:r>
            <a:r>
              <a:rPr lang="en-US" dirty="0"/>
              <a:t> in which there are large differences in drug and excipient densities. </a:t>
            </a:r>
          </a:p>
          <a:p>
            <a:pPr algn="just"/>
            <a:r>
              <a:rPr lang="en-US" dirty="0"/>
              <a:t>knowing the dose and formulation density to determine the appropriate size for a capsule formulation.</a:t>
            </a:r>
          </a:p>
          <a:p>
            <a:pPr algn="just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Benefits of bulk density:</a:t>
            </a:r>
          </a:p>
        </p:txBody>
      </p:sp>
    </p:spTree>
    <p:extLst>
      <p:ext uri="{BB962C8B-B14F-4D97-AF65-F5344CB8AC3E}">
        <p14:creationId xmlns:p14="http://schemas.microsoft.com/office/powerpoint/2010/main" val="157974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doors dir="vert"/>
      </p:transition>
    </mc:Choice>
    <mc:Fallback xmlns="">
      <p:transition spd="med" advClick="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24000"/>
                <a:ext cx="8229600" cy="5105400"/>
              </a:xfrm>
            </p:spPr>
            <p:txBody>
              <a:bodyPr>
                <a:normAutofit/>
              </a:bodyPr>
              <a:lstStyle/>
              <a:p>
                <a:pPr algn="just"/>
                <a:r>
                  <a:rPr lang="en-US" b="1" dirty="0">
                    <a:solidFill>
                      <a:schemeClr val="bg1"/>
                    </a:solidFill>
                    <a:latin typeface="Arial Narrow" pitchFamily="34" charset="0"/>
                  </a:rPr>
                  <a:t>The change in tapped powder volume </a:t>
                </a:r>
                <a:r>
                  <a:rPr lang="en-US" dirty="0">
                    <a:solidFill>
                      <a:srgbClr val="C00000"/>
                    </a:solidFill>
                    <a:latin typeface="Aharoni" pitchFamily="2" charset="-79"/>
                    <a:cs typeface="Aharoni" pitchFamily="2" charset="-79"/>
                  </a:rPr>
                  <a:t>(related to flow properties of powders) </a:t>
                </a:r>
              </a:p>
              <a:p>
                <a:pPr algn="just"/>
                <a:r>
                  <a:rPr lang="en-US" dirty="0">
                    <a:solidFill>
                      <a:schemeClr val="bg1"/>
                    </a:solidFill>
                  </a:rPr>
                  <a:t>It can be determined by compressibility which is computed from powder density </a:t>
                </a:r>
                <a:r>
                  <a:rPr lang="en-US" dirty="0"/>
                  <a:t>using the following equation:</a:t>
                </a:r>
              </a:p>
              <a:p>
                <a:pPr marL="0" indent="0" algn="ctr">
                  <a:buNone/>
                </a:pPr>
                <a:endParaRPr lang="en-US" b="1" dirty="0">
                  <a:solidFill>
                    <a:schemeClr val="bg1"/>
                  </a:solidFill>
                  <a:latin typeface="Aharoni" pitchFamily="2" charset="-79"/>
                  <a:cs typeface="Aharoni" pitchFamily="2" charset="-79"/>
                </a:endParaRPr>
              </a:p>
              <a:p>
                <a:pPr marL="0" indent="0" algn="ctr">
                  <a:buNone/>
                </a:pPr>
                <a:r>
                  <a:rPr lang="en-US" b="1" dirty="0">
                    <a:solidFill>
                      <a:schemeClr val="bg1"/>
                    </a:solidFill>
                    <a:latin typeface="Aharoni" pitchFamily="2" charset="-79"/>
                    <a:cs typeface="Aharoni" pitchFamily="2" charset="-79"/>
                  </a:rPr>
                  <a:t>%</a:t>
                </a:r>
                <a:r>
                  <a:rPr lang="en-US" dirty="0">
                    <a:solidFill>
                      <a:schemeClr val="bg1"/>
                    </a:solidFill>
                    <a:latin typeface="Aharoni" pitchFamily="2" charset="-79"/>
                    <a:cs typeface="Aharoni" pitchFamily="2" charset="-79"/>
                  </a:rPr>
                  <a:t> compressibility (</a:t>
                </a:r>
                <a:r>
                  <a:rPr lang="en-US" dirty="0" err="1">
                    <a:solidFill>
                      <a:schemeClr val="bg1"/>
                    </a:solidFill>
                    <a:latin typeface="Aharoni" pitchFamily="2" charset="-79"/>
                    <a:cs typeface="Aharoni" pitchFamily="2" charset="-79"/>
                  </a:rPr>
                  <a:t>carr’s</a:t>
                </a:r>
                <a:r>
                  <a:rPr lang="en-US" dirty="0">
                    <a:solidFill>
                      <a:schemeClr val="bg1"/>
                    </a:solidFill>
                    <a:latin typeface="Aharoni" pitchFamily="2" charset="-79"/>
                    <a:cs typeface="Aharoni" pitchFamily="2" charset="-79"/>
                  </a:rPr>
                  <a:t> index) </a:t>
                </a:r>
                <a:r>
                  <a:rPr lang="en-US" b="1" dirty="0">
                    <a:solidFill>
                      <a:schemeClr val="bg1"/>
                    </a:solidFill>
                    <a:latin typeface="Aharoni" pitchFamily="2" charset="-79"/>
                    <a:cs typeface="Aharoni" pitchFamily="2" charset="-79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𝝆</m:t>
                        </m:r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𝒕</m:t>
                        </m:r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𝛒</m:t>
                        </m:r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𝐨</m:t>
                        </m:r>
                        <m:r>
                          <a:rPr lang="en-US" b="1">
                            <a:solidFill>
                              <a:schemeClr val="bg1"/>
                            </a:solidFill>
                            <a:latin typeface="Cambria Math"/>
                          </a:rPr>
                          <m:t>/</m:t>
                        </m:r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𝝆</m:t>
                        </m:r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𝒕</m:t>
                        </m:r>
                      </m:e>
                    </m:d>
                  </m:oMath>
                </a14:m>
                <a:r>
                  <a:rPr lang="en-US" b="1" dirty="0">
                    <a:solidFill>
                      <a:schemeClr val="bg1"/>
                    </a:solidFill>
                    <a:latin typeface="Aharoni" pitchFamily="2" charset="-79"/>
                    <a:cs typeface="Aharoni" pitchFamily="2" charset="-79"/>
                  </a:rPr>
                  <a:t>× 100</a:t>
                </a:r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chemeClr val="bg1"/>
                    </a:solidFill>
                    <a:latin typeface="Aharoni" pitchFamily="2" charset="-79"/>
                    <a:cs typeface="Aharoni" pitchFamily="2" charset="-79"/>
                  </a:rPr>
                  <a:t>Hausner ratio </a:t>
                </a:r>
                <a:r>
                  <a:rPr lang="en-US" b="1" dirty="0">
                    <a:solidFill>
                      <a:schemeClr val="bg1"/>
                    </a:solidFill>
                    <a:latin typeface="Aharoni" pitchFamily="2" charset="-79"/>
                    <a:cs typeface="Aharoni" pitchFamily="2" charset="-79"/>
                  </a:rPr>
                  <a:t>=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bg1"/>
                        </a:solidFill>
                        <a:latin typeface="Cambria Math"/>
                      </a:rPr>
                      <m:t>𝛒</m:t>
                    </m:r>
                    <m:r>
                      <a:rPr lang="en-US" b="1" i="1">
                        <a:solidFill>
                          <a:schemeClr val="bg1"/>
                        </a:solidFill>
                        <a:latin typeface="Cambria Math"/>
                      </a:rPr>
                      <m:t>𝐭</m:t>
                    </m:r>
                  </m:oMath>
                </a14:m>
                <a:r>
                  <a:rPr lang="en-US" b="1" dirty="0">
                    <a:solidFill>
                      <a:schemeClr val="bg1"/>
                    </a:solidFill>
                  </a:rPr>
                  <a:t>/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bg1"/>
                        </a:solidFill>
                        <a:latin typeface="Cambria Math"/>
                      </a:rPr>
                      <m:t>𝛒</m:t>
                    </m:r>
                    <m:r>
                      <a:rPr lang="en-US" b="1" i="1">
                        <a:solidFill>
                          <a:schemeClr val="bg1"/>
                        </a:solidFill>
                        <a:latin typeface="Cambria Math"/>
                      </a:rPr>
                      <m:t>𝐨</m:t>
                    </m:r>
                  </m:oMath>
                </a14:m>
                <a:endParaRPr lang="en-US" b="1" dirty="0">
                  <a:solidFill>
                    <a:schemeClr val="bg1"/>
                  </a:solidFill>
                </a:endParaRPr>
              </a:p>
              <a:p>
                <a:pPr marL="0" indent="0" algn="ctr">
                  <a:buNone/>
                </a:pPr>
                <a:endParaRPr lang="en-US" dirty="0">
                  <a:solidFill>
                    <a:schemeClr val="bg1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chemeClr val="bg1"/>
                    </a:solidFill>
                  </a:rPr>
                  <a:t>𝜌t- tapped density</a:t>
                </a:r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chemeClr val="bg1"/>
                    </a:solidFill>
                  </a:rPr>
                  <a:t>𝜌o- bulk density</a:t>
                </a:r>
              </a:p>
              <a:p>
                <a:pPr algn="just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24000"/>
                <a:ext cx="8229600" cy="5105400"/>
              </a:xfrm>
              <a:blipFill rotWithShape="1">
                <a:blip r:embed="rId2"/>
                <a:stretch>
                  <a:fillRect l="-667" t="-1551" r="-1333" b="-7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t">
            <a:normAutofit fontScale="90000"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effectLst/>
              </a:rPr>
              <a:t>Tapped density and powder flowability</a:t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64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prism isInverted="1"/>
      </p:transition>
    </mc:Choice>
    <mc:Fallback xmlns="">
      <p:transition spd="med" advClick="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9736768"/>
              </p:ext>
            </p:extLst>
          </p:nvPr>
        </p:nvGraphicFramePr>
        <p:xfrm>
          <a:off x="0" y="-12037"/>
          <a:ext cx="9144001" cy="69227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108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800" b="1" dirty="0">
                        <a:effectLst/>
                        <a:latin typeface="+mj-lt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</a:rPr>
                        <a:t>% compressibility (</a:t>
                      </a:r>
                      <a:r>
                        <a:rPr lang="en-US" sz="2800" b="1" dirty="0" err="1">
                          <a:effectLst/>
                          <a:latin typeface="+mj-lt"/>
                        </a:rPr>
                        <a:t>Carr’s</a:t>
                      </a:r>
                      <a:r>
                        <a:rPr lang="en-US" sz="2800" b="1" dirty="0">
                          <a:effectLst/>
                          <a:latin typeface="+mj-lt"/>
                        </a:rPr>
                        <a:t> index)</a:t>
                      </a:r>
                      <a:endParaRPr lang="en-US" sz="24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800" b="1" dirty="0">
                        <a:effectLst/>
                        <a:latin typeface="+mj-lt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</a:rPr>
                        <a:t>Flowability</a:t>
                      </a:r>
                      <a:endParaRPr lang="en-US" sz="24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b="1" dirty="0">
                        <a:effectLst/>
                        <a:latin typeface="+mj-lt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</a:rPr>
                        <a:t>Hausner ratio</a:t>
                      </a:r>
                      <a:endParaRPr lang="en-US" sz="28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  <a:ea typeface="+mn-ea"/>
                          <a:cs typeface="+mn-cs"/>
                        </a:rPr>
                        <a:t>&lt;10</a:t>
                      </a:r>
                      <a:endParaRPr lang="en-US" sz="28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</a:rPr>
                        <a:t>Excellent</a:t>
                      </a:r>
                      <a:endParaRPr lang="en-US" sz="24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  <a:ea typeface="Calibri"/>
                          <a:cs typeface="Arial"/>
                        </a:rPr>
                        <a:t>1-1.11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</a:rPr>
                        <a:t>11-15</a:t>
                      </a:r>
                      <a:endParaRPr lang="en-US" sz="28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</a:rPr>
                        <a:t>Good</a:t>
                      </a:r>
                      <a:endParaRPr lang="en-US" sz="24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  <a:ea typeface="Calibri"/>
                          <a:cs typeface="Arial"/>
                        </a:rPr>
                        <a:t>1.12-1.18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  <a:ea typeface="+mn-ea"/>
                          <a:cs typeface="+mn-cs"/>
                        </a:rPr>
                        <a:t>16-20</a:t>
                      </a:r>
                      <a:endParaRPr lang="en-US" sz="28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</a:rPr>
                        <a:t>Fair</a:t>
                      </a:r>
                      <a:endParaRPr lang="en-US" sz="24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  <a:ea typeface="Calibri"/>
                          <a:cs typeface="Arial"/>
                        </a:rPr>
                        <a:t>1.19-1.25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3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  <a:ea typeface="Calibri"/>
                          <a:cs typeface="Arial"/>
                        </a:rPr>
                        <a:t>21-25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</a:rPr>
                        <a:t>passable</a:t>
                      </a:r>
                      <a:endParaRPr lang="en-US" sz="24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  <a:ea typeface="Calibri"/>
                          <a:cs typeface="Arial"/>
                        </a:rPr>
                        <a:t>1.26-1.34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3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  <a:ea typeface="+mn-ea"/>
                          <a:cs typeface="+mn-cs"/>
                        </a:rPr>
                        <a:t>26-31</a:t>
                      </a:r>
                      <a:endParaRPr lang="en-US" sz="28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</a:rPr>
                        <a:t>Poor</a:t>
                      </a:r>
                      <a:endParaRPr lang="en-US" sz="24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  <a:ea typeface="Calibri"/>
                          <a:cs typeface="Arial"/>
                        </a:rPr>
                        <a:t>1.35-1.45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3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</a:rPr>
                        <a:t>32-37</a:t>
                      </a:r>
                      <a:endParaRPr lang="en-US" sz="28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</a:rPr>
                        <a:t>Very poor</a:t>
                      </a:r>
                      <a:endParaRPr lang="en-US" sz="24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  <a:ea typeface="Calibri"/>
                          <a:cs typeface="Arial"/>
                        </a:rPr>
                        <a:t>1.46-1.59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98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</a:rPr>
                        <a:t> More than 38</a:t>
                      </a:r>
                      <a:endParaRPr lang="en-US" sz="28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>
                          <a:effectLst/>
                          <a:latin typeface="+mj-lt"/>
                        </a:rPr>
                        <a:t>Extremely poor</a:t>
                      </a:r>
                      <a:endParaRPr lang="en-US" sz="24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  <a:ea typeface="Calibri"/>
                          <a:cs typeface="Arial"/>
                        </a:rPr>
                        <a:t>&gt; 1.6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1767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vortex dir="r"/>
      </p:transition>
    </mc:Choice>
    <mc:Fallback xmlns="">
      <p:transition spd="med" advClick="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2139"/>
            <a:ext cx="8229600" cy="5886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5671865"/>
      </p:ext>
    </p:extLst>
  </p:cSld>
  <p:clrMapOvr>
    <a:masterClrMapping/>
  </p:clrMapOvr>
  <p:transition spd="med" advClick="0"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73275"/>
            <a:ext cx="4495800" cy="3352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dirty="0"/>
              <a:t>It is simply expresses the amount (usually weight or mass) of a powder in a specified volume.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9996"/>
            <a:ext cx="8229600" cy="7318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>
            <a:normAutofit fontScale="90000"/>
          </a:bodyPr>
          <a:lstStyle/>
          <a:p>
            <a:pPr algn="ctr"/>
            <a:r>
              <a:rPr lang="en-US" dirty="0"/>
              <a:t>Powder bulk density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 descr="http://upload.wikimedia.org/wikipedia/commons/thumb/a/ab/Measuring_cylinder_hg.jpg/220px-Measuring_cylinder_hg.jp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524000"/>
            <a:ext cx="2096135" cy="4527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4318057"/>
      </p:ext>
    </p:extLst>
  </p:cSld>
  <p:clrMapOvr>
    <a:masterClrMapping/>
  </p:clrMapOvr>
  <p:transition spd="med" advClick="0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38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en-US" dirty="0">
                <a:solidFill>
                  <a:schemeClr val="bg1"/>
                </a:solidFill>
              </a:rPr>
              <a:t>Powders are composed of: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particles and voids.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 </a:t>
            </a:r>
            <a:r>
              <a:rPr lang="en-US" dirty="0">
                <a:solidFill>
                  <a:schemeClr val="bg1"/>
                </a:solidFill>
              </a:rPr>
              <a:t>The volume</a:t>
            </a:r>
            <a:r>
              <a:rPr lang="en-US" dirty="0"/>
              <a:t> </a:t>
            </a:r>
            <a:r>
              <a:rPr lang="en-US" dirty="0">
                <a:solidFill>
                  <a:schemeClr val="bg1"/>
                </a:solidFill>
              </a:rPr>
              <a:t>occupied by a</a:t>
            </a:r>
            <a:r>
              <a:rPr lang="en-US" dirty="0"/>
              <a:t> </a:t>
            </a:r>
            <a:r>
              <a:rPr lang="en-US" dirty="0">
                <a:solidFill>
                  <a:schemeClr val="bg1"/>
                </a:solidFill>
              </a:rPr>
              <a:t>given number of particles </a:t>
            </a:r>
            <a:r>
              <a:rPr lang="en-US" dirty="0">
                <a:solidFill>
                  <a:srgbClr val="C00000"/>
                </a:solidFill>
              </a:rPr>
              <a:t>depends on how closely they are packed.</a:t>
            </a:r>
          </a:p>
          <a:p>
            <a:pPr algn="just"/>
            <a:endParaRPr lang="en-US" dirty="0"/>
          </a:p>
          <a:p>
            <a:pPr algn="just"/>
            <a:r>
              <a:rPr lang="en-US" dirty="0">
                <a:solidFill>
                  <a:schemeClr val="bg1"/>
                </a:solidFill>
              </a:rPr>
              <a:t>The packing of particles depends on: 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C00000"/>
                </a:solidFill>
              </a:rPr>
              <a:t>A- shape &amp; size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C00000"/>
                </a:solidFill>
              </a:rPr>
              <a:t>B- cohesiveness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C00000"/>
                </a:solidFill>
              </a:rPr>
              <a:t>C- short-range motion 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C00000"/>
                </a:solidFill>
              </a:rPr>
              <a:t>D- external forces.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192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en-US" sz="3600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Composition of powders and there relation with volume</a:t>
            </a:r>
          </a:p>
        </p:txBody>
      </p:sp>
    </p:spTree>
    <p:extLst>
      <p:ext uri="{BB962C8B-B14F-4D97-AF65-F5344CB8AC3E}">
        <p14:creationId xmlns:p14="http://schemas.microsoft.com/office/powerpoint/2010/main" val="2897678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reveal/>
      </p:transition>
    </mc:Choice>
    <mc:Fallback xmlns="">
      <p:transition spd="med" advClick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1981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en-US" dirty="0"/>
              <a:t>Describe the bulk-density of a powder (or granules) after consolidation/compression ("tapping“) the container of powder a measured number of times, usually from a predetermined height.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219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dirty="0">
                <a:effectLst/>
              </a:rPr>
              <a:t>Tapped density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4953000"/>
            <a:ext cx="7010400" cy="830997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en-US" sz="2400" dirty="0"/>
              <a:t>The method of "tapping" is best described as lifting and dropping.</a:t>
            </a:r>
          </a:p>
        </p:txBody>
      </p:sp>
    </p:spTree>
    <p:extLst>
      <p:ext uri="{BB962C8B-B14F-4D97-AF65-F5344CB8AC3E}">
        <p14:creationId xmlns:p14="http://schemas.microsoft.com/office/powerpoint/2010/main" val="4040145168"/>
      </p:ext>
    </p:extLst>
  </p:cSld>
  <p:clrMapOvr>
    <a:masterClrMapping/>
  </p:clrMapOvr>
  <p:transition spd="med" advClick="0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24" y="3505200"/>
            <a:ext cx="8229600" cy="3124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endParaRPr lang="en-US" dirty="0"/>
          </a:p>
          <a:p>
            <a:pPr algn="just"/>
            <a:r>
              <a:rPr lang="en-US" dirty="0"/>
              <a:t>Tapped density measured </a:t>
            </a:r>
            <a:r>
              <a:rPr lang="en-US" dirty="0">
                <a:solidFill>
                  <a:schemeClr val="bg1"/>
                </a:solidFill>
              </a:rPr>
              <a:t>by tapping graduated glass measuring cylinder </a:t>
            </a:r>
            <a:r>
              <a:rPr lang="en-US" dirty="0"/>
              <a:t>manually or by mechanical device.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(the total capacity of the cylinder to be used, and the readability of its scale are stated).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t">
            <a:noAutofit/>
          </a:bodyPr>
          <a:lstStyle/>
          <a:p>
            <a:r>
              <a:rPr lang="en-US" sz="3600" b="1" dirty="0">
                <a:latin typeface="Aharoni" pitchFamily="2" charset="-79"/>
                <a:cs typeface="Aharoni" pitchFamily="2" charset="-79"/>
              </a:rPr>
              <a:t>Measuring Bulk density</a:t>
            </a:r>
            <a:br>
              <a:rPr lang="en-US" sz="3600" dirty="0">
                <a:latin typeface="Aharoni" pitchFamily="2" charset="-79"/>
                <a:cs typeface="Aharoni" pitchFamily="2" charset="-79"/>
              </a:rPr>
            </a:br>
            <a:endParaRPr lang="en-US" sz="36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4347" y="1143000"/>
            <a:ext cx="830580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400" dirty="0"/>
              <a:t>Is determined by pouring pre-sieved bulk drug into a graduated cylinder via a large funnel and measuring the volume and weight.</a:t>
            </a:r>
          </a:p>
        </p:txBody>
      </p:sp>
      <p:sp>
        <p:nvSpPr>
          <p:cNvPr id="5" name="Rectangle 4"/>
          <p:cNvSpPr/>
          <p:nvPr/>
        </p:nvSpPr>
        <p:spPr>
          <a:xfrm>
            <a:off x="486624" y="2746735"/>
            <a:ext cx="8229600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600" b="1" dirty="0">
                <a:latin typeface="Aharoni" pitchFamily="2" charset="-79"/>
                <a:cs typeface="Aharoni" pitchFamily="2" charset="-79"/>
              </a:rPr>
              <a:t>Measuring tapped density</a:t>
            </a:r>
          </a:p>
        </p:txBody>
      </p:sp>
    </p:spTree>
    <p:extLst>
      <p:ext uri="{BB962C8B-B14F-4D97-AF65-F5344CB8AC3E}">
        <p14:creationId xmlns:p14="http://schemas.microsoft.com/office/powerpoint/2010/main" val="3518023722"/>
      </p:ext>
    </p:extLst>
  </p:cSld>
  <p:clrMapOvr>
    <a:masterClrMapping/>
  </p:clrMapOvr>
  <p:transition spd="med" advClick="0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810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1. Manual tapping: </a:t>
            </a:r>
          </a:p>
          <a:p>
            <a:pPr marL="0" indent="0" algn="just">
              <a:buNone/>
            </a:pPr>
            <a:r>
              <a:rPr lang="en-US" dirty="0"/>
              <a:t> The raising and lowering of the cylinder by hand is done either without reference to the height traversed and arbitrary acceleration in both upward and downward directions; the hand remaining in contact with the cylinder at all times (hand tapping).</a:t>
            </a:r>
          </a:p>
          <a:p>
            <a:pPr marL="0" indent="0" algn="just">
              <a:buNone/>
            </a:pPr>
            <a:r>
              <a:rPr lang="en-US" dirty="0"/>
              <a:t>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(The cylinder containing the powder is tapped by repeatedly striking its base down onto a hard surface).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9050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effectLst/>
                <a:latin typeface="Aharoni" pitchFamily="2" charset="-79"/>
                <a:cs typeface="Aharoni" pitchFamily="2" charset="-79"/>
              </a:rPr>
              <a:t>Types of tapping:</a:t>
            </a:r>
            <a:br>
              <a:rPr lang="en-US" dirty="0">
                <a:solidFill>
                  <a:schemeClr val="bg1"/>
                </a:solidFill>
                <a:effectLst/>
                <a:latin typeface="Aharoni" pitchFamily="2" charset="-79"/>
                <a:cs typeface="Aharoni" pitchFamily="2" charset="-79"/>
              </a:rPr>
            </a:br>
            <a:r>
              <a:rPr lang="en-US" sz="4000" dirty="0">
                <a:solidFill>
                  <a:schemeClr val="bg1"/>
                </a:solidFill>
                <a:effectLst/>
                <a:latin typeface="Arial Narrow" pitchFamily="34" charset="0"/>
              </a:rPr>
              <a:t>1. Manual tapping </a:t>
            </a:r>
            <a:br>
              <a:rPr lang="en-US" sz="4000" dirty="0">
                <a:solidFill>
                  <a:schemeClr val="bg1"/>
                </a:solidFill>
                <a:effectLst/>
                <a:latin typeface="Arial Narrow" pitchFamily="34" charset="0"/>
              </a:rPr>
            </a:br>
            <a:r>
              <a:rPr lang="en-US" sz="4000" dirty="0">
                <a:solidFill>
                  <a:schemeClr val="bg1"/>
                </a:solidFill>
                <a:effectLst/>
                <a:latin typeface="Arial Narrow" pitchFamily="34" charset="0"/>
              </a:rPr>
              <a:t>2. Mechanical tapping</a:t>
            </a:r>
            <a:endParaRPr lang="en-US" sz="40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1371600" y="49530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625154"/>
      </p:ext>
    </p:extLst>
  </p:cSld>
  <p:clrMapOvr>
    <a:masterClrMapping/>
  </p:clrMapOvr>
  <p:transition spd="med" advClick="0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Tap density analyzers (tap density testers) </a:t>
            </a:r>
            <a:r>
              <a:rPr lang="en-US" dirty="0"/>
              <a:t>Use an electric motor to turn a cam under a specially constructed cylinder holder. The holder secures the cylinder to a vertical shaft which runs in a low friction bearing.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b="1" dirty="0">
                <a:solidFill>
                  <a:srgbClr val="00B050"/>
                </a:solidFill>
              </a:rPr>
              <a:t>The tapping rate is expressed in taps per minute; the rate being typically a few hundred</a:t>
            </a:r>
            <a:r>
              <a:rPr lang="en-US" dirty="0"/>
              <a:t>.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The actual rate is determined by the rotational speed of the cam under the shaft/platform.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2. Mechanical tapping</a:t>
            </a:r>
          </a:p>
        </p:txBody>
      </p:sp>
    </p:spTree>
    <p:extLst>
      <p:ext uri="{BB962C8B-B14F-4D97-AF65-F5344CB8AC3E}">
        <p14:creationId xmlns:p14="http://schemas.microsoft.com/office/powerpoint/2010/main" val="1023849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flip dir="r"/>
      </p:transition>
    </mc:Choice>
    <mc:Fallback xmlns="">
      <p:transition spd="med" advClick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962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algn="just"/>
            <a:r>
              <a:rPr lang="en-US" b="1" dirty="0">
                <a:solidFill>
                  <a:srgbClr val="C00000"/>
                </a:solidFill>
              </a:rPr>
              <a:t>Digital or electromechanical counters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are usually incorporated in the device to automatically stop the cam rotation after a predetermined (yet adjustable) number of taps.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</a:t>
            </a:r>
            <a:r>
              <a:rPr lang="en-US" b="1" dirty="0">
                <a:solidFill>
                  <a:srgbClr val="C00000"/>
                </a:solidFill>
              </a:rPr>
              <a:t>height through which the container falls </a:t>
            </a:r>
            <a:r>
              <a:rPr lang="en-US" dirty="0"/>
              <a:t>is (</a:t>
            </a:r>
            <a:r>
              <a:rPr lang="en-US" dirty="0">
                <a:solidFill>
                  <a:srgbClr val="0070C0"/>
                </a:solidFill>
              </a:rPr>
              <a:t>drop height or stroke</a:t>
            </a:r>
            <a:r>
              <a:rPr lang="en-US" dirty="0"/>
              <a:t>). It is set by the distance between the highest point on the cam and the striking surface.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33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gallery dir="l"/>
      </p:transition>
    </mc:Choice>
    <mc:Fallback xmlns="">
      <p:transition spd="med" advClick="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124200"/>
            <a:ext cx="8229600" cy="1828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514350" lvl="0" indent="-514350">
              <a:buClr>
                <a:srgbClr val="C00000"/>
              </a:buClr>
              <a:buFont typeface="+mj-lt"/>
              <a:buAutoNum type="arabicPeriod"/>
            </a:pPr>
            <a:r>
              <a:rPr lang="en-US" dirty="0"/>
              <a:t>Milling</a:t>
            </a:r>
          </a:p>
          <a:p>
            <a:pPr marL="514350" lvl="0" indent="-514350">
              <a:buClr>
                <a:srgbClr val="C00000"/>
              </a:buClr>
              <a:buFont typeface="+mj-lt"/>
              <a:buAutoNum type="arabicPeriod"/>
            </a:pPr>
            <a:r>
              <a:rPr lang="en-US" dirty="0"/>
              <a:t>Slugging</a:t>
            </a:r>
          </a:p>
          <a:p>
            <a:pPr marL="514350" lvl="0" indent="-514350">
              <a:buClr>
                <a:srgbClr val="C00000"/>
              </a:buClr>
              <a:buFont typeface="+mj-lt"/>
              <a:buAutoNum type="arabicPeriod"/>
            </a:pPr>
            <a:r>
              <a:rPr lang="en-US" dirty="0"/>
              <a:t>Formulation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0"/>
            <a:ext cx="8229600" cy="1143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just"/>
            <a:r>
              <a:rPr lang="en-US" sz="4000" dirty="0">
                <a:solidFill>
                  <a:schemeClr val="bg1"/>
                </a:solidFill>
              </a:rPr>
              <a:t>How to correct the density problem:</a:t>
            </a:r>
          </a:p>
        </p:txBody>
      </p:sp>
    </p:spTree>
    <p:extLst>
      <p:ext uri="{BB962C8B-B14F-4D97-AF65-F5344CB8AC3E}">
        <p14:creationId xmlns:p14="http://schemas.microsoft.com/office/powerpoint/2010/main" val="204258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prism/>
      </p:transition>
    </mc:Choice>
    <mc:Fallback xmlns="">
      <p:transition spd="med" advClick="0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847</TotalTime>
  <Words>566</Words>
  <Application>Microsoft Office PowerPoint</Application>
  <PresentationFormat>On-screen Show (4:3)</PresentationFormat>
  <Paragraphs>82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Aharoni</vt:lpstr>
      <vt:lpstr>Arial Black</vt:lpstr>
      <vt:lpstr>Arial Narrow</vt:lpstr>
      <vt:lpstr>Cambria Math</vt:lpstr>
      <vt:lpstr>Constantia</vt:lpstr>
      <vt:lpstr>Wingdings 2</vt:lpstr>
      <vt:lpstr>Paper</vt:lpstr>
      <vt:lpstr>Powder density</vt:lpstr>
      <vt:lpstr>Powder bulk density </vt:lpstr>
      <vt:lpstr>Composition of powders and there relation with volume</vt:lpstr>
      <vt:lpstr>Tapped density</vt:lpstr>
      <vt:lpstr>Measuring Bulk density </vt:lpstr>
      <vt:lpstr>Types of tapping: 1. Manual tapping  2. Mechanical tapping</vt:lpstr>
      <vt:lpstr>2. Mechanical tapping</vt:lpstr>
      <vt:lpstr>PowerPoint Presentation</vt:lpstr>
      <vt:lpstr>How to correct the density problem:</vt:lpstr>
      <vt:lpstr>Benefits of bulk density:</vt:lpstr>
      <vt:lpstr>Tapped density and powder flowability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Powder bulk density</dc:title>
  <dc:creator>anas alhamdany</dc:creator>
  <cp:lastModifiedBy>anas alhamdany</cp:lastModifiedBy>
  <cp:revision>20</cp:revision>
  <dcterms:created xsi:type="dcterms:W3CDTF">2006-08-16T00:00:00Z</dcterms:created>
  <dcterms:modified xsi:type="dcterms:W3CDTF">2019-03-09T05:16:59Z</dcterms:modified>
</cp:coreProperties>
</file>