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08-Mar-19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File:Measuring_cylinder_hg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533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Lab4 Industrial pharmacy</a:t>
            </a:r>
            <a:endParaRPr lang="en-US" sz="2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Powder </a:t>
            </a:r>
            <a:r>
              <a:rPr lang="en-US" dirty="0" smtClean="0">
                <a:solidFill>
                  <a:schemeClr val="bg1"/>
                </a:solidFill>
              </a:rPr>
              <a:t>density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91102"/>
      </p:ext>
    </p:extLst>
  </p:cSld>
  <p:clrMapOvr>
    <a:masterClrMapping/>
  </p:clrMapOvr>
  <p:transition spd="med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6576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Important </a:t>
            </a:r>
            <a:r>
              <a:rPr lang="en-US" dirty="0"/>
              <a:t>in the consideration the </a:t>
            </a:r>
            <a:r>
              <a:rPr lang="en-US" dirty="0">
                <a:solidFill>
                  <a:srgbClr val="FF0000"/>
                </a:solidFill>
              </a:rPr>
              <a:t>size of high dose capsule </a:t>
            </a:r>
            <a:r>
              <a:rPr lang="en-US" dirty="0" smtClean="0"/>
              <a:t>product.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>
                <a:solidFill>
                  <a:srgbClr val="FF0000"/>
                </a:solidFill>
              </a:rPr>
              <a:t>homogeneity of a low dose formulation</a:t>
            </a:r>
            <a:r>
              <a:rPr lang="en-US" dirty="0"/>
              <a:t> in which there are large differences in drug and excipient densities. </a:t>
            </a:r>
          </a:p>
          <a:p>
            <a:pPr algn="just"/>
            <a:r>
              <a:rPr lang="en-US" dirty="0" smtClean="0"/>
              <a:t>knowing </a:t>
            </a:r>
            <a:r>
              <a:rPr lang="en-US" dirty="0"/>
              <a:t>the dose and formulation density to determine the appropriate size for a capsule formulation.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Benefits of bulk density: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4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doors dir="vert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n-US" b="1" dirty="0">
                    <a:solidFill>
                      <a:schemeClr val="bg1"/>
                    </a:solidFill>
                    <a:latin typeface="Arial Narrow" pitchFamily="34" charset="0"/>
                  </a:rPr>
                  <a:t>The change in tapped powder volume </a:t>
                </a:r>
                <a:r>
                  <a:rPr lang="en-US" dirty="0" smtClean="0">
                    <a:solidFill>
                      <a:srgbClr val="C00000"/>
                    </a:solidFill>
                    <a:latin typeface="Aharoni" pitchFamily="2" charset="-79"/>
                    <a:cs typeface="Aharoni" pitchFamily="2" charset="-79"/>
                  </a:rPr>
                  <a:t>(related </a:t>
                </a:r>
                <a:r>
                  <a:rPr lang="en-US" dirty="0">
                    <a:solidFill>
                      <a:srgbClr val="C00000"/>
                    </a:solidFill>
                    <a:latin typeface="Aharoni" pitchFamily="2" charset="-79"/>
                    <a:cs typeface="Aharoni" pitchFamily="2" charset="-79"/>
                  </a:rPr>
                  <a:t>to flow properties of </a:t>
                </a:r>
                <a:r>
                  <a:rPr lang="en-US" dirty="0" smtClean="0">
                    <a:solidFill>
                      <a:srgbClr val="C00000"/>
                    </a:solidFill>
                    <a:latin typeface="Aharoni" pitchFamily="2" charset="-79"/>
                    <a:cs typeface="Aharoni" pitchFamily="2" charset="-79"/>
                  </a:rPr>
                  <a:t>powders) </a:t>
                </a:r>
              </a:p>
              <a:p>
                <a:pPr algn="just"/>
                <a:r>
                  <a:rPr lang="en-US" dirty="0" smtClean="0">
                    <a:solidFill>
                      <a:schemeClr val="bg1"/>
                    </a:solidFill>
                  </a:rPr>
                  <a:t>It </a:t>
                </a:r>
                <a:r>
                  <a:rPr lang="en-US" dirty="0">
                    <a:solidFill>
                      <a:schemeClr val="bg1"/>
                    </a:solidFill>
                  </a:rPr>
                  <a:t>can be determined by compressibility which is computed from powder density </a:t>
                </a:r>
                <a:r>
                  <a:rPr lang="en-US" dirty="0"/>
                  <a:t>using the following </a:t>
                </a:r>
                <a:r>
                  <a:rPr lang="en-US" dirty="0" smtClean="0"/>
                  <a:t>equation</a:t>
                </a:r>
                <a:r>
                  <a:rPr lang="en-US" dirty="0" smtClean="0"/>
                  <a:t>:</a:t>
                </a:r>
                <a:endParaRPr lang="en-US" dirty="0"/>
              </a:p>
              <a:p>
                <a:pPr marL="0" indent="0" algn="ctr">
                  <a:buNone/>
                </a:pPr>
                <a:endParaRPr lang="en-US" b="1" dirty="0" smtClean="0">
                  <a:solidFill>
                    <a:schemeClr val="bg1"/>
                  </a:solidFill>
                  <a:latin typeface="Aharoni" pitchFamily="2" charset="-79"/>
                  <a:cs typeface="Aharoni" pitchFamily="2" charset="-79"/>
                </a:endParaRPr>
              </a:p>
              <a:p>
                <a:pPr marL="0" indent="0" algn="ctr">
                  <a:buNone/>
                </a:pPr>
                <a:r>
                  <a:rPr lang="en-US" b="1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%</a:t>
                </a:r>
                <a:r>
                  <a:rPr lang="en-US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 compressibility (</a:t>
                </a:r>
                <a:r>
                  <a:rPr lang="en-US" dirty="0" err="1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carr</a:t>
                </a:r>
                <a:r>
                  <a:rPr lang="en-US" dirty="0" err="1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’s</a:t>
                </a:r>
                <a:r>
                  <a:rPr lang="en-US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 index)</a:t>
                </a:r>
                <a:r>
                  <a:rPr lang="en-US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 </a:t>
                </a:r>
                <a:r>
                  <a:rPr lang="en-US" b="1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𝐨</m:t>
                        </m:r>
                        <m:r>
                          <a:rPr lang="en-US" b="1">
                            <a:solidFill>
                              <a:schemeClr val="bg1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𝝆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b="1" dirty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× 100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Hausner ratio </a:t>
                </a:r>
                <a:r>
                  <a:rPr lang="en-US" b="1" dirty="0" smtClean="0">
                    <a:solidFill>
                      <a:schemeClr val="bg1"/>
                    </a:solidFill>
                    <a:latin typeface="Aharoni" pitchFamily="2" charset="-79"/>
                    <a:cs typeface="Aharoni" pitchFamily="2" charset="-79"/>
                  </a:rPr>
                  <a:t>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𝛒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𝐭</m:t>
                    </m:r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/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𝛒</m:t>
                    </m:r>
                    <m:r>
                      <a:rPr lang="en-US" b="1" i="1">
                        <a:solidFill>
                          <a:schemeClr val="bg1"/>
                        </a:solidFill>
                        <a:latin typeface="Cambria Math"/>
                      </a:rPr>
                      <m:t>𝐨</m:t>
                    </m:r>
                  </m:oMath>
                </a14:m>
                <a:endParaRPr lang="en-US" b="1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endParaRPr lang="en-US" dirty="0" smtClean="0">
                  <a:solidFill>
                    <a:schemeClr val="bg1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bg1"/>
                    </a:solidFill>
                  </a:rPr>
                  <a:t>𝜌</a:t>
                </a:r>
                <a:r>
                  <a:rPr lang="en-US" dirty="0">
                    <a:solidFill>
                      <a:schemeClr val="bg1"/>
                    </a:solidFill>
                  </a:rPr>
                  <a:t>t- tapped density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chemeClr val="bg1"/>
                    </a:solidFill>
                  </a:rPr>
                  <a:t>𝜌o- bulk density</a:t>
                </a:r>
              </a:p>
              <a:p>
                <a:pPr algn="just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24000"/>
                <a:ext cx="8229600" cy="5105400"/>
              </a:xfrm>
              <a:blipFill rotWithShape="1">
                <a:blip r:embed="rId2"/>
                <a:stretch>
                  <a:fillRect l="-667" t="-1551" r="-1333" b="-7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/>
              </a:rPr>
              <a:t>Tapped density and powder flowability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 isInverted="1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861949"/>
              </p:ext>
            </p:extLst>
          </p:nvPr>
        </p:nvGraphicFramePr>
        <p:xfrm>
          <a:off x="0" y="-12037"/>
          <a:ext cx="9144001" cy="6922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0"/>
                <a:gridCol w="2514601"/>
                <a:gridCol w="3429000"/>
              </a:tblGrid>
              <a:tr h="18108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% compressibility (</a:t>
                      </a:r>
                      <a:r>
                        <a:rPr lang="en-US" sz="2800" b="1" dirty="0" err="1" smtClean="0">
                          <a:effectLst/>
                          <a:latin typeface="+mj-lt"/>
                        </a:rPr>
                        <a:t>Carr’s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 index)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8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Flowability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400" b="1" dirty="0" smtClean="0">
                        <a:effectLst/>
                        <a:latin typeface="+mj-lt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Hausner ratio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&lt;10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Excellent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1-1.11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11-15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Good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1.12-1.18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16-20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Fair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1.19-1.25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21-25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passable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1.26-1.34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26-31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1.35-1.45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32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</a:rPr>
                        <a:t>32-37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Very 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1.46-1.59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8998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 More than </a:t>
                      </a:r>
                      <a:r>
                        <a:rPr lang="en-US" sz="2800" b="1" dirty="0" smtClean="0">
                          <a:effectLst/>
                          <a:latin typeface="+mj-lt"/>
                        </a:rPr>
                        <a:t>38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effectLst/>
                          <a:latin typeface="+mj-lt"/>
                        </a:rPr>
                        <a:t>Very </a:t>
                      </a:r>
                      <a:r>
                        <a:rPr lang="en-US" sz="2800" b="1" dirty="0" err="1">
                          <a:effectLst/>
                          <a:latin typeface="+mj-lt"/>
                        </a:rPr>
                        <a:t>very</a:t>
                      </a:r>
                      <a:r>
                        <a:rPr lang="en-US" sz="2800" b="1" dirty="0">
                          <a:effectLst/>
                          <a:latin typeface="+mj-lt"/>
                        </a:rPr>
                        <a:t> poor</a:t>
                      </a:r>
                      <a:endParaRPr lang="en-US" sz="24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800" b="1" dirty="0" smtClean="0">
                          <a:effectLst/>
                          <a:latin typeface="+mj-lt"/>
                          <a:ea typeface="Calibri"/>
                          <a:cs typeface="Arial"/>
                        </a:rPr>
                        <a:t>&gt; 1.6</a:t>
                      </a:r>
                      <a:endParaRPr lang="en-US" sz="2800" b="1" dirty="0">
                        <a:effectLst/>
                        <a:latin typeface="+mj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1767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vortex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2139"/>
            <a:ext cx="8229600" cy="5886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671865"/>
      </p:ext>
    </p:extLst>
  </p:cSld>
  <p:clrMapOvr>
    <a:masterClrMapping/>
  </p:clrMapOvr>
  <p:transition spd="med" advClick="0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73275"/>
            <a:ext cx="4495800" cy="3352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It is simply </a:t>
            </a:r>
            <a:r>
              <a:rPr lang="en-US" dirty="0"/>
              <a:t>expresses the </a:t>
            </a:r>
            <a:r>
              <a:rPr lang="en-US" dirty="0" smtClean="0"/>
              <a:t>amount (usually </a:t>
            </a:r>
            <a:r>
              <a:rPr lang="en-US" dirty="0"/>
              <a:t>weight or </a:t>
            </a:r>
            <a:r>
              <a:rPr lang="en-US" dirty="0" smtClean="0"/>
              <a:t>mass) </a:t>
            </a:r>
            <a:r>
              <a:rPr lang="en-US" dirty="0"/>
              <a:t>of a powder in a specified volume.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996"/>
            <a:ext cx="8229600" cy="7318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pPr algn="ctr"/>
            <a:r>
              <a:rPr lang="en-US" dirty="0"/>
              <a:t>Powder bulk density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http://upload.wikimedia.org/wikipedia/commons/thumb/a/ab/Measuring_cylinder_hg.jpg/220px-Measuring_cylinder_hg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24000"/>
            <a:ext cx="2096135" cy="4527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318057"/>
      </p:ext>
    </p:extLst>
  </p:cSld>
  <p:clrMapOvr>
    <a:masterClrMapping/>
  </p:clrMapOvr>
  <p:transition spd="med" advClick="0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Powders </a:t>
            </a:r>
            <a:r>
              <a:rPr lang="en-US" dirty="0">
                <a:solidFill>
                  <a:schemeClr val="bg1"/>
                </a:solidFill>
              </a:rPr>
              <a:t>are composed </a:t>
            </a:r>
            <a:r>
              <a:rPr lang="en-US" dirty="0" smtClean="0">
                <a:solidFill>
                  <a:schemeClr val="bg1"/>
                </a:solidFill>
              </a:rPr>
              <a:t>of:</a:t>
            </a: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particles </a:t>
            </a:r>
            <a:r>
              <a:rPr lang="en-US" dirty="0" smtClean="0">
                <a:solidFill>
                  <a:srgbClr val="C00000"/>
                </a:solidFill>
              </a:rPr>
              <a:t>and voids.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chemeClr val="bg1"/>
                </a:solidFill>
              </a:rPr>
              <a:t>volume</a:t>
            </a:r>
            <a:r>
              <a:rPr lang="en-US" dirty="0"/>
              <a:t> </a:t>
            </a:r>
            <a:r>
              <a:rPr lang="en-US" dirty="0" smtClean="0">
                <a:solidFill>
                  <a:schemeClr val="bg1"/>
                </a:solidFill>
              </a:rPr>
              <a:t>occupied </a:t>
            </a:r>
            <a:r>
              <a:rPr lang="en-US" dirty="0">
                <a:solidFill>
                  <a:schemeClr val="bg1"/>
                </a:solidFill>
              </a:rPr>
              <a:t>by a</a:t>
            </a:r>
            <a:r>
              <a:rPr lang="en-US" dirty="0"/>
              <a:t> </a:t>
            </a:r>
            <a:r>
              <a:rPr lang="en-US" dirty="0">
                <a:solidFill>
                  <a:schemeClr val="bg1"/>
                </a:solidFill>
              </a:rPr>
              <a:t>given number of particles </a:t>
            </a:r>
            <a:r>
              <a:rPr lang="en-US" dirty="0">
                <a:solidFill>
                  <a:srgbClr val="C00000"/>
                </a:solidFill>
              </a:rPr>
              <a:t>depends on how closely they are </a:t>
            </a:r>
            <a:r>
              <a:rPr lang="en-US" dirty="0" smtClean="0">
                <a:solidFill>
                  <a:srgbClr val="C00000"/>
                </a:solidFill>
              </a:rPr>
              <a:t>packed.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>
                <a:solidFill>
                  <a:schemeClr val="bg1"/>
                </a:solidFill>
              </a:rPr>
              <a:t>The packing of particles depends </a:t>
            </a:r>
            <a:r>
              <a:rPr lang="en-US" dirty="0" smtClean="0">
                <a:solidFill>
                  <a:schemeClr val="bg1"/>
                </a:solidFill>
              </a:rPr>
              <a:t>on: 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A- </a:t>
            </a:r>
            <a:r>
              <a:rPr lang="en-US" dirty="0" smtClean="0">
                <a:solidFill>
                  <a:srgbClr val="C00000"/>
                </a:solidFill>
              </a:rPr>
              <a:t>shape &amp; size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B- cohesiveness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C- short-range </a:t>
            </a:r>
            <a:r>
              <a:rPr lang="en-US" dirty="0">
                <a:solidFill>
                  <a:srgbClr val="C00000"/>
                </a:solidFill>
              </a:rPr>
              <a:t>motion 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rgbClr val="C00000"/>
                </a:solidFill>
              </a:rPr>
              <a:t>D- external </a:t>
            </a:r>
            <a:r>
              <a:rPr lang="en-US" dirty="0">
                <a:solidFill>
                  <a:srgbClr val="C00000"/>
                </a:solidFill>
              </a:rPr>
              <a:t>forces.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Composition of powders and there relation with volume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97678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reveal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1981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n-US" dirty="0" smtClean="0"/>
              <a:t>Describe </a:t>
            </a:r>
            <a:r>
              <a:rPr lang="en-US" dirty="0"/>
              <a:t>the </a:t>
            </a:r>
            <a:r>
              <a:rPr lang="en-US" dirty="0" smtClean="0"/>
              <a:t>bulk-density of </a:t>
            </a:r>
            <a:r>
              <a:rPr lang="en-US" dirty="0"/>
              <a:t>a </a:t>
            </a:r>
            <a:r>
              <a:rPr lang="en-US" dirty="0" smtClean="0"/>
              <a:t>powder </a:t>
            </a:r>
            <a:r>
              <a:rPr lang="en-US" dirty="0"/>
              <a:t>(or </a:t>
            </a:r>
            <a:r>
              <a:rPr lang="en-US" dirty="0" smtClean="0"/>
              <a:t>granules) after consolidation/compression ("tapping“) </a:t>
            </a:r>
            <a:r>
              <a:rPr lang="en-US" dirty="0"/>
              <a:t>the container of powder a measured number of times, usually from a predetermined height.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dirty="0">
                <a:effectLst/>
              </a:rPr>
              <a:t>Tapped </a:t>
            </a:r>
            <a:r>
              <a:rPr lang="en-US" dirty="0" smtClean="0">
                <a:effectLst/>
              </a:rPr>
              <a:t>density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4953000"/>
            <a:ext cx="7010400" cy="830997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ctr"/>
            <a:r>
              <a:rPr lang="en-US" sz="2400" dirty="0"/>
              <a:t>The method of "tapping" is best described as lifting and dropping.</a:t>
            </a:r>
          </a:p>
        </p:txBody>
      </p:sp>
    </p:spTree>
    <p:extLst>
      <p:ext uri="{BB962C8B-B14F-4D97-AF65-F5344CB8AC3E}">
        <p14:creationId xmlns:p14="http://schemas.microsoft.com/office/powerpoint/2010/main" val="4040145168"/>
      </p:ext>
    </p:extLst>
  </p:cSld>
  <p:clrMapOvr>
    <a:masterClrMapping/>
  </p:clrMapOvr>
  <p:transition spd="med" advClick="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24" y="3505200"/>
            <a:ext cx="8229600" cy="31242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Tapped </a:t>
            </a:r>
            <a:r>
              <a:rPr lang="en-US" dirty="0"/>
              <a:t>density </a:t>
            </a:r>
            <a:r>
              <a:rPr lang="en-US" dirty="0" smtClean="0"/>
              <a:t>measured </a:t>
            </a:r>
            <a:r>
              <a:rPr lang="en-US" dirty="0" smtClean="0">
                <a:solidFill>
                  <a:schemeClr val="bg1"/>
                </a:solidFill>
              </a:rPr>
              <a:t>by tapping graduated glass measuring cylinder </a:t>
            </a:r>
            <a:r>
              <a:rPr lang="en-US" dirty="0"/>
              <a:t>manually or by mechanical device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(the </a:t>
            </a:r>
            <a:r>
              <a:rPr lang="en-US" dirty="0"/>
              <a:t>total capacity of the cylinder to be used, and the readability of its </a:t>
            </a:r>
            <a:r>
              <a:rPr lang="en-US" dirty="0" smtClean="0"/>
              <a:t>scale are stated).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t">
            <a:noAutofit/>
          </a:bodyPr>
          <a:lstStyle/>
          <a:p>
            <a:r>
              <a:rPr lang="en-US" sz="3600" b="1" dirty="0">
                <a:latin typeface="Aharoni" pitchFamily="2" charset="-79"/>
                <a:cs typeface="Aharoni" pitchFamily="2" charset="-79"/>
              </a:rPr>
              <a:t>Measuring Bulk density</a:t>
            </a:r>
            <a:r>
              <a:rPr lang="en-US" sz="3600" dirty="0">
                <a:latin typeface="Aharoni" pitchFamily="2" charset="-79"/>
                <a:cs typeface="Aharoni" pitchFamily="2" charset="-79"/>
              </a:rPr>
              <a:t/>
            </a:r>
            <a:br>
              <a:rPr lang="en-US" sz="3600" dirty="0">
                <a:latin typeface="Aharoni" pitchFamily="2" charset="-79"/>
                <a:cs typeface="Aharoni" pitchFamily="2" charset="-79"/>
              </a:rPr>
            </a:br>
            <a:endParaRPr lang="en-US" sz="36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4347" y="1143000"/>
            <a:ext cx="830580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dirty="0"/>
              <a:t>Is determined by pouring </a:t>
            </a:r>
            <a:r>
              <a:rPr lang="en-US" sz="2400" dirty="0" smtClean="0"/>
              <a:t>pre-sieved </a:t>
            </a:r>
            <a:r>
              <a:rPr lang="en-US" sz="2400" dirty="0"/>
              <a:t>bulk drug into a graduated cylinder via a large funnel and measuring the volume and weight.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624" y="2746735"/>
            <a:ext cx="82296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Measuring </a:t>
            </a:r>
            <a:r>
              <a:rPr lang="en-US" sz="3600" b="1" dirty="0">
                <a:latin typeface="Aharoni" pitchFamily="2" charset="-79"/>
                <a:cs typeface="Aharoni" pitchFamily="2" charset="-79"/>
              </a:rPr>
              <a:t>tapped density</a:t>
            </a:r>
          </a:p>
        </p:txBody>
      </p:sp>
    </p:spTree>
    <p:extLst>
      <p:ext uri="{BB962C8B-B14F-4D97-AF65-F5344CB8AC3E}">
        <p14:creationId xmlns:p14="http://schemas.microsoft.com/office/powerpoint/2010/main" val="3518023722"/>
      </p:ext>
    </p:extLst>
  </p:cSld>
  <p:clrMapOvr>
    <a:masterClrMapping/>
  </p:clrMapOvr>
  <p:transition spd="med" advClick="0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10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1. Manual tapping: </a:t>
            </a:r>
          </a:p>
          <a:p>
            <a:pPr marL="0" indent="0" algn="just">
              <a:buNone/>
            </a:pPr>
            <a:r>
              <a:rPr lang="en-US" dirty="0" smtClean="0"/>
              <a:t> The </a:t>
            </a:r>
            <a:r>
              <a:rPr lang="en-US" dirty="0"/>
              <a:t>raising and lowering of the cylinder by hand is done either without reference to the height traversed and arbitrary acceleration in both upward and downward directions; the hand remaining in contact with the cylinder at all times (hand tapping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(The </a:t>
            </a:r>
            <a:r>
              <a:rPr lang="en-US" b="1" dirty="0">
                <a:solidFill>
                  <a:srgbClr val="0070C0"/>
                </a:solidFill>
              </a:rPr>
              <a:t>cylinder containing the powder is tapped by repeatedly striking its base down onto a hard </a:t>
            </a:r>
            <a:r>
              <a:rPr lang="en-US" b="1" dirty="0" smtClean="0">
                <a:solidFill>
                  <a:srgbClr val="0070C0"/>
                </a:solidFill>
              </a:rPr>
              <a:t>surface).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905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t"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  <a:t>Types of tapping:</a:t>
            </a:r>
            <a:br>
              <a:rPr lang="en-US" dirty="0" smtClean="0">
                <a:solidFill>
                  <a:schemeClr val="bg1"/>
                </a:solidFill>
                <a:effectLst/>
                <a:latin typeface="Aharoni" pitchFamily="2" charset="-79"/>
                <a:cs typeface="Aharoni" pitchFamily="2" charset="-79"/>
              </a:rPr>
            </a:br>
            <a:r>
              <a:rPr lang="en-US" sz="4000" dirty="0" smtClean="0">
                <a:solidFill>
                  <a:schemeClr val="bg1"/>
                </a:solidFill>
                <a:effectLst/>
                <a:latin typeface="Arial Narrow" pitchFamily="34" charset="0"/>
              </a:rPr>
              <a:t>1. Manual tapping </a:t>
            </a:r>
            <a:br>
              <a:rPr lang="en-US" sz="4000" dirty="0" smtClean="0">
                <a:solidFill>
                  <a:schemeClr val="bg1"/>
                </a:solidFill>
                <a:effectLst/>
                <a:latin typeface="Arial Narrow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effectLst/>
                <a:latin typeface="Arial Narrow" pitchFamily="34" charset="0"/>
              </a:rPr>
              <a:t>2. Mechanical tapping</a:t>
            </a:r>
            <a:endParaRPr lang="en-US" sz="40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371600" y="49530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25154"/>
      </p:ext>
    </p:extLst>
  </p:cSld>
  <p:clrMapOvr>
    <a:masterClrMapping/>
  </p:clrMapOvr>
  <p:transition spd="med" advClick="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Tap density analyzers (tap density testers) </a:t>
            </a:r>
            <a:r>
              <a:rPr lang="en-US" dirty="0" smtClean="0"/>
              <a:t>Use </a:t>
            </a:r>
            <a:r>
              <a:rPr lang="en-US" dirty="0"/>
              <a:t>an electric motor to turn a cam under a specially constructed cylinder holder. The holder secures the cylinder to a vertical shaft which runs in a low </a:t>
            </a:r>
            <a:r>
              <a:rPr lang="en-US" dirty="0" smtClean="0"/>
              <a:t>friction bearing. 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00B050"/>
                </a:solidFill>
              </a:rPr>
              <a:t>The </a:t>
            </a:r>
            <a:r>
              <a:rPr lang="en-US" b="1" dirty="0">
                <a:solidFill>
                  <a:srgbClr val="00B050"/>
                </a:solidFill>
              </a:rPr>
              <a:t>tapping rate is </a:t>
            </a:r>
            <a:r>
              <a:rPr lang="en-US" b="1" dirty="0" smtClean="0">
                <a:solidFill>
                  <a:srgbClr val="00B050"/>
                </a:solidFill>
              </a:rPr>
              <a:t>expressed </a:t>
            </a:r>
            <a:r>
              <a:rPr lang="en-US" b="1" dirty="0">
                <a:solidFill>
                  <a:srgbClr val="00B050"/>
                </a:solidFill>
              </a:rPr>
              <a:t>in taps per minute; the rate being typically a few hundred</a:t>
            </a:r>
            <a:r>
              <a:rPr lang="en-US" dirty="0"/>
              <a:t>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actual rate is determined by the rotational speed of the cam under the shaft/platform.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2. Mechanical tapping</a:t>
            </a:r>
            <a:endParaRPr lang="en-US" sz="3600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23849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flip dir="r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962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just"/>
            <a:r>
              <a:rPr lang="en-US" b="1" dirty="0">
                <a:solidFill>
                  <a:srgbClr val="C00000"/>
                </a:solidFill>
              </a:rPr>
              <a:t>Digital or electromechanical counters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are usually incorporated in the device to automatically stop the cam rotation after a predetermined (yet adjustable) number of taps.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b="1" dirty="0">
                <a:solidFill>
                  <a:srgbClr val="C00000"/>
                </a:solidFill>
              </a:rPr>
              <a:t>height through which the container falls </a:t>
            </a:r>
            <a:r>
              <a:rPr lang="en-US" dirty="0"/>
              <a:t>is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drop </a:t>
            </a:r>
            <a:r>
              <a:rPr lang="en-US" dirty="0">
                <a:solidFill>
                  <a:srgbClr val="0070C0"/>
                </a:solidFill>
              </a:rPr>
              <a:t>height or </a:t>
            </a:r>
            <a:r>
              <a:rPr lang="en-US" dirty="0" smtClean="0">
                <a:solidFill>
                  <a:srgbClr val="0070C0"/>
                </a:solidFill>
              </a:rPr>
              <a:t>stroke</a:t>
            </a:r>
            <a:r>
              <a:rPr lang="en-US" dirty="0" smtClean="0"/>
              <a:t>). </a:t>
            </a:r>
            <a:r>
              <a:rPr lang="en-US" dirty="0"/>
              <a:t>It is set by the distance between the highest point on the cam and the striking surface.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gallery dir="l"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124200"/>
            <a:ext cx="8229600" cy="182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 smtClean="0"/>
              <a:t>Milling</a:t>
            </a:r>
            <a:endParaRPr lang="en-US" dirty="0"/>
          </a:p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/>
              <a:t>Slugging</a:t>
            </a:r>
          </a:p>
          <a:p>
            <a:pPr marL="514350" lvl="0" indent="-514350">
              <a:buClr>
                <a:srgbClr val="C00000"/>
              </a:buClr>
              <a:buFont typeface="+mj-lt"/>
              <a:buAutoNum type="arabicPeriod"/>
            </a:pPr>
            <a:r>
              <a:rPr lang="en-US" dirty="0"/>
              <a:t>Formulation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just"/>
            <a:r>
              <a:rPr lang="en-US" sz="4000" dirty="0" smtClean="0">
                <a:solidFill>
                  <a:schemeClr val="bg1"/>
                </a:solidFill>
              </a:rPr>
              <a:t>How to correct the density problem: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5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Click="0">
        <p14:prism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846</TotalTime>
  <Words>567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Paper</vt:lpstr>
      <vt:lpstr>Powder density</vt:lpstr>
      <vt:lpstr>Powder bulk density </vt:lpstr>
      <vt:lpstr>Composition of powders and there relation with volume</vt:lpstr>
      <vt:lpstr>Tapped density</vt:lpstr>
      <vt:lpstr>Measuring Bulk density </vt:lpstr>
      <vt:lpstr>Types of tapping: 1. Manual tapping  2. Mechanical tapping</vt:lpstr>
      <vt:lpstr>2. Mechanical tapping</vt:lpstr>
      <vt:lpstr>PowerPoint Presentation</vt:lpstr>
      <vt:lpstr>How to correct the density problem:</vt:lpstr>
      <vt:lpstr>Benefits of bulk density:</vt:lpstr>
      <vt:lpstr>Tapped density and powder flowability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Powder bulk density</dc:title>
  <dc:creator>anas alhamdany</dc:creator>
  <cp:lastModifiedBy>User</cp:lastModifiedBy>
  <cp:revision>19</cp:revision>
  <dcterms:created xsi:type="dcterms:W3CDTF">2006-08-16T00:00:00Z</dcterms:created>
  <dcterms:modified xsi:type="dcterms:W3CDTF">2019-03-08T11:54:12Z</dcterms:modified>
</cp:coreProperties>
</file>