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sldIdLst>
    <p:sldId id="256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5" autoAdjust="0"/>
    <p:restoredTop sz="90929"/>
  </p:normalViewPr>
  <p:slideViewPr>
    <p:cSldViewPr>
      <p:cViewPr varScale="1">
        <p:scale>
          <a:sx n="62" d="100"/>
          <a:sy n="62" d="100"/>
        </p:scale>
        <p:origin x="12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4AD92-20FC-48CA-A694-1DF2DC976B62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E3718-DD3C-4A71-9406-F926DC339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164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3D061C5-D801-41CB-8DA1-9A03FB8A5FB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472B822D-6E28-4BF2-8B05-88785E644C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00621D0-DE23-4DB6-A67E-DB4835D073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7701308-D6D8-4337-8E0D-76CD8F223D3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A0463217-568A-4D33-8391-B539AA808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66CD9DB2-73C0-4B1A-AD75-3F5039B6F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D7E46FA5-C816-4491-AEC1-85A93CA43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A0749065-522C-406D-B736-79E5D7109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3ED340CD-3B55-4E8D-8A59-5CC7CB4B15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AEA7C2F4-552A-4CD1-BE37-D0F104036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5CE669B9-CD62-4342-B88A-F2BC968A1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BDC18E8E-00A5-447C-825D-0AC248A22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3B72AFC6-1F6F-495C-A3DB-40D4DCC5D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93DC15C4-F797-4B3C-A863-8FCECFAB2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115" name="Rectangle 19">
            <a:extLst>
              <a:ext uri="{FF2B5EF4-FFF2-40B4-BE49-F238E27FC236}">
                <a16:creationId xmlns:a16="http://schemas.microsoft.com/office/drawing/2014/main" id="{9ECD1E4E-7724-4ABB-AA68-A1ADF95A22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16" name="Rectangle 20">
            <a:extLst>
              <a:ext uri="{FF2B5EF4-FFF2-40B4-BE49-F238E27FC236}">
                <a16:creationId xmlns:a16="http://schemas.microsoft.com/office/drawing/2014/main" id="{BBE745C9-B9AE-4AD7-88B5-AF1E4B8414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1DAF06C0-8EE6-4FCE-AAB0-86F7A7ACB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88F878DD-A612-4D35-A936-24920FCC81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0DDD2A93-13B7-4D9F-9152-70CDE97A76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1DDB59-8D9B-43A8-BE17-76DF31195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15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1DFC-3A0C-4F03-8AF2-B57C8D79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BB103-37D1-40BC-BBAF-E50B83F81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F2AB92-217B-459E-A86F-8F98ED651A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3982B5-BD0F-46FD-9CFF-83202AAC46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EE6B9-F78E-4BAE-B619-D107FD08A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6C6B862-3684-49F1-9253-E4BAE764ED6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76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9CBBA3-3F53-42E4-98B7-9B195B22A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3BB8DB-7506-4329-88A7-F56AA1C18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05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6AE2618-30D7-4898-9741-C471C2AE68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A88A5FB-B174-45A4-B4F3-A38E4E6FF6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D1AC3-1F74-43CA-A915-02850E9A8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85ADAC4C-C84E-4FBA-A93D-F8C27FD52FE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2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FE0C-9A06-4E81-803E-CAA33CEE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49A2A-05AC-47A7-B314-C0D9159EB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DF970D0-27D5-4F78-A0F0-DC8794CD6D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9B654B-3460-43F1-AF74-EEBA719DAD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BFFA0-F460-41F8-9AC5-FCE7651BF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5D46153-2080-49C0-93D4-2E0EFB0A035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4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4254-05A8-4ADD-9E22-FFBAC77E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E2E41-AD69-40F5-BE7D-FEF9D80AF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3D107C7-0638-4A49-85C4-3637EA36F4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C6FB16-488B-4779-A886-166143644B6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41B7-807A-4E86-9830-1065482619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D2D747-D929-4161-BF1E-E5C9927D83A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56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15F15-BCEF-45AD-9C67-3A74EF15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B72B4-47A9-49AA-99F4-99983C564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DBC4B-D8FE-45EC-AA2B-8CAFA42E9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7442FF-6D5E-406E-B0AB-F4FA66D46C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6BC2242-2DC8-4EC5-A1DB-3933F78FA0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9F930-54BE-4FF1-A4A3-ABABECBF2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A480CF6-D8A5-4B81-B38B-9228EA44627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94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43BF-3259-4779-BFEC-49435A7CB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08E17-F099-4F33-AF60-6F08E4515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7C239-3286-43CB-A2E0-474980421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8D1D3-3422-4B83-B19C-1C2162ACF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F8F9E-CC13-422E-8116-D9EF555F0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C8A61AD-CEC4-49ED-8271-D197C85123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210323-F24F-44CA-895F-BBDD0376CFC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EA61-7C8E-4BD6-BC00-A8E1145ED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FCF37C86-A3FB-4F14-9927-FDEAC0C8F0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31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6A89D-38B3-4F7D-AEDF-630C99946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69AD58-991D-4B1E-92FA-2933E0A754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CC23F3-E392-4A40-9EB3-E2BA181832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7E8B-9AD0-496F-9265-E8D99B119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C46A8D85-12EF-4DCE-88D9-63FD5DE0FDA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81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1252444-F97D-4D7D-9F59-818AA8804D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64DDCEE-4497-4609-AA96-2787995B08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58CFF-05E0-411E-869E-9FA0D8FA7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0A0C59EC-6DEA-4E65-BEA3-976F3A6CAC2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8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129A-3441-4EAB-A5CD-0965A083F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D3311-1BEF-481C-95EC-176025349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7DB38-A6B1-41EE-8E42-D32D6CA1B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EB58BE3-0B75-4C2A-BC85-ABD7D81A40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8AB563-D8CC-456D-96AE-72AF3CABEF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2BEE3-CE68-4EB1-8F3E-89CCFE9EC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7DD9B2E-0BF0-4F8C-8ED5-6A97495E3A1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5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EB8A-1B00-4E22-8CA7-431CA386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C62EA-0E8F-4007-84EC-23455E451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B09D0-1627-4904-9F77-1B561205E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2E41B1-01DB-423F-AAF3-B67D12D926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71E82B3-7568-4E14-9079-97AEEACB2F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F7868-411B-4BE8-8311-6BFF6D4DF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5F9F007-CFBD-4FAF-9381-6F2C6C76737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10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C5CF056-0F80-4719-9EFA-B2B8AD1510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E02776C-D68F-423B-A68E-A39DD1C8AE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D1FA49C1-2B61-4ED9-B3D9-08868728A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D18CDA5-D3D9-4667-876F-784B7CC78FC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42B7237B-3277-4573-B021-8D3FFD31B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D0EE08AD-BA54-47E5-BD90-EDB6B1324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FF69E4D6-4A5F-4F3D-8E6E-69388A8D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920B7969-6248-4B21-A6E5-1FA8EFF2A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292436EF-ABE7-45D2-BEF3-E1D8A15AA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332159AE-D83F-4DC5-AE4E-98A07C468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D57A2B5B-73C9-4BCC-8ABA-7DE7EB3FB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033FCA26-8369-432E-AD10-D6AD6608B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0FA2A2EC-A4C8-42E8-860B-2F86DBBCB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20BBBE39-858C-4FAE-9771-08BB25785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DF27DBAE-F92E-44EC-AE18-1A118F477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2057DF0E-BD1E-407B-A096-601322B11F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E1B6C2B-2AA9-4733-838C-2807844D77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Advanced Pharmaceutical Analysis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6A930BB-D92F-4DB0-8815-B1F573867B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Introduction to Spectroscopy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/>
              <a:t>Dr. Mohammed Al </a:t>
            </a:r>
            <a:r>
              <a:rPr lang="en-US" altLang="en-US" b="1" dirty="0" err="1"/>
              <a:t>Amiedy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2797-8090-4010-8351-F0646DF0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A04DE-7F97-4704-BB2E-58F2AE451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</a:t>
            </a:r>
            <a:r>
              <a:rPr lang="en-GB" sz="2400" baseline="30000" dirty="0"/>
              <a:t>1</a:t>
            </a:r>
            <a:r>
              <a:rPr lang="en-GB" sz="2400" dirty="0"/>
              <a:t>H NMR spectrum is therefore expected to exhibit only two signals.</a:t>
            </a:r>
            <a:endParaRPr lang="en-GB" sz="18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523F8-75B6-4167-9FC5-1D4544A90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3207826"/>
            <a:ext cx="765810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1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E5888-A942-4BDD-AC27-691EFD74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1F531-4530-4630-8888-FADD754B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Compare the relative integration values: 32.5 and 48.0. </a:t>
            </a:r>
          </a:p>
          <a:p>
            <a:r>
              <a:rPr lang="en-GB" sz="2400" dirty="0"/>
              <a:t>These values give a ratio of 2 : 3, but again the values 2 and 3 are just relative numbers. They actually represent 4 protons and 6 protons. </a:t>
            </a:r>
          </a:p>
          <a:p>
            <a:r>
              <a:rPr lang="en-GB" sz="2400" dirty="0"/>
              <a:t>This can be determined by inspecting the molecular formula (C</a:t>
            </a:r>
            <a:r>
              <a:rPr lang="en-GB" sz="2400" baseline="-25000" dirty="0"/>
              <a:t>5</a:t>
            </a:r>
            <a:r>
              <a:rPr lang="en-GB" sz="2400" dirty="0"/>
              <a:t>H</a:t>
            </a:r>
            <a:r>
              <a:rPr lang="en-GB" sz="2400" baseline="-25000" dirty="0"/>
              <a:t>10</a:t>
            </a:r>
            <a:r>
              <a:rPr lang="en-GB" sz="2400" dirty="0"/>
              <a:t>O), which indicates a total of 10 protons in the compound. </a:t>
            </a:r>
          </a:p>
          <a:p>
            <a:r>
              <a:rPr lang="en-GB" sz="2400" dirty="0"/>
              <a:t>Since the ratio of protons is 2 : 3, this ratio must represent 4 and 6 protons, respectively, in order for the total number of protons to be 10. This analysis indicates that the molecule possesses symmetry.</a:t>
            </a:r>
          </a:p>
        </p:txBody>
      </p:sp>
    </p:spTree>
    <p:extLst>
      <p:ext uri="{BB962C8B-B14F-4D97-AF65-F5344CB8AC3E}">
        <p14:creationId xmlns:p14="http://schemas.microsoft.com/office/powerpoint/2010/main" val="89996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845E0-BB11-4F96-84C3-1A1A7D66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C3C85-FBD4-4047-BB42-B916049B0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Coupling</a:t>
            </a:r>
          </a:p>
          <a:p>
            <a:r>
              <a:rPr lang="en-US" sz="2400" dirty="0"/>
              <a:t>The third, and final, characteristic of each signal is its </a:t>
            </a:r>
            <a:r>
              <a:rPr lang="en-US" sz="2400" b="1" dirty="0"/>
              <a:t>multiplicity</a:t>
            </a:r>
            <a:r>
              <a:rPr lang="en-US" sz="2400" dirty="0"/>
              <a:t>, which is defined by the number of peaks in the signal. A </a:t>
            </a:r>
            <a:r>
              <a:rPr lang="en-US" sz="2400" b="1" dirty="0"/>
              <a:t>singlet </a:t>
            </a:r>
            <a:r>
              <a:rPr lang="en-US" sz="2400" dirty="0"/>
              <a:t>has one peak, a </a:t>
            </a:r>
            <a:r>
              <a:rPr lang="en-US" sz="2400" b="1" dirty="0"/>
              <a:t>doublet </a:t>
            </a:r>
            <a:r>
              <a:rPr lang="en-US" sz="2400" dirty="0"/>
              <a:t>has two peaks, a </a:t>
            </a:r>
            <a:r>
              <a:rPr lang="en-US" sz="2400" b="1" dirty="0"/>
              <a:t>triplet </a:t>
            </a:r>
            <a:r>
              <a:rPr lang="en-US" sz="2400" dirty="0"/>
              <a:t>has three peaks, a </a:t>
            </a:r>
            <a:r>
              <a:rPr lang="en-US" sz="2400" b="1" dirty="0"/>
              <a:t>quartet </a:t>
            </a:r>
            <a:r>
              <a:rPr lang="en-US" sz="2400" dirty="0"/>
              <a:t>has four peaks, a </a:t>
            </a:r>
            <a:r>
              <a:rPr lang="en-US" sz="2400" b="1" dirty="0"/>
              <a:t>quintet </a:t>
            </a:r>
            <a:r>
              <a:rPr lang="en-US" sz="2400" dirty="0"/>
              <a:t>has five peaks, and so on.</a:t>
            </a:r>
          </a:p>
          <a:p>
            <a:r>
              <a:rPr lang="en-US" sz="2400" dirty="0"/>
              <a:t>A signal’s multiplicity is the result of the magnetic effects of neighboring protons and therefore indicates the number of neighboring protons.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8816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90D2F-1775-497B-AD11-C3BB0672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18681C1-CDF4-40D5-9F1E-A9BE24F096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712" y="1969200"/>
            <a:ext cx="5184576" cy="441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5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7B378-EC11-48A6-BAD5-95096005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61F9-6977-43DB-B69D-FBECDB4C6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If Ha and Hb are not equivalent to each other, they will produce different signals. </a:t>
            </a:r>
          </a:p>
          <a:p>
            <a:r>
              <a:rPr lang="en-GB" sz="2400" dirty="0"/>
              <a:t>Let’s focus on the signal produced by Ha. </a:t>
            </a:r>
          </a:p>
          <a:p>
            <a:r>
              <a:rPr lang="en-GB" sz="2400" dirty="0"/>
              <a:t>We have already seen a variety of factors that</a:t>
            </a:r>
            <a:br>
              <a:rPr lang="en-GB" sz="2400" dirty="0"/>
            </a:br>
            <a:r>
              <a:rPr lang="en-GB" sz="2400" dirty="0"/>
              <a:t>will affect the chemical shift of Ha, including</a:t>
            </a:r>
            <a:br>
              <a:rPr lang="en-GB" sz="2400" dirty="0"/>
            </a:br>
            <a:r>
              <a:rPr lang="en-GB" sz="2400" dirty="0"/>
              <a:t>inductive effects and diamagnetic anisotropy effects. </a:t>
            </a:r>
          </a:p>
          <a:p>
            <a:r>
              <a:rPr lang="en-GB" sz="2400" dirty="0"/>
              <a:t>All of these effects modify the magnetic field felt by Ha, thereby affecting the resonance frequency of Ha.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7703A-E7BB-43D7-8408-8616512B2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769" y="2420888"/>
            <a:ext cx="1997571" cy="157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43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2B185-6E1B-4D48-B40A-69348AD4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D736C-3301-417D-859E-4D3D1C34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chemical shift of Ha is also impacted by the presence of Hb, because Hb has a magnetic moment that can either be aligned with or against the external magnetic field. </a:t>
            </a:r>
          </a:p>
          <a:p>
            <a:r>
              <a:rPr lang="en-GB" sz="2400" dirty="0"/>
              <a:t>Hb is like a tiny magnet, and the chemical shift of Ha is dependent on the alignment of this tiny magnet. </a:t>
            </a:r>
          </a:p>
          <a:p>
            <a:r>
              <a:rPr lang="en-GB" sz="2400" dirty="0"/>
              <a:t>In some molecules, Hb will be aligned with the field, while in other molecules, Hb will be aligned against the field.</a:t>
            </a:r>
          </a:p>
          <a:p>
            <a:r>
              <a:rPr lang="en-GB" sz="2400" dirty="0"/>
              <a:t>As a result, the chemical shift of Ha in some molecules will be slightly different than the chemical shift of Ha in other molecules, resulting in the appearance of two peaks.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60062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EABCA-98CA-49C2-A9CB-E74D8277D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F001A-3FB8-4113-967D-7D2C9D5A4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Ha has the same effect on the signal of Hb, splitting the signal for Hb into a doublet. </a:t>
            </a:r>
          </a:p>
          <a:p>
            <a:r>
              <a:rPr lang="en-GB" sz="2400" dirty="0"/>
              <a:t>This phenomenon is </a:t>
            </a:r>
          </a:p>
          <a:p>
            <a:r>
              <a:rPr lang="en-GB" sz="2400" dirty="0"/>
              <a:t>called </a:t>
            </a:r>
            <a:r>
              <a:rPr lang="en-GB" sz="2400" b="1" dirty="0"/>
              <a:t>spin-spin </a:t>
            </a:r>
          </a:p>
          <a:p>
            <a:r>
              <a:rPr lang="en-GB" sz="2400" b="1" dirty="0"/>
              <a:t>splitting</a:t>
            </a:r>
            <a:r>
              <a:rPr lang="en-GB" sz="2400" dirty="0"/>
              <a:t>, or </a:t>
            </a:r>
            <a:r>
              <a:rPr lang="en-GB" sz="2400" b="1" dirty="0"/>
              <a:t>coupling</a:t>
            </a:r>
            <a:r>
              <a:rPr lang="en-GB" sz="2400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B0B9E2-CE0C-44F2-B508-D0987197E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2492896"/>
            <a:ext cx="50292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171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A88F-B2F1-4AAA-A16C-FE393EBB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D63B0-2865-4DE5-98C7-BDFAF06E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chemical shift of Ha is impacted by the presence</a:t>
            </a:r>
            <a:br>
              <a:rPr lang="en-GB" sz="2400" dirty="0"/>
            </a:br>
            <a:r>
              <a:rPr lang="en-GB" sz="2400" dirty="0"/>
              <a:t>of both Hb protons, each of which can be aligned</a:t>
            </a:r>
            <a:br>
              <a:rPr lang="en-GB" sz="2400" dirty="0"/>
            </a:br>
            <a:r>
              <a:rPr lang="en-GB" sz="2400" dirty="0"/>
              <a:t>either with or against the external field. </a:t>
            </a:r>
          </a:p>
          <a:p>
            <a:r>
              <a:rPr lang="en-GB" sz="2400" dirty="0"/>
              <a:t>Once again, each Hb is like a tiny magnet and has an impact on the chemical shift of Ha. </a:t>
            </a:r>
          </a:p>
          <a:p>
            <a:r>
              <a:rPr lang="en-GB" sz="2400" dirty="0"/>
              <a:t>In each molecule, Ha can find itself in one of three possible electronic environments, resulting in a triplet. </a:t>
            </a:r>
          </a:p>
          <a:p>
            <a:r>
              <a:rPr lang="en-GB" sz="2400" dirty="0"/>
              <a:t>If each peak of the triplet is separately integrated, a ratio of</a:t>
            </a:r>
            <a:br>
              <a:rPr lang="en-GB" sz="2400" dirty="0"/>
            </a:br>
            <a:r>
              <a:rPr lang="en-GB" sz="2400" dirty="0"/>
              <a:t>1 : 2 : 1 is observed, consistent with statistical expectations.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FDFBA8-80E5-44D3-8947-D52FBFD24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17" y="2132856"/>
            <a:ext cx="1346448" cy="109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48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F2AC3-67AF-43E0-B8A2-0165F568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FB891-66B4-44F8-A869-C26FA1388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17BC9-8119-497E-AEEE-3D5DC27BB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17" y="2647009"/>
            <a:ext cx="8156566" cy="230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68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12E4-9B02-4E94-A0C0-49F94EBDF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9A26-D9BB-4E48-9D03-3E8EAE2E2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chemical shift of Ha is impacted by the</a:t>
            </a:r>
            <a:br>
              <a:rPr lang="en-GB" sz="2400" dirty="0"/>
            </a:br>
            <a:r>
              <a:rPr lang="en-GB" sz="2400" dirty="0"/>
              <a:t>presence of all three Hb protons, each of which</a:t>
            </a:r>
            <a:br>
              <a:rPr lang="en-GB" sz="2400" dirty="0"/>
            </a:br>
            <a:r>
              <a:rPr lang="en-GB" sz="2400" dirty="0"/>
              <a:t>can be aligned either with the field or against the</a:t>
            </a:r>
            <a:br>
              <a:rPr lang="en-GB" sz="2400" dirty="0"/>
            </a:br>
            <a:r>
              <a:rPr lang="en-GB" sz="2400" dirty="0"/>
              <a:t>field. </a:t>
            </a:r>
          </a:p>
          <a:p>
            <a:r>
              <a:rPr lang="en-GB" sz="2400" dirty="0"/>
              <a:t>Each Hb is like a tiny magnet and has an impact on the chemical shift of Ha. </a:t>
            </a:r>
          </a:p>
          <a:p>
            <a:r>
              <a:rPr lang="en-GB" sz="2400" dirty="0"/>
              <a:t>In each molecule, Ha can find itself in one of four possible electronic environments, resulting in a quartet.</a:t>
            </a:r>
          </a:p>
          <a:p>
            <a:r>
              <a:rPr lang="en-GB" sz="2400" dirty="0"/>
              <a:t>If each peak of the quartet is integrated separately, a ratio of 1 : 3 : 3 : 1 is observed, consistent with statistical expectations.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F5FE6C-E0C6-4367-B1DA-971E8539E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1905000"/>
            <a:ext cx="1666528" cy="121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9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96DC-BCC8-4738-8B98-DD8D3FF9C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AA546-E6ED-474A-B479-DD97085A8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 is the area under each signal</a:t>
            </a:r>
          </a:p>
          <a:p>
            <a:r>
              <a:rPr lang="en-GB" sz="2400" dirty="0"/>
              <a:t>This value indicates the number of protons giving rise to the signal. </a:t>
            </a:r>
          </a:p>
          <a:p>
            <a:r>
              <a:rPr lang="en-GB" sz="2400" dirty="0"/>
              <a:t>After acquiring a spectrum, the computer calculates the area under each signal and then displays this area as a numerical value placed either above or below the signal.</a:t>
            </a:r>
          </a:p>
          <a:p>
            <a:r>
              <a:rPr lang="en-GB" sz="2400" dirty="0"/>
              <a:t>These numbers only have meaning when compared to each other.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27313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7DB32-F492-4248-9BEB-5916EF6BB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A567E-99F6-4D8A-AC9F-910D14AD8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41D27B-73F9-47D4-BC97-95354D1C1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58"/>
          <a:stretch/>
        </p:blipFill>
        <p:spPr>
          <a:xfrm>
            <a:off x="1071563" y="1828800"/>
            <a:ext cx="688481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33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92B7-EC3D-4CA7-B7B4-C78A56C4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CAAD9-A596-4E67-806B-D5FC6A3F5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table below summarizes the splitting patterns and peak intensities for signals that result from coupling with </a:t>
            </a:r>
            <a:r>
              <a:rPr lang="en-GB" sz="2400" dirty="0" err="1"/>
              <a:t>neighboring</a:t>
            </a:r>
            <a:r>
              <a:rPr lang="en-GB" sz="2400" dirty="0"/>
              <a:t> protons. </a:t>
            </a:r>
          </a:p>
          <a:p>
            <a:r>
              <a:rPr lang="en-GB" sz="2400" dirty="0"/>
              <a:t>A pattern emerges when </a:t>
            </a:r>
            <a:r>
              <a:rPr lang="en-GB" sz="2400" dirty="0" err="1"/>
              <a:t>analyzing</a:t>
            </a:r>
            <a:r>
              <a:rPr lang="en-GB" sz="2400" dirty="0"/>
              <a:t> this information. </a:t>
            </a:r>
          </a:p>
          <a:p>
            <a:r>
              <a:rPr lang="en-GB" sz="2400" dirty="0"/>
              <a:t>Specifically, if </a:t>
            </a:r>
            <a:r>
              <a:rPr lang="en-GB" sz="2400" i="1" dirty="0"/>
              <a:t>n </a:t>
            </a:r>
            <a:r>
              <a:rPr lang="en-GB" sz="2400" dirty="0"/>
              <a:t>is the number of </a:t>
            </a:r>
            <a:r>
              <a:rPr lang="en-GB" sz="2400" dirty="0" err="1"/>
              <a:t>neighboring</a:t>
            </a:r>
            <a:r>
              <a:rPr lang="en-GB" sz="2400" dirty="0"/>
              <a:t> protons, then the multiplicity will be </a:t>
            </a:r>
            <a:r>
              <a:rPr lang="en-GB" sz="2400" i="1" dirty="0"/>
              <a:t>n </a:t>
            </a:r>
            <a:r>
              <a:rPr lang="en-GB" sz="2400" dirty="0"/>
              <a:t>+ 1. </a:t>
            </a:r>
          </a:p>
          <a:p>
            <a:r>
              <a:rPr lang="en-GB" sz="2400" dirty="0"/>
              <a:t>Extending this rule, a proton with six </a:t>
            </a:r>
            <a:r>
              <a:rPr lang="en-GB" sz="2400" dirty="0" err="1"/>
              <a:t>neighbors</a:t>
            </a:r>
            <a:r>
              <a:rPr lang="en-GB" sz="2400" dirty="0"/>
              <a:t> (</a:t>
            </a:r>
            <a:r>
              <a:rPr lang="en-GB" sz="2400" i="1" dirty="0"/>
              <a:t>n </a:t>
            </a:r>
            <a:r>
              <a:rPr lang="en-GB" sz="2400" dirty="0"/>
              <a:t>= 6) will be split into a septet (7 peaks, or </a:t>
            </a:r>
            <a:r>
              <a:rPr lang="en-GB" sz="2400" i="1" dirty="0"/>
              <a:t>n </a:t>
            </a:r>
            <a:r>
              <a:rPr lang="en-GB" sz="2400" dirty="0"/>
              <a:t>+ 1). </a:t>
            </a:r>
          </a:p>
          <a:p>
            <a:r>
              <a:rPr lang="en-GB" sz="2400" dirty="0"/>
              <a:t>This observation, called the </a:t>
            </a:r>
            <a:r>
              <a:rPr lang="en-GB" sz="2400" b="1" i="1" dirty="0"/>
              <a:t>n </a:t>
            </a:r>
            <a:r>
              <a:rPr lang="en-GB" sz="2400" dirty="0"/>
              <a:t>+ </a:t>
            </a:r>
            <a:r>
              <a:rPr lang="en-GB" sz="2400" b="1" dirty="0"/>
              <a:t>1 rule</a:t>
            </a:r>
            <a:r>
              <a:rPr lang="en-GB" sz="2400" dirty="0"/>
              <a:t>, only applies when all of the </a:t>
            </a:r>
            <a:r>
              <a:rPr lang="en-GB" sz="2400" dirty="0" err="1"/>
              <a:t>neighboring</a:t>
            </a:r>
            <a:r>
              <a:rPr lang="en-GB" sz="2400" dirty="0"/>
              <a:t> protons are chemically equivalent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641018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C467-559C-435C-8D9A-650B0B457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2A80-83EA-4F00-AE4B-0D2E3BBBA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AA6777-3B01-4D70-86E0-02C6B1DA6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14" y="1962150"/>
            <a:ext cx="7690572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76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12B6A-1C4B-4847-9F90-3DDB76735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5860D-AF35-467D-A6C0-3B5164AF5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There are two major factors that determine whether or not splitting occurs:</a:t>
            </a:r>
          </a:p>
          <a:p>
            <a:r>
              <a:rPr lang="en-GB" sz="2400" dirty="0"/>
              <a:t>Equivalent protons do not split each other. Consider the two methylene groups in 1,2-dichloroethane. </a:t>
            </a:r>
          </a:p>
          <a:p>
            <a:r>
              <a:rPr lang="en-GB" sz="2400" dirty="0"/>
              <a:t>All four protons are chemically  equivalent,</a:t>
            </a:r>
            <a:br>
              <a:rPr lang="en-GB" sz="2400" dirty="0"/>
            </a:br>
            <a:r>
              <a:rPr lang="en-GB" sz="2400" dirty="0"/>
              <a:t>and therefore, they do not split each other. </a:t>
            </a:r>
          </a:p>
          <a:p>
            <a:r>
              <a:rPr lang="en-GB" sz="2400" dirty="0"/>
              <a:t>In order for splitting to occur, the </a:t>
            </a:r>
            <a:r>
              <a:rPr lang="en-GB" sz="2400" dirty="0" err="1"/>
              <a:t>neighboring</a:t>
            </a:r>
            <a:br>
              <a:rPr lang="en-GB" sz="2400" dirty="0"/>
            </a:br>
            <a:r>
              <a:rPr lang="en-GB" sz="2400" dirty="0"/>
              <a:t>protons must be different than the protons producing the signal.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C59680-6FC8-45AC-BA0F-E62936F717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02"/>
          <a:stretch/>
        </p:blipFill>
        <p:spPr>
          <a:xfrm>
            <a:off x="6660232" y="3185890"/>
            <a:ext cx="2242592" cy="165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89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A384A-5AB8-48A0-95F7-3908B844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C255-8872-48C9-B00B-26F8D92C9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Splitting is most commonly observed when protons are separated by either two or three σ bonds, that is, when the protons are either </a:t>
            </a:r>
            <a:r>
              <a:rPr lang="en-GB" sz="2400" dirty="0" err="1"/>
              <a:t>diastereotopic</a:t>
            </a:r>
            <a:r>
              <a:rPr lang="en-GB" sz="2400" dirty="0"/>
              <a:t> protons on the same carbon atom (geminal) or connected to adjacent carbon atoms (vicinal).</a:t>
            </a:r>
          </a:p>
          <a:p>
            <a:r>
              <a:rPr lang="en-GB" sz="2400" dirty="0"/>
              <a:t>When two protons are separated by more than three σ bonds, splitting is generally not observed.</a:t>
            </a:r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082851-050C-4628-9836-556348AAF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048" y="4797152"/>
            <a:ext cx="6205903" cy="187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68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7EE6F-785D-4B66-A254-8B419F9B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59310-3A9A-4037-A017-11088D9AD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When signal splitting occurs, the distance between the individual peaks of a signal is called the </a:t>
            </a:r>
            <a:r>
              <a:rPr lang="en-GB" sz="2400" b="1" dirty="0"/>
              <a:t>coupling constant</a:t>
            </a:r>
            <a:r>
              <a:rPr lang="en-GB" sz="2400" dirty="0"/>
              <a:t>, or </a:t>
            </a:r>
            <a:r>
              <a:rPr lang="en-GB" sz="2400" b="1" i="1" dirty="0"/>
              <a:t>J </a:t>
            </a:r>
            <a:r>
              <a:rPr lang="en-GB" sz="2400" b="1" dirty="0"/>
              <a:t>value</a:t>
            </a:r>
            <a:r>
              <a:rPr lang="en-GB" sz="2400" dirty="0"/>
              <a:t>, and is measured in hertz. </a:t>
            </a:r>
          </a:p>
          <a:p>
            <a:r>
              <a:rPr lang="en-GB" sz="2400" dirty="0" err="1"/>
              <a:t>Neighboring</a:t>
            </a:r>
            <a:r>
              <a:rPr lang="en-GB" sz="2400" dirty="0"/>
              <a:t> protons always split each other with equivalent </a:t>
            </a:r>
            <a:r>
              <a:rPr lang="en-GB" sz="2400" i="1" dirty="0"/>
              <a:t>J </a:t>
            </a:r>
            <a:r>
              <a:rPr lang="en-GB" sz="2400" dirty="0"/>
              <a:t>values. </a:t>
            </a:r>
          </a:p>
          <a:p>
            <a:r>
              <a:rPr lang="en-GB" sz="2400" dirty="0"/>
              <a:t>For example, consider the two kinds of protons in an ethyl group.</a:t>
            </a:r>
          </a:p>
          <a:p>
            <a:r>
              <a:rPr lang="en-GB" sz="2400" dirty="0"/>
              <a:t>The Ha signal is split into a quartet under the influence of its three </a:t>
            </a:r>
            <a:r>
              <a:rPr lang="en-GB" sz="2400" dirty="0" err="1"/>
              <a:t>neighbors</a:t>
            </a:r>
            <a:r>
              <a:rPr lang="en-GB" sz="2400" dirty="0"/>
              <a:t>, while the Hb signal is split into a triplet under the influence of its two </a:t>
            </a:r>
            <a:r>
              <a:rPr lang="en-GB" sz="2400" dirty="0" err="1"/>
              <a:t>neighbors</a:t>
            </a:r>
            <a:r>
              <a:rPr lang="en-GB" sz="2400" dirty="0"/>
              <a:t>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51800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2D29-1D48-4FEF-9BEC-AA4EDCA5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D95E2-6F73-4454-955D-3A14CACE0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751862-D159-48B0-895A-D9288E20C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182" y="2195909"/>
            <a:ext cx="6213635" cy="345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25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030C-1EC9-48D0-B25B-F91D90F31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F0183-20B1-4BE1-AEAA-19D0D1063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Ha and Hb are said to be coupled to each other.</a:t>
            </a:r>
          </a:p>
          <a:p>
            <a:r>
              <a:rPr lang="en-GB" sz="2400" dirty="0"/>
              <a:t>The coupling constant </a:t>
            </a:r>
            <a:r>
              <a:rPr lang="en-GB" sz="2400" i="1" dirty="0"/>
              <a:t>J</a:t>
            </a:r>
            <a:r>
              <a:rPr lang="en-GB" sz="2400" dirty="0"/>
              <a:t>ab is the same in both signals. </a:t>
            </a:r>
            <a:r>
              <a:rPr lang="en-GB" sz="2400" i="1" dirty="0"/>
              <a:t>J </a:t>
            </a:r>
            <a:r>
              <a:rPr lang="en-GB" sz="2400" dirty="0"/>
              <a:t>values can range anywhere from 0 to 20 Hz, depending on the type of protons involved, and are independent of the operating frequency of the spectrometer.</a:t>
            </a:r>
          </a:p>
          <a:p>
            <a:r>
              <a:rPr lang="en-GB" sz="2400" dirty="0"/>
              <a:t>For example, if </a:t>
            </a:r>
            <a:r>
              <a:rPr lang="en-GB" sz="2400" i="1" dirty="0"/>
              <a:t>J</a:t>
            </a:r>
            <a:r>
              <a:rPr lang="en-GB" sz="2400" dirty="0"/>
              <a:t>ab is measured to be 7.3 Hz on one spectrometer, the value does not change when the spectrum is acquired on a different spectrometer that uses a stronger magnetic field.</a:t>
            </a:r>
          </a:p>
        </p:txBody>
      </p:sp>
    </p:spTree>
    <p:extLst>
      <p:ext uri="{BB962C8B-B14F-4D97-AF65-F5344CB8AC3E}">
        <p14:creationId xmlns:p14="http://schemas.microsoft.com/office/powerpoint/2010/main" val="1084993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2741-4014-40AE-98B6-5F1AE659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422C7-00E1-4A8C-97FD-F8CB81EC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As a result, NMR spectrometers with higher operating frequencies produce spectra in which different signals are less likely to overlap. </a:t>
            </a:r>
          </a:p>
          <a:p>
            <a:r>
              <a:rPr lang="en-GB" sz="2400" dirty="0"/>
              <a:t>As an example, compare the two spectra of ethyl chloroacetate in the figure below</a:t>
            </a:r>
          </a:p>
        </p:txBody>
      </p:sp>
    </p:spTree>
    <p:extLst>
      <p:ext uri="{BB962C8B-B14F-4D97-AF65-F5344CB8AC3E}">
        <p14:creationId xmlns:p14="http://schemas.microsoft.com/office/powerpoint/2010/main" val="3438664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4702-0E08-406D-BEF1-C4736F83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674AE-6B13-4D95-A415-F8D9C9334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10BAA0-7657-46FF-898F-71668DD85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952" y="1845421"/>
            <a:ext cx="6414095" cy="499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0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85339-2673-478B-A61F-A85D69D6E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95D17-1E8A-4AA0-AC36-1575E2D1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78E044-52A8-4341-9613-6814D69C5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25" y="2204864"/>
            <a:ext cx="824367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836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7B5A1-01B5-489C-AD8B-1561ACA06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64847-C948-4126-BA8C-CFA8FE73E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first spectrum was acquired on a 60-MHz NMR spectrometer, and the second spectrum was acquired on a 300-MHz NMR spectrometer. </a:t>
            </a:r>
          </a:p>
          <a:p>
            <a:r>
              <a:rPr lang="en-GB" sz="2400" dirty="0"/>
              <a:t>In each spectrum, the coupling constant (</a:t>
            </a:r>
            <a:r>
              <a:rPr lang="en-GB" sz="2400" i="1" dirty="0"/>
              <a:t>J</a:t>
            </a:r>
            <a:r>
              <a:rPr lang="en-GB" sz="2400" dirty="0"/>
              <a:t>ab) is approximately 7 Hz. </a:t>
            </a:r>
          </a:p>
          <a:p>
            <a:r>
              <a:rPr lang="en-GB" sz="2400" dirty="0"/>
              <a:t>The coupling constant only appears to be larger in the 60-MHz 1H NMR spectrum, because each ppm corresponds with 60Hz. </a:t>
            </a:r>
          </a:p>
          <a:p>
            <a:r>
              <a:rPr lang="en-GB" sz="2400" dirty="0"/>
              <a:t>The distance between each peak (7 Hz) is more than 10% of a ppm</a:t>
            </a:r>
          </a:p>
        </p:txBody>
      </p:sp>
    </p:spTree>
    <p:extLst>
      <p:ext uri="{BB962C8B-B14F-4D97-AF65-F5344CB8AC3E}">
        <p14:creationId xmlns:p14="http://schemas.microsoft.com/office/powerpoint/2010/main" val="4110219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9F20D-BAC5-44EA-8366-2576A4A3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3DB6-A0B2-4509-910C-652FA0141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 contrast, the coupling constant appears much smaller in the 300-MHz 1H NMR spectrum, because each ppm corresponds with 300 Hz, and as a result, the distance between each peak</a:t>
            </a:r>
            <a:br>
              <a:rPr lang="en-GB" sz="2400" dirty="0"/>
            </a:br>
            <a:r>
              <a:rPr lang="en-GB" sz="2400" dirty="0"/>
              <a:t>(7 Hz) is only 2% of a ppm. </a:t>
            </a:r>
          </a:p>
          <a:p>
            <a:r>
              <a:rPr lang="en-GB" sz="2400" dirty="0"/>
              <a:t>This example illustrates why spectrometers with higher operating frequencies avoid overlapping signals. </a:t>
            </a:r>
          </a:p>
          <a:p>
            <a:r>
              <a:rPr lang="en-GB" sz="2400" dirty="0"/>
              <a:t>For this reason, 60-MHz NMR spectrometers are rarely used for routine research. </a:t>
            </a:r>
          </a:p>
          <a:p>
            <a:r>
              <a:rPr lang="en-GB" sz="2400" dirty="0"/>
              <a:t>They have been widely replaced with 300- and 500-MHz instruments.</a:t>
            </a:r>
          </a:p>
        </p:txBody>
      </p:sp>
    </p:spTree>
    <p:extLst>
      <p:ext uri="{BB962C8B-B14F-4D97-AF65-F5344CB8AC3E}">
        <p14:creationId xmlns:p14="http://schemas.microsoft.com/office/powerpoint/2010/main" val="150972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664A5-1A39-46B7-B503-E3847687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8C1C8-6536-4550-92C5-F8B6DE913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 order to convert these numbers into useful information, choose the smallest number (27.0 in this case) and then divide all integration values by this number:</a:t>
            </a:r>
          </a:p>
          <a:p>
            <a:endParaRPr lang="en-GB" sz="2400" dirty="0"/>
          </a:p>
          <a:p>
            <a:endParaRPr lang="en-GB" sz="1600" dirty="0"/>
          </a:p>
          <a:p>
            <a:r>
              <a:rPr lang="en-GB" sz="2400" dirty="0"/>
              <a:t>These numbers provide the </a:t>
            </a:r>
            <a:r>
              <a:rPr lang="en-GB" sz="2400" i="1" dirty="0"/>
              <a:t>relative number</a:t>
            </a:r>
            <a:r>
              <a:rPr lang="en-GB" sz="2400" dirty="0"/>
              <a:t>, or ratio, of protons giving rise to each signal. </a:t>
            </a:r>
          </a:p>
          <a:p>
            <a:r>
              <a:rPr lang="en-GB" sz="2400" dirty="0"/>
              <a:t>This means that a signal with an integration of 1.5 involves one and a half times as many protons as a signal with an integration of 1</a:t>
            </a:r>
            <a:endParaRPr lang="en-GB" sz="1800" dirty="0"/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75C27B-8BE9-46F9-B5B1-4182FFDDA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55" y="3093913"/>
            <a:ext cx="8095690" cy="67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07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C3593-AD73-42B7-AAD3-30E3037E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793C7-1CE7-46A1-8996-C0A8390B9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 order to arrive at whole numbers (there is no such thing as half a proton), multiply all the numbers by 2, giving the same ratio now expressed in whole numbers, 2 : 3 : 2 : 3.</a:t>
            </a:r>
          </a:p>
          <a:p>
            <a:r>
              <a:rPr lang="en-GB" sz="2400" dirty="0"/>
              <a:t>In other words, the signal at 2.4 ppm represents two equivalent protons, and the signal at 2.1 ppm represents three equivalent protons.</a:t>
            </a:r>
          </a:p>
          <a:p>
            <a:r>
              <a:rPr lang="en-GB" sz="2400" dirty="0"/>
              <a:t>Integration is often represented by </a:t>
            </a:r>
            <a:r>
              <a:rPr lang="en-GB" sz="2400" i="1" dirty="0"/>
              <a:t>step curves</a:t>
            </a:r>
          </a:p>
          <a:p>
            <a:r>
              <a:rPr lang="en-GB" sz="2400" dirty="0"/>
              <a:t>The height of each step curve represents the area under the signal. In this case, a comparison of the heights of the four step curves reveals a ratio of 2 : 3 : 2 : 3.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8001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687CF-7E18-4EC1-97D5-B0047F553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F97725A-16C0-4875-827B-D62F4D8EE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64904"/>
            <a:ext cx="8229600" cy="283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018CD-7077-40D8-A40A-0FFEA9B9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3484B-999E-46DB-8A4B-301A421C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When interpreting integration values, don’t forget that the numbers are only relative. </a:t>
            </a:r>
          </a:p>
          <a:p>
            <a:r>
              <a:rPr lang="en-GB" sz="2400" dirty="0"/>
              <a:t>To illustrate this point, consider the structure of </a:t>
            </a:r>
            <a:r>
              <a:rPr lang="en-GB" sz="2400" i="1" dirty="0"/>
              <a:t>tert</a:t>
            </a:r>
            <a:r>
              <a:rPr lang="en-GB" sz="2400" dirty="0"/>
              <a:t>-butyl methyl ether (MTBE).</a:t>
            </a:r>
          </a:p>
          <a:p>
            <a:r>
              <a:rPr lang="en-GB" sz="2400" dirty="0"/>
              <a:t>MTBE has two kinds of protons (the methyl group and the </a:t>
            </a:r>
            <a:r>
              <a:rPr lang="en-GB" sz="2400" i="1" dirty="0"/>
              <a:t>tert</a:t>
            </a:r>
            <a:r>
              <a:rPr lang="en-GB" sz="2400" dirty="0"/>
              <a:t>-butyl group) and will produce two signals in its </a:t>
            </a:r>
            <a:r>
              <a:rPr lang="en-GB" sz="2400" baseline="30000" dirty="0"/>
              <a:t>1</a:t>
            </a:r>
            <a:r>
              <a:rPr lang="en-GB" sz="2400" dirty="0"/>
              <a:t>H NMR spectrum. </a:t>
            </a:r>
          </a:p>
          <a:p>
            <a:r>
              <a:rPr lang="en-GB" sz="2400" dirty="0"/>
              <a:t>The computer </a:t>
            </a:r>
            <a:r>
              <a:rPr lang="en-GB" sz="2400" dirty="0" err="1"/>
              <a:t>analyzes</a:t>
            </a:r>
            <a:r>
              <a:rPr lang="en-GB" sz="2400" dirty="0"/>
              <a:t> the area under each signal and</a:t>
            </a:r>
            <a:br>
              <a:rPr lang="en-GB" sz="2400" dirty="0"/>
            </a:br>
            <a:r>
              <a:rPr lang="en-GB" sz="2400" dirty="0"/>
              <a:t>gives numbers that allow us to calculate a ratio of 1 : 3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9C3A6A0-A5A5-41FD-B2F9-F3D50A81A22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524328" y="4365104"/>
          <a:ext cx="936104" cy="684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S ChemDraw Drawing" r:id="rId3" imgW="514773" imgH="375994" progId="ChemDraw.Document.6.0">
                  <p:embed/>
                </p:oleObj>
              </mc:Choice>
              <mc:Fallback>
                <p:oleObj name="CS ChemDraw Drawing" r:id="rId3" imgW="514773" imgH="375994" progId="ChemDraw.Document.6.0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9C3A6A0-A5A5-41FD-B2F9-F3D50A81A2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24328" y="4365104"/>
                        <a:ext cx="936104" cy="684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98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88F7-C98F-40A2-BC35-8A46265B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CDB-E126-42C1-BEAD-79DBA796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This ratio only indicates the relative number of protons giving rise to each signal, not the exact number of protons. </a:t>
            </a:r>
          </a:p>
          <a:p>
            <a:r>
              <a:rPr lang="en-GB" sz="2400" dirty="0"/>
              <a:t>In this case, the exact numbers are 3 (for the methyl group) and 9 (for the </a:t>
            </a:r>
            <a:r>
              <a:rPr lang="en-GB" sz="2400" i="1" dirty="0"/>
              <a:t>tert</a:t>
            </a:r>
            <a:r>
              <a:rPr lang="en-GB" sz="2400" dirty="0"/>
              <a:t>-butyl group). </a:t>
            </a:r>
          </a:p>
          <a:p>
            <a:r>
              <a:rPr lang="en-GB" sz="2400" dirty="0"/>
              <a:t>When </a:t>
            </a:r>
            <a:r>
              <a:rPr lang="en-GB" sz="2400" dirty="0" err="1"/>
              <a:t>analyzing</a:t>
            </a:r>
            <a:r>
              <a:rPr lang="en-GB" sz="2400" dirty="0"/>
              <a:t> the NMR spectrum of an unknown compound, the molecular formula provides extremely useful information because it enables us to determine the exact number of protons giving rise to each signal.</a:t>
            </a:r>
          </a:p>
          <a:p>
            <a:r>
              <a:rPr lang="en-GB" sz="2400" dirty="0"/>
              <a:t>If we were </a:t>
            </a:r>
            <a:r>
              <a:rPr lang="en-GB" sz="2400" dirty="0" err="1"/>
              <a:t>analyzing</a:t>
            </a:r>
            <a:r>
              <a:rPr lang="en-GB" sz="2400" dirty="0"/>
              <a:t> the spectrum of MTBE, the molecular formula (C</a:t>
            </a:r>
            <a:r>
              <a:rPr lang="en-GB" sz="2400" baseline="-25000" dirty="0"/>
              <a:t>5</a:t>
            </a:r>
            <a:r>
              <a:rPr lang="en-GB" sz="2400" dirty="0"/>
              <a:t>H</a:t>
            </a:r>
            <a:r>
              <a:rPr lang="en-GB" sz="2400" baseline="-25000" dirty="0"/>
              <a:t>12</a:t>
            </a:r>
            <a:r>
              <a:rPr lang="en-GB" sz="2400" dirty="0"/>
              <a:t>O) would indicate that the compound has a total of 12 protons.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9472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8F09-2EAE-43B0-AB27-B5507E73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268D3-59DB-4A5A-9487-D7B40AA01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This information then allows us to determine that the ratio of 1 : 3 must correspond with 3 protons and 9 protons, in order to give a total of 12 protons.</a:t>
            </a:r>
          </a:p>
          <a:p>
            <a:r>
              <a:rPr lang="en-GB" sz="2400" dirty="0"/>
              <a:t>When </a:t>
            </a:r>
            <a:r>
              <a:rPr lang="en-GB" sz="2400" dirty="0" err="1"/>
              <a:t>analyzing</a:t>
            </a:r>
            <a:r>
              <a:rPr lang="en-GB" sz="2400" dirty="0"/>
              <a:t> an NMR spectrum of an unknown compound, we must also consider the impact of symmetry on integration values. </a:t>
            </a:r>
          </a:p>
          <a:p>
            <a:r>
              <a:rPr lang="en-GB" sz="2400" dirty="0"/>
              <a:t>For example, consider the structure of 3-pentanone.</a:t>
            </a:r>
          </a:p>
          <a:p>
            <a:r>
              <a:rPr lang="en-GB" sz="2400" dirty="0"/>
              <a:t>This compound has only two kinds of protons, because the methylene groups are equivalent to each other, and the methyl groups are equivalent to each other.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FF8A876-F76D-47E5-8F55-17D56B36792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236296" y="4077072"/>
          <a:ext cx="1183506" cy="660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S ChemDraw Drawing" r:id="rId3" imgW="679303" imgH="379026" progId="ChemDraw.Document.6.0">
                  <p:embed/>
                </p:oleObj>
              </mc:Choice>
              <mc:Fallback>
                <p:oleObj name="CS ChemDraw Drawing" r:id="rId3" imgW="679303" imgH="379026" progId="ChemDraw.Document.6.0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FF8A876-F76D-47E5-8F55-17D56B3679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6296" y="4077072"/>
                        <a:ext cx="1183506" cy="6608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7506827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9999CC"/>
      </a:accent2>
      <a:accent3>
        <a:srgbClr val="FFFFFF"/>
      </a:accent3>
      <a:accent4>
        <a:srgbClr val="000000"/>
      </a:accent4>
      <a:accent5>
        <a:srgbClr val="AAAAC0"/>
      </a:accent5>
      <a:accent6>
        <a:srgbClr val="8A8AB9"/>
      </a:accent6>
      <a:hlink>
        <a:srgbClr val="CCCCE6"/>
      </a:hlink>
      <a:folHlink>
        <a:srgbClr val="B2B2B2"/>
      </a:folHlink>
    </a:clrScheme>
    <a:fontScheme name="Pixel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Pixel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3088</TotalTime>
  <Words>1480</Words>
  <Application>Microsoft Office PowerPoint</Application>
  <PresentationFormat>On-screen Show (4:3)</PresentationFormat>
  <Paragraphs>115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Arial Black</vt:lpstr>
      <vt:lpstr>Calibri</vt:lpstr>
      <vt:lpstr>Times</vt:lpstr>
      <vt:lpstr>Times New Roman</vt:lpstr>
      <vt:lpstr>Wingdings</vt:lpstr>
      <vt:lpstr>Pixel</vt:lpstr>
      <vt:lpstr>CS ChemDraw Drawing</vt:lpstr>
      <vt:lpstr>Advanced Pharmaceutical Analysis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  <vt:lpstr>Multiplicity</vt:lpstr>
    </vt:vector>
  </TitlesOfParts>
  <Company>Randy  Zauhar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CADD</dc:title>
  <dc:creator>Mohammed Al-Ameedee</dc:creator>
  <cp:lastModifiedBy>Mohammed Al-Ameedee</cp:lastModifiedBy>
  <cp:revision>57</cp:revision>
  <dcterms:modified xsi:type="dcterms:W3CDTF">2019-03-08T10:45:42Z</dcterms:modified>
</cp:coreProperties>
</file>