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4"/>
  </p:notesMasterIdLst>
  <p:sldIdLst>
    <p:sldId id="337" r:id="rId2"/>
    <p:sldId id="338" r:id="rId3"/>
    <p:sldId id="304" r:id="rId4"/>
    <p:sldId id="330" r:id="rId5"/>
    <p:sldId id="297" r:id="rId6"/>
    <p:sldId id="298" r:id="rId7"/>
    <p:sldId id="300" r:id="rId8"/>
    <p:sldId id="299" r:id="rId9"/>
    <p:sldId id="309" r:id="rId10"/>
    <p:sldId id="339" r:id="rId11"/>
    <p:sldId id="340" r:id="rId12"/>
    <p:sldId id="310" r:id="rId13"/>
    <p:sldId id="342" r:id="rId14"/>
    <p:sldId id="311" r:id="rId15"/>
    <p:sldId id="257" r:id="rId16"/>
    <p:sldId id="343" r:id="rId17"/>
    <p:sldId id="331" r:id="rId18"/>
    <p:sldId id="332" r:id="rId19"/>
    <p:sldId id="314" r:id="rId20"/>
    <p:sldId id="344" r:id="rId21"/>
    <p:sldId id="316" r:id="rId22"/>
    <p:sldId id="345" r:id="rId23"/>
    <p:sldId id="317" r:id="rId24"/>
    <p:sldId id="346" r:id="rId25"/>
    <p:sldId id="347" r:id="rId26"/>
    <p:sldId id="322" r:id="rId27"/>
    <p:sldId id="328" r:id="rId28"/>
    <p:sldId id="348" r:id="rId29"/>
    <p:sldId id="333" r:id="rId30"/>
    <p:sldId id="349" r:id="rId31"/>
    <p:sldId id="262" r:id="rId32"/>
    <p:sldId id="335" r:id="rId33"/>
    <p:sldId id="263" r:id="rId34"/>
    <p:sldId id="265" r:id="rId35"/>
    <p:sldId id="267" r:id="rId36"/>
    <p:sldId id="268" r:id="rId37"/>
    <p:sldId id="272" r:id="rId38"/>
    <p:sldId id="274" r:id="rId39"/>
    <p:sldId id="276" r:id="rId40"/>
    <p:sldId id="278" r:id="rId41"/>
    <p:sldId id="281" r:id="rId42"/>
    <p:sldId id="284" r:id="rId43"/>
    <p:sldId id="286" r:id="rId44"/>
    <p:sldId id="288" r:id="rId45"/>
    <p:sldId id="290" r:id="rId46"/>
    <p:sldId id="291" r:id="rId47"/>
    <p:sldId id="292" r:id="rId48"/>
    <p:sldId id="293" r:id="rId49"/>
    <p:sldId id="336" r:id="rId50"/>
    <p:sldId id="296" r:id="rId51"/>
    <p:sldId id="302" r:id="rId52"/>
    <p:sldId id="334"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06" autoAdjust="0"/>
    <p:restoredTop sz="91283" autoAdjust="0"/>
  </p:normalViewPr>
  <p:slideViewPr>
    <p:cSldViewPr>
      <p:cViewPr varScale="1">
        <p:scale>
          <a:sx n="81" d="100"/>
          <a:sy n="81" d="100"/>
        </p:scale>
        <p:origin x="1301"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A86B25-6D80-41BE-9FE0-1C3D2B5D5DBC}" type="datetimeFigureOut">
              <a:rPr lang="en-US" smtClean="0"/>
              <a:pPr/>
              <a:t>02-Mar-19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F04EF-3330-40CD-9641-4A75F0725C3C}" type="slidenum">
              <a:rPr lang="en-US" smtClean="0"/>
              <a:pPr/>
              <a:t>‹#›</a:t>
            </a:fld>
            <a:endParaRPr lang="en-US"/>
          </a:p>
        </p:txBody>
      </p:sp>
    </p:spTree>
    <p:extLst>
      <p:ext uri="{BB962C8B-B14F-4D97-AF65-F5344CB8AC3E}">
        <p14:creationId xmlns:p14="http://schemas.microsoft.com/office/powerpoint/2010/main" val="2215941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AF04EF-3330-40CD-9641-4A75F0725C3C}" type="slidenum">
              <a:rPr lang="en-US" smtClean="0"/>
              <a:pPr/>
              <a:t>3</a:t>
            </a:fld>
            <a:endParaRPr lang="en-US"/>
          </a:p>
        </p:txBody>
      </p:sp>
    </p:spTree>
    <p:extLst>
      <p:ext uri="{BB962C8B-B14F-4D97-AF65-F5344CB8AC3E}">
        <p14:creationId xmlns:p14="http://schemas.microsoft.com/office/powerpoint/2010/main" val="1884255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endParaRPr lang="en-US" dirty="0"/>
          </a:p>
        </p:txBody>
      </p:sp>
      <p:sp>
        <p:nvSpPr>
          <p:cNvPr id="4" name="Slide Number Placeholder 3"/>
          <p:cNvSpPr>
            <a:spLocks noGrp="1"/>
          </p:cNvSpPr>
          <p:nvPr>
            <p:ph type="sldNum" sz="quarter" idx="10"/>
          </p:nvPr>
        </p:nvSpPr>
        <p:spPr/>
        <p:txBody>
          <a:bodyPr/>
          <a:lstStyle/>
          <a:p>
            <a:fld id="{96AF04EF-3330-40CD-9641-4A75F0725C3C}" type="slidenum">
              <a:rPr lang="en-US" smtClean="0"/>
              <a:pPr/>
              <a:t>23</a:t>
            </a:fld>
            <a:endParaRPr lang="en-US"/>
          </a:p>
        </p:txBody>
      </p:sp>
    </p:spTree>
    <p:extLst>
      <p:ext uri="{BB962C8B-B14F-4D97-AF65-F5344CB8AC3E}">
        <p14:creationId xmlns:p14="http://schemas.microsoft.com/office/powerpoint/2010/main" val="1681207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283728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3005542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56513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1665387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14727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4260688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2790711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2496940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377874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27E670-A543-45A1-BF34-9702388CD752}" type="datetimeFigureOut">
              <a:rPr lang="en-US" smtClean="0"/>
              <a:pPr/>
              <a:t>02-Mar-19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2424091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27E670-A543-45A1-BF34-9702388CD752}" type="datetimeFigureOut">
              <a:rPr lang="en-US" smtClean="0"/>
              <a:pPr/>
              <a:t>02-Mar-19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3111084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27E670-A543-45A1-BF34-9702388CD752}" type="datetimeFigureOut">
              <a:rPr lang="en-US" smtClean="0"/>
              <a:pPr/>
              <a:t>02-Mar-19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4100372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727E670-A543-45A1-BF34-9702388CD752}" type="datetimeFigureOut">
              <a:rPr lang="en-US" smtClean="0"/>
              <a:pPr/>
              <a:t>02-Mar-19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2428316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27E670-A543-45A1-BF34-9702388CD752}" type="datetimeFigureOut">
              <a:rPr lang="en-US" smtClean="0"/>
              <a:pPr/>
              <a:t>02-Mar-19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661183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27E670-A543-45A1-BF34-9702388CD752}" type="datetimeFigureOut">
              <a:rPr lang="en-US" smtClean="0"/>
              <a:pPr/>
              <a:t>02-Mar-19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106074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27E670-A543-45A1-BF34-9702388CD752}" type="datetimeFigureOut">
              <a:rPr lang="en-US" smtClean="0"/>
              <a:pPr/>
              <a:t>02-Mar-19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5833E-998C-4866-AE5C-6986D6CF05DC}" type="slidenum">
              <a:rPr lang="en-US" smtClean="0"/>
              <a:pPr/>
              <a:t>‹#›</a:t>
            </a:fld>
            <a:endParaRPr lang="en-US"/>
          </a:p>
        </p:txBody>
      </p:sp>
    </p:spTree>
    <p:extLst>
      <p:ext uri="{BB962C8B-B14F-4D97-AF65-F5344CB8AC3E}">
        <p14:creationId xmlns:p14="http://schemas.microsoft.com/office/powerpoint/2010/main" val="1243705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27E670-A543-45A1-BF34-9702388CD752}" type="datetimeFigureOut">
              <a:rPr lang="en-US" smtClean="0"/>
              <a:pPr/>
              <a:t>02-Mar-19</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B55833E-998C-4866-AE5C-6986D6CF05DC}" type="slidenum">
              <a:rPr lang="en-US" smtClean="0"/>
              <a:pPr/>
              <a:t>‹#›</a:t>
            </a:fld>
            <a:endParaRPr lang="en-US"/>
          </a:p>
        </p:txBody>
      </p:sp>
    </p:spTree>
    <p:extLst>
      <p:ext uri="{BB962C8B-B14F-4D97-AF65-F5344CB8AC3E}">
        <p14:creationId xmlns:p14="http://schemas.microsoft.com/office/powerpoint/2010/main" val="8764916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thmar.habeeb.12@ucl.ac.uk"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152400" y="1371600"/>
            <a:ext cx="8305800" cy="5693866"/>
          </a:xfrm>
          <a:prstGeom prst="rect">
            <a:avLst/>
          </a:prstGeom>
          <a:noFill/>
          <a:ln w="12700" cap="sq">
            <a:noFill/>
            <a:miter lim="800000"/>
            <a:headEnd type="none" w="sm" len="sm"/>
            <a:tailEnd type="none" w="sm" len="sm"/>
          </a:ln>
          <a:effectLst/>
        </p:spPr>
        <p:txBody>
          <a:bodyPr wrap="square">
            <a:spAutoFit/>
          </a:bodyPr>
          <a:lstStyle/>
          <a:p>
            <a:pPr algn="ctr"/>
            <a:r>
              <a:rPr lang="en-US" sz="4800" dirty="0"/>
              <a:t>Dosage Form Design</a:t>
            </a:r>
          </a:p>
          <a:p>
            <a:pPr algn="ctr"/>
            <a:endParaRPr lang="en-US" sz="4400" dirty="0"/>
          </a:p>
          <a:p>
            <a:pPr algn="ctr"/>
            <a:endParaRPr lang="en-US" sz="4400" dirty="0"/>
          </a:p>
          <a:p>
            <a:pPr algn="ctr"/>
            <a:r>
              <a:rPr lang="en-US" sz="2800" dirty="0"/>
              <a:t>Lecture </a:t>
            </a:r>
            <a:r>
              <a:rPr lang="en-US" sz="2800" dirty="0" smtClean="0"/>
              <a:t>5 and 6 </a:t>
            </a:r>
          </a:p>
          <a:p>
            <a:pPr algn="ctr"/>
            <a:r>
              <a:rPr lang="en-US" sz="2800" dirty="0" smtClean="0"/>
              <a:t>Dr</a:t>
            </a:r>
            <a:r>
              <a:rPr lang="en-US" sz="2800" dirty="0"/>
              <a:t>. </a:t>
            </a:r>
            <a:r>
              <a:rPr lang="en-US" sz="2800" dirty="0" err="1"/>
              <a:t>Athmar</a:t>
            </a:r>
            <a:r>
              <a:rPr lang="en-US" sz="2800" dirty="0"/>
              <a:t> </a:t>
            </a:r>
            <a:r>
              <a:rPr lang="en-US" sz="2800" dirty="0" err="1"/>
              <a:t>Dhahir</a:t>
            </a:r>
            <a:r>
              <a:rPr lang="en-US" sz="2800" dirty="0"/>
              <a:t> Habeeb</a:t>
            </a:r>
          </a:p>
          <a:p>
            <a:pPr algn="ctr"/>
            <a:r>
              <a:rPr lang="en-US" sz="2800" dirty="0"/>
              <a:t>PhD in Industrial pharmacy and drug delivery</a:t>
            </a:r>
          </a:p>
          <a:p>
            <a:pPr algn="ctr"/>
            <a:r>
              <a:rPr lang="en-US" sz="2400" dirty="0" smtClean="0">
                <a:hlinkClick r:id=""/>
              </a:rPr>
              <a:t>athmar1978@uomustansiriyah.edu.iq</a:t>
            </a:r>
          </a:p>
          <a:p>
            <a:pPr algn="ctr"/>
            <a:r>
              <a:rPr lang="en-US" sz="2400" dirty="0" smtClean="0">
                <a:hlinkClick r:id=""/>
              </a:rPr>
              <a:t>athmar1978@yahoo.com</a:t>
            </a:r>
            <a:endParaRPr lang="en-US" sz="2400" dirty="0"/>
          </a:p>
          <a:p>
            <a:pPr algn="ctr"/>
            <a:r>
              <a:rPr lang="en-US" sz="2400" u="sng" dirty="0"/>
              <a:t>a</a:t>
            </a:r>
            <a:r>
              <a:rPr lang="en-US" sz="2400" u="sng" dirty="0">
                <a:hlinkClick r:id="rId2"/>
              </a:rPr>
              <a:t>th</a:t>
            </a:r>
            <a:r>
              <a:rPr lang="en-US" sz="2400" dirty="0">
                <a:hlinkClick r:id="rId2"/>
              </a:rPr>
              <a:t>mar.habeeb.12@ucl.ac.uk</a:t>
            </a:r>
            <a:endParaRPr lang="en-US" sz="2400" dirty="0"/>
          </a:p>
          <a:p>
            <a:pPr algn="ctr"/>
            <a:endParaRPr lang="en-US" sz="2800" dirty="0"/>
          </a:p>
          <a:p>
            <a:pPr algn="ctr"/>
            <a:endParaRPr lang="en-US" sz="4400" dirty="0"/>
          </a:p>
        </p:txBody>
      </p:sp>
    </p:spTree>
    <p:extLst>
      <p:ext uri="{BB962C8B-B14F-4D97-AF65-F5344CB8AC3E}">
        <p14:creationId xmlns:p14="http://schemas.microsoft.com/office/powerpoint/2010/main" val="1220236694"/>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260648"/>
            <a:ext cx="8352928" cy="5544616"/>
          </a:xfrm>
        </p:spPr>
        <p:txBody>
          <a:bodyPr>
            <a:normAutofit/>
          </a:bodyPr>
          <a:lstStyle/>
          <a:p>
            <a:pPr algn="just">
              <a:buNone/>
            </a:pPr>
            <a:r>
              <a:rPr lang="en-US" sz="2000" b="1" dirty="0" smtClean="0">
                <a:solidFill>
                  <a:srgbClr val="C00000"/>
                </a:solidFill>
                <a:latin typeface="Arial" panose="020B0604020202020204" pitchFamily="34" charset="0"/>
                <a:cs typeface="Arial" panose="020B0604020202020204" pitchFamily="34" charset="0"/>
              </a:rPr>
              <a:t>head  </a:t>
            </a:r>
            <a:r>
              <a:rPr lang="en-US" sz="2000" b="1" dirty="0" smtClean="0">
                <a:solidFill>
                  <a:srgbClr val="C00000"/>
                </a:solidFill>
                <a:latin typeface="Arial" panose="020B0604020202020204" pitchFamily="34" charset="0"/>
                <a:cs typeface="Arial" panose="020B0604020202020204" pitchFamily="34" charset="0"/>
              </a:rPr>
              <a:t>of  production  department  has  generally  </a:t>
            </a:r>
            <a:r>
              <a:rPr lang="en-US" sz="2000" b="1" dirty="0" smtClean="0">
                <a:solidFill>
                  <a:srgbClr val="C00000"/>
                </a:solidFill>
                <a:latin typeface="Arial" panose="020B0604020202020204" pitchFamily="34" charset="0"/>
                <a:cs typeface="Arial" panose="020B0604020202020204" pitchFamily="34" charset="0"/>
              </a:rPr>
              <a:t>the </a:t>
            </a:r>
            <a:r>
              <a:rPr lang="en-US" sz="2000" b="1" dirty="0" smtClean="0">
                <a:solidFill>
                  <a:srgbClr val="C00000"/>
                </a:solidFill>
                <a:latin typeface="Arial" panose="020B0604020202020204" pitchFamily="34" charset="0"/>
                <a:cs typeface="Arial" panose="020B0604020202020204" pitchFamily="34" charset="0"/>
              </a:rPr>
              <a:t>following responsibilities:-</a:t>
            </a:r>
          </a:p>
          <a:p>
            <a:pPr algn="just">
              <a:buNone/>
            </a:pPr>
            <a:r>
              <a:rPr lang="en-US" sz="2000" dirty="0" smtClean="0">
                <a:solidFill>
                  <a:schemeClr val="tx1"/>
                </a:solidFill>
                <a:latin typeface="Arial" panose="020B0604020202020204" pitchFamily="34" charset="0"/>
                <a:cs typeface="Arial" panose="020B0604020202020204" pitchFamily="34" charset="0"/>
              </a:rPr>
              <a:t>a) to ensure that products are manufactured and stored  according to the appropriate documentation; </a:t>
            </a:r>
          </a:p>
          <a:p>
            <a:pPr algn="just">
              <a:buNone/>
            </a:pPr>
            <a:r>
              <a:rPr lang="en-US" sz="2000" dirty="0" smtClean="0">
                <a:solidFill>
                  <a:schemeClr val="tx1"/>
                </a:solidFill>
                <a:latin typeface="Arial" panose="020B0604020202020204" pitchFamily="34" charset="0"/>
                <a:cs typeface="Arial" panose="020B0604020202020204" pitchFamily="34" charset="0"/>
              </a:rPr>
              <a:t> b) to ensure that the necessary training of production  personnel is carried out and adapted; </a:t>
            </a:r>
          </a:p>
          <a:p>
            <a:pPr algn="just">
              <a:buNone/>
            </a:pPr>
            <a:r>
              <a:rPr lang="en-US" sz="2000" dirty="0" smtClean="0">
                <a:solidFill>
                  <a:schemeClr val="tx1"/>
                </a:solidFill>
                <a:latin typeface="Arial" panose="020B0604020202020204" pitchFamily="34" charset="0"/>
                <a:cs typeface="Arial" panose="020B0604020202020204" pitchFamily="34" charset="0"/>
              </a:rPr>
              <a:t> c) to approve the instructions relating to production  operations and to ensure their strict  implementation; </a:t>
            </a:r>
          </a:p>
          <a:p>
            <a:pPr algn="just">
              <a:buNone/>
            </a:pPr>
            <a:r>
              <a:rPr lang="en-US" sz="2000" dirty="0" smtClean="0">
                <a:solidFill>
                  <a:schemeClr val="tx1"/>
                </a:solidFill>
                <a:latin typeface="Arial" panose="020B0604020202020204" pitchFamily="34" charset="0"/>
                <a:cs typeface="Arial" panose="020B0604020202020204" pitchFamily="34" charset="0"/>
              </a:rPr>
              <a:t> d) to ensure that the production records are evaluated and signed by a designated person . </a:t>
            </a:r>
          </a:p>
          <a:p>
            <a:pPr algn="just">
              <a:buNone/>
            </a:pPr>
            <a:r>
              <a:rPr lang="en-US" sz="2000" dirty="0" smtClean="0">
                <a:solidFill>
                  <a:schemeClr val="tx1"/>
                </a:solidFill>
                <a:latin typeface="Arial" panose="020B0604020202020204" pitchFamily="34" charset="0"/>
                <a:cs typeface="Arial" panose="020B0604020202020204" pitchFamily="34" charset="0"/>
              </a:rPr>
              <a:t> e)  To  check the maintenance of his  department,  premises,  and equipment; </a:t>
            </a:r>
          </a:p>
          <a:p>
            <a:pPr algn="just">
              <a:buNone/>
            </a:pPr>
            <a:r>
              <a:rPr lang="en-US" sz="2000" dirty="0" smtClean="0">
                <a:solidFill>
                  <a:schemeClr val="tx1"/>
                </a:solidFill>
                <a:latin typeface="Arial" panose="020B0604020202020204" pitchFamily="34" charset="0"/>
                <a:cs typeface="Arial" panose="020B0604020202020204" pitchFamily="34" charset="0"/>
              </a:rPr>
              <a:t> f)  to ensure that the appropriate validation and calibration  of control equipment is performed and recorded. </a:t>
            </a:r>
            <a:endParaRPr lang="ar-IQ"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857055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404664"/>
            <a:ext cx="8352928" cy="6120680"/>
          </a:xfrm>
        </p:spPr>
        <p:txBody>
          <a:bodyPr>
            <a:normAutofit/>
          </a:bodyPr>
          <a:lstStyle/>
          <a:p>
            <a:pPr algn="just">
              <a:buNone/>
            </a:pPr>
            <a:r>
              <a:rPr lang="en-US" sz="2000" dirty="0" smtClean="0">
                <a:solidFill>
                  <a:srgbClr val="C00000"/>
                </a:solidFill>
                <a:latin typeface="Arial" panose="020B0604020202020204" pitchFamily="34" charset="0"/>
                <a:cs typeface="Arial" panose="020B0604020202020204" pitchFamily="34" charset="0"/>
              </a:rPr>
              <a:t>head </a:t>
            </a:r>
            <a:r>
              <a:rPr lang="en-US" sz="2000" dirty="0" smtClean="0">
                <a:solidFill>
                  <a:srgbClr val="C00000"/>
                </a:solidFill>
                <a:latin typeface="Arial" panose="020B0604020202020204" pitchFamily="34" charset="0"/>
                <a:cs typeface="Arial" panose="020B0604020202020204" pitchFamily="34" charset="0"/>
              </a:rPr>
              <a:t>of the quality control department  generally  has the following responsibilities:-</a:t>
            </a:r>
          </a:p>
          <a:p>
            <a:pPr algn="just">
              <a:buNone/>
            </a:pPr>
            <a:r>
              <a:rPr lang="en-US" sz="2000" dirty="0" smtClean="0">
                <a:solidFill>
                  <a:schemeClr val="tx1"/>
                </a:solidFill>
                <a:latin typeface="Arial" panose="020B0604020202020204" pitchFamily="34" charset="0"/>
                <a:cs typeface="Arial" panose="020B0604020202020204" pitchFamily="34" charset="0"/>
              </a:rPr>
              <a:t>a)  to  approve  specifications, sampling  instructions, test methods, and other procedures ; </a:t>
            </a:r>
          </a:p>
          <a:p>
            <a:pPr algn="just">
              <a:buNone/>
            </a:pPr>
            <a:r>
              <a:rPr lang="en-US" sz="2000" dirty="0" smtClean="0">
                <a:solidFill>
                  <a:schemeClr val="tx1"/>
                </a:solidFill>
                <a:latin typeface="Arial" panose="020B0604020202020204" pitchFamily="34" charset="0"/>
                <a:cs typeface="Arial" panose="020B0604020202020204" pitchFamily="34" charset="0"/>
              </a:rPr>
              <a:t>b) to ensure that all necessary testing is carried out; </a:t>
            </a:r>
          </a:p>
          <a:p>
            <a:pPr algn="just">
              <a:buNone/>
            </a:pPr>
            <a:r>
              <a:rPr lang="en-US" sz="2000" dirty="0" smtClean="0">
                <a:solidFill>
                  <a:schemeClr val="tx1"/>
                </a:solidFill>
                <a:latin typeface="Arial" panose="020B0604020202020204" pitchFamily="34" charset="0"/>
                <a:cs typeface="Arial" panose="020B0604020202020204" pitchFamily="34" charset="0"/>
              </a:rPr>
              <a:t>c)  to  approve or reject, starting  materials, packaging  materials,  and  intermediate,  bulk  and  finished products; </a:t>
            </a:r>
          </a:p>
          <a:p>
            <a:pPr algn="just">
              <a:buNone/>
            </a:pPr>
            <a:r>
              <a:rPr lang="en-US" sz="2000" dirty="0" smtClean="0">
                <a:solidFill>
                  <a:schemeClr val="tx1"/>
                </a:solidFill>
                <a:latin typeface="Arial" panose="020B0604020202020204" pitchFamily="34" charset="0"/>
                <a:cs typeface="Arial" panose="020B0604020202020204" pitchFamily="34" charset="0"/>
              </a:rPr>
              <a:t>d) to evaluate batch records. </a:t>
            </a:r>
          </a:p>
          <a:p>
            <a:pPr algn="just">
              <a:buNone/>
            </a:pPr>
            <a:r>
              <a:rPr lang="en-US" sz="2000" dirty="0" smtClean="0">
                <a:solidFill>
                  <a:schemeClr val="tx1"/>
                </a:solidFill>
                <a:latin typeface="Arial" panose="020B0604020202020204" pitchFamily="34" charset="0"/>
                <a:cs typeface="Arial" panose="020B0604020202020204" pitchFamily="34" charset="0"/>
              </a:rPr>
              <a:t>e) to approve and monitor analyses carried out under contract;</a:t>
            </a:r>
          </a:p>
          <a:p>
            <a:pPr algn="just">
              <a:buNone/>
            </a:pPr>
            <a:r>
              <a:rPr lang="en-US" sz="2000" dirty="0" smtClean="0">
                <a:solidFill>
                  <a:schemeClr val="tx1"/>
                </a:solidFill>
                <a:latin typeface="Arial" panose="020B0604020202020204" pitchFamily="34" charset="0"/>
                <a:cs typeface="Arial" panose="020B0604020202020204" pitchFamily="34" charset="0"/>
              </a:rPr>
              <a:t>f)  to  check  the maintenance of the  department,  premises  and equipment; </a:t>
            </a:r>
          </a:p>
          <a:p>
            <a:pPr algn="just">
              <a:buNone/>
            </a:pPr>
            <a:r>
              <a:rPr lang="en-US" sz="2000" dirty="0" smtClean="0">
                <a:solidFill>
                  <a:schemeClr val="tx1"/>
                </a:solidFill>
                <a:latin typeface="Arial" panose="020B0604020202020204" pitchFamily="34" charset="0"/>
                <a:cs typeface="Arial" panose="020B0604020202020204" pitchFamily="34" charset="0"/>
              </a:rPr>
              <a:t>g)  to  ensure that appropriate validations, including  those  of analytical  procedures, and calibration of control equipment  are done; </a:t>
            </a:r>
          </a:p>
          <a:p>
            <a:pPr algn="just">
              <a:buNone/>
            </a:pPr>
            <a:r>
              <a:rPr lang="en-US" sz="2000" dirty="0" smtClean="0">
                <a:solidFill>
                  <a:schemeClr val="tx1"/>
                </a:solidFill>
                <a:latin typeface="Arial" panose="020B0604020202020204" pitchFamily="34" charset="0"/>
                <a:cs typeface="Arial" panose="020B0604020202020204" pitchFamily="34" charset="0"/>
              </a:rPr>
              <a:t>h)  to  ensure  that the necessary training  of  quality  control personnel is carried out and adapted.</a:t>
            </a:r>
            <a:endParaRPr lang="ar-IQ" sz="20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425741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6347713" cy="576064"/>
          </a:xfrm>
        </p:spPr>
        <p:txBody>
          <a:bodyPr>
            <a:noAutofit/>
          </a:bodyPr>
          <a:lstStyle/>
          <a:p>
            <a:r>
              <a:rPr lang="en-US" sz="3200" b="1" dirty="0" smtClean="0">
                <a:solidFill>
                  <a:schemeClr val="accent2"/>
                </a:solidFill>
              </a:rPr>
              <a:t>EQUIPMENT</a:t>
            </a:r>
            <a:endParaRPr lang="en-US" sz="3200" b="1" dirty="0">
              <a:solidFill>
                <a:schemeClr val="accent2"/>
              </a:solidFill>
            </a:endParaRPr>
          </a:p>
        </p:txBody>
      </p:sp>
      <p:sp>
        <p:nvSpPr>
          <p:cNvPr id="3" name="Content Placeholder 2"/>
          <p:cNvSpPr>
            <a:spLocks noGrp="1"/>
          </p:cNvSpPr>
          <p:nvPr>
            <p:ph idx="1"/>
          </p:nvPr>
        </p:nvSpPr>
        <p:spPr>
          <a:xfrm>
            <a:off x="179512" y="980728"/>
            <a:ext cx="8712968" cy="5786478"/>
          </a:xfrm>
        </p:spPr>
        <p:txBody>
          <a:bodyPr>
            <a:normAutofit/>
          </a:bodyPr>
          <a:lstStyle/>
          <a:p>
            <a:pPr algn="just"/>
            <a:r>
              <a:rPr lang="en-US" sz="2400" dirty="0" smtClean="0">
                <a:solidFill>
                  <a:schemeClr val="tx1"/>
                </a:solidFill>
                <a:latin typeface="Arial" panose="020B0604020202020204" pitchFamily="34" charset="0"/>
                <a:cs typeface="Arial" panose="020B0604020202020204" pitchFamily="34" charset="0"/>
              </a:rPr>
              <a:t>Each piece of equipment must be :</a:t>
            </a:r>
            <a:r>
              <a:rPr lang="en-US" sz="2400" b="1" dirty="0" smtClean="0">
                <a:solidFill>
                  <a:schemeClr val="tx1"/>
                </a:solidFill>
                <a:latin typeface="Arial" panose="020B0604020202020204" pitchFamily="34" charset="0"/>
                <a:cs typeface="Arial" panose="020B0604020202020204" pitchFamily="34" charset="0"/>
              </a:rPr>
              <a:t>appropriate design </a:t>
            </a:r>
            <a:r>
              <a:rPr lang="en-US" sz="2400" dirty="0" smtClean="0">
                <a:solidFill>
                  <a:schemeClr val="tx1"/>
                </a:solidFill>
                <a:latin typeface="Arial" panose="020B0604020202020204" pitchFamily="34" charset="0"/>
                <a:cs typeface="Arial" panose="020B0604020202020204" pitchFamily="34" charset="0"/>
              </a:rPr>
              <a:t>and </a:t>
            </a:r>
            <a:r>
              <a:rPr lang="en-US" sz="2400" b="1" dirty="0" smtClean="0">
                <a:solidFill>
                  <a:schemeClr val="tx1"/>
                </a:solidFill>
                <a:latin typeface="Arial" panose="020B0604020202020204" pitchFamily="34" charset="0"/>
                <a:cs typeface="Arial" panose="020B0604020202020204" pitchFamily="34" charset="0"/>
              </a:rPr>
              <a:t>size</a:t>
            </a:r>
            <a:r>
              <a:rPr lang="en-US" sz="2400" dirty="0" smtClean="0">
                <a:solidFill>
                  <a:schemeClr val="tx1"/>
                </a:solidFill>
                <a:latin typeface="Arial" panose="020B0604020202020204" pitchFamily="34" charset="0"/>
                <a:cs typeface="Arial" panose="020B0604020202020204" pitchFamily="34" charset="0"/>
              </a:rPr>
              <a:t> to facilitate </a:t>
            </a:r>
            <a:r>
              <a:rPr lang="en-US" sz="2400" b="1" dirty="0" smtClean="0">
                <a:solidFill>
                  <a:schemeClr val="tx1"/>
                </a:solidFill>
                <a:latin typeface="Arial" panose="020B0604020202020204" pitchFamily="34" charset="0"/>
                <a:cs typeface="Arial" panose="020B0604020202020204" pitchFamily="34" charset="0"/>
              </a:rPr>
              <a:t>use, cleaning, and maintenance</a:t>
            </a:r>
            <a:r>
              <a:rPr lang="en-US" sz="2400" dirty="0" smtClean="0">
                <a:solidFill>
                  <a:schemeClr val="tx1"/>
                </a:solidFill>
                <a:latin typeface="Arial" panose="020B0604020202020204" pitchFamily="34" charset="0"/>
                <a:cs typeface="Arial" panose="020B0604020202020204" pitchFamily="34" charset="0"/>
              </a:rPr>
              <a:t>. </a:t>
            </a:r>
          </a:p>
          <a:p>
            <a:pPr algn="just"/>
            <a:r>
              <a:rPr lang="en-US" sz="2400" dirty="0" smtClean="0">
                <a:solidFill>
                  <a:schemeClr val="tx1"/>
                </a:solidFill>
                <a:latin typeface="Arial" panose="020B0604020202020204" pitchFamily="34" charset="0"/>
                <a:cs typeface="Arial" panose="020B0604020202020204" pitchFamily="34" charset="0"/>
              </a:rPr>
              <a:t>equipment's surfaces and parts </a:t>
            </a:r>
            <a:r>
              <a:rPr lang="en-US" sz="2400" b="1" dirty="0" smtClean="0">
                <a:solidFill>
                  <a:schemeClr val="tx1"/>
                </a:solidFill>
                <a:latin typeface="Arial" panose="020B0604020202020204" pitchFamily="34" charset="0"/>
                <a:cs typeface="Arial" panose="020B0604020202020204" pitchFamily="34" charset="0"/>
              </a:rPr>
              <a:t>must not interact </a:t>
            </a:r>
            <a:r>
              <a:rPr lang="en-US" sz="2400" dirty="0" smtClean="0">
                <a:solidFill>
                  <a:schemeClr val="tx1"/>
                </a:solidFill>
                <a:latin typeface="Arial" panose="020B0604020202020204" pitchFamily="34" charset="0"/>
                <a:cs typeface="Arial" panose="020B0604020202020204" pitchFamily="34" charset="0"/>
              </a:rPr>
              <a:t>with processes or product s so not affect </a:t>
            </a:r>
            <a:r>
              <a:rPr lang="en-US" sz="2400" b="1" dirty="0" smtClean="0">
                <a:solidFill>
                  <a:schemeClr val="tx1"/>
                </a:solidFill>
                <a:latin typeface="Arial" panose="020B0604020202020204" pitchFamily="34" charset="0"/>
                <a:cs typeface="Arial" panose="020B0604020202020204" pitchFamily="34" charset="0"/>
              </a:rPr>
              <a:t>purity</a:t>
            </a:r>
            <a:r>
              <a:rPr lang="en-US" sz="2400" dirty="0" smtClean="0">
                <a:solidFill>
                  <a:schemeClr val="tx1"/>
                </a:solidFill>
                <a:latin typeface="Arial" panose="020B0604020202020204" pitchFamily="34" charset="0"/>
                <a:cs typeface="Arial" panose="020B0604020202020204" pitchFamily="34" charset="0"/>
              </a:rPr>
              <a:t>, </a:t>
            </a:r>
            <a:r>
              <a:rPr lang="en-US" sz="2400" b="1" dirty="0" smtClean="0">
                <a:solidFill>
                  <a:schemeClr val="tx1"/>
                </a:solidFill>
                <a:latin typeface="Arial" panose="020B0604020202020204" pitchFamily="34" charset="0"/>
                <a:cs typeface="Arial" panose="020B0604020202020204" pitchFamily="34" charset="0"/>
              </a:rPr>
              <a:t>strength</a:t>
            </a:r>
            <a:r>
              <a:rPr lang="en-US" sz="2400" dirty="0" smtClean="0">
                <a:solidFill>
                  <a:schemeClr val="tx1"/>
                </a:solidFill>
                <a:latin typeface="Arial" panose="020B0604020202020204" pitchFamily="34" charset="0"/>
                <a:cs typeface="Arial" panose="020B0604020202020204" pitchFamily="34" charset="0"/>
              </a:rPr>
              <a:t>, or </a:t>
            </a:r>
            <a:r>
              <a:rPr lang="en-US" sz="2400" b="1" dirty="0" smtClean="0">
                <a:solidFill>
                  <a:schemeClr val="tx1"/>
                </a:solidFill>
                <a:latin typeface="Arial" panose="020B0604020202020204" pitchFamily="34" charset="0"/>
                <a:cs typeface="Arial" panose="020B0604020202020204" pitchFamily="34" charset="0"/>
              </a:rPr>
              <a:t>quality</a:t>
            </a:r>
            <a:r>
              <a:rPr lang="en-US" sz="2400" dirty="0" smtClean="0">
                <a:solidFill>
                  <a:schemeClr val="tx1"/>
                </a:solidFill>
                <a:latin typeface="Arial" panose="020B0604020202020204" pitchFamily="34" charset="0"/>
                <a:cs typeface="Arial" panose="020B0604020202020204" pitchFamily="34" charset="0"/>
              </a:rPr>
              <a:t>.</a:t>
            </a:r>
          </a:p>
          <a:p>
            <a:pPr algn="just"/>
            <a:r>
              <a:rPr lang="en-US" sz="2400" dirty="0" smtClean="0">
                <a:solidFill>
                  <a:schemeClr val="tx1"/>
                </a:solidFill>
                <a:latin typeface="Arial" panose="020B0604020202020204" pitchFamily="34" charset="0"/>
                <a:cs typeface="Arial" panose="020B0604020202020204" pitchFamily="34" charset="0"/>
              </a:rPr>
              <a:t>Standard operating </a:t>
            </a:r>
            <a:r>
              <a:rPr lang="en-US" sz="2400" b="1" dirty="0" smtClean="0">
                <a:solidFill>
                  <a:schemeClr val="tx1"/>
                </a:solidFill>
                <a:latin typeface="Arial" panose="020B0604020202020204" pitchFamily="34" charset="0"/>
                <a:cs typeface="Arial" panose="020B0604020202020204" pitchFamily="34" charset="0"/>
              </a:rPr>
              <a:t>procedures must be written </a:t>
            </a:r>
            <a:r>
              <a:rPr lang="en-US" sz="2400" dirty="0" smtClean="0">
                <a:solidFill>
                  <a:schemeClr val="tx1"/>
                </a:solidFill>
                <a:latin typeface="Arial" panose="020B0604020202020204" pitchFamily="34" charset="0"/>
                <a:cs typeface="Arial" panose="020B0604020202020204" pitchFamily="34" charset="0"/>
              </a:rPr>
              <a:t>and followed for proper use, maintenance, and cleaning of each piece of equipment.</a:t>
            </a:r>
          </a:p>
          <a:p>
            <a:pPr algn="just"/>
            <a:r>
              <a:rPr lang="en-US" sz="2400" dirty="0" smtClean="0">
                <a:solidFill>
                  <a:schemeClr val="tx1"/>
                </a:solidFill>
                <a:latin typeface="Arial" panose="020B0604020202020204" pitchFamily="34" charset="0"/>
                <a:cs typeface="Arial" panose="020B0604020202020204" pitchFamily="34" charset="0"/>
              </a:rPr>
              <a:t>equipment and computers used in the processes must be routinely calibrated, maintained, and validated for accuracy.</a:t>
            </a:r>
          </a:p>
          <a:p>
            <a:pPr algn="just"/>
            <a:r>
              <a:rPr lang="en-US" sz="2400" dirty="0" smtClean="0">
                <a:solidFill>
                  <a:schemeClr val="tx1"/>
                </a:solidFill>
                <a:latin typeface="Arial" panose="020B0604020202020204" pitchFamily="34" charset="0"/>
                <a:cs typeface="Arial" panose="020B0604020202020204" pitchFamily="34" charset="0"/>
              </a:rPr>
              <a:t>Filters used in the manufacture or processing of injectable drug products </a:t>
            </a:r>
            <a:r>
              <a:rPr lang="en-US" sz="2400" b="1" dirty="0" smtClean="0">
                <a:solidFill>
                  <a:schemeClr val="tx1"/>
                </a:solidFill>
                <a:latin typeface="Arial" panose="020B0604020202020204" pitchFamily="34" charset="0"/>
                <a:cs typeface="Arial" panose="020B0604020202020204" pitchFamily="34" charset="0"/>
              </a:rPr>
              <a:t>must not </a:t>
            </a:r>
            <a:r>
              <a:rPr lang="en-US" sz="2400" dirty="0" smtClean="0">
                <a:solidFill>
                  <a:schemeClr val="tx1"/>
                </a:solidFill>
                <a:latin typeface="Arial" panose="020B0604020202020204" pitchFamily="34" charset="0"/>
                <a:cs typeface="Arial" panose="020B0604020202020204" pitchFamily="34" charset="0"/>
              </a:rPr>
              <a:t>release fibers into such products. </a:t>
            </a:r>
            <a:endParaRPr lang="en-US" sz="24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404664"/>
            <a:ext cx="8280920" cy="6120680"/>
          </a:xfrm>
        </p:spPr>
        <p:txBody>
          <a:bodyPr>
            <a:normAutofit/>
          </a:bodyPr>
          <a:lstStyle/>
          <a:p>
            <a:pPr algn="just">
              <a:buNone/>
            </a:pPr>
            <a:r>
              <a:rPr lang="en-US" sz="2000" b="1" dirty="0" smtClean="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 Equipment should be installed in such a way as  to  minimize any risk of error or of contamination. </a:t>
            </a:r>
          </a:p>
          <a:p>
            <a:pPr algn="just">
              <a:buNone/>
            </a:pPr>
            <a:r>
              <a:rPr lang="en-US" sz="2000" b="1" dirty="0" smtClean="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 Equipment should be kept or stored in a clean condition and be checked for cleanliness prior to each use.</a:t>
            </a:r>
          </a:p>
          <a:p>
            <a:pPr algn="just">
              <a:buNone/>
            </a:pPr>
            <a:r>
              <a:rPr lang="en-US" sz="2000" b="1" dirty="0" smtClean="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 Defective  equipment, if possible, should  be  removed  from production  and  quality control areas, or  labeled as defective. </a:t>
            </a:r>
          </a:p>
          <a:p>
            <a:pPr algn="just">
              <a:buNone/>
            </a:pPr>
            <a:r>
              <a:rPr lang="en-US" sz="2000" b="1" dirty="0" smtClean="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 Equipment used for weighing, measuring, testing and re-cording should  be  subject to  regular recorded checks for  accuracy  and working order</a:t>
            </a:r>
          </a:p>
          <a:p>
            <a:pPr algn="just">
              <a:buNone/>
            </a:pPr>
            <a:r>
              <a:rPr lang="en-US" sz="2000" b="1" dirty="0" smtClean="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 Fixed  pipe work   (and valves) should be  clearly  labeled  to indicate  the  contents, and  the  direction  of flow.</a:t>
            </a:r>
          </a:p>
          <a:p>
            <a:pPr algn="just">
              <a:buNone/>
            </a:pPr>
            <a:r>
              <a:rPr lang="en-US" sz="2000" b="1" dirty="0" smtClean="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Washing and cleaning equipment should be chosen and used  in order not to be a source of contamination.  </a:t>
            </a:r>
            <a:endParaRPr lang="ar-IQ"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096182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60" y="116632"/>
            <a:ext cx="8678198" cy="520578"/>
          </a:xfrm>
        </p:spPr>
        <p:txBody>
          <a:bodyPr>
            <a:noAutofit/>
          </a:bodyPr>
          <a:lstStyle/>
          <a:p>
            <a:r>
              <a:rPr lang="en-US" sz="3200" dirty="0" smtClean="0">
                <a:solidFill>
                  <a:srgbClr val="C00000"/>
                </a:solidFill>
                <a:latin typeface="Arial" panose="020B0604020202020204" pitchFamily="34" charset="0"/>
                <a:cs typeface="Arial" panose="020B0604020202020204" pitchFamily="34" charset="0"/>
              </a:rPr>
              <a:t>Control of components, containers and closure </a:t>
            </a:r>
            <a:endParaRPr lang="en-US" sz="3200" dirty="0">
              <a:solidFill>
                <a:srgbClr val="C0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25760" y="836712"/>
            <a:ext cx="8838728" cy="5112568"/>
          </a:xfrm>
        </p:spPr>
        <p:txBody>
          <a:bodyPr>
            <a:noAutofit/>
          </a:bodyPr>
          <a:lstStyle/>
          <a:p>
            <a:pPr algn="just"/>
            <a:r>
              <a:rPr lang="en-US" sz="2000" dirty="0" smtClean="0">
                <a:latin typeface="Arial" panose="020B0604020202020204" pitchFamily="34" charset="0"/>
                <a:cs typeface="Arial" panose="020B0604020202020204" pitchFamily="34" charset="0"/>
              </a:rPr>
              <a:t>Written procedures, identification, storage, handling, sampling, testing, and </a:t>
            </a:r>
            <a:r>
              <a:rPr lang="en-US" sz="2000" b="1" dirty="0" smtClean="0">
                <a:solidFill>
                  <a:schemeClr val="accent1"/>
                </a:solidFill>
                <a:latin typeface="Arial" panose="020B0604020202020204" pitchFamily="34" charset="0"/>
                <a:cs typeface="Arial" panose="020B0604020202020204" pitchFamily="34" charset="0"/>
              </a:rPr>
              <a:t>approval or rejection </a:t>
            </a:r>
            <a:r>
              <a:rPr lang="en-US" sz="2000" dirty="0" smtClean="0">
                <a:latin typeface="Arial" panose="020B0604020202020204" pitchFamily="34" charset="0"/>
                <a:cs typeface="Arial" panose="020B0604020202020204" pitchFamily="34" charset="0"/>
              </a:rPr>
              <a:t>of all product components, containers, and closures must be maintained and followed. </a:t>
            </a:r>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Bulk pharmaceutical chemicals, containers, and closures must meet the exact physical and chemical specifications established with the supplier at the time of ordering </a:t>
            </a:r>
          </a:p>
          <a:p>
            <a:pPr algn="just"/>
            <a:r>
              <a:rPr lang="en-US" sz="2000" dirty="0">
                <a:latin typeface="Arial" panose="020B0604020202020204" pitchFamily="34" charset="0"/>
                <a:cs typeface="Arial" panose="020B0604020202020204" pitchFamily="34" charset="0"/>
              </a:rPr>
              <a:t>Raw materials are quarantined until they are verified through representative sampling and careful qualitative and quantitative analysis. The quality control unit approves and releases for use in manufacture only those that meet the specifications </a:t>
            </a:r>
          </a:p>
          <a:p>
            <a:pPr algn="just"/>
            <a:r>
              <a:rPr lang="en-US" sz="2000" b="1" dirty="0" smtClean="0">
                <a:latin typeface="Arial" panose="020B0604020202020204" pitchFamily="34" charset="0"/>
                <a:cs typeface="Arial" panose="020B0604020202020204" pitchFamily="34" charset="0"/>
              </a:rPr>
              <a:t>Rejected components</a:t>
            </a:r>
            <a:r>
              <a:rPr lang="en-US" sz="2000" dirty="0" smtClean="0">
                <a:latin typeface="Arial" panose="020B0604020202020204" pitchFamily="34" charset="0"/>
                <a:cs typeface="Arial" panose="020B0604020202020204" pitchFamily="34" charset="0"/>
              </a:rPr>
              <a:t>, containers, and closures are identified and controlled under a </a:t>
            </a:r>
            <a:r>
              <a:rPr lang="en-US" sz="2000" b="1" dirty="0" smtClean="0">
                <a:latin typeface="Arial" panose="020B0604020202020204" pitchFamily="34" charset="0"/>
                <a:cs typeface="Arial" panose="020B0604020202020204" pitchFamily="34" charset="0"/>
              </a:rPr>
              <a:t>quarantine system </a:t>
            </a:r>
            <a:r>
              <a:rPr lang="en-US" sz="2000" dirty="0" smtClean="0">
                <a:latin typeface="Arial" panose="020B0604020202020204" pitchFamily="34" charset="0"/>
                <a:cs typeface="Arial" panose="020B0604020202020204" pitchFamily="34" charset="0"/>
              </a:rPr>
              <a:t>to prevent their use in manufacturing and processing operations. </a:t>
            </a:r>
          </a:p>
          <a:p>
            <a:pPr algn="just"/>
            <a:r>
              <a:rPr lang="en-US" sz="2000" dirty="0">
                <a:solidFill>
                  <a:srgbClr val="7030A0"/>
                </a:solidFill>
                <a:latin typeface="Arial" panose="020B0604020202020204" pitchFamily="34" charset="0"/>
                <a:cs typeface="Arial" panose="020B0604020202020204" pitchFamily="34" charset="0"/>
              </a:rPr>
              <a:t>As the majority of bulk chemicals (APIs) are synthesized in </a:t>
            </a:r>
            <a:r>
              <a:rPr lang="en-US" sz="2000" b="1" dirty="0">
                <a:solidFill>
                  <a:srgbClr val="7030A0"/>
                </a:solidFill>
                <a:latin typeface="Arial" panose="020B0604020202020204" pitchFamily="34" charset="0"/>
                <a:cs typeface="Arial" panose="020B0604020202020204" pitchFamily="34" charset="0"/>
              </a:rPr>
              <a:t>China and India</a:t>
            </a:r>
            <a:r>
              <a:rPr lang="en-US" sz="2000" dirty="0">
                <a:solidFill>
                  <a:srgbClr val="7030A0"/>
                </a:solidFill>
                <a:latin typeface="Arial" panose="020B0604020202020204" pitchFamily="34" charset="0"/>
                <a:cs typeface="Arial" panose="020B0604020202020204" pitchFamily="34" charset="0"/>
              </a:rPr>
              <a:t>, it is important to confirm their identity and purity with </a:t>
            </a:r>
            <a:r>
              <a:rPr lang="en-US" sz="2000" b="1" dirty="0">
                <a:solidFill>
                  <a:srgbClr val="7030A0"/>
                </a:solidFill>
                <a:latin typeface="Arial" panose="020B0604020202020204" pitchFamily="34" charset="0"/>
                <a:cs typeface="Arial" panose="020B0604020202020204" pitchFamily="34" charset="0"/>
              </a:rPr>
              <a:t>USP</a:t>
            </a:r>
            <a:r>
              <a:rPr lang="en-US" sz="2000" dirty="0">
                <a:solidFill>
                  <a:srgbClr val="7030A0"/>
                </a:solidFill>
                <a:latin typeface="Arial" panose="020B0604020202020204" pitchFamily="34" charset="0"/>
                <a:cs typeface="Arial" panose="020B0604020202020204" pitchFamily="34" charset="0"/>
              </a:rPr>
              <a:t> and </a:t>
            </a:r>
            <a:r>
              <a:rPr lang="en-US" sz="2000" b="1" dirty="0">
                <a:solidFill>
                  <a:srgbClr val="7030A0"/>
                </a:solidFill>
                <a:latin typeface="Arial" panose="020B0604020202020204" pitchFamily="34" charset="0"/>
                <a:cs typeface="Arial" panose="020B0604020202020204" pitchFamily="34" charset="0"/>
              </a:rPr>
              <a:t>NF</a:t>
            </a:r>
            <a:r>
              <a:rPr lang="en-US" sz="2000" dirty="0">
                <a:solidFill>
                  <a:srgbClr val="7030A0"/>
                </a:solidFill>
                <a:latin typeface="Arial" panose="020B0604020202020204" pitchFamily="34" charset="0"/>
                <a:cs typeface="Arial" panose="020B0604020202020204" pitchFamily="34" charset="0"/>
              </a:rPr>
              <a:t> prior to use in finished pharmaceuticals.</a:t>
            </a:r>
          </a:p>
          <a:p>
            <a:pPr algn="just"/>
            <a:endParaRPr lang="en-US" sz="2000"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496944" cy="5976664"/>
          </a:xfrm>
        </p:spPr>
        <p:txBody>
          <a:bodyPr>
            <a:normAutofit lnSpcReduction="10000"/>
          </a:bodyPr>
          <a:lstStyle/>
          <a:p>
            <a:pPr marL="0" indent="0" algn="just">
              <a:buNone/>
            </a:pPr>
            <a:r>
              <a:rPr lang="en-US" sz="2400" b="1" dirty="0">
                <a:solidFill>
                  <a:schemeClr val="accent2"/>
                </a:solidFill>
                <a:latin typeface="Arial" panose="020B0604020202020204" pitchFamily="34" charset="0"/>
                <a:cs typeface="Arial" panose="020B0604020202020204" pitchFamily="34" charset="0"/>
              </a:rPr>
              <a:t>P</a:t>
            </a:r>
            <a:r>
              <a:rPr lang="en-US" sz="2400" b="1" dirty="0" smtClean="0">
                <a:solidFill>
                  <a:schemeClr val="accent2"/>
                </a:solidFill>
                <a:latin typeface="Arial" panose="020B0604020202020204" pitchFamily="34" charset="0"/>
                <a:cs typeface="Arial" panose="020B0604020202020204" pitchFamily="34" charset="0"/>
              </a:rPr>
              <a:t>RODUCTION </a:t>
            </a:r>
            <a:r>
              <a:rPr lang="en-US" sz="2400" b="1" dirty="0">
                <a:solidFill>
                  <a:schemeClr val="accent2"/>
                </a:solidFill>
                <a:latin typeface="Arial" panose="020B0604020202020204" pitchFamily="34" charset="0"/>
                <a:cs typeface="Arial" panose="020B0604020202020204" pitchFamily="34" charset="0"/>
              </a:rPr>
              <a:t>AND PROCESS CONTROLS</a:t>
            </a:r>
          </a:p>
          <a:p>
            <a:pPr algn="just"/>
            <a:r>
              <a:rPr lang="en-US" sz="2400" b="1" dirty="0" smtClean="0">
                <a:solidFill>
                  <a:schemeClr val="tx1"/>
                </a:solidFill>
                <a:latin typeface="Arial" panose="020B0604020202020204" pitchFamily="34" charset="0"/>
                <a:cs typeface="Arial" panose="020B0604020202020204" pitchFamily="34" charset="0"/>
              </a:rPr>
              <a:t>Written procedures </a:t>
            </a:r>
            <a:r>
              <a:rPr lang="en-US" sz="2400" dirty="0" smtClean="0">
                <a:solidFill>
                  <a:schemeClr val="tx1"/>
                </a:solidFill>
                <a:latin typeface="Arial" panose="020B0604020202020204" pitchFamily="34" charset="0"/>
                <a:cs typeface="Arial" panose="020B0604020202020204" pitchFamily="34" charset="0"/>
              </a:rPr>
              <a:t>are required to ensure that drug products have correct </a:t>
            </a:r>
            <a:r>
              <a:rPr lang="en-US" sz="2400" b="1" dirty="0" smtClean="0">
                <a:solidFill>
                  <a:schemeClr val="tx1"/>
                </a:solidFill>
                <a:latin typeface="Arial" panose="020B0604020202020204" pitchFamily="34" charset="0"/>
                <a:cs typeface="Arial" panose="020B0604020202020204" pitchFamily="34" charset="0"/>
              </a:rPr>
              <a:t>identity</a:t>
            </a:r>
            <a:r>
              <a:rPr lang="en-US" sz="2400" dirty="0" smtClean="0">
                <a:solidFill>
                  <a:schemeClr val="tx1"/>
                </a:solidFill>
                <a:latin typeface="Arial" panose="020B0604020202020204" pitchFamily="34" charset="0"/>
                <a:cs typeface="Arial" panose="020B0604020202020204" pitchFamily="34" charset="0"/>
              </a:rPr>
              <a:t>, </a:t>
            </a:r>
            <a:r>
              <a:rPr lang="en-US" sz="2400" b="1" dirty="0" smtClean="0">
                <a:solidFill>
                  <a:schemeClr val="tx1"/>
                </a:solidFill>
                <a:latin typeface="Arial" panose="020B0604020202020204" pitchFamily="34" charset="0"/>
                <a:cs typeface="Arial" panose="020B0604020202020204" pitchFamily="34" charset="0"/>
              </a:rPr>
              <a:t>strength</a:t>
            </a:r>
            <a:r>
              <a:rPr lang="en-US" sz="2400" dirty="0" smtClean="0">
                <a:solidFill>
                  <a:schemeClr val="tx1"/>
                </a:solidFill>
                <a:latin typeface="Arial" panose="020B0604020202020204" pitchFamily="34" charset="0"/>
                <a:cs typeface="Arial" panose="020B0604020202020204" pitchFamily="34" charset="0"/>
              </a:rPr>
              <a:t>, </a:t>
            </a:r>
            <a:r>
              <a:rPr lang="en-US" sz="2400" b="1" dirty="0" smtClean="0">
                <a:solidFill>
                  <a:schemeClr val="tx1"/>
                </a:solidFill>
                <a:latin typeface="Arial" panose="020B0604020202020204" pitchFamily="34" charset="0"/>
                <a:cs typeface="Arial" panose="020B0604020202020204" pitchFamily="34" charset="0"/>
              </a:rPr>
              <a:t>quality</a:t>
            </a:r>
            <a:r>
              <a:rPr lang="en-US" sz="2400" dirty="0" smtClean="0">
                <a:solidFill>
                  <a:schemeClr val="tx1"/>
                </a:solidFill>
                <a:latin typeface="Arial" panose="020B0604020202020204" pitchFamily="34" charset="0"/>
                <a:cs typeface="Arial" panose="020B0604020202020204" pitchFamily="34" charset="0"/>
              </a:rPr>
              <a:t>, and </a:t>
            </a:r>
            <a:r>
              <a:rPr lang="en-US" sz="2400" b="1" dirty="0" smtClean="0">
                <a:solidFill>
                  <a:schemeClr val="tx1"/>
                </a:solidFill>
                <a:latin typeface="Arial" panose="020B0604020202020204" pitchFamily="34" charset="0"/>
                <a:cs typeface="Arial" panose="020B0604020202020204" pitchFamily="34" charset="0"/>
              </a:rPr>
              <a:t>purity</a:t>
            </a:r>
            <a:r>
              <a:rPr lang="en-US" sz="2400" dirty="0" smtClean="0">
                <a:solidFill>
                  <a:schemeClr val="tx1"/>
                </a:solidFill>
                <a:latin typeface="Arial" panose="020B0604020202020204" pitchFamily="34" charset="0"/>
                <a:cs typeface="Arial" panose="020B0604020202020204" pitchFamily="34" charset="0"/>
              </a:rPr>
              <a:t>. </a:t>
            </a:r>
          </a:p>
          <a:p>
            <a:pPr algn="just"/>
            <a:r>
              <a:rPr lang="en-US" sz="2400" dirty="0" smtClean="0">
                <a:solidFill>
                  <a:schemeClr val="tx1"/>
                </a:solidFill>
                <a:latin typeface="Arial" panose="020B0604020202020204" pitchFamily="34" charset="0"/>
                <a:cs typeface="Arial" panose="020B0604020202020204" pitchFamily="34" charset="0"/>
              </a:rPr>
              <a:t>In-process samples taken from production batches periodically for product control. </a:t>
            </a:r>
            <a:endParaRPr lang="en-US" sz="2400" dirty="0" smtClean="0">
              <a:solidFill>
                <a:schemeClr val="tx1"/>
              </a:solidFill>
              <a:latin typeface="Arial" panose="020B0604020202020204" pitchFamily="34" charset="0"/>
              <a:cs typeface="Arial" panose="020B0604020202020204" pitchFamily="34" charset="0"/>
            </a:endParaRPr>
          </a:p>
          <a:p>
            <a:pPr algn="just">
              <a:buNone/>
            </a:pPr>
            <a:r>
              <a:rPr lang="en-US" sz="2400" dirty="0">
                <a:solidFill>
                  <a:schemeClr val="accent2"/>
                </a:solidFill>
                <a:latin typeface="Arial" panose="020B0604020202020204" pitchFamily="34" charset="0"/>
                <a:cs typeface="Arial" panose="020B0604020202020204" pitchFamily="34" charset="0"/>
              </a:rPr>
              <a:t>In-process controls are of two general types: </a:t>
            </a:r>
            <a:endParaRPr lang="en-US" sz="2400" dirty="0" smtClean="0">
              <a:solidFill>
                <a:schemeClr val="accent2"/>
              </a:solidFill>
              <a:latin typeface="Arial" panose="020B0604020202020204" pitchFamily="34" charset="0"/>
              <a:cs typeface="Arial" panose="020B0604020202020204" pitchFamily="34" charset="0"/>
            </a:endParaRPr>
          </a:p>
          <a:p>
            <a:pPr algn="just">
              <a:buNone/>
            </a:pPr>
            <a:r>
              <a:rPr lang="en-US" sz="2400" dirty="0" smtClean="0">
                <a:solidFill>
                  <a:schemeClr val="tx1"/>
                </a:solidFill>
                <a:latin typeface="Arial" panose="020B0604020202020204" pitchFamily="34" charset="0"/>
                <a:cs typeface="Arial" panose="020B0604020202020204" pitchFamily="34" charset="0"/>
              </a:rPr>
              <a:t>(</a:t>
            </a:r>
            <a:r>
              <a:rPr lang="en-US" sz="2400" dirty="0">
                <a:solidFill>
                  <a:schemeClr val="tx1"/>
                </a:solidFill>
                <a:latin typeface="Arial" panose="020B0604020202020204" pitchFamily="34" charset="0"/>
                <a:cs typeface="Arial" panose="020B0604020202020204" pitchFamily="34" charset="0"/>
              </a:rPr>
              <a:t>a) those performed by production personnel at the time of operation to ensure that the machinery is producing  output  within </a:t>
            </a:r>
            <a:r>
              <a:rPr lang="en-US" sz="2400" dirty="0" err="1" smtClean="0">
                <a:solidFill>
                  <a:schemeClr val="tx1"/>
                </a:solidFill>
                <a:latin typeface="Arial" panose="020B0604020202020204" pitchFamily="34" charset="0"/>
                <a:cs typeface="Arial" panose="020B0604020202020204" pitchFamily="34" charset="0"/>
              </a:rPr>
              <a:t>preestablished</a:t>
            </a:r>
            <a:r>
              <a:rPr lang="en-US" sz="2400" dirty="0" smtClean="0">
                <a:solidFill>
                  <a:schemeClr val="tx1"/>
                </a:solidFill>
                <a:latin typeface="Arial" panose="020B0604020202020204" pitchFamily="34" charset="0"/>
                <a:cs typeface="Arial" panose="020B0604020202020204" pitchFamily="34" charset="0"/>
              </a:rPr>
              <a:t> </a:t>
            </a:r>
            <a:r>
              <a:rPr lang="en-US" sz="2400" dirty="0">
                <a:solidFill>
                  <a:schemeClr val="tx1"/>
                </a:solidFill>
                <a:latin typeface="Arial" panose="020B0604020202020204" pitchFamily="34" charset="0"/>
                <a:cs typeface="Arial" panose="020B0604020202020204" pitchFamily="34" charset="0"/>
              </a:rPr>
              <a:t>control limits (e.g., tablet size, hardness)</a:t>
            </a:r>
          </a:p>
          <a:p>
            <a:pPr algn="just">
              <a:buNone/>
            </a:pPr>
            <a:r>
              <a:rPr lang="en-US" sz="2400" dirty="0">
                <a:solidFill>
                  <a:schemeClr val="tx1"/>
                </a:solidFill>
                <a:latin typeface="Arial" panose="020B0604020202020204" pitchFamily="34" charset="0"/>
                <a:cs typeface="Arial" panose="020B0604020202020204" pitchFamily="34" charset="0"/>
              </a:rPr>
              <a:t> (b) those performed by the quality control laboratory personnel to ensure compliance with all product specifications (e.g., tablet content, dissolution) and batch-to-batch consistency. </a:t>
            </a:r>
            <a:endParaRPr lang="ar-IQ" sz="2400" dirty="0">
              <a:solidFill>
                <a:schemeClr val="tx1"/>
              </a:solidFill>
              <a:latin typeface="Arial" panose="020B0604020202020204" pitchFamily="34" charset="0"/>
              <a:cs typeface="Arial" panose="020B0604020202020204" pitchFamily="34" charset="0"/>
            </a:endParaRPr>
          </a:p>
          <a:p>
            <a:pPr algn="just"/>
            <a:endParaRPr lang="en-US" sz="2400" dirty="0" smtClean="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352928" cy="5904656"/>
          </a:xfrm>
        </p:spPr>
        <p:txBody>
          <a:bodyPr>
            <a:normAutofit fontScale="92500" lnSpcReduction="10000"/>
          </a:bodyPr>
          <a:lstStyle/>
          <a:p>
            <a:pPr marL="0" indent="0" algn="just">
              <a:buNone/>
            </a:pPr>
            <a:r>
              <a:rPr lang="en-US" b="1" dirty="0" smtClean="0">
                <a:solidFill>
                  <a:schemeClr val="accent2"/>
                </a:solidFill>
                <a:latin typeface="Arial" panose="020B0604020202020204" pitchFamily="34" charset="0"/>
                <a:cs typeface="Arial" panose="020B0604020202020204" pitchFamily="34" charset="0"/>
              </a:rPr>
              <a:t>Packaging and labeling control</a:t>
            </a:r>
          </a:p>
          <a:p>
            <a:pPr algn="just"/>
            <a:r>
              <a:rPr lang="en-US" dirty="0" smtClean="0">
                <a:latin typeface="Arial" panose="020B0604020202020204" pitchFamily="34" charset="0"/>
                <a:cs typeface="Arial" panose="020B0604020202020204" pitchFamily="34" charset="0"/>
              </a:rPr>
              <a:t>Written </a:t>
            </a:r>
            <a:r>
              <a:rPr lang="en-US" dirty="0">
                <a:latin typeface="Arial" panose="020B0604020202020204" pitchFamily="34" charset="0"/>
                <a:cs typeface="Arial" panose="020B0604020202020204" pitchFamily="34" charset="0"/>
              </a:rPr>
              <a:t>procedures are </a:t>
            </a:r>
            <a:r>
              <a:rPr lang="en-US" dirty="0">
                <a:solidFill>
                  <a:schemeClr val="tx1"/>
                </a:solidFill>
                <a:latin typeface="Arial" panose="020B0604020202020204" pitchFamily="34" charset="0"/>
                <a:cs typeface="Arial" panose="020B0604020202020204" pitchFamily="34" charset="0"/>
              </a:rPr>
              <a:t>required for the receipt, identification, storage, handling, sampling, and testing of drug product and issuance of labeling and packaging materials</a:t>
            </a:r>
            <a:r>
              <a:rPr lang="en-US" dirty="0" smtClean="0">
                <a:solidFill>
                  <a:schemeClr val="tx1"/>
                </a:solidFill>
                <a:latin typeface="Arial" panose="020B0604020202020204" pitchFamily="34" charset="0"/>
                <a:cs typeface="Arial" panose="020B0604020202020204" pitchFamily="34" charset="0"/>
              </a:rPr>
              <a:t>.</a:t>
            </a:r>
          </a:p>
          <a:p>
            <a:pPr algn="just">
              <a:buFont typeface="Arial" panose="020B0604020202020204" pitchFamily="34" charset="0"/>
              <a:buChar char="•"/>
            </a:pPr>
            <a:r>
              <a:rPr lang="en-US" sz="2000" dirty="0" smtClean="0">
                <a:solidFill>
                  <a:schemeClr val="tx1"/>
                </a:solidFill>
                <a:latin typeface="Arial" panose="020B0604020202020204" pitchFamily="34" charset="0"/>
                <a:cs typeface="Arial" panose="020B0604020202020204" pitchFamily="34" charset="0"/>
              </a:rPr>
              <a:t>Labeling  </a:t>
            </a:r>
            <a:r>
              <a:rPr lang="en-US" sz="2000" dirty="0">
                <a:solidFill>
                  <a:schemeClr val="tx1"/>
                </a:solidFill>
                <a:latin typeface="Arial" panose="020B0604020202020204" pitchFamily="34" charset="0"/>
                <a:cs typeface="Arial" panose="020B0604020202020204" pitchFamily="34" charset="0"/>
              </a:rPr>
              <a:t>for each variation in drug  product—strength, dosage form, or quantity of contents—must be stored separately with suitable identification. </a:t>
            </a:r>
            <a:endParaRPr lang="en-US" sz="2000" dirty="0" smtClean="0">
              <a:solidFill>
                <a:schemeClr val="tx1"/>
              </a:solidFill>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000" dirty="0" smtClean="0">
                <a:solidFill>
                  <a:schemeClr val="tx1"/>
                </a:solidFill>
                <a:latin typeface="Arial" panose="020B0604020202020204" pitchFamily="34" charset="0"/>
                <a:cs typeface="Arial" panose="020B0604020202020204" pitchFamily="34" charset="0"/>
              </a:rPr>
              <a:t>outdated </a:t>
            </a:r>
            <a:r>
              <a:rPr lang="en-US" sz="2000" dirty="0">
                <a:solidFill>
                  <a:schemeClr val="tx1"/>
                </a:solidFill>
                <a:latin typeface="Arial" panose="020B0604020202020204" pitchFamily="34" charset="0"/>
                <a:cs typeface="Arial" panose="020B0604020202020204" pitchFamily="34" charset="0"/>
              </a:rPr>
              <a:t>labels and other packaging materials  must be destroyed. Access to the storage area must be limited to authorized personnel.</a:t>
            </a:r>
            <a:endParaRPr lang="ar-IQ" sz="2000" dirty="0">
              <a:solidFill>
                <a:schemeClr val="tx1"/>
              </a:solidFill>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000" dirty="0">
                <a:solidFill>
                  <a:schemeClr val="tx1"/>
                </a:solidFill>
                <a:latin typeface="Arial" panose="020B0604020202020204" pitchFamily="34" charset="0"/>
                <a:cs typeface="Arial" panose="020B0604020202020204" pitchFamily="34" charset="0"/>
              </a:rPr>
              <a:t>Each label must contain expiration dating  and the production batch or lot number to facilitate product identification. </a:t>
            </a:r>
            <a:endParaRPr lang="en-US" sz="2000" dirty="0" smtClean="0">
              <a:solidFill>
                <a:schemeClr val="tx1"/>
              </a:solidFill>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000" dirty="0" smtClean="0">
                <a:solidFill>
                  <a:schemeClr val="tx1"/>
                </a:solidFill>
                <a:latin typeface="Arial" panose="020B0604020202020204" pitchFamily="34" charset="0"/>
                <a:cs typeface="Arial" panose="020B0604020202020204" pitchFamily="34" charset="0"/>
              </a:rPr>
              <a:t>Special </a:t>
            </a:r>
            <a:r>
              <a:rPr lang="en-US" sz="2000" dirty="0">
                <a:solidFill>
                  <a:schemeClr val="tx1"/>
                </a:solidFill>
                <a:latin typeface="Arial" panose="020B0604020202020204" pitchFamily="34" charset="0"/>
                <a:cs typeface="Arial" panose="020B0604020202020204" pitchFamily="34" charset="0"/>
              </a:rPr>
              <a:t>packaging requirements may </a:t>
            </a:r>
            <a:r>
              <a:rPr lang="en-US" sz="2000" dirty="0" smtClean="0">
                <a:solidFill>
                  <a:schemeClr val="tx1"/>
                </a:solidFill>
                <a:latin typeface="Arial" panose="020B0604020202020204" pitchFamily="34" charset="0"/>
                <a:cs typeface="Arial" panose="020B0604020202020204" pitchFamily="34" charset="0"/>
              </a:rPr>
              <a:t>apply </a:t>
            </a:r>
            <a:r>
              <a:rPr lang="en-US" sz="2000" dirty="0">
                <a:solidFill>
                  <a:schemeClr val="tx1"/>
                </a:solidFill>
                <a:latin typeface="Arial" panose="020B0604020202020204" pitchFamily="34" charset="0"/>
                <a:cs typeface="Arial" panose="020B0604020202020204" pitchFamily="34" charset="0"/>
              </a:rPr>
              <a:t>in certain instances, as with </a:t>
            </a:r>
            <a:r>
              <a:rPr lang="en-US" sz="2000" dirty="0" smtClean="0">
                <a:solidFill>
                  <a:schemeClr val="tx1"/>
                </a:solidFill>
                <a:latin typeface="Arial" panose="020B0604020202020204" pitchFamily="34" charset="0"/>
                <a:cs typeface="Arial" panose="020B0604020202020204" pitchFamily="34" charset="0"/>
              </a:rPr>
              <a:t> tamper-evident </a:t>
            </a:r>
            <a:r>
              <a:rPr lang="en-US" sz="2000" dirty="0">
                <a:solidFill>
                  <a:schemeClr val="tx1"/>
                </a:solidFill>
                <a:latin typeface="Arial" panose="020B0604020202020204" pitchFamily="34" charset="0"/>
                <a:cs typeface="Arial" panose="020B0604020202020204" pitchFamily="34" charset="0"/>
              </a:rPr>
              <a:t>packaging for </a:t>
            </a:r>
            <a:r>
              <a:rPr lang="en-US" sz="2000" dirty="0" smtClean="0">
                <a:solidFill>
                  <a:schemeClr val="tx1"/>
                </a:solidFill>
                <a:latin typeface="Arial" panose="020B0604020202020204" pitchFamily="34" charset="0"/>
                <a:cs typeface="Arial" panose="020B0604020202020204" pitchFamily="34" charset="0"/>
              </a:rPr>
              <a:t> over-the-counter </a:t>
            </a:r>
            <a:r>
              <a:rPr lang="en-US" sz="2000" dirty="0">
                <a:solidFill>
                  <a:schemeClr val="tx1"/>
                </a:solidFill>
                <a:latin typeface="Arial" panose="020B0604020202020204" pitchFamily="34" charset="0"/>
                <a:cs typeface="Arial" panose="020B0604020202020204" pitchFamily="34" charset="0"/>
              </a:rPr>
              <a:t>(OTC) products</a:t>
            </a:r>
            <a:r>
              <a:rPr lang="en-US" sz="2000" dirty="0" smtClean="0">
                <a:solidFill>
                  <a:schemeClr val="tx1"/>
                </a:solidFill>
                <a:latin typeface="Arial" panose="020B0604020202020204" pitchFamily="34" charset="0"/>
                <a:cs typeface="Arial" panose="020B0604020202020204" pitchFamily="34" charset="0"/>
              </a:rPr>
              <a:t> </a:t>
            </a:r>
            <a:endParaRPr lang="en-US" sz="2000" dirty="0">
              <a:solidFill>
                <a:schemeClr val="tx1"/>
              </a:solidFill>
              <a:latin typeface="Arial" panose="020B0604020202020204" pitchFamily="34" charset="0"/>
              <a:cs typeface="Arial" panose="020B0604020202020204" pitchFamily="34" charset="0"/>
            </a:endParaRPr>
          </a:p>
          <a:p>
            <a:pPr marL="0" indent="0" algn="just">
              <a:buNone/>
            </a:pPr>
            <a:r>
              <a:rPr lang="en-US" b="1" dirty="0">
                <a:solidFill>
                  <a:schemeClr val="accent2"/>
                </a:solidFill>
                <a:latin typeface="Arial" panose="020B0604020202020204" pitchFamily="34" charset="0"/>
                <a:cs typeface="Arial" panose="020B0604020202020204" pitchFamily="34" charset="0"/>
              </a:rPr>
              <a:t>Expiration Dating</a:t>
            </a:r>
          </a:p>
          <a:p>
            <a:pPr algn="just"/>
            <a:r>
              <a:rPr lang="en-US" dirty="0">
                <a:latin typeface="Arial" panose="020B0604020202020204" pitchFamily="34" charset="0"/>
                <a:cs typeface="Arial" panose="020B0604020202020204" pitchFamily="34" charset="0"/>
              </a:rPr>
              <a:t>To </a:t>
            </a:r>
            <a:r>
              <a:rPr lang="en-US" dirty="0">
                <a:solidFill>
                  <a:schemeClr val="tx1"/>
                </a:solidFill>
                <a:latin typeface="Arial" panose="020B0604020202020204" pitchFamily="34" charset="0"/>
                <a:cs typeface="Arial" panose="020B0604020202020204" pitchFamily="34" charset="0"/>
              </a:rPr>
              <a:t>ensure that a drug product meets standards of identity, strength, quality, and purity at time of use. Except from this requirement are </a:t>
            </a:r>
            <a:r>
              <a:rPr lang="en-US" b="1" dirty="0">
                <a:solidFill>
                  <a:schemeClr val="tx1"/>
                </a:solidFill>
                <a:latin typeface="Arial" panose="020B0604020202020204" pitchFamily="34" charset="0"/>
                <a:cs typeface="Arial" panose="020B0604020202020204" pitchFamily="34" charset="0"/>
              </a:rPr>
              <a:t>homeopathic drug products</a:t>
            </a:r>
            <a:r>
              <a:rPr lang="en-US" dirty="0">
                <a:solidFill>
                  <a:schemeClr val="tx1"/>
                </a:solidFill>
                <a:latin typeface="Arial" panose="020B0604020202020204" pitchFamily="34" charset="0"/>
                <a:cs typeface="Arial" panose="020B0604020202020204" pitchFamily="34" charset="0"/>
              </a:rPr>
              <a:t>, </a:t>
            </a:r>
            <a:r>
              <a:rPr lang="en-US" b="1" dirty="0">
                <a:solidFill>
                  <a:schemeClr val="tx1"/>
                </a:solidFill>
                <a:latin typeface="Arial" panose="020B0604020202020204" pitchFamily="34" charset="0"/>
                <a:cs typeface="Arial" panose="020B0604020202020204" pitchFamily="34" charset="0"/>
              </a:rPr>
              <a:t>allergenic extracts</a:t>
            </a:r>
            <a:r>
              <a:rPr lang="en-US" dirty="0">
                <a:solidFill>
                  <a:schemeClr val="tx1"/>
                </a:solidFill>
                <a:latin typeface="Arial" panose="020B0604020202020204" pitchFamily="34" charset="0"/>
                <a:cs typeface="Arial" panose="020B0604020202020204" pitchFamily="34" charset="0"/>
              </a:rPr>
              <a:t>, and investigational drugs that meet the standards established during preclinical and clinical studies.</a:t>
            </a:r>
          </a:p>
          <a:p>
            <a:pPr algn="just"/>
            <a:endParaRPr lang="en-US" dirty="0"/>
          </a:p>
        </p:txBody>
      </p:sp>
    </p:spTree>
    <p:extLst>
      <p:ext uri="{BB962C8B-B14F-4D97-AF65-F5344CB8AC3E}">
        <p14:creationId xmlns:p14="http://schemas.microsoft.com/office/powerpoint/2010/main" val="4023250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8712968" cy="6048672"/>
          </a:xfrm>
        </p:spPr>
        <p:txBody>
          <a:bodyPr>
            <a:noAutofit/>
          </a:bodyPr>
          <a:lstStyle/>
          <a:p>
            <a:pPr algn="just"/>
            <a:r>
              <a:rPr lang="en-US" sz="2000" dirty="0" smtClean="0">
                <a:solidFill>
                  <a:schemeClr val="accent2"/>
                </a:solidFill>
                <a:latin typeface="Arial" panose="020B0604020202020204" pitchFamily="34" charset="0"/>
                <a:cs typeface="Arial" panose="020B0604020202020204" pitchFamily="34" charset="0"/>
              </a:rPr>
              <a:t>Tamper-Evident </a:t>
            </a:r>
            <a:r>
              <a:rPr lang="en-US" sz="2000" dirty="0">
                <a:solidFill>
                  <a:schemeClr val="accent2"/>
                </a:solidFill>
                <a:latin typeface="Arial" panose="020B0604020202020204" pitchFamily="34" charset="0"/>
                <a:cs typeface="Arial" panose="020B0604020202020204" pitchFamily="34" charset="0"/>
              </a:rPr>
              <a:t>Packaging </a:t>
            </a:r>
            <a:r>
              <a:rPr lang="en-US" sz="2000" i="1" dirty="0">
                <a:latin typeface="Arial" panose="020B0604020202020204" pitchFamily="34" charset="0"/>
                <a:cs typeface="Arial" panose="020B0604020202020204" pitchFamily="34" charset="0"/>
              </a:rPr>
              <a:t>It is defined as “one having one or more indicators or barriers to entry which, if breached or missing, can reasonably be expected to provide visible evidence to consumers that tampering has occurred.” </a:t>
            </a:r>
            <a:endParaRPr lang="en-US" sz="2000" i="1"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Today</a:t>
            </a:r>
            <a:r>
              <a:rPr lang="en-US" sz="2000" dirty="0">
                <a:latin typeface="Arial" panose="020B0604020202020204" pitchFamily="34" charset="0"/>
                <a:cs typeface="Arial" panose="020B0604020202020204" pitchFamily="34" charset="0"/>
              </a:rPr>
              <a:t>, the cGMP regulations require </a:t>
            </a:r>
            <a:r>
              <a:rPr lang="en-US" sz="2000" dirty="0" smtClean="0">
                <a:latin typeface="Arial" panose="020B0604020202020204" pitchFamily="34" charset="0"/>
                <a:cs typeface="Arial" panose="020B0604020202020204" pitchFamily="34" charset="0"/>
              </a:rPr>
              <a:t>tamper-evident </a:t>
            </a:r>
            <a:r>
              <a:rPr lang="en-US" sz="2000" dirty="0">
                <a:latin typeface="Arial" panose="020B0604020202020204" pitchFamily="34" charset="0"/>
                <a:cs typeface="Arial" panose="020B0604020202020204" pitchFamily="34" charset="0"/>
              </a:rPr>
              <a:t>packaging for OTC drug </a:t>
            </a:r>
            <a:r>
              <a:rPr lang="en-US" sz="2000" dirty="0" smtClean="0">
                <a:latin typeface="Arial" panose="020B0604020202020204" pitchFamily="34" charset="0"/>
                <a:cs typeface="Arial" panose="020B0604020202020204" pitchFamily="34" charset="0"/>
              </a:rPr>
              <a:t>products to </a:t>
            </a:r>
            <a:r>
              <a:rPr lang="en-US" sz="2000" dirty="0">
                <a:latin typeface="Arial" panose="020B0604020202020204" pitchFamily="34" charset="0"/>
                <a:cs typeface="Arial" panose="020B0604020202020204" pitchFamily="34" charset="0"/>
              </a:rPr>
              <a:t>improve their security and to </a:t>
            </a:r>
            <a:r>
              <a:rPr lang="en-US" sz="2000" dirty="0" smtClean="0">
                <a:latin typeface="Arial" panose="020B0604020202020204" pitchFamily="34" charset="0"/>
                <a:cs typeface="Arial" panose="020B0604020202020204" pitchFamily="34" charset="0"/>
              </a:rPr>
              <a:t>assure their </a:t>
            </a:r>
            <a:r>
              <a:rPr lang="en-US" sz="2000" dirty="0">
                <a:latin typeface="Arial" panose="020B0604020202020204" pitchFamily="34" charset="0"/>
                <a:cs typeface="Arial" panose="020B0604020202020204" pitchFamily="34" charset="0"/>
              </a:rPr>
              <a:t>safety and effectiveness</a:t>
            </a:r>
            <a:r>
              <a:rPr lang="en-US" sz="2000" dirty="0" smtClean="0">
                <a:latin typeface="Arial" panose="020B0604020202020204" pitchFamily="34" charset="0"/>
                <a:cs typeface="Arial" panose="020B0604020202020204" pitchFamily="34" charset="0"/>
              </a:rPr>
              <a:t>.</a:t>
            </a:r>
            <a:endParaRPr lang="en-US" sz="2000" i="1" dirty="0" smtClean="0">
              <a:latin typeface="Arial" panose="020B0604020202020204" pitchFamily="34" charset="0"/>
              <a:cs typeface="Arial" panose="020B0604020202020204" pitchFamily="34" charset="0"/>
            </a:endParaRPr>
          </a:p>
        </p:txBody>
      </p:sp>
      <p:pic>
        <p:nvPicPr>
          <p:cNvPr id="4" name="Picture 3"/>
          <p:cNvPicPr>
            <a:picLocks noChangeAspect="1"/>
          </p:cNvPicPr>
          <p:nvPr/>
        </p:nvPicPr>
        <p:blipFill rotWithShape="1">
          <a:blip r:embed="rId2"/>
          <a:srcRect b="3175"/>
          <a:stretch/>
        </p:blipFill>
        <p:spPr>
          <a:xfrm>
            <a:off x="179512" y="2688988"/>
            <a:ext cx="8640960" cy="4169012"/>
          </a:xfrm>
          <a:prstGeom prst="rect">
            <a:avLst/>
          </a:prstGeom>
        </p:spPr>
      </p:pic>
    </p:spTree>
    <p:extLst>
      <p:ext uri="{BB962C8B-B14F-4D97-AF65-F5344CB8AC3E}">
        <p14:creationId xmlns:p14="http://schemas.microsoft.com/office/powerpoint/2010/main" val="1770766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52928" cy="3880773"/>
          </a:xfrm>
        </p:spPr>
        <p:txBody>
          <a:bodyPr>
            <a:noAutofit/>
          </a:bodyPr>
          <a:lstStyle/>
          <a:p>
            <a:pPr marL="0" indent="0" algn="just">
              <a:buNone/>
            </a:pPr>
            <a:r>
              <a:rPr lang="en-US" sz="2400" dirty="0">
                <a:solidFill>
                  <a:schemeClr val="accent2"/>
                </a:solidFill>
                <a:latin typeface="Arial" panose="020B0604020202020204" pitchFamily="34" charset="0"/>
                <a:cs typeface="Arial" panose="020B0604020202020204" pitchFamily="34" charset="0"/>
              </a:rPr>
              <a:t>HOLDING AND DISTRIBUTION</a:t>
            </a:r>
          </a:p>
          <a:p>
            <a:pPr algn="just"/>
            <a:r>
              <a:rPr lang="en-US" sz="2400" dirty="0">
                <a:latin typeface="Arial" panose="020B0604020202020204" pitchFamily="34" charset="0"/>
                <a:cs typeface="Arial" panose="020B0604020202020204" pitchFamily="34" charset="0"/>
              </a:rPr>
              <a:t>Written procedures must be established and followed for the holding and distribution of product. </a:t>
            </a:r>
          </a:p>
          <a:p>
            <a:pPr algn="just"/>
            <a:r>
              <a:rPr lang="en-US" sz="2400" dirty="0">
                <a:latin typeface="Arial" panose="020B0604020202020204" pitchFamily="34" charset="0"/>
                <a:cs typeface="Arial" panose="020B0604020202020204" pitchFamily="34" charset="0"/>
              </a:rPr>
              <a:t>Finished pharmaceuticals must be quarantined in storage until released by the quality control unit. </a:t>
            </a:r>
          </a:p>
          <a:p>
            <a:pPr algn="just"/>
            <a:r>
              <a:rPr lang="en-US" sz="2400" dirty="0">
                <a:latin typeface="Arial" panose="020B0604020202020204" pitchFamily="34" charset="0"/>
                <a:cs typeface="Arial" panose="020B0604020202020204" pitchFamily="34" charset="0"/>
              </a:rPr>
              <a:t>Products must be stored and </a:t>
            </a:r>
            <a:r>
              <a:rPr lang="en-US" sz="2400" b="1" dirty="0">
                <a:solidFill>
                  <a:schemeClr val="accent2"/>
                </a:solidFill>
                <a:latin typeface="Arial" panose="020B0604020202020204" pitchFamily="34" charset="0"/>
                <a:cs typeface="Arial" panose="020B0604020202020204" pitchFamily="34" charset="0"/>
              </a:rPr>
              <a:t>shipped </a:t>
            </a:r>
            <a:r>
              <a:rPr lang="en-US" sz="2400" dirty="0">
                <a:latin typeface="Arial" panose="020B0604020202020204" pitchFamily="34" charset="0"/>
                <a:cs typeface="Arial" panose="020B0604020202020204" pitchFamily="34" charset="0"/>
              </a:rPr>
              <a:t>under conditions that</a:t>
            </a:r>
            <a:r>
              <a:rPr lang="en-US" sz="2400" b="1" dirty="0">
                <a:solidFill>
                  <a:schemeClr val="accent2"/>
                </a:solidFill>
                <a:latin typeface="Arial" panose="020B0604020202020204" pitchFamily="34" charset="0"/>
                <a:cs typeface="Arial" panose="020B0604020202020204" pitchFamily="34" charset="0"/>
              </a:rPr>
              <a:t> do not affect product quality. </a:t>
            </a:r>
          </a:p>
          <a:p>
            <a:pPr algn="just"/>
            <a:r>
              <a:rPr lang="en-US" sz="2400" dirty="0">
                <a:latin typeface="Arial" panose="020B0604020202020204" pitchFamily="34" charset="0"/>
                <a:cs typeface="Arial" panose="020B0604020202020204" pitchFamily="34" charset="0"/>
              </a:rPr>
              <a:t>the oldest approved stock is distributed first. </a:t>
            </a:r>
          </a:p>
          <a:p>
            <a:pPr algn="just"/>
            <a:r>
              <a:rPr lang="en-US" sz="2400" dirty="0">
                <a:latin typeface="Arial" panose="020B0604020202020204" pitchFamily="34" charset="0"/>
                <a:cs typeface="Arial" panose="020B0604020202020204" pitchFamily="34" charset="0"/>
              </a:rPr>
              <a:t>The distribution control system must allow the distribution point of each lot of drug product to be readily determined to facilitate its recall if necessary.</a:t>
            </a:r>
          </a:p>
          <a:p>
            <a:endParaRPr lang="en-US" sz="2400" dirty="0"/>
          </a:p>
        </p:txBody>
      </p:sp>
    </p:spTree>
    <p:extLst>
      <p:ext uri="{BB962C8B-B14F-4D97-AF65-F5344CB8AC3E}">
        <p14:creationId xmlns:p14="http://schemas.microsoft.com/office/powerpoint/2010/main" val="3993240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60" y="404664"/>
            <a:ext cx="8210873" cy="432048"/>
          </a:xfrm>
        </p:spPr>
        <p:txBody>
          <a:bodyPr>
            <a:normAutofit fontScale="90000"/>
          </a:bodyPr>
          <a:lstStyle/>
          <a:p>
            <a:r>
              <a:rPr lang="en-US" sz="2800" b="1" dirty="0" smtClean="0">
                <a:solidFill>
                  <a:schemeClr val="accent2"/>
                </a:solidFill>
                <a:latin typeface="Arial" panose="020B0604020202020204" pitchFamily="34" charset="0"/>
                <a:cs typeface="Arial" panose="020B0604020202020204" pitchFamily="34" charset="0"/>
              </a:rPr>
              <a:t>LABORATORY CONTROLS</a:t>
            </a:r>
            <a:r>
              <a:rPr lang="en-US" sz="2800" dirty="0" smtClean="0">
                <a:solidFill>
                  <a:schemeClr val="accent2"/>
                </a:solidFill>
                <a:latin typeface="Arial" panose="020B0604020202020204" pitchFamily="34" charset="0"/>
                <a:cs typeface="Arial" panose="020B0604020202020204" pitchFamily="34" charset="0"/>
              </a:rPr>
              <a:t/>
            </a:r>
            <a:br>
              <a:rPr lang="en-US" sz="2800" dirty="0" smtClean="0">
                <a:solidFill>
                  <a:schemeClr val="accent2"/>
                </a:solidFill>
                <a:latin typeface="Arial" panose="020B0604020202020204" pitchFamily="34" charset="0"/>
                <a:cs typeface="Arial" panose="020B0604020202020204" pitchFamily="34" charset="0"/>
              </a:rPr>
            </a:br>
            <a:endParaRPr lang="en-US" sz="2800" dirty="0">
              <a:solidFill>
                <a:schemeClr val="accent2"/>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79512" y="1124744"/>
            <a:ext cx="8715436" cy="6072206"/>
          </a:xfrm>
        </p:spPr>
        <p:txBody>
          <a:bodyPr>
            <a:normAutofit/>
          </a:bodyPr>
          <a:lstStyle/>
          <a:p>
            <a:pPr algn="just"/>
            <a:r>
              <a:rPr lang="en-US" sz="2400" dirty="0" smtClean="0">
                <a:solidFill>
                  <a:schemeClr val="tx1"/>
                </a:solidFill>
                <a:latin typeface="Times New Roman" pitchFamily="18" charset="0"/>
                <a:cs typeface="Times New Roman" pitchFamily="18" charset="0"/>
              </a:rPr>
              <a:t>Laboratory controls are requirements for the establishment of and conformance to : </a:t>
            </a:r>
            <a:r>
              <a:rPr lang="en-US" sz="2400" b="1" dirty="0" smtClean="0">
                <a:solidFill>
                  <a:schemeClr val="tx1"/>
                </a:solidFill>
                <a:latin typeface="Times New Roman" pitchFamily="18" charset="0"/>
                <a:cs typeface="Times New Roman" pitchFamily="18" charset="0"/>
              </a:rPr>
              <a:t>written specifications</a:t>
            </a:r>
            <a:r>
              <a:rPr lang="en-US" sz="2400" dirty="0" smtClean="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standards</a:t>
            </a:r>
            <a:r>
              <a:rPr lang="en-US" sz="2400" dirty="0" smtClean="0">
                <a:solidFill>
                  <a:schemeClr val="tx1"/>
                </a:solidFill>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sampling plans</a:t>
            </a:r>
            <a:r>
              <a:rPr lang="en-US" sz="2400" dirty="0" smtClean="0">
                <a:solidFill>
                  <a:schemeClr val="tx1"/>
                </a:solidFill>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test procedures and other such mechanisms</a:t>
            </a:r>
            <a:r>
              <a:rPr lang="en-US" sz="2400" dirty="0" smtClean="0">
                <a:solidFill>
                  <a:schemeClr val="tx1"/>
                </a:solidFill>
                <a:latin typeface="Times New Roman" pitchFamily="18" charset="0"/>
                <a:cs typeface="Times New Roman" pitchFamily="18" charset="0"/>
              </a:rPr>
              <a:t>. </a:t>
            </a:r>
          </a:p>
          <a:p>
            <a:pPr algn="just"/>
            <a:r>
              <a:rPr lang="en-US" sz="2400" dirty="0" smtClean="0">
                <a:solidFill>
                  <a:schemeClr val="tx1"/>
                </a:solidFill>
                <a:latin typeface="Times New Roman" pitchFamily="18" charset="0"/>
                <a:cs typeface="Times New Roman" pitchFamily="18" charset="0"/>
              </a:rPr>
              <a:t>The specifications, which apply to each batch of drug product, include </a:t>
            </a:r>
            <a:r>
              <a:rPr lang="en-US" sz="2400" b="1" dirty="0" smtClean="0">
                <a:solidFill>
                  <a:schemeClr val="tx1"/>
                </a:solidFill>
                <a:latin typeface="Times New Roman" pitchFamily="18" charset="0"/>
                <a:cs typeface="Times New Roman" pitchFamily="18" charset="0"/>
              </a:rPr>
              <a:t>sample size, test intervals, sample storage and stability testing</a:t>
            </a:r>
          </a:p>
          <a:p>
            <a:pPr algn="just">
              <a:lnSpc>
                <a:spcPct val="120000"/>
              </a:lnSpc>
              <a:buNone/>
            </a:pPr>
            <a:r>
              <a:rPr lang="en-US" sz="2400" dirty="0" smtClean="0">
                <a:solidFill>
                  <a:schemeClr val="tx1"/>
                </a:solidFill>
                <a:latin typeface="Times New Roman" pitchFamily="18" charset="0"/>
                <a:cs typeface="Times New Roman" pitchFamily="18" charset="0"/>
              </a:rPr>
              <a:t>special testing requirements for </a:t>
            </a:r>
            <a:r>
              <a:rPr lang="en-US" sz="2400" dirty="0" err="1" smtClean="0">
                <a:solidFill>
                  <a:schemeClr val="tx1"/>
                </a:solidFill>
                <a:latin typeface="Times New Roman" pitchFamily="18" charset="0"/>
                <a:cs typeface="Times New Roman" pitchFamily="18" charset="0"/>
              </a:rPr>
              <a:t>parenterals</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ophthalmics</a:t>
            </a:r>
            <a:r>
              <a:rPr lang="en-US" sz="2400" dirty="0" smtClean="0">
                <a:solidFill>
                  <a:schemeClr val="tx1"/>
                </a:solidFill>
                <a:latin typeface="Times New Roman" pitchFamily="18" charset="0"/>
                <a:cs typeface="Times New Roman" pitchFamily="18" charset="0"/>
              </a:rPr>
              <a:t> , controlled-release products, and radioactive pharmaceuticals</a:t>
            </a:r>
            <a:r>
              <a:rPr lang="en-US" sz="2400" dirty="0" smtClean="0">
                <a:solidFill>
                  <a:schemeClr val="tx1"/>
                </a:solidFill>
                <a:latin typeface="Times New Roman" pitchFamily="18" charset="0"/>
                <a:cs typeface="Times New Roman" pitchFamily="18" charset="0"/>
              </a:rPr>
              <a:t>.</a:t>
            </a:r>
          </a:p>
          <a:p>
            <a:pPr algn="just">
              <a:lnSpc>
                <a:spcPct val="120000"/>
              </a:lnSpc>
              <a:buNone/>
            </a:pPr>
            <a:r>
              <a:rPr lang="en-US" sz="2400" dirty="0">
                <a:solidFill>
                  <a:srgbClr val="FF0000"/>
                </a:solidFill>
              </a:rPr>
              <a:t>*</a:t>
            </a:r>
            <a:r>
              <a:rPr lang="en-US" sz="2400" dirty="0">
                <a:solidFill>
                  <a:srgbClr val="0070C0"/>
                </a:solidFill>
              </a:rPr>
              <a:t> Reserve samples must be maintained for </a:t>
            </a:r>
            <a:r>
              <a:rPr lang="en-US" sz="2400" dirty="0">
                <a:solidFill>
                  <a:srgbClr val="C00000"/>
                </a:solidFill>
              </a:rPr>
              <a:t>1 to 3 years </a:t>
            </a:r>
            <a:r>
              <a:rPr lang="en-US" sz="2400" dirty="0">
                <a:solidFill>
                  <a:srgbClr val="0070C0"/>
                </a:solidFill>
              </a:rPr>
              <a:t>after the expiration date of the last lot of the drug product</a:t>
            </a:r>
            <a:r>
              <a:rPr lang="en-US" sz="2400" dirty="0"/>
              <a:t>.</a:t>
            </a:r>
            <a:endParaRPr lang="ar-IQ" sz="2400" dirty="0"/>
          </a:p>
          <a:p>
            <a:pPr algn="just">
              <a:lnSpc>
                <a:spcPct val="120000"/>
              </a:lnSpc>
              <a:buNone/>
            </a:pPr>
            <a:r>
              <a:rPr lang="en-US" sz="2400" dirty="0" smtClean="0">
                <a:solidFill>
                  <a:schemeClr val="tx1"/>
                </a:solidFill>
                <a:latin typeface="Times New Roman" pitchFamily="18" charset="0"/>
                <a:cs typeface="Times New Roman" pitchFamily="18" charset="0"/>
              </a:rPr>
              <a:t> </a:t>
            </a:r>
            <a:endParaRPr lang="en-US" sz="24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08720"/>
            <a:ext cx="8714930" cy="3880773"/>
          </a:xfrm>
        </p:spPr>
        <p:txBody>
          <a:bodyPr>
            <a:normAutofit/>
          </a:bodyPr>
          <a:lstStyle/>
          <a:p>
            <a:pPr algn="just"/>
            <a:r>
              <a:rPr lang="en-US" sz="3600" dirty="0">
                <a:ln>
                  <a:solidFill>
                    <a:prstClr val="black"/>
                  </a:solidFill>
                </a:ln>
                <a:solidFill>
                  <a:srgbClr val="918655">
                    <a:lumMod val="50000"/>
                  </a:srgbClr>
                </a:solidFill>
                <a:effectLst>
                  <a:glow rad="228600">
                    <a:srgbClr val="FFFF00">
                      <a:alpha val="40000"/>
                    </a:srgbClr>
                  </a:glow>
                </a:effectLst>
                <a:latin typeface="Arial" panose="020B0604020202020204" pitchFamily="34" charset="0"/>
                <a:cs typeface="Arial" panose="020B0604020202020204" pitchFamily="34" charset="0"/>
              </a:rPr>
              <a:t>Current Good Manufacturing Practices </a:t>
            </a:r>
            <a:r>
              <a:rPr lang="en-US" sz="3600" dirty="0" smtClean="0">
                <a:ln>
                  <a:solidFill>
                    <a:prstClr val="black"/>
                  </a:solidFill>
                </a:ln>
                <a:solidFill>
                  <a:prstClr val="black">
                    <a:lumMod val="75000"/>
                    <a:lumOff val="25000"/>
                  </a:prstClr>
                </a:solidFill>
                <a:effectLst>
                  <a:glow rad="228600">
                    <a:srgbClr val="FFFF00">
                      <a:alpha val="40000"/>
                    </a:srgbClr>
                  </a:glow>
                </a:effectLst>
                <a:latin typeface="Arial" panose="020B0604020202020204" pitchFamily="34" charset="0"/>
                <a:cs typeface="Arial" panose="020B0604020202020204" pitchFamily="34" charset="0"/>
              </a:rPr>
              <a:t>cGMP</a:t>
            </a:r>
          </a:p>
          <a:p>
            <a:pPr algn="just"/>
            <a:r>
              <a:rPr lang="en-US" sz="3600" dirty="0" smtClean="0">
                <a:ln>
                  <a:solidFill>
                    <a:prstClr val="black"/>
                  </a:solidFill>
                </a:ln>
                <a:solidFill>
                  <a:srgbClr val="918655">
                    <a:lumMod val="50000"/>
                  </a:srgbClr>
                </a:solidFill>
                <a:effectLst>
                  <a:glow rad="228600">
                    <a:srgbClr val="FFFF00">
                      <a:alpha val="40000"/>
                    </a:srgbClr>
                  </a:glow>
                </a:effectLst>
                <a:latin typeface="Arial" panose="020B0604020202020204" pitchFamily="34" charset="0"/>
                <a:cs typeface="Arial" panose="020B0604020202020204" pitchFamily="34" charset="0"/>
              </a:rPr>
              <a:t>Current </a:t>
            </a:r>
            <a:r>
              <a:rPr lang="en-US" sz="3600" dirty="0">
                <a:ln>
                  <a:solidFill>
                    <a:prstClr val="black"/>
                  </a:solidFill>
                </a:ln>
                <a:solidFill>
                  <a:srgbClr val="918655">
                    <a:lumMod val="50000"/>
                  </a:srgbClr>
                </a:solidFill>
                <a:effectLst>
                  <a:glow rad="228600">
                    <a:srgbClr val="FFFF00">
                      <a:alpha val="40000"/>
                    </a:srgbClr>
                  </a:glow>
                </a:effectLst>
                <a:latin typeface="Arial" panose="020B0604020202020204" pitchFamily="34" charset="0"/>
                <a:cs typeface="Arial" panose="020B0604020202020204" pitchFamily="34" charset="0"/>
              </a:rPr>
              <a:t>Good Compounding </a:t>
            </a:r>
            <a:r>
              <a:rPr lang="en-US" sz="3600" dirty="0" smtClean="0">
                <a:ln>
                  <a:solidFill>
                    <a:prstClr val="black"/>
                  </a:solidFill>
                </a:ln>
                <a:solidFill>
                  <a:srgbClr val="918655">
                    <a:lumMod val="50000"/>
                  </a:srgbClr>
                </a:solidFill>
                <a:effectLst>
                  <a:glow rad="228600">
                    <a:srgbClr val="FFFF00">
                      <a:alpha val="40000"/>
                    </a:srgbClr>
                  </a:glow>
                </a:effectLst>
                <a:latin typeface="Arial" panose="020B0604020202020204" pitchFamily="34" charset="0"/>
                <a:cs typeface="Arial" panose="020B0604020202020204" pitchFamily="34" charset="0"/>
              </a:rPr>
              <a:t>Practices </a:t>
            </a:r>
            <a:r>
              <a:rPr lang="en-US" sz="3600" dirty="0" err="1" smtClean="0">
                <a:ln>
                  <a:solidFill>
                    <a:prstClr val="black"/>
                  </a:solidFill>
                </a:ln>
                <a:solidFill>
                  <a:prstClr val="black">
                    <a:lumMod val="75000"/>
                    <a:lumOff val="25000"/>
                  </a:prstClr>
                </a:solidFill>
                <a:effectLst>
                  <a:glow rad="228600">
                    <a:srgbClr val="FFFF00">
                      <a:alpha val="40000"/>
                    </a:srgbClr>
                  </a:glow>
                </a:effectLst>
                <a:latin typeface="Arial" panose="020B0604020202020204" pitchFamily="34" charset="0"/>
                <a:cs typeface="Arial" panose="020B0604020202020204" pitchFamily="34" charset="0"/>
              </a:rPr>
              <a:t>cGCP</a:t>
            </a:r>
            <a:endParaRPr lang="en-US" sz="3600" dirty="0"/>
          </a:p>
        </p:txBody>
      </p:sp>
    </p:spTree>
    <p:extLst>
      <p:ext uri="{BB962C8B-B14F-4D97-AF65-F5344CB8AC3E}">
        <p14:creationId xmlns:p14="http://schemas.microsoft.com/office/powerpoint/2010/main" val="511169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76672"/>
            <a:ext cx="8496944" cy="4536504"/>
          </a:xfrm>
        </p:spPr>
        <p:txBody>
          <a:bodyPr>
            <a:normAutofit lnSpcReduction="10000"/>
          </a:bodyPr>
          <a:lstStyle/>
          <a:p>
            <a:pPr algn="just">
              <a:buNone/>
            </a:pPr>
            <a:r>
              <a:rPr lang="en-US" sz="2000" b="1" dirty="0" smtClean="0">
                <a:solidFill>
                  <a:schemeClr val="accent2"/>
                </a:solidFill>
                <a:latin typeface="Arial" panose="020B0604020202020204" pitchFamily="34" charset="0"/>
                <a:cs typeface="Arial" panose="020B0604020202020204" pitchFamily="34" charset="0"/>
              </a:rPr>
              <a:t>RECORDS AND REPORTS</a:t>
            </a:r>
          </a:p>
          <a:p>
            <a:pPr algn="just">
              <a:buNone/>
            </a:pPr>
            <a:endParaRPr lang="en-US" sz="2000" dirty="0" smtClean="0">
              <a:solidFill>
                <a:schemeClr val="tx1"/>
              </a:solidFill>
              <a:latin typeface="Arial" panose="020B0604020202020204" pitchFamily="34" charset="0"/>
              <a:cs typeface="Arial" panose="020B0604020202020204" pitchFamily="34" charset="0"/>
            </a:endParaRPr>
          </a:p>
          <a:p>
            <a:pPr algn="just"/>
            <a:r>
              <a:rPr lang="en-US" sz="2000" dirty="0" smtClean="0">
                <a:solidFill>
                  <a:schemeClr val="tx1"/>
                </a:solidFill>
                <a:latin typeface="Arial" panose="020B0604020202020204" pitchFamily="34" charset="0"/>
                <a:cs typeface="Arial" panose="020B0604020202020204" pitchFamily="34" charset="0"/>
              </a:rPr>
              <a:t>Production, control, and distribution records must be maintained for at least a year following the expiration date of a product batch. </a:t>
            </a:r>
            <a:endParaRPr lang="en-US" sz="2000" dirty="0" smtClean="0">
              <a:solidFill>
                <a:schemeClr val="tx1"/>
              </a:solidFill>
              <a:latin typeface="Arial" panose="020B0604020202020204" pitchFamily="34" charset="0"/>
              <a:cs typeface="Arial" panose="020B0604020202020204" pitchFamily="34" charset="0"/>
            </a:endParaRPr>
          </a:p>
          <a:p>
            <a:pPr algn="just"/>
            <a:r>
              <a:rPr lang="en-US" sz="2000" dirty="0" smtClean="0">
                <a:solidFill>
                  <a:schemeClr val="tx1"/>
                </a:solidFill>
                <a:latin typeface="Arial" panose="020B0604020202020204" pitchFamily="34" charset="0"/>
                <a:cs typeface="Arial" panose="020B0604020202020204" pitchFamily="34" charset="0"/>
              </a:rPr>
              <a:t>This </a:t>
            </a:r>
            <a:r>
              <a:rPr lang="en-US" sz="2000" dirty="0" smtClean="0">
                <a:solidFill>
                  <a:schemeClr val="tx1"/>
                </a:solidFill>
                <a:latin typeface="Arial" panose="020B0604020202020204" pitchFamily="34" charset="0"/>
                <a:cs typeface="Arial" panose="020B0604020202020204" pitchFamily="34" charset="0"/>
              </a:rPr>
              <a:t>includes equipment cleaning and maintenance logs; specifications and lot numbers of product components, including raw materials and product containers and closures; and label records.</a:t>
            </a:r>
          </a:p>
          <a:p>
            <a:pPr algn="just"/>
            <a:r>
              <a:rPr lang="en-US" sz="2000" dirty="0" smtClean="0">
                <a:solidFill>
                  <a:schemeClr val="tx1"/>
                </a:solidFill>
                <a:latin typeface="Arial" panose="020B0604020202020204" pitchFamily="34" charset="0"/>
                <a:cs typeface="Arial" panose="020B0604020202020204" pitchFamily="34" charset="0"/>
              </a:rPr>
              <a:t>These </a:t>
            </a:r>
            <a:r>
              <a:rPr lang="en-US" sz="2000" dirty="0" smtClean="0">
                <a:solidFill>
                  <a:schemeClr val="tx1"/>
                </a:solidFill>
                <a:latin typeface="Arial" panose="020B0604020202020204" pitchFamily="34" charset="0"/>
                <a:cs typeface="Arial" panose="020B0604020202020204" pitchFamily="34" charset="0"/>
              </a:rPr>
              <a:t>master records must document that each step in the production, control, packaging, labeling, and distribution of the product was accomplished and  approved by the quality control unit. </a:t>
            </a:r>
          </a:p>
          <a:p>
            <a:pPr algn="just"/>
            <a:r>
              <a:rPr lang="en-US" sz="2000" dirty="0" smtClean="0">
                <a:solidFill>
                  <a:schemeClr val="tx1"/>
                </a:solidFill>
                <a:latin typeface="Arial" panose="020B0604020202020204" pitchFamily="34" charset="0"/>
                <a:cs typeface="Arial" panose="020B0604020202020204" pitchFamily="34" charset="0"/>
              </a:rPr>
              <a:t>Depending </a:t>
            </a:r>
            <a:r>
              <a:rPr lang="en-US" sz="2000" dirty="0" smtClean="0">
                <a:solidFill>
                  <a:schemeClr val="tx1"/>
                </a:solidFill>
                <a:latin typeface="Arial" panose="020B0604020202020204" pitchFamily="34" charset="0"/>
                <a:cs typeface="Arial" panose="020B0604020202020204" pitchFamily="34" charset="0"/>
              </a:rPr>
              <a:t>on the operation, the  operator's and/or supervisor's full signatures, or other written or  electronic identification codes are required.</a:t>
            </a:r>
          </a:p>
          <a:p>
            <a:pPr algn="just">
              <a:buNone/>
            </a:pPr>
            <a:endParaRPr lang="ar-IQ"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9045862"/>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510" y="1036540"/>
            <a:ext cx="8606760" cy="5256584"/>
          </a:xfrm>
        </p:spPr>
        <p:txBody>
          <a:bodyPr>
            <a:noAutofit/>
          </a:bodyPr>
          <a:lstStyle/>
          <a:p>
            <a:r>
              <a:rPr lang="en-US" sz="2400" dirty="0" smtClean="0"/>
              <a:t>Name and strength of the product</a:t>
            </a:r>
          </a:p>
          <a:p>
            <a:r>
              <a:rPr lang="en-US" sz="2400" dirty="0" smtClean="0"/>
              <a:t>Dosage form</a:t>
            </a:r>
          </a:p>
          <a:p>
            <a:r>
              <a:rPr lang="en-US" sz="2400" dirty="0" smtClean="0"/>
              <a:t>Quantitative amounts of components. </a:t>
            </a:r>
          </a:p>
          <a:p>
            <a:r>
              <a:rPr lang="en-US" sz="2400" dirty="0" smtClean="0"/>
              <a:t>Complete manufacturing and control procedures</a:t>
            </a:r>
          </a:p>
          <a:p>
            <a:r>
              <a:rPr lang="en-US" sz="2400" dirty="0" smtClean="0"/>
              <a:t>Equipment used</a:t>
            </a:r>
          </a:p>
          <a:p>
            <a:r>
              <a:rPr lang="en-US" sz="2400" dirty="0" smtClean="0"/>
              <a:t>In-process controls</a:t>
            </a:r>
          </a:p>
          <a:p>
            <a:r>
              <a:rPr lang="en-US" sz="2400" dirty="0" smtClean="0"/>
              <a:t>Sampling and laboratory methods and assay results</a:t>
            </a:r>
          </a:p>
          <a:p>
            <a:r>
              <a:rPr lang="en-US" sz="2400" dirty="0" smtClean="0"/>
              <a:t>Calibration of instruments</a:t>
            </a:r>
            <a:endParaRPr lang="en-US" sz="2000" dirty="0" smtClean="0"/>
          </a:p>
          <a:p>
            <a:r>
              <a:rPr lang="en-US" sz="2400" dirty="0" smtClean="0"/>
              <a:t>Distribution records</a:t>
            </a:r>
          </a:p>
          <a:p>
            <a:r>
              <a:rPr lang="en-US" sz="2400" dirty="0" smtClean="0"/>
              <a:t>Dated and employee-identified records</a:t>
            </a:r>
          </a:p>
          <a:p>
            <a:pPr marL="0" indent="0">
              <a:buNone/>
            </a:pPr>
            <a:r>
              <a:rPr lang="en-US" sz="2400" i="1" dirty="0" smtClean="0">
                <a:solidFill>
                  <a:srgbClr val="C00000"/>
                </a:solidFill>
              </a:rPr>
              <a:t>All </a:t>
            </a:r>
            <a:r>
              <a:rPr lang="en-US" sz="2400" i="1" dirty="0">
                <a:solidFill>
                  <a:srgbClr val="C00000"/>
                </a:solidFill>
              </a:rPr>
              <a:t>records must be made available at the time of inspection by FDA officials. </a:t>
            </a:r>
            <a:endParaRPr lang="en-US" sz="2400" dirty="0" smtClean="0">
              <a:solidFill>
                <a:srgbClr val="C00000"/>
              </a:solidFill>
            </a:endParaRPr>
          </a:p>
        </p:txBody>
      </p:sp>
      <p:sp>
        <p:nvSpPr>
          <p:cNvPr id="4" name="Rectangle 3"/>
          <p:cNvSpPr/>
          <p:nvPr/>
        </p:nvSpPr>
        <p:spPr>
          <a:xfrm>
            <a:off x="263150" y="188640"/>
            <a:ext cx="8319298" cy="830997"/>
          </a:xfrm>
          <a:prstGeom prst="rect">
            <a:avLst/>
          </a:prstGeom>
        </p:spPr>
        <p:txBody>
          <a:bodyPr wrap="square">
            <a:spAutoFit/>
          </a:bodyPr>
          <a:lstStyle/>
          <a:p>
            <a:pPr algn="just"/>
            <a:r>
              <a:rPr lang="en-US" sz="2400" b="1" dirty="0" smtClean="0">
                <a:solidFill>
                  <a:srgbClr val="C00000"/>
                </a:solidFill>
                <a:latin typeface="Times New Roman" pitchFamily="18" charset="0"/>
                <a:cs typeface="Times New Roman" pitchFamily="18" charset="0"/>
              </a:rPr>
              <a:t>Complete master production and control records for each batch must be kept and include the following:</a:t>
            </a:r>
            <a:endParaRPr lang="en-US" sz="24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424936" cy="3168352"/>
          </a:xfrm>
        </p:spPr>
        <p:txBody>
          <a:bodyPr>
            <a:normAutofit/>
          </a:bodyPr>
          <a:lstStyle/>
          <a:p>
            <a:pPr algn="just">
              <a:buNone/>
            </a:pPr>
            <a:r>
              <a:rPr lang="en-US" sz="2000" dirty="0" smtClean="0">
                <a:solidFill>
                  <a:srgbClr val="C00000"/>
                </a:solidFill>
                <a:latin typeface="Arial" panose="020B0604020202020204" pitchFamily="34" charset="0"/>
                <a:cs typeface="Arial" panose="020B0604020202020204" pitchFamily="34" charset="0"/>
              </a:rPr>
              <a:t>RETURNED AND SALVAGED DRUG </a:t>
            </a:r>
            <a:r>
              <a:rPr lang="en-US" sz="2000" dirty="0" smtClean="0">
                <a:solidFill>
                  <a:srgbClr val="C00000"/>
                </a:solidFill>
                <a:latin typeface="Arial" panose="020B0604020202020204" pitchFamily="34" charset="0"/>
                <a:cs typeface="Arial" panose="020B0604020202020204" pitchFamily="34" charset="0"/>
              </a:rPr>
              <a:t>PRODUCTS</a:t>
            </a:r>
            <a:endParaRPr lang="en-US" sz="2000" dirty="0" smtClean="0">
              <a:solidFill>
                <a:srgbClr val="C00000"/>
              </a:solidFill>
              <a:latin typeface="Arial" panose="020B0604020202020204" pitchFamily="34" charset="0"/>
              <a:cs typeface="Arial" panose="020B0604020202020204" pitchFamily="34" charset="0"/>
            </a:endParaRPr>
          </a:p>
          <a:p>
            <a:pPr algn="just">
              <a:buNone/>
            </a:pPr>
            <a:r>
              <a:rPr lang="en-US" sz="2000" dirty="0" smtClean="0">
                <a:solidFill>
                  <a:schemeClr val="tx1"/>
                </a:solidFill>
                <a:latin typeface="Arial" panose="020B0604020202020204" pitchFamily="34" charset="0"/>
                <a:cs typeface="Arial" panose="020B0604020202020204" pitchFamily="34" charset="0"/>
              </a:rPr>
              <a:t>Returned drug products (e.g., from wholesalers) must be identified by lot number and product quality determined through appropriate testing</a:t>
            </a:r>
            <a:r>
              <a:rPr lang="en-US" sz="2000" dirty="0" smtClean="0">
                <a:solidFill>
                  <a:schemeClr val="tx1"/>
                </a:solidFill>
                <a:latin typeface="Arial" panose="020B0604020202020204" pitchFamily="34" charset="0"/>
                <a:cs typeface="Arial" panose="020B0604020202020204" pitchFamily="34" charset="0"/>
              </a:rPr>
              <a:t>.</a:t>
            </a:r>
          </a:p>
          <a:p>
            <a:pPr algn="just">
              <a:buNone/>
            </a:pPr>
            <a:r>
              <a:rPr lang="en-US" sz="2000" dirty="0" smtClean="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Drug products that meet specifications)) may be salvaged or reprocessed. </a:t>
            </a:r>
            <a:endParaRPr lang="en-US" sz="2000" dirty="0" smtClean="0">
              <a:solidFill>
                <a:schemeClr val="tx1"/>
              </a:solidFill>
              <a:latin typeface="Arial" panose="020B0604020202020204" pitchFamily="34" charset="0"/>
              <a:cs typeface="Arial" panose="020B0604020202020204" pitchFamily="34" charset="0"/>
            </a:endParaRPr>
          </a:p>
          <a:p>
            <a:pPr algn="just">
              <a:buNone/>
            </a:pPr>
            <a:r>
              <a:rPr lang="en-US" sz="2000" dirty="0" smtClean="0">
                <a:solidFill>
                  <a:schemeClr val="tx1"/>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Those that do not, along with those that have been subjected to improper storage (e.g., extremes in temperature), shall not be returned to the marketplace. </a:t>
            </a:r>
            <a:endParaRPr lang="ar-IQ" sz="2000" dirty="0">
              <a:solidFill>
                <a:schemeClr val="tx1"/>
              </a:solidFill>
              <a:latin typeface="Arial" panose="020B0604020202020204" pitchFamily="34" charset="0"/>
              <a:cs typeface="Arial" panose="020B0604020202020204" pitchFamily="34" charset="0"/>
            </a:endParaRPr>
          </a:p>
        </p:txBody>
      </p:sp>
      <p:pic>
        <p:nvPicPr>
          <p:cNvPr id="2051" name="Picture 3" descr="C:\Documents and Settings\SHOBAR\Desktop\laith\ucm174516.gif"/>
          <p:cNvPicPr>
            <a:picLocks noChangeAspect="1" noChangeArrowheads="1"/>
          </p:cNvPicPr>
          <p:nvPr/>
        </p:nvPicPr>
        <p:blipFill>
          <a:blip r:embed="rId2"/>
          <a:srcRect/>
          <a:stretch>
            <a:fillRect/>
          </a:stretch>
        </p:blipFill>
        <p:spPr bwMode="auto">
          <a:xfrm>
            <a:off x="1115616" y="3237818"/>
            <a:ext cx="6192688" cy="3549461"/>
          </a:xfrm>
          <a:prstGeom prst="rect">
            <a:avLst/>
          </a:prstGeom>
          <a:noFill/>
        </p:spPr>
      </p:pic>
    </p:spTree>
    <p:extLst>
      <p:ext uri="{BB962C8B-B14F-4D97-AF65-F5344CB8AC3E}">
        <p14:creationId xmlns:p14="http://schemas.microsoft.com/office/powerpoint/2010/main" val="1662872653"/>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1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015318" cy="504056"/>
          </a:xfrm>
        </p:spPr>
        <p:txBody>
          <a:bodyPr>
            <a:normAutofit fontScale="90000"/>
          </a:bodyPr>
          <a:lstStyle/>
          <a:p>
            <a:r>
              <a:rPr lang="en-US" sz="2800" b="1" dirty="0" smtClean="0">
                <a:solidFill>
                  <a:srgbClr val="FF0000"/>
                </a:solidFill>
                <a:latin typeface="Arial" panose="020B0604020202020204" pitchFamily="34" charset="0"/>
                <a:cs typeface="Arial" panose="020B0604020202020204" pitchFamily="34" charset="0"/>
              </a:rPr>
              <a:t>ADDITIONAL </a:t>
            </a:r>
            <a:r>
              <a:rPr lang="en-US" sz="2800" b="1" dirty="0" err="1" smtClean="0">
                <a:solidFill>
                  <a:srgbClr val="FF0000"/>
                </a:solidFill>
                <a:latin typeface="Arial" panose="020B0604020202020204" pitchFamily="34" charset="0"/>
                <a:cs typeface="Arial" panose="020B0604020202020204" pitchFamily="34" charset="0"/>
              </a:rPr>
              <a:t>cGMP</a:t>
            </a:r>
            <a:r>
              <a:rPr lang="en-US" sz="2800" b="1" dirty="0" smtClean="0">
                <a:solidFill>
                  <a:srgbClr val="FF0000"/>
                </a:solidFill>
                <a:latin typeface="Arial" panose="020B0604020202020204" pitchFamily="34" charset="0"/>
                <a:cs typeface="Arial" panose="020B0604020202020204" pitchFamily="34" charset="0"/>
              </a:rPr>
              <a:t> REQUIREMENTS</a:t>
            </a:r>
            <a:endParaRPr lang="en-US" sz="28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79512" y="764704"/>
            <a:ext cx="8640960" cy="5976664"/>
          </a:xfrm>
        </p:spPr>
        <p:txBody>
          <a:bodyPr>
            <a:normAutofit fontScale="77500" lnSpcReduction="20000"/>
          </a:bodyPr>
          <a:lstStyle/>
          <a:p>
            <a:pPr algn="just">
              <a:buNone/>
            </a:pPr>
            <a:r>
              <a:rPr lang="en-US" sz="2400" b="1" dirty="0" smtClean="0">
                <a:latin typeface="Arial" panose="020B0604020202020204" pitchFamily="34" charset="0"/>
                <a:cs typeface="Arial" panose="020B0604020202020204" pitchFamily="34" charset="0"/>
              </a:rPr>
              <a:t>Active Pharmaceutical Ingredients and Excipients</a:t>
            </a:r>
            <a:endParaRPr lang="en-US" sz="2400" dirty="0"/>
          </a:p>
          <a:p>
            <a:pPr algn="just"/>
            <a:r>
              <a:rPr lang="en-US" sz="2400" i="1" dirty="0"/>
              <a:t>the quality of any finished pharmaceutical product depends on the quality of the various components, including the active ingredients and pharmaceutical excipients, as they, too, are components of finished pharmaceutical products, must be produced in accordance with cGMP </a:t>
            </a:r>
            <a:r>
              <a:rPr lang="en-US" sz="2400" i="1" dirty="0" smtClean="0"/>
              <a:t>standards</a:t>
            </a:r>
          </a:p>
          <a:p>
            <a:pPr algn="just"/>
            <a:r>
              <a:rPr lang="en-US" sz="2400" dirty="0">
                <a:solidFill>
                  <a:schemeClr val="tx1"/>
                </a:solidFill>
              </a:rPr>
              <a:t>compliance with </a:t>
            </a:r>
            <a:r>
              <a:rPr lang="en-US" sz="2400" dirty="0" err="1">
                <a:solidFill>
                  <a:schemeClr val="tx1"/>
                </a:solidFill>
              </a:rPr>
              <a:t>cGMPs</a:t>
            </a:r>
            <a:r>
              <a:rPr lang="en-US" sz="2400" dirty="0">
                <a:solidFill>
                  <a:schemeClr val="tx1"/>
                </a:solidFill>
              </a:rPr>
              <a:t> is a critical part of the FDA's preapproval inspection program for new drug applications (NDAs) and abbreviated new drug applications (ANDAs</a:t>
            </a:r>
            <a:r>
              <a:rPr lang="en-US" sz="2400" dirty="0" smtClean="0">
                <a:solidFill>
                  <a:schemeClr val="tx1"/>
                </a:solidFill>
              </a:rPr>
              <a:t>).</a:t>
            </a:r>
            <a:endParaRPr lang="en-US" sz="2400" i="1" dirty="0" smtClean="0">
              <a:solidFill>
                <a:schemeClr val="tx1"/>
              </a:solidFill>
            </a:endParaRPr>
          </a:p>
          <a:p>
            <a:pPr marL="0" indent="0" algn="just">
              <a:buNone/>
            </a:pPr>
            <a:r>
              <a:rPr lang="en-US" sz="2400" b="1" dirty="0">
                <a:solidFill>
                  <a:srgbClr val="C00000"/>
                </a:solidFill>
                <a:latin typeface="Times New Roman" pitchFamily="18" charset="0"/>
                <a:cs typeface="Times New Roman" pitchFamily="18" charset="0"/>
              </a:rPr>
              <a:t>GMP focuses on all elements of chemical purity and quality, including following:</a:t>
            </a:r>
            <a:r>
              <a:rPr lang="en-US" sz="2400" i="1" dirty="0" smtClean="0">
                <a:solidFill>
                  <a:srgbClr val="C00000"/>
                </a:solidFill>
              </a:rPr>
              <a:t> </a:t>
            </a:r>
          </a:p>
          <a:p>
            <a:pPr marL="457200" indent="-457200">
              <a:buFont typeface="+mj-lt"/>
              <a:buAutoNum type="arabicPeriod"/>
            </a:pPr>
            <a:r>
              <a:rPr lang="en-US" sz="2400" dirty="0">
                <a:latin typeface="Arial" panose="020B0604020202020204" pitchFamily="34" charset="0"/>
                <a:cs typeface="Arial" panose="020B0604020202020204" pitchFamily="34" charset="0"/>
              </a:rPr>
              <a:t>Specifications and analytical methods for all reactive and nonreactive components used.</a:t>
            </a:r>
          </a:p>
          <a:p>
            <a:pPr marL="457200" indent="-457200">
              <a:buFont typeface="+mj-lt"/>
              <a:buAutoNum type="arabicPeriod"/>
            </a:pPr>
            <a:r>
              <a:rPr lang="en-US" sz="2400" dirty="0" smtClean="0">
                <a:latin typeface="Arial" panose="020B0604020202020204" pitchFamily="34" charset="0"/>
                <a:cs typeface="Arial" panose="020B0604020202020204" pitchFamily="34" charset="0"/>
              </a:rPr>
              <a:t>Critical chemical </a:t>
            </a:r>
            <a:r>
              <a:rPr lang="en-US" sz="2400" dirty="0">
                <a:latin typeface="Arial" panose="020B0604020202020204" pitchFamily="34" charset="0"/>
                <a:cs typeface="Arial" panose="020B0604020202020204" pitchFamily="34" charset="0"/>
              </a:rPr>
              <a:t>reaction steps</a:t>
            </a:r>
          </a:p>
          <a:p>
            <a:pPr marL="457200" indent="-457200">
              <a:buFont typeface="+mj-lt"/>
              <a:buAutoNum type="arabicPeriod"/>
            </a:pPr>
            <a:r>
              <a:rPr lang="en-US" sz="2400" dirty="0">
                <a:latin typeface="Arial" panose="020B0604020202020204" pitchFamily="34" charset="0"/>
                <a:cs typeface="Arial" panose="020B0604020202020204" pitchFamily="34" charset="0"/>
              </a:rPr>
              <a:t>Handling of chemical </a:t>
            </a:r>
            <a:r>
              <a:rPr lang="en-US" sz="2400" dirty="0" smtClean="0">
                <a:latin typeface="Arial" panose="020B0604020202020204" pitchFamily="34" charset="0"/>
                <a:cs typeface="Arial" panose="020B0604020202020204" pitchFamily="34" charset="0"/>
              </a:rPr>
              <a:t>intermediates</a:t>
            </a:r>
            <a:endParaRPr lang="en-US" sz="2400" dirty="0">
              <a:latin typeface="Arial" panose="020B0604020202020204" pitchFamily="34" charset="0"/>
              <a:cs typeface="Arial" panose="020B0604020202020204" pitchFamily="34" charset="0"/>
            </a:endParaRPr>
          </a:p>
          <a:p>
            <a:pPr marL="457200" indent="-457200">
              <a:buFont typeface="+mj-lt"/>
              <a:buAutoNum type="arabicPeriod"/>
            </a:pPr>
            <a:r>
              <a:rPr lang="en-US" sz="2400" i="1" dirty="0">
                <a:latin typeface="Arial" panose="020B0604020202020204" pitchFamily="34" charset="0"/>
                <a:cs typeface="Arial" panose="020B0604020202020204" pitchFamily="34" charset="0"/>
              </a:rPr>
              <a:t>Effect of scale-up of chemical batches on the yield </a:t>
            </a:r>
            <a:endParaRPr lang="en-US" sz="2400" dirty="0">
              <a:latin typeface="Arial" panose="020B0604020202020204" pitchFamily="34" charset="0"/>
              <a:cs typeface="Arial" panose="020B0604020202020204" pitchFamily="34" charset="0"/>
            </a:endParaRPr>
          </a:p>
          <a:p>
            <a:pPr marL="457200" indent="-457200">
              <a:buFont typeface="+mj-lt"/>
              <a:buAutoNum type="arabicPeriod"/>
            </a:pPr>
            <a:r>
              <a:rPr lang="en-US" sz="2400" dirty="0" smtClean="0">
                <a:latin typeface="Arial" panose="020B0604020202020204" pitchFamily="34" charset="0"/>
                <a:cs typeface="Arial" panose="020B0604020202020204" pitchFamily="34" charset="0"/>
              </a:rPr>
              <a:t>Quality </a:t>
            </a:r>
            <a:r>
              <a:rPr lang="en-US" sz="2400" dirty="0">
                <a:latin typeface="Arial" panose="020B0604020202020204" pitchFamily="34" charset="0"/>
                <a:cs typeface="Arial" panose="020B0604020202020204" pitchFamily="34" charset="0"/>
              </a:rPr>
              <a:t>of water used.</a:t>
            </a:r>
          </a:p>
          <a:p>
            <a:pPr marL="457200" indent="-457200">
              <a:buFont typeface="+mj-lt"/>
              <a:buAutoNum type="arabicPeriod"/>
            </a:pPr>
            <a:r>
              <a:rPr lang="en-US" sz="2400" dirty="0">
                <a:latin typeface="Arial" panose="020B0604020202020204" pitchFamily="34" charset="0"/>
                <a:cs typeface="Arial" panose="020B0604020202020204" pitchFamily="34" charset="0"/>
              </a:rPr>
              <a:t>Solvent handling and recovery systems</a:t>
            </a:r>
          </a:p>
          <a:p>
            <a:pPr marL="457200" indent="-457200">
              <a:buFont typeface="+mj-lt"/>
              <a:buAutoNum type="arabicPeriod"/>
            </a:pPr>
            <a:r>
              <a:rPr lang="en-US" sz="2400" dirty="0">
                <a:latin typeface="Arial" panose="020B0604020202020204" pitchFamily="34" charset="0"/>
                <a:cs typeface="Arial" panose="020B0604020202020204" pitchFamily="34" charset="0"/>
              </a:rPr>
              <a:t>Analytical methods to detect impurities or chemical residues and limits set</a:t>
            </a:r>
          </a:p>
          <a:p>
            <a:pPr marL="457200" indent="-457200">
              <a:buFont typeface="+mj-lt"/>
              <a:buAutoNum type="arabicPeriod"/>
            </a:pPr>
            <a:r>
              <a:rPr lang="en-US" sz="2400" dirty="0">
                <a:latin typeface="Arial" panose="020B0604020202020204" pitchFamily="34" charset="0"/>
                <a:cs typeface="Arial" panose="020B0604020202020204" pitchFamily="34" charset="0"/>
              </a:rPr>
              <a:t>Stability studies of bulk pharmaceutical chemical</a:t>
            </a:r>
          </a:p>
          <a:p>
            <a:pPr algn="just"/>
            <a:endParaRPr lang="en-US" sz="2400" dirty="0" smtClean="0">
              <a:solidFill>
                <a:srgbClr val="C0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640960" cy="5904656"/>
          </a:xfrm>
        </p:spPr>
        <p:txBody>
          <a:bodyPr>
            <a:noAutofit/>
          </a:bodyPr>
          <a:lstStyle/>
          <a:p>
            <a:pPr algn="just">
              <a:buNone/>
            </a:pPr>
            <a:r>
              <a:rPr lang="en-US" sz="2000" dirty="0" smtClean="0">
                <a:solidFill>
                  <a:srgbClr val="C00000"/>
                </a:solidFill>
                <a:latin typeface="Arial" panose="020B0604020202020204" pitchFamily="34" charset="0"/>
                <a:cs typeface="Arial" panose="020B0604020202020204" pitchFamily="34" charset="0"/>
              </a:rPr>
              <a:t>CLINICAL TRIAL MATERIALS CTM</a:t>
            </a:r>
            <a:endParaRPr lang="en-US" sz="2000" dirty="0" smtClean="0">
              <a:latin typeface="Arial" panose="020B0604020202020204" pitchFamily="34" charset="0"/>
              <a:cs typeface="Arial" panose="020B0604020202020204" pitchFamily="34" charset="0"/>
            </a:endParaRPr>
          </a:p>
          <a:p>
            <a:pPr algn="just">
              <a:buNone/>
            </a:pPr>
            <a:r>
              <a:rPr lang="en-US" sz="2000" dirty="0" smtClean="0">
                <a:solidFill>
                  <a:srgbClr val="FF0000"/>
                </a:solidFill>
                <a:latin typeface="Arial" panose="020B0604020202020204" pitchFamily="34" charset="0"/>
                <a:cs typeface="Arial" panose="020B0604020202020204" pitchFamily="34" charset="0"/>
              </a:rPr>
              <a:t>*</a:t>
            </a:r>
            <a:r>
              <a:rPr lang="en-US" sz="2000" dirty="0" smtClean="0">
                <a:solidFill>
                  <a:schemeClr val="tx1"/>
                </a:solidFill>
                <a:latin typeface="Arial" panose="020B0604020202020204" pitchFamily="34" charset="0"/>
                <a:cs typeface="Arial" panose="020B0604020202020204" pitchFamily="34" charset="0"/>
              </a:rPr>
              <a:t>The CTMs used in clinical investigations must be produced in compliance with the </a:t>
            </a:r>
            <a:r>
              <a:rPr lang="en-US" sz="2000" dirty="0" err="1" smtClean="0">
                <a:solidFill>
                  <a:schemeClr val="tx1"/>
                </a:solidFill>
                <a:latin typeface="Arial" panose="020B0604020202020204" pitchFamily="34" charset="0"/>
                <a:cs typeface="Arial" panose="020B0604020202020204" pitchFamily="34" charset="0"/>
              </a:rPr>
              <a:t>cGMP</a:t>
            </a:r>
            <a:r>
              <a:rPr lang="en-US" sz="2000" dirty="0" smtClean="0">
                <a:solidFill>
                  <a:schemeClr val="tx1"/>
                </a:solidFill>
                <a:latin typeface="Arial" panose="020B0604020202020204" pitchFamily="34" charset="0"/>
                <a:cs typeface="Arial" panose="020B0604020202020204" pitchFamily="34" charset="0"/>
              </a:rPr>
              <a:t> regulatory requirements and standardized as to identity, purity, strength, and quality .</a:t>
            </a:r>
          </a:p>
          <a:p>
            <a:pPr algn="just">
              <a:buNone/>
            </a:pPr>
            <a:r>
              <a:rPr lang="en-US" sz="2000" dirty="0" smtClean="0">
                <a:solidFill>
                  <a:schemeClr val="tx1"/>
                </a:solidFill>
                <a:latin typeface="Arial" panose="020B0604020202020204" pitchFamily="34" charset="0"/>
                <a:cs typeface="Arial" panose="020B0604020202020204" pitchFamily="34" charset="0"/>
              </a:rPr>
              <a:t> *However, during preclinical testing and the early phases of clinical evaluation, a product's formulation and many of the production processes and analytical controls are under development. Thus, during this period, the regulatory requirements are applied with flexibility. </a:t>
            </a:r>
          </a:p>
          <a:p>
            <a:pPr algn="just">
              <a:buNone/>
            </a:pPr>
            <a:r>
              <a:rPr lang="en-US" sz="2000" dirty="0" smtClean="0">
                <a:solidFill>
                  <a:schemeClr val="tx1"/>
                </a:solidFill>
                <a:latin typeface="Arial" panose="020B0604020202020204" pitchFamily="34" charset="0"/>
                <a:cs typeface="Arial" panose="020B0604020202020204" pitchFamily="34" charset="0"/>
              </a:rPr>
              <a:t>*As the clinical trials progress from Phase 1 to Phase 2, the processes are being characterized and refined, and during Phase 3 they are expected to meet all regulatory requirements. It is during Phase 3 that process optimization is demonstrated to the FDA by the production of at least one tenth of a commercial size  batch (e.g., 100,000 capsules) of the proposed product. </a:t>
            </a:r>
            <a:endParaRPr lang="ar-IQ"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9158128"/>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additive="base">
                                        <p:cTn id="1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568952" cy="6408712"/>
          </a:xfrm>
        </p:spPr>
        <p:txBody>
          <a:bodyPr>
            <a:normAutofit/>
          </a:bodyPr>
          <a:lstStyle/>
          <a:p>
            <a:pPr algn="just">
              <a:buNone/>
            </a:pPr>
            <a:r>
              <a:rPr lang="en-US" sz="2000" b="1" dirty="0" smtClean="0">
                <a:solidFill>
                  <a:srgbClr val="FF0000"/>
                </a:solidFill>
                <a:latin typeface="Arial" panose="020B0604020202020204" pitchFamily="34" charset="0"/>
                <a:cs typeface="Arial" panose="020B0604020202020204" pitchFamily="34" charset="0"/>
              </a:rPr>
              <a:t>BIOLOGICS</a:t>
            </a:r>
            <a:endParaRPr lang="en-US" sz="2000" b="1" dirty="0" smtClean="0">
              <a:solidFill>
                <a:srgbClr val="FF0000"/>
              </a:solidFill>
              <a:latin typeface="Arial" panose="020B0604020202020204" pitchFamily="34" charset="0"/>
              <a:cs typeface="Arial" panose="020B0604020202020204" pitchFamily="34" charset="0"/>
            </a:endParaRPr>
          </a:p>
          <a:p>
            <a:pPr algn="just">
              <a:buNone/>
            </a:pPr>
            <a:r>
              <a:rPr lang="en-US" sz="2000" dirty="0" err="1" smtClean="0">
                <a:solidFill>
                  <a:schemeClr val="tx1"/>
                </a:solidFill>
                <a:latin typeface="Arial" panose="020B0604020202020204" pitchFamily="34" charset="0"/>
                <a:cs typeface="Arial" panose="020B0604020202020204" pitchFamily="34" charset="0"/>
              </a:rPr>
              <a:t>cGMP</a:t>
            </a:r>
            <a:r>
              <a:rPr lang="en-US" sz="2000" dirty="0" smtClean="0">
                <a:solidFill>
                  <a:schemeClr val="tx1"/>
                </a:solidFill>
                <a:latin typeface="Arial" panose="020B0604020202020204" pitchFamily="34" charset="0"/>
                <a:cs typeface="Arial" panose="020B0604020202020204" pitchFamily="34" charset="0"/>
              </a:rPr>
              <a:t> standards are defined for biologic products in the Code of Federal Regulations .While the basic regulations for finished pharmaceuticals  apply to biologic products as well, the nature of blood, bacterial, and viral products requires specific additional mandates.</a:t>
            </a:r>
          </a:p>
          <a:p>
            <a:pPr marL="457200" indent="-457200" algn="just">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blood </a:t>
            </a:r>
            <a:r>
              <a:rPr lang="en-US" sz="2000" dirty="0" smtClean="0">
                <a:solidFill>
                  <a:schemeClr val="tx1"/>
                </a:solidFill>
                <a:latin typeface="Arial" panose="020B0604020202020204" pitchFamily="34" charset="0"/>
                <a:cs typeface="Arial" panose="020B0604020202020204" pitchFamily="34" charset="0"/>
              </a:rPr>
              <a:t>collection procedures; </a:t>
            </a:r>
            <a:endParaRPr lang="en-US" sz="2000" dirty="0" smtClean="0">
              <a:solidFill>
                <a:schemeClr val="tx1"/>
              </a:solidFill>
              <a:latin typeface="Arial" panose="020B0604020202020204" pitchFamily="34" charset="0"/>
              <a:cs typeface="Arial" panose="020B0604020202020204" pitchFamily="34" charset="0"/>
            </a:endParaRPr>
          </a:p>
          <a:p>
            <a:pPr marL="457200" indent="-457200" algn="just">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environmental controls; </a:t>
            </a:r>
          </a:p>
          <a:p>
            <a:pPr marL="457200" indent="-457200" algn="just">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cell bank and cell line characterization and testing; </a:t>
            </a:r>
          </a:p>
          <a:p>
            <a:pPr marL="457200" indent="-457200" algn="just">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cell </a:t>
            </a:r>
            <a:r>
              <a:rPr lang="en-US" sz="2000" dirty="0" smtClean="0">
                <a:solidFill>
                  <a:schemeClr val="tx1"/>
                </a:solidFill>
                <a:latin typeface="Arial" panose="020B0604020202020204" pitchFamily="34" charset="0"/>
                <a:cs typeface="Arial" panose="020B0604020202020204" pitchFamily="34" charset="0"/>
              </a:rPr>
              <a:t>propagation and fermentation; </a:t>
            </a:r>
          </a:p>
          <a:p>
            <a:pPr marL="457200" indent="-457200" algn="just">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inactivation of infectious agents;</a:t>
            </a:r>
          </a:p>
          <a:p>
            <a:pPr marL="457200" indent="-457200" algn="just">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aseptic </a:t>
            </a:r>
            <a:r>
              <a:rPr lang="en-US" sz="2000" dirty="0" smtClean="0">
                <a:solidFill>
                  <a:schemeClr val="tx1"/>
                </a:solidFill>
                <a:latin typeface="Arial" panose="020B0604020202020204" pitchFamily="34" charset="0"/>
                <a:cs typeface="Arial" panose="020B0604020202020204" pitchFamily="34" charset="0"/>
              </a:rPr>
              <a:t>processing validation ; </a:t>
            </a:r>
          </a:p>
          <a:p>
            <a:pPr marL="457200" indent="-457200" algn="just">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live vaccine work areas;</a:t>
            </a:r>
          </a:p>
          <a:p>
            <a:pPr marL="457200" indent="-457200" algn="just">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 work with spore-bearing organisms;</a:t>
            </a:r>
          </a:p>
          <a:p>
            <a:pPr marL="457200" indent="-457200" algn="just">
              <a:buFont typeface="+mj-lt"/>
              <a:buAutoNum type="arabicPeriod"/>
            </a:pPr>
            <a:r>
              <a:rPr lang="en-US" sz="2000" dirty="0" smtClean="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evaluation</a:t>
            </a:r>
            <a:r>
              <a:rPr lang="en-US" sz="2000" dirty="0" smtClean="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quantification and </a:t>
            </a:r>
            <a:r>
              <a:rPr lang="en-US" sz="2000" dirty="0" smtClean="0">
                <a:solidFill>
                  <a:schemeClr val="tx1"/>
                </a:solidFill>
                <a:latin typeface="Arial" panose="020B0604020202020204" pitchFamily="34" charset="0"/>
                <a:cs typeface="Arial" panose="020B0604020202020204" pitchFamily="34" charset="0"/>
              </a:rPr>
              <a:t>validation of risk </a:t>
            </a:r>
            <a:r>
              <a:rPr lang="en-US" sz="2000" dirty="0" smtClean="0">
                <a:solidFill>
                  <a:schemeClr val="tx1"/>
                </a:solidFill>
                <a:latin typeface="Arial" panose="020B0604020202020204" pitchFamily="34" charset="0"/>
                <a:cs typeface="Arial" panose="020B0604020202020204" pitchFamily="34" charset="0"/>
              </a:rPr>
              <a:t>factors.</a:t>
            </a:r>
            <a:endParaRPr lang="en-US" sz="2000" dirty="0" smtClean="0">
              <a:solidFill>
                <a:schemeClr val="tx1"/>
              </a:solidFill>
              <a:latin typeface="Arial" panose="020B0604020202020204" pitchFamily="34" charset="0"/>
              <a:cs typeface="Arial" panose="020B0604020202020204" pitchFamily="34" charset="0"/>
            </a:endParaRPr>
          </a:p>
          <a:p>
            <a:pPr algn="just">
              <a:buNone/>
            </a:pPr>
            <a:endParaRPr lang="en-US" sz="2000" dirty="0" smtClean="0">
              <a:solidFill>
                <a:schemeClr val="tx1"/>
              </a:solidFill>
              <a:latin typeface="Arial" panose="020B0604020202020204" pitchFamily="34" charset="0"/>
              <a:cs typeface="Arial" panose="020B0604020202020204" pitchFamily="34" charset="0"/>
            </a:endParaRPr>
          </a:p>
          <a:p>
            <a:pPr algn="just">
              <a:buNone/>
            </a:pPr>
            <a:endParaRPr lang="en-US" sz="2000" dirty="0" smtClean="0">
              <a:solidFill>
                <a:schemeClr val="tx1"/>
              </a:solidFill>
              <a:latin typeface="Arial" panose="020B0604020202020204" pitchFamily="34" charset="0"/>
              <a:cs typeface="Arial" panose="020B0604020202020204" pitchFamily="34" charset="0"/>
            </a:endParaRPr>
          </a:p>
          <a:p>
            <a:pPr algn="just">
              <a:buNone/>
            </a:pPr>
            <a:endParaRPr lang="ar-IQ"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3438808"/>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54032"/>
          </a:xfrm>
        </p:spPr>
        <p:txBody>
          <a:bodyPr>
            <a:normAutofit/>
          </a:bodyPr>
          <a:lstStyle/>
          <a:p>
            <a:r>
              <a:rPr lang="en-US" b="1" dirty="0" smtClean="0">
                <a:latin typeface="Times New Roman" pitchFamily="18" charset="0"/>
                <a:cs typeface="Times New Roman" pitchFamily="18" charset="0"/>
              </a:rPr>
              <a:t>MEDICAL DEVICES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51520" y="928670"/>
            <a:ext cx="8640960" cy="5668682"/>
          </a:xfrm>
        </p:spPr>
        <p:txBody>
          <a:bodyPr>
            <a:normAutofit/>
          </a:bodyPr>
          <a:lstStyle/>
          <a:p>
            <a:pPr marL="514350" indent="-514350" algn="just">
              <a:buFont typeface="+mj-lt"/>
              <a:buAutoNum type="arabicPeriod"/>
            </a:pPr>
            <a:r>
              <a:rPr lang="en-US" sz="2400" dirty="0" smtClean="0">
                <a:latin typeface="Arial" panose="020B0604020202020204" pitchFamily="34" charset="0"/>
                <a:cs typeface="Arial" panose="020B0604020202020204" pitchFamily="34" charset="0"/>
              </a:rPr>
              <a:t>devices are approved for marketing when shown to be safe and effective through premarket approval.</a:t>
            </a:r>
          </a:p>
          <a:p>
            <a:pPr marL="514350" indent="-514350" algn="just">
              <a:buFont typeface="+mj-lt"/>
              <a:buAutoNum type="arabicPeriod"/>
            </a:pPr>
            <a:r>
              <a:rPr lang="en-US" sz="2400" dirty="0" smtClean="0">
                <a:latin typeface="Arial" panose="020B0604020202020204" pitchFamily="34" charset="0"/>
                <a:cs typeface="Arial" panose="020B0604020202020204" pitchFamily="34" charset="0"/>
              </a:rPr>
              <a:t>Medical devices are subject to the reporting of adverse events, to recall, and to termination of approval.</a:t>
            </a:r>
          </a:p>
          <a:p>
            <a:pPr marL="514350" indent="-514350" algn="just">
              <a:buFont typeface="+mj-lt"/>
              <a:buAutoNum type="arabicPeriod"/>
            </a:pPr>
            <a:r>
              <a:rPr lang="en-US" sz="2400" dirty="0" smtClean="0">
                <a:latin typeface="Arial" panose="020B0604020202020204" pitchFamily="34" charset="0"/>
                <a:cs typeface="Arial" panose="020B0604020202020204" pitchFamily="34" charset="0"/>
              </a:rPr>
              <a:t>The regulations for “good manufacturing practice for medical devices” are similar to those for finished pharmaceuticals. They include </a:t>
            </a:r>
            <a:r>
              <a:rPr lang="en-US" sz="2400" b="1" dirty="0" smtClean="0">
                <a:solidFill>
                  <a:srgbClr val="7030A0"/>
                </a:solidFill>
                <a:latin typeface="Arial" panose="020B0604020202020204" pitchFamily="34" charset="0"/>
                <a:cs typeface="Arial" panose="020B0604020202020204" pitchFamily="34" charset="0"/>
              </a:rPr>
              <a:t>personnel</a:t>
            </a:r>
            <a:r>
              <a:rPr lang="en-US" sz="2400" dirty="0" smtClean="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buildings</a:t>
            </a:r>
            <a:r>
              <a:rPr lang="en-US" sz="2400" dirty="0" smtClean="0">
                <a:latin typeface="Arial" panose="020B0604020202020204" pitchFamily="34" charset="0"/>
                <a:cs typeface="Arial" panose="020B0604020202020204" pitchFamily="34" charset="0"/>
              </a:rPr>
              <a:t>; </a:t>
            </a:r>
            <a:r>
              <a:rPr lang="en-US" sz="2400" b="1" dirty="0" smtClean="0">
                <a:solidFill>
                  <a:srgbClr val="7030A0"/>
                </a:solidFill>
                <a:latin typeface="Arial" panose="020B0604020202020204" pitchFamily="34" charset="0"/>
                <a:cs typeface="Arial" panose="020B0604020202020204" pitchFamily="34" charset="0"/>
              </a:rPr>
              <a:t>equipment</a:t>
            </a:r>
            <a:r>
              <a:rPr lang="en-US" sz="2400" dirty="0" smtClean="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control of components</a:t>
            </a:r>
            <a:r>
              <a:rPr lang="en-US" sz="2400" dirty="0" smtClean="0">
                <a:latin typeface="Arial" panose="020B0604020202020204" pitchFamily="34" charset="0"/>
                <a:cs typeface="Arial" panose="020B0604020202020204" pitchFamily="34" charset="0"/>
              </a:rPr>
              <a:t>; </a:t>
            </a:r>
            <a:r>
              <a:rPr lang="en-US" sz="2400" dirty="0" smtClean="0">
                <a:solidFill>
                  <a:srgbClr val="7030A0"/>
                </a:solidFill>
                <a:latin typeface="Arial" panose="020B0604020202020204" pitchFamily="34" charset="0"/>
                <a:cs typeface="Arial" panose="020B0604020202020204" pitchFamily="34" charset="0"/>
              </a:rPr>
              <a:t>production and process controls</a:t>
            </a:r>
            <a:r>
              <a:rPr lang="en-US" sz="2400" dirty="0" smtClean="0">
                <a:latin typeface="Arial" panose="020B0604020202020204" pitchFamily="34" charset="0"/>
                <a:cs typeface="Arial" panose="020B0604020202020204" pitchFamily="34" charset="0"/>
              </a:rPr>
              <a:t>; packaging and labeling; holding, distribution, and installation; device evaluation; and records.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58204" cy="6072206"/>
          </a:xfrm>
        </p:spPr>
        <p:txBody>
          <a:bodyPr>
            <a:normAutofit fontScale="85000" lnSpcReduction="20000"/>
          </a:bodyPr>
          <a:lstStyle/>
          <a:p>
            <a:r>
              <a:rPr lang="en-US" sz="2800" dirty="0" smtClean="0">
                <a:solidFill>
                  <a:schemeClr val="accent2"/>
                </a:solidFill>
                <a:latin typeface="Times New Roman" pitchFamily="18" charset="0"/>
                <a:cs typeface="Times New Roman" pitchFamily="18" charset="0"/>
              </a:rPr>
              <a:t>Devices covered by </a:t>
            </a:r>
            <a:r>
              <a:rPr lang="en-US" sz="2800" dirty="0" err="1" smtClean="0">
                <a:solidFill>
                  <a:schemeClr val="accent2"/>
                </a:solidFill>
                <a:latin typeface="Times New Roman" pitchFamily="18" charset="0"/>
                <a:cs typeface="Times New Roman" pitchFamily="18" charset="0"/>
              </a:rPr>
              <a:t>cGMP</a:t>
            </a:r>
            <a:r>
              <a:rPr lang="en-US" sz="2800" dirty="0" smtClean="0">
                <a:solidFill>
                  <a:schemeClr val="accent2"/>
                </a:solidFill>
                <a:latin typeface="Times New Roman" pitchFamily="18" charset="0"/>
                <a:cs typeface="Times New Roman" pitchFamily="18" charset="0"/>
              </a:rPr>
              <a:t> regulations include:  </a:t>
            </a:r>
          </a:p>
          <a:p>
            <a:pPr marL="514350" indent="-514350">
              <a:buFont typeface="+mj-lt"/>
              <a:buAutoNum type="arabicPeriod"/>
            </a:pPr>
            <a:r>
              <a:rPr lang="en-US" sz="2800" dirty="0" smtClean="0">
                <a:solidFill>
                  <a:schemeClr val="tx1"/>
                </a:solidFill>
                <a:latin typeface="Times New Roman" pitchFamily="18" charset="0"/>
                <a:cs typeface="Times New Roman" pitchFamily="18" charset="0"/>
              </a:rPr>
              <a:t> </a:t>
            </a:r>
            <a:r>
              <a:rPr lang="en-US" sz="2800" b="1" dirty="0" smtClean="0">
                <a:solidFill>
                  <a:schemeClr val="tx1"/>
                </a:solidFill>
                <a:latin typeface="Times New Roman" pitchFamily="18" charset="0"/>
                <a:cs typeface="Times New Roman" pitchFamily="18" charset="0"/>
              </a:rPr>
              <a:t>intraocular lenses,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hearing aids,</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 intrauterine devices,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cardiac pacemakers,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clinical chemistry analyzers,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catheters,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cardiopulmonary bypass heart-lung machine console,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dental X-ray equipment,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surgical gloves,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prosthetic hip joints,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traction equipment,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computed tomography equipment, and </a:t>
            </a:r>
          </a:p>
          <a:p>
            <a:pPr marL="514350" indent="-514350">
              <a:buFont typeface="+mj-lt"/>
              <a:buAutoNum type="arabicPeriod"/>
            </a:pPr>
            <a:r>
              <a:rPr lang="en-US" sz="2800" b="1" dirty="0" smtClean="0">
                <a:solidFill>
                  <a:schemeClr val="tx1"/>
                </a:solidFill>
                <a:latin typeface="Times New Roman" pitchFamily="18" charset="0"/>
                <a:cs typeface="Times New Roman" pitchFamily="18" charset="0"/>
              </a:rPr>
              <a:t>powered wheelchairs.</a:t>
            </a:r>
          </a:p>
          <a:p>
            <a:endParaRPr lang="en-US"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04664"/>
            <a:ext cx="8568952" cy="5472608"/>
          </a:xfrm>
        </p:spPr>
        <p:txBody>
          <a:bodyPr>
            <a:normAutofit lnSpcReduction="10000"/>
          </a:bodyPr>
          <a:lstStyle/>
          <a:p>
            <a:pPr algn="just">
              <a:buNone/>
            </a:pPr>
            <a:r>
              <a:rPr lang="en-US" sz="2000" dirty="0" err="1" smtClean="0">
                <a:solidFill>
                  <a:srgbClr val="C00000"/>
                </a:solidFill>
                <a:latin typeface="Arial" panose="020B0604020202020204" pitchFamily="34" charset="0"/>
                <a:cs typeface="Arial" panose="020B0604020202020204" pitchFamily="34" charset="0"/>
              </a:rPr>
              <a:t>cGMP</a:t>
            </a:r>
            <a:r>
              <a:rPr lang="en-US" sz="2000" dirty="0" smtClean="0">
                <a:solidFill>
                  <a:srgbClr val="C00000"/>
                </a:solidFill>
                <a:latin typeface="Arial" panose="020B0604020202020204" pitchFamily="34" charset="0"/>
                <a:cs typeface="Arial" panose="020B0604020202020204" pitchFamily="34" charset="0"/>
              </a:rPr>
              <a:t> REQUIREMENTS FOR MANUFACTURING IN PHARMACIES</a:t>
            </a:r>
          </a:p>
          <a:p>
            <a:pPr algn="just">
              <a:buNone/>
            </a:pPr>
            <a:r>
              <a:rPr lang="en-US" sz="2000" dirty="0" smtClean="0">
                <a:solidFill>
                  <a:schemeClr val="tx1"/>
                </a:solidFill>
                <a:latin typeface="Arial" panose="020B0604020202020204" pitchFamily="34" charset="0"/>
                <a:cs typeface="Arial" panose="020B0604020202020204" pitchFamily="34" charset="0"/>
              </a:rPr>
              <a:t>Pharmacies that engage in such activities must register with the FDA as a manufacturer or distributor and be subject to FDA inspection at regular intervals. </a:t>
            </a:r>
            <a:endParaRPr lang="en-US" sz="2000" dirty="0" smtClean="0">
              <a:solidFill>
                <a:schemeClr val="tx1"/>
              </a:solidFill>
              <a:latin typeface="Arial" panose="020B0604020202020204" pitchFamily="34" charset="0"/>
              <a:cs typeface="Arial" panose="020B0604020202020204" pitchFamily="34" charset="0"/>
            </a:endParaRPr>
          </a:p>
          <a:p>
            <a:pPr algn="just">
              <a:buNone/>
            </a:pPr>
            <a:r>
              <a:rPr lang="en-US" sz="2000" dirty="0" smtClean="0">
                <a:solidFill>
                  <a:schemeClr val="tx1"/>
                </a:solidFill>
                <a:latin typeface="Arial" panose="020B0604020202020204" pitchFamily="34" charset="0"/>
                <a:cs typeface="Arial" panose="020B0604020202020204" pitchFamily="34" charset="0"/>
              </a:rPr>
              <a:t>Included </a:t>
            </a:r>
            <a:r>
              <a:rPr lang="en-US" sz="2000" dirty="0" smtClean="0">
                <a:solidFill>
                  <a:schemeClr val="tx1"/>
                </a:solidFill>
                <a:latin typeface="Arial" panose="020B0604020202020204" pitchFamily="34" charset="0"/>
                <a:cs typeface="Arial" panose="020B0604020202020204" pitchFamily="34" charset="0"/>
              </a:rPr>
              <a:t>are hospital pharmacies that repackage drug products for their own use and for the use of other hospitals; chain pharmacy operations that repackage and </a:t>
            </a:r>
            <a:r>
              <a:rPr lang="en-US" sz="2000" dirty="0" err="1" smtClean="0">
                <a:solidFill>
                  <a:schemeClr val="tx1"/>
                </a:solidFill>
                <a:latin typeface="Arial" panose="020B0604020202020204" pitchFamily="34" charset="0"/>
                <a:cs typeface="Arial" panose="020B0604020202020204" pitchFamily="34" charset="0"/>
              </a:rPr>
              <a:t>relabel</a:t>
            </a:r>
            <a:r>
              <a:rPr lang="en-US" sz="2000" dirty="0" smtClean="0">
                <a:solidFill>
                  <a:schemeClr val="tx1"/>
                </a:solidFill>
                <a:latin typeface="Arial" panose="020B0604020202020204" pitchFamily="34" charset="0"/>
                <a:cs typeface="Arial" panose="020B0604020202020204" pitchFamily="34" charset="0"/>
              </a:rPr>
              <a:t> bulk quantities of products for distribution in the chain; and similar repackaging and relabeling by individual pharmacists or pharmacies for distribution to other pharmacies or retailers.</a:t>
            </a:r>
          </a:p>
          <a:p>
            <a:pPr algn="just">
              <a:buNone/>
            </a:pPr>
            <a:r>
              <a:rPr lang="en-US" sz="2000" dirty="0" smtClean="0">
                <a:solidFill>
                  <a:schemeClr val="tx1"/>
                </a:solidFill>
                <a:latin typeface="Arial" panose="020B0604020202020204" pitchFamily="34" charset="0"/>
                <a:cs typeface="Arial" panose="020B0604020202020204" pitchFamily="34" charset="0"/>
              </a:rPr>
              <a:t>*Recently, professional  attention has been directed toward differentiating between pharmaceutical manufacturing and compounding as practiced by community pharmacists . </a:t>
            </a:r>
            <a:endParaRPr lang="en-US" sz="2000" dirty="0" smtClean="0">
              <a:solidFill>
                <a:schemeClr val="tx1"/>
              </a:solidFill>
              <a:latin typeface="Arial" panose="020B0604020202020204" pitchFamily="34" charset="0"/>
              <a:cs typeface="Arial" panose="020B0604020202020204" pitchFamily="34" charset="0"/>
            </a:endParaRPr>
          </a:p>
          <a:p>
            <a:pPr algn="just">
              <a:buNone/>
            </a:pPr>
            <a:r>
              <a:rPr lang="en-US" sz="2000" dirty="0" smtClean="0">
                <a:solidFill>
                  <a:srgbClr val="FF0000"/>
                </a:solidFill>
                <a:latin typeface="Arial" panose="020B0604020202020204" pitchFamily="34" charset="0"/>
                <a:cs typeface="Arial" panose="020B0604020202020204" pitchFamily="34" charset="0"/>
              </a:rPr>
              <a:t>Pharmaceutical </a:t>
            </a:r>
            <a:r>
              <a:rPr lang="en-US" sz="2000" dirty="0" smtClean="0">
                <a:solidFill>
                  <a:srgbClr val="FF0000"/>
                </a:solidFill>
                <a:latin typeface="Arial" panose="020B0604020202020204" pitchFamily="34" charset="0"/>
                <a:cs typeface="Arial" panose="020B0604020202020204" pitchFamily="34" charset="0"/>
              </a:rPr>
              <a:t>manufacturing </a:t>
            </a:r>
            <a:r>
              <a:rPr lang="en-US" sz="2000" dirty="0" smtClean="0">
                <a:solidFill>
                  <a:schemeClr val="tx1"/>
                </a:solidFill>
                <a:latin typeface="Arial" panose="020B0604020202020204" pitchFamily="34" charset="0"/>
                <a:cs typeface="Arial" panose="020B0604020202020204" pitchFamily="34" charset="0"/>
              </a:rPr>
              <a:t>is ((large-scale production of drugs or drug products for distribution and sale)), whereas </a:t>
            </a:r>
            <a:r>
              <a:rPr lang="en-US" sz="2000" dirty="0" smtClean="0">
                <a:solidFill>
                  <a:srgbClr val="FF0000"/>
                </a:solidFill>
                <a:latin typeface="Arial" panose="020B0604020202020204" pitchFamily="34" charset="0"/>
                <a:cs typeface="Arial" panose="020B0604020202020204" pitchFamily="34" charset="0"/>
              </a:rPr>
              <a:t>compounding</a:t>
            </a:r>
            <a:r>
              <a:rPr lang="en-US" sz="2000" dirty="0" smtClean="0">
                <a:solidFill>
                  <a:schemeClr val="tx1"/>
                </a:solidFill>
                <a:latin typeface="Arial" panose="020B0604020202020204" pitchFamily="34" charset="0"/>
                <a:cs typeface="Arial" panose="020B0604020202020204" pitchFamily="34" charset="0"/>
              </a:rPr>
              <a:t> is ((professional preparation of prescriptions for specific patients as a part of the traditional practice of pharmacy)).</a:t>
            </a:r>
          </a:p>
          <a:p>
            <a:pPr algn="just">
              <a:buNone/>
            </a:pPr>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1769285"/>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354889" cy="504056"/>
          </a:xfrm>
        </p:spPr>
        <p:txBody>
          <a:bodyPr>
            <a:normAutofit fontScale="90000"/>
          </a:bodyPr>
          <a:lstStyle/>
          <a:p>
            <a:r>
              <a:rPr lang="en-US" sz="2800" b="1" dirty="0" err="1" smtClean="0">
                <a:latin typeface="Arial" panose="020B0604020202020204" pitchFamily="34" charset="0"/>
                <a:cs typeface="Arial" panose="020B0604020202020204" pitchFamily="34" charset="0"/>
              </a:rPr>
              <a:t>cGCP</a:t>
            </a:r>
            <a:r>
              <a:rPr lang="en-US" sz="2800" dirty="0" smtClean="0">
                <a:latin typeface="Arial" panose="020B0604020202020204" pitchFamily="34" charset="0"/>
                <a:cs typeface="Arial" panose="020B0604020202020204" pitchFamily="34" charset="0"/>
              </a:rPr>
              <a:t>  Current </a:t>
            </a:r>
            <a:r>
              <a:rPr lang="en-US" sz="2800" dirty="0">
                <a:latin typeface="Arial" panose="020B0604020202020204" pitchFamily="34" charset="0"/>
                <a:cs typeface="Arial" panose="020B0604020202020204" pitchFamily="34" charset="0"/>
              </a:rPr>
              <a:t>Good </a:t>
            </a:r>
            <a:r>
              <a:rPr lang="en-US" sz="2800" dirty="0" smtClean="0">
                <a:latin typeface="Arial" panose="020B0604020202020204" pitchFamily="34" charset="0"/>
                <a:cs typeface="Arial" panose="020B0604020202020204" pitchFamily="34" charset="0"/>
              </a:rPr>
              <a:t>Compounding Practices</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62406" y="908720"/>
            <a:ext cx="8558066" cy="5904656"/>
          </a:xfrm>
        </p:spPr>
        <p:txBody>
          <a:bodyPr>
            <a:normAutofit fontScale="92500" lnSpcReduction="20000"/>
          </a:bodyPr>
          <a:lstStyle/>
          <a:p>
            <a:pPr marL="0" indent="0">
              <a:buNone/>
            </a:pPr>
            <a:r>
              <a:rPr lang="en-US" i="1" dirty="0" smtClean="0"/>
              <a:t>A </a:t>
            </a:r>
            <a:r>
              <a:rPr lang="en-US" i="1" dirty="0"/>
              <a:t>number of reasons have been presented for the increase in preparing patient-specific medications, including the following: </a:t>
            </a:r>
            <a:endParaRPr lang="en-US" dirty="0"/>
          </a:p>
          <a:p>
            <a:pPr marL="0" indent="0" algn="just">
              <a:buNone/>
            </a:pPr>
            <a:r>
              <a:rPr lang="en-US" i="1" dirty="0"/>
              <a:t>1. Many patients need drug dosages or strengths that are not commercially available. </a:t>
            </a:r>
            <a:endParaRPr lang="en-US" dirty="0"/>
          </a:p>
          <a:p>
            <a:pPr marL="0" indent="0" algn="just">
              <a:buNone/>
            </a:pPr>
            <a:r>
              <a:rPr lang="en-US" i="1" dirty="0"/>
              <a:t>2. Many patients need dosage forms are not commercially available. </a:t>
            </a:r>
            <a:endParaRPr lang="en-US" dirty="0"/>
          </a:p>
          <a:p>
            <a:pPr marL="0" indent="0" algn="just">
              <a:buNone/>
            </a:pPr>
            <a:r>
              <a:rPr lang="en-US" i="1" dirty="0"/>
              <a:t>3. Many patients are allergic to excipients in commercially available products. </a:t>
            </a:r>
            <a:endParaRPr lang="en-US" dirty="0"/>
          </a:p>
          <a:p>
            <a:pPr marL="0" indent="0" algn="just">
              <a:buNone/>
            </a:pPr>
            <a:r>
              <a:rPr lang="en-US" i="1" dirty="0"/>
              <a:t>4. Children's medications must be prepared as liquids, </a:t>
            </a:r>
            <a:r>
              <a:rPr lang="en-US" i="1" dirty="0" smtClean="0"/>
              <a:t>flavored </a:t>
            </a:r>
            <a:r>
              <a:rPr lang="en-US" i="1" dirty="0"/>
              <a:t>to enhance compliance. </a:t>
            </a:r>
            <a:endParaRPr lang="en-US" dirty="0"/>
          </a:p>
          <a:p>
            <a:pPr marL="0" indent="0" algn="just">
              <a:buNone/>
            </a:pPr>
            <a:r>
              <a:rPr lang="en-US" i="1" dirty="0"/>
              <a:t>5. Some medications are not very stable and require preparation and dispensing every few days</a:t>
            </a:r>
            <a:r>
              <a:rPr lang="en-US" i="1" dirty="0" smtClean="0"/>
              <a:t>.</a:t>
            </a:r>
          </a:p>
          <a:p>
            <a:pPr marL="0" indent="0" algn="just">
              <a:buNone/>
            </a:pPr>
            <a:r>
              <a:rPr lang="en-US" i="1" dirty="0" smtClean="0"/>
              <a:t> </a:t>
            </a:r>
            <a:r>
              <a:rPr lang="en-US" dirty="0">
                <a:latin typeface="PalatinoLTStd-Roman"/>
              </a:rPr>
              <a:t>6. Many physicians desire to deliver </a:t>
            </a:r>
            <a:r>
              <a:rPr lang="en-US" dirty="0" smtClean="0">
                <a:latin typeface="PalatinoLTStd-Roman"/>
              </a:rPr>
              <a:t>products in </a:t>
            </a:r>
            <a:r>
              <a:rPr lang="en-US" dirty="0">
                <a:latin typeface="PalatinoLTStd-Roman"/>
              </a:rPr>
              <a:t>innovative ways, and </a:t>
            </a:r>
            <a:r>
              <a:rPr lang="en-US" dirty="0" smtClean="0">
                <a:latin typeface="PalatinoLTStd-Roman"/>
              </a:rPr>
              <a:t>pharmacists can </a:t>
            </a:r>
            <a:r>
              <a:rPr lang="en-US" dirty="0">
                <a:latin typeface="PalatinoLTStd-Roman"/>
              </a:rPr>
              <a:t>work with them to solve </a:t>
            </a:r>
            <a:r>
              <a:rPr lang="en-US" dirty="0" smtClean="0">
                <a:latin typeface="PalatinoLTStd-Roman"/>
              </a:rPr>
              <a:t>medication problems</a:t>
            </a:r>
            <a:r>
              <a:rPr lang="en-US" dirty="0">
                <a:latin typeface="PalatinoLTStd-Roman"/>
              </a:rPr>
              <a:t>.</a:t>
            </a:r>
          </a:p>
          <a:p>
            <a:pPr marL="0" indent="0" algn="just">
              <a:buNone/>
            </a:pPr>
            <a:r>
              <a:rPr lang="en-US" dirty="0">
                <a:latin typeface="PalatinoLTStd-Roman"/>
              </a:rPr>
              <a:t>7. Most products are not available for </a:t>
            </a:r>
            <a:r>
              <a:rPr lang="en-US" dirty="0" smtClean="0">
                <a:latin typeface="PalatinoLTStd-Roman"/>
              </a:rPr>
              <a:t>veterinary patients </a:t>
            </a:r>
            <a:r>
              <a:rPr lang="en-US" dirty="0">
                <a:latin typeface="PalatinoLTStd-Roman"/>
              </a:rPr>
              <a:t>and must be compounded.</a:t>
            </a:r>
          </a:p>
          <a:p>
            <a:pPr marL="0" indent="0" algn="just">
              <a:buNone/>
            </a:pPr>
            <a:r>
              <a:rPr lang="en-US" dirty="0">
                <a:latin typeface="PalatinoLTStd-Roman"/>
              </a:rPr>
              <a:t>8. Home health care and the treatment of </a:t>
            </a:r>
            <a:r>
              <a:rPr lang="en-US" dirty="0" smtClean="0">
                <a:latin typeface="PalatinoLTStd-Roman"/>
              </a:rPr>
              <a:t>an increasing </a:t>
            </a:r>
            <a:r>
              <a:rPr lang="en-US" dirty="0">
                <a:latin typeface="PalatinoLTStd-Roman"/>
              </a:rPr>
              <a:t>number of patients at </a:t>
            </a:r>
            <a:r>
              <a:rPr lang="en-US" dirty="0" smtClean="0">
                <a:latin typeface="PalatinoLTStd-Roman"/>
              </a:rPr>
              <a:t>home have </a:t>
            </a:r>
            <a:r>
              <a:rPr lang="en-US" dirty="0">
                <a:latin typeface="PalatinoLTStd-Roman"/>
              </a:rPr>
              <a:t>resulted in many community </a:t>
            </a:r>
            <a:r>
              <a:rPr lang="en-US" dirty="0" smtClean="0">
                <a:latin typeface="PalatinoLTStd-Roman"/>
              </a:rPr>
              <a:t>pharmacies and </a:t>
            </a:r>
            <a:r>
              <a:rPr lang="en-US" dirty="0">
                <a:latin typeface="PalatinoLTStd-Roman"/>
              </a:rPr>
              <a:t>home health care </a:t>
            </a:r>
            <a:r>
              <a:rPr lang="en-US" dirty="0" smtClean="0">
                <a:latin typeface="PalatinoLTStd-Roman"/>
              </a:rPr>
              <a:t>pharmacies preparing </a:t>
            </a:r>
            <a:r>
              <a:rPr lang="en-US" dirty="0">
                <a:latin typeface="PalatinoLTStd-Roman"/>
              </a:rPr>
              <a:t>sterile products for home use.</a:t>
            </a:r>
          </a:p>
          <a:p>
            <a:pPr marL="0" indent="0" algn="just">
              <a:buNone/>
            </a:pPr>
            <a:r>
              <a:rPr lang="en-US" dirty="0">
                <a:latin typeface="PalatinoLTStd-Roman"/>
              </a:rPr>
              <a:t>9. Hospice care has resulted in new </a:t>
            </a:r>
            <a:r>
              <a:rPr lang="en-US" dirty="0" smtClean="0">
                <a:latin typeface="PalatinoLTStd-Roman"/>
              </a:rPr>
              <a:t>approaches to </a:t>
            </a:r>
            <a:r>
              <a:rPr lang="en-US" dirty="0">
                <a:latin typeface="PalatinoLTStd-Roman"/>
              </a:rPr>
              <a:t>pain management </a:t>
            </a:r>
            <a:r>
              <a:rPr lang="en-US" dirty="0" smtClean="0">
                <a:latin typeface="PalatinoLTStd-Roman"/>
              </a:rPr>
              <a:t>and higher </a:t>
            </a:r>
            <a:r>
              <a:rPr lang="en-US" dirty="0">
                <a:latin typeface="PalatinoLTStd-Roman"/>
              </a:rPr>
              <a:t>concentrations and </a:t>
            </a:r>
            <a:r>
              <a:rPr lang="en-US" dirty="0" smtClean="0">
                <a:latin typeface="PalatinoLTStd-Roman"/>
              </a:rPr>
              <a:t>combinations of </a:t>
            </a:r>
            <a:r>
              <a:rPr lang="en-US" dirty="0">
                <a:latin typeface="PalatinoLTStd-Roman"/>
              </a:rPr>
              <a:t>drugs that are now used.</a:t>
            </a:r>
          </a:p>
          <a:p>
            <a:pPr marL="0" indent="0" algn="just">
              <a:buNone/>
            </a:pPr>
            <a:r>
              <a:rPr lang="en-US" dirty="0">
                <a:latin typeface="PalatinoLTStd-Roman"/>
              </a:rPr>
              <a:t>10. Many drugs are reported in the </a:t>
            </a:r>
            <a:r>
              <a:rPr lang="en-US" dirty="0" smtClean="0">
                <a:latin typeface="PalatinoLTStd-Roman"/>
              </a:rPr>
              <a:t>literature but </a:t>
            </a:r>
            <a:r>
              <a:rPr lang="en-US" dirty="0">
                <a:latin typeface="PalatinoLTStd-Roman"/>
              </a:rPr>
              <a:t>are not yet manufactured, so </a:t>
            </a:r>
            <a:r>
              <a:rPr lang="en-US" dirty="0" smtClean="0">
                <a:latin typeface="PalatinoLTStd-Roman"/>
              </a:rPr>
              <a:t>pharmacists can </a:t>
            </a:r>
            <a:r>
              <a:rPr lang="en-US" dirty="0">
                <a:latin typeface="PalatinoLTStd-Roman"/>
              </a:rPr>
              <a:t>compound them for </a:t>
            </a:r>
            <a:r>
              <a:rPr lang="en-US" dirty="0" smtClean="0">
                <a:latin typeface="PalatinoLTStd-Roman"/>
              </a:rPr>
              <a:t>their physicians</a:t>
            </a:r>
            <a:r>
              <a:rPr lang="en-US" dirty="0">
                <a:latin typeface="PalatinoLTStd-Roman"/>
              </a:rPr>
              <a:t>’ and patients’ use.</a:t>
            </a:r>
            <a:endParaRPr lang="en-US" dirty="0"/>
          </a:p>
        </p:txBody>
      </p:sp>
    </p:spTree>
    <p:extLst>
      <p:ext uri="{BB962C8B-B14F-4D97-AF65-F5344CB8AC3E}">
        <p14:creationId xmlns:p14="http://schemas.microsoft.com/office/powerpoint/2010/main" val="1319574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3" y="116632"/>
            <a:ext cx="1584176" cy="576064"/>
          </a:xfrm>
          <a:solidFill>
            <a:schemeClr val="accent1">
              <a:lumMod val="40000"/>
              <a:lumOff val="60000"/>
            </a:schemeClr>
          </a:solidFill>
        </p:spPr>
        <p:txBody>
          <a:bodyPr>
            <a:noAutofit/>
          </a:bodyPr>
          <a:lstStyle/>
          <a:p>
            <a:r>
              <a:rPr lang="en-US" b="1" dirty="0">
                <a:solidFill>
                  <a:srgbClr val="00B050"/>
                </a:solidFill>
              </a:rPr>
              <a:t>c</a:t>
            </a:r>
            <a:r>
              <a:rPr lang="en-US" b="1" dirty="0" smtClean="0">
                <a:solidFill>
                  <a:srgbClr val="00B050"/>
                </a:solidFill>
              </a:rPr>
              <a:t>GMP</a:t>
            </a:r>
            <a:endParaRPr lang="en-US" b="1" dirty="0">
              <a:solidFill>
                <a:srgbClr val="00B050"/>
              </a:solidFill>
            </a:endParaRPr>
          </a:p>
        </p:txBody>
      </p:sp>
      <p:sp>
        <p:nvSpPr>
          <p:cNvPr id="3" name="Content Placeholder 2"/>
          <p:cNvSpPr>
            <a:spLocks noGrp="1"/>
          </p:cNvSpPr>
          <p:nvPr>
            <p:ph idx="1"/>
          </p:nvPr>
        </p:nvSpPr>
        <p:spPr>
          <a:xfrm>
            <a:off x="176944" y="980728"/>
            <a:ext cx="8738456" cy="5616624"/>
          </a:xfrm>
        </p:spPr>
        <p:txBody>
          <a:bodyPr>
            <a:normAutofit/>
          </a:bodyPr>
          <a:lstStyle/>
          <a:p>
            <a:pPr algn="just"/>
            <a:r>
              <a:rPr lang="en-US" sz="2800" smtClean="0">
                <a:solidFill>
                  <a:schemeClr val="tx1"/>
                </a:solidFill>
              </a:rPr>
              <a:t>are </a:t>
            </a:r>
            <a:r>
              <a:rPr lang="en-US" sz="2800" dirty="0" smtClean="0">
                <a:solidFill>
                  <a:schemeClr val="tx1"/>
                </a:solidFill>
                <a:latin typeface="Arial" panose="020B0604020202020204" pitchFamily="34" charset="0"/>
                <a:cs typeface="Arial" panose="020B0604020202020204" pitchFamily="34" charset="0"/>
              </a:rPr>
              <a:t>regulations established by FDA to Ensure that minimum standards are present for drug product quality in the US. </a:t>
            </a:r>
          </a:p>
          <a:p>
            <a:pPr algn="just"/>
            <a:r>
              <a:rPr lang="en-US" sz="2800" dirty="0" smtClean="0">
                <a:solidFill>
                  <a:schemeClr val="tx1"/>
                </a:solidFill>
                <a:latin typeface="Arial" panose="020B0604020202020204" pitchFamily="34" charset="0"/>
                <a:cs typeface="Arial" panose="020B0604020202020204" pitchFamily="34" charset="0"/>
              </a:rPr>
              <a:t>They apply to domestic and foreign suppliers and manufacturers whose bulk components and finished pharmaceutical products</a:t>
            </a:r>
            <a:r>
              <a:rPr lang="en-US" sz="2800" dirty="0">
                <a:solidFill>
                  <a:schemeClr val="tx1"/>
                </a:solidFill>
                <a:latin typeface="Arial" panose="020B0604020202020204" pitchFamily="34" charset="0"/>
                <a:cs typeface="Arial" panose="020B0604020202020204" pitchFamily="34" charset="0"/>
              </a:rPr>
              <a:t> </a:t>
            </a:r>
            <a:r>
              <a:rPr lang="en-US" sz="2800" dirty="0" smtClean="0">
                <a:solidFill>
                  <a:schemeClr val="tx1"/>
                </a:solidFill>
                <a:latin typeface="Arial" panose="020B0604020202020204" pitchFamily="34" charset="0"/>
                <a:cs typeface="Arial" panose="020B0604020202020204" pitchFamily="34" charset="0"/>
              </a:rPr>
              <a:t>are imported, distributed or sold in the US</a:t>
            </a:r>
          </a:p>
          <a:p>
            <a:pPr algn="just"/>
            <a:r>
              <a:rPr lang="en-US" sz="2800" dirty="0" smtClean="0">
                <a:solidFill>
                  <a:srgbClr val="00B050"/>
                </a:solidFill>
                <a:latin typeface="Times New Roman" pitchFamily="18" charset="0"/>
                <a:cs typeface="Times New Roman" pitchFamily="18" charset="0"/>
              </a:rPr>
              <a:t>c </a:t>
            </a:r>
            <a:r>
              <a:rPr lang="en-US" sz="2800" dirty="0">
                <a:solidFill>
                  <a:srgbClr val="00B050"/>
                </a:solidFill>
                <a:latin typeface="Times New Roman" pitchFamily="18" charset="0"/>
                <a:cs typeface="Times New Roman" pitchFamily="18" charset="0"/>
              </a:rPr>
              <a:t>GMP REGULATIONS </a:t>
            </a:r>
            <a:r>
              <a:rPr lang="en-US" sz="2800" dirty="0" smtClean="0">
                <a:solidFill>
                  <a:srgbClr val="00B050"/>
                </a:solidFill>
                <a:latin typeface="Times New Roman" pitchFamily="18" charset="0"/>
                <a:cs typeface="Times New Roman" pitchFamily="18" charset="0"/>
              </a:rPr>
              <a:t>include the followings :-</a:t>
            </a:r>
            <a:endParaRPr lang="en-US" sz="2800" dirty="0" smtClean="0">
              <a:solidFill>
                <a:schemeClr val="tx1"/>
              </a:solidFill>
              <a:latin typeface="Arial" panose="020B0604020202020204" pitchFamily="34" charset="0"/>
              <a:cs typeface="Arial" panose="020B0604020202020204" pitchFamily="34" charset="0"/>
            </a:endParaRPr>
          </a:p>
          <a:p>
            <a:pPr marL="742950" indent="-742950" algn="just">
              <a:buFont typeface="+mj-lt"/>
              <a:buAutoNum type="arabicPeriod"/>
            </a:pPr>
            <a:endParaRPr lang="en-US" sz="28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404664"/>
            <a:ext cx="8424936" cy="5328592"/>
          </a:xfrm>
        </p:spPr>
        <p:txBody>
          <a:bodyPr>
            <a:normAutofit/>
          </a:bodyPr>
          <a:lstStyle/>
          <a:p>
            <a:pPr algn="just">
              <a:buNone/>
            </a:pPr>
            <a:r>
              <a:rPr lang="en-US" sz="2000" dirty="0" smtClean="0">
                <a:solidFill>
                  <a:srgbClr val="C00000"/>
                </a:solidFill>
                <a:latin typeface="Arial" panose="020B0604020202020204" pitchFamily="34" charset="0"/>
                <a:cs typeface="Arial" panose="020B0604020202020204" pitchFamily="34" charset="0"/>
              </a:rPr>
              <a:t>U.S. PHARMACOPEIA-NATIONAL </a:t>
            </a:r>
            <a:r>
              <a:rPr lang="en-US" sz="2000" dirty="0" smtClean="0">
                <a:solidFill>
                  <a:srgbClr val="C00000"/>
                </a:solidFill>
                <a:latin typeface="Arial" panose="020B0604020202020204" pitchFamily="34" charset="0"/>
                <a:cs typeface="Arial" panose="020B0604020202020204" pitchFamily="34" charset="0"/>
              </a:rPr>
              <a:t>FORMULARY</a:t>
            </a:r>
            <a:endParaRPr lang="en-US" sz="2000" dirty="0" smtClean="0">
              <a:latin typeface="Arial" panose="020B0604020202020204" pitchFamily="34" charset="0"/>
              <a:cs typeface="Arial" panose="020B0604020202020204" pitchFamily="34" charset="0"/>
            </a:endParaRPr>
          </a:p>
          <a:p>
            <a:pPr algn="just">
              <a:buNone/>
            </a:pPr>
            <a:r>
              <a:rPr lang="en-US" sz="2000" dirty="0" smtClean="0">
                <a:solidFill>
                  <a:schemeClr val="tx1"/>
                </a:solidFill>
                <a:latin typeface="Arial" panose="020B0604020202020204" pitchFamily="34" charset="0"/>
                <a:cs typeface="Arial" panose="020B0604020202020204" pitchFamily="34" charset="0"/>
              </a:rPr>
              <a:t>In 2000, the U.S. </a:t>
            </a:r>
            <a:r>
              <a:rPr lang="en-US" sz="2000" dirty="0" err="1" smtClean="0">
                <a:solidFill>
                  <a:schemeClr val="tx1"/>
                </a:solidFill>
                <a:latin typeface="Arial" panose="020B0604020202020204" pitchFamily="34" charset="0"/>
                <a:cs typeface="Arial" panose="020B0604020202020204" pitchFamily="34" charset="0"/>
              </a:rPr>
              <a:t>Pharmacopeial</a:t>
            </a:r>
            <a:r>
              <a:rPr lang="en-US" sz="2000" dirty="0" smtClean="0">
                <a:solidFill>
                  <a:schemeClr val="tx1"/>
                </a:solidFill>
                <a:latin typeface="Arial" panose="020B0604020202020204" pitchFamily="34" charset="0"/>
                <a:cs typeface="Arial" panose="020B0604020202020204" pitchFamily="34" charset="0"/>
              </a:rPr>
              <a:t> Convention formed two compounding expert committees; one in </a:t>
            </a:r>
            <a:r>
              <a:rPr lang="en-US" sz="2000" dirty="0" err="1" smtClean="0">
                <a:solidFill>
                  <a:srgbClr val="FF0000"/>
                </a:solidFill>
                <a:latin typeface="Arial" panose="020B0604020202020204" pitchFamily="34" charset="0"/>
                <a:cs typeface="Arial" panose="020B0604020202020204" pitchFamily="34" charset="0"/>
              </a:rPr>
              <a:t>nonsterile</a:t>
            </a:r>
            <a:r>
              <a:rPr lang="en-US" sz="2000" dirty="0" smtClean="0">
                <a:solidFill>
                  <a:srgbClr val="FF0000"/>
                </a:solidFill>
                <a:latin typeface="Arial" panose="020B0604020202020204" pitchFamily="34" charset="0"/>
                <a:cs typeface="Arial" panose="020B0604020202020204" pitchFamily="34" charset="0"/>
              </a:rPr>
              <a:t> compounding </a:t>
            </a:r>
            <a:r>
              <a:rPr lang="en-US" sz="2000" dirty="0" smtClean="0">
                <a:solidFill>
                  <a:schemeClr val="tx1"/>
                </a:solidFill>
                <a:latin typeface="Arial" panose="020B0604020202020204" pitchFamily="34" charset="0"/>
                <a:cs typeface="Arial" panose="020B0604020202020204" pitchFamily="34" charset="0"/>
              </a:rPr>
              <a:t>and one in </a:t>
            </a:r>
            <a:r>
              <a:rPr lang="en-US" sz="2000" dirty="0" smtClean="0">
                <a:solidFill>
                  <a:srgbClr val="FF0000"/>
                </a:solidFill>
                <a:latin typeface="Arial" panose="020B0604020202020204" pitchFamily="34" charset="0"/>
                <a:cs typeface="Arial" panose="020B0604020202020204" pitchFamily="34" charset="0"/>
              </a:rPr>
              <a:t>sterile compounding. </a:t>
            </a:r>
          </a:p>
          <a:p>
            <a:pPr algn="just">
              <a:buNone/>
            </a:pPr>
            <a:r>
              <a:rPr lang="en-US" sz="2000" dirty="0" smtClean="0">
                <a:solidFill>
                  <a:schemeClr val="tx1"/>
                </a:solidFill>
                <a:latin typeface="Arial" panose="020B0604020202020204" pitchFamily="34" charset="0"/>
                <a:cs typeface="Arial" panose="020B0604020202020204" pitchFamily="34" charset="0"/>
              </a:rPr>
              <a:t>The </a:t>
            </a:r>
            <a:r>
              <a:rPr lang="en-US" sz="2000" dirty="0" smtClean="0">
                <a:solidFill>
                  <a:schemeClr val="tx1"/>
                </a:solidFill>
                <a:latin typeface="Arial" panose="020B0604020202020204" pitchFamily="34" charset="0"/>
                <a:cs typeface="Arial" panose="020B0604020202020204" pitchFamily="34" charset="0"/>
              </a:rPr>
              <a:t>Expert Committee on Sterile Compounding  prepared  the USP Pharmaceutical Compounding-sterile Preparations which first became official in 2004 . Additional chapters in the USP related to compounding include Good Compounding Practices, Quality Assurance in Pharmaceutical Compounding, and Pharmaceutical Calculations in Prescription Compounding.</a:t>
            </a:r>
          </a:p>
          <a:p>
            <a:pPr algn="just">
              <a:buNone/>
            </a:pPr>
            <a:endParaRPr lang="en-US" sz="2000" dirty="0" smtClean="0">
              <a:latin typeface="Arial" panose="020B0604020202020204" pitchFamily="34" charset="0"/>
              <a:cs typeface="Arial" panose="020B0604020202020204" pitchFamily="34" charset="0"/>
            </a:endParaRPr>
          </a:p>
          <a:p>
            <a:pPr algn="just">
              <a:buNone/>
            </a:pPr>
            <a:endParaRPr lang="ar-IQ"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2982351"/>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568952" cy="6408712"/>
          </a:xfrm>
        </p:spPr>
        <p:txBody>
          <a:bodyPr>
            <a:normAutofit fontScale="62500" lnSpcReduction="20000"/>
          </a:bodyPr>
          <a:lstStyle/>
          <a:p>
            <a:pPr marL="0" indent="0" algn="just">
              <a:buNone/>
            </a:pPr>
            <a:r>
              <a:rPr lang="en-US" sz="3200" dirty="0">
                <a:solidFill>
                  <a:srgbClr val="C00000"/>
                </a:solidFill>
              </a:rPr>
              <a:t>Packaging, Labeling, </a:t>
            </a:r>
            <a:r>
              <a:rPr lang="en-US" sz="3200" dirty="0" smtClean="0">
                <a:solidFill>
                  <a:srgbClr val="C00000"/>
                </a:solidFill>
              </a:rPr>
              <a:t>and Storage </a:t>
            </a:r>
            <a:r>
              <a:rPr lang="en-US" sz="3200" dirty="0">
                <a:solidFill>
                  <a:srgbClr val="C00000"/>
                </a:solidFill>
              </a:rPr>
              <a:t>of Pharmaceuticals</a:t>
            </a:r>
          </a:p>
          <a:p>
            <a:pPr algn="just"/>
            <a:r>
              <a:rPr lang="en-US" sz="3200" dirty="0"/>
              <a:t>The proper packaging, labeling, and </a:t>
            </a:r>
            <a:r>
              <a:rPr lang="en-US" sz="3200" dirty="0" smtClean="0"/>
              <a:t>storage of </a:t>
            </a:r>
            <a:r>
              <a:rPr lang="en-US" sz="3200" dirty="0"/>
              <a:t>pharmaceutical products are all </a:t>
            </a:r>
            <a:r>
              <a:rPr lang="en-US" sz="3200" dirty="0" smtClean="0"/>
              <a:t>essential for </a:t>
            </a:r>
            <a:r>
              <a:rPr lang="en-US" sz="3200" dirty="0"/>
              <a:t>product stability and efficacious </a:t>
            </a:r>
            <a:r>
              <a:rPr lang="en-US" sz="3200" dirty="0" smtClean="0"/>
              <a:t>use.</a:t>
            </a:r>
          </a:p>
          <a:p>
            <a:pPr marL="0" indent="0" algn="just">
              <a:buNone/>
            </a:pPr>
            <a:r>
              <a:rPr lang="en-US" sz="3200" b="1" dirty="0" smtClean="0">
                <a:solidFill>
                  <a:srgbClr val="C00000"/>
                </a:solidFill>
                <a:latin typeface="Times New Roman" pitchFamily="18" charset="0"/>
                <a:cs typeface="Times New Roman" pitchFamily="18" charset="0"/>
              </a:rPr>
              <a:t>Containers </a:t>
            </a:r>
          </a:p>
          <a:p>
            <a:pPr algn="just"/>
            <a:r>
              <a:rPr lang="en-US" sz="2800" dirty="0" smtClean="0"/>
              <a:t>When submitting </a:t>
            </a:r>
            <a:r>
              <a:rPr lang="en-US" sz="2800" dirty="0"/>
              <a:t>an NDA, the manufacturer </a:t>
            </a:r>
            <a:r>
              <a:rPr lang="en-US" sz="2800" dirty="0" smtClean="0"/>
              <a:t>must include </a:t>
            </a:r>
            <a:r>
              <a:rPr lang="en-US" sz="2800" dirty="0"/>
              <a:t>all relevant specifications for </a:t>
            </a:r>
            <a:r>
              <a:rPr lang="en-US" sz="2800" dirty="0" smtClean="0"/>
              <a:t>packaging the </a:t>
            </a:r>
            <a:r>
              <a:rPr lang="en-US" sz="2800" dirty="0"/>
              <a:t>product. During the initial stages </a:t>
            </a:r>
            <a:r>
              <a:rPr lang="en-US" sz="2800" dirty="0" smtClean="0"/>
              <a:t>of clinical </a:t>
            </a:r>
            <a:r>
              <a:rPr lang="en-US" sz="2800" dirty="0"/>
              <a:t>investigations, the packaging </a:t>
            </a:r>
            <a:r>
              <a:rPr lang="en-US" sz="2800" dirty="0" smtClean="0"/>
              <a:t>must be </a:t>
            </a:r>
            <a:r>
              <a:rPr lang="en-US" sz="2800" dirty="0"/>
              <a:t>shown to provide adequate drug </a:t>
            </a:r>
            <a:r>
              <a:rPr lang="en-US" sz="2800" dirty="0" smtClean="0"/>
              <a:t>stability for </a:t>
            </a:r>
            <a:r>
              <a:rPr lang="en-US" sz="2800" dirty="0"/>
              <a:t>the duration of the clinical trials. </a:t>
            </a:r>
            <a:endParaRPr lang="en-US" sz="2800" dirty="0" smtClean="0"/>
          </a:p>
          <a:p>
            <a:pPr algn="just"/>
            <a:r>
              <a:rPr lang="en-US" sz="2800" dirty="0" smtClean="0"/>
              <a:t>As the </a:t>
            </a:r>
            <a:r>
              <a:rPr lang="en-US" sz="2800" dirty="0"/>
              <a:t>clinical trials advance to their final </a:t>
            </a:r>
            <a:r>
              <a:rPr lang="en-US" sz="2800" dirty="0" smtClean="0"/>
              <a:t>stage, information </a:t>
            </a:r>
            <a:r>
              <a:rPr lang="en-US" sz="2800" dirty="0"/>
              <a:t>on the chemical and </a:t>
            </a:r>
            <a:r>
              <a:rPr lang="en-US" sz="2800" dirty="0" smtClean="0"/>
              <a:t>physical characteristics</a:t>
            </a:r>
            <a:r>
              <a:rPr lang="en-US" sz="2800" dirty="0"/>
              <a:t> </a:t>
            </a:r>
            <a:r>
              <a:rPr lang="en-US" sz="2800" dirty="0" smtClean="0"/>
              <a:t>of </a:t>
            </a:r>
            <a:r>
              <a:rPr lang="en-US" sz="2800" dirty="0"/>
              <a:t>the container, closure, </a:t>
            </a:r>
            <a:r>
              <a:rPr lang="en-US" sz="2800" dirty="0" smtClean="0"/>
              <a:t>and other </a:t>
            </a:r>
            <a:r>
              <a:rPr lang="en-US" sz="2800" dirty="0"/>
              <a:t>component parts of the package </a:t>
            </a:r>
            <a:r>
              <a:rPr lang="en-US" sz="2800" dirty="0" smtClean="0"/>
              <a:t>system for </a:t>
            </a:r>
            <a:r>
              <a:rPr lang="en-US" sz="2800" dirty="0"/>
              <a:t>the proposed product must be </a:t>
            </a:r>
            <a:r>
              <a:rPr lang="en-US" sz="2800" dirty="0" smtClean="0"/>
              <a:t>developed to </a:t>
            </a:r>
            <a:r>
              <a:rPr lang="en-US" sz="2800" dirty="0"/>
              <a:t>ensure drug stability for its </a:t>
            </a:r>
            <a:r>
              <a:rPr lang="en-US" sz="2800" dirty="0" smtClean="0"/>
              <a:t>anticipated shelf </a:t>
            </a:r>
            <a:r>
              <a:rPr lang="en-US" sz="2800" dirty="0"/>
              <a:t>life</a:t>
            </a:r>
            <a:r>
              <a:rPr lang="en-US" sz="2800" dirty="0" smtClean="0"/>
              <a:t>.</a:t>
            </a:r>
          </a:p>
          <a:p>
            <a:pPr algn="just"/>
            <a:r>
              <a:rPr lang="en-US" sz="3200" dirty="0">
                <a:solidFill>
                  <a:schemeClr val="tx1"/>
                </a:solidFill>
              </a:rPr>
              <a:t>According to the USP, a container is </a:t>
            </a:r>
            <a:r>
              <a:rPr lang="en-US" sz="3200" dirty="0">
                <a:solidFill>
                  <a:srgbClr val="0070C0"/>
                </a:solidFill>
              </a:rPr>
              <a:t>“</a:t>
            </a:r>
            <a:r>
              <a:rPr lang="en-US" sz="3200" dirty="0">
                <a:solidFill>
                  <a:srgbClr val="FF0000"/>
                </a:solidFill>
              </a:rPr>
              <a:t>that which holds the article and is or may be in direct contact with the article</a:t>
            </a:r>
            <a:r>
              <a:rPr lang="en-US" sz="3200" dirty="0">
                <a:solidFill>
                  <a:srgbClr val="0070C0"/>
                </a:solidFill>
              </a:rPr>
              <a:t>.” </a:t>
            </a:r>
            <a:endParaRPr lang="en-US" sz="3200" dirty="0" smtClean="0">
              <a:solidFill>
                <a:srgbClr val="0070C0"/>
              </a:solidFill>
            </a:endParaRPr>
          </a:p>
          <a:p>
            <a:pPr algn="just"/>
            <a:r>
              <a:rPr lang="en-US" sz="3200" dirty="0" smtClean="0">
                <a:solidFill>
                  <a:schemeClr val="tx1"/>
                </a:solidFill>
              </a:rPr>
              <a:t>The </a:t>
            </a:r>
            <a:r>
              <a:rPr lang="en-US" sz="3200" dirty="0">
                <a:solidFill>
                  <a:schemeClr val="tx1"/>
                </a:solidFill>
              </a:rPr>
              <a:t>immediate container is “</a:t>
            </a:r>
            <a:r>
              <a:rPr lang="en-US" sz="3200" dirty="0">
                <a:solidFill>
                  <a:srgbClr val="FF0000"/>
                </a:solidFill>
              </a:rPr>
              <a:t>that which is in direct contact with the article at all times</a:t>
            </a:r>
            <a:r>
              <a:rPr lang="en-US" sz="3200" dirty="0">
                <a:solidFill>
                  <a:srgbClr val="0070C0"/>
                </a:solidFill>
              </a:rPr>
              <a:t>.” </a:t>
            </a:r>
            <a:endParaRPr lang="en-US" sz="3200" dirty="0" smtClean="0">
              <a:solidFill>
                <a:srgbClr val="0070C0"/>
              </a:solidFill>
            </a:endParaRPr>
          </a:p>
          <a:p>
            <a:pPr algn="just"/>
            <a:r>
              <a:rPr lang="en-US" sz="3200" dirty="0" smtClean="0">
                <a:solidFill>
                  <a:schemeClr val="tx1"/>
                </a:solidFill>
              </a:rPr>
              <a:t>The </a:t>
            </a:r>
            <a:r>
              <a:rPr lang="en-US" sz="3200" dirty="0">
                <a:solidFill>
                  <a:schemeClr val="tx1"/>
                </a:solidFill>
              </a:rPr>
              <a:t>closure is part of the container. </a:t>
            </a:r>
            <a:r>
              <a:rPr lang="en-US" sz="3200" dirty="0" smtClean="0">
                <a:solidFill>
                  <a:schemeClr val="tx1"/>
                </a:solidFill>
                <a:latin typeface="Times New Roman" pitchFamily="18" charset="0"/>
                <a:cs typeface="Times New Roman" pitchFamily="18" charset="0"/>
              </a:rPr>
              <a:t>The </a:t>
            </a:r>
            <a:r>
              <a:rPr lang="en-US" sz="3200" dirty="0" smtClean="0">
                <a:solidFill>
                  <a:schemeClr val="tx1"/>
                </a:solidFill>
                <a:latin typeface="Times New Roman" pitchFamily="18" charset="0"/>
                <a:cs typeface="Times New Roman" pitchFamily="18" charset="0"/>
              </a:rPr>
              <a:t>container, should be </a:t>
            </a:r>
            <a:r>
              <a:rPr lang="en-US" sz="3200" b="1" dirty="0" smtClean="0">
                <a:solidFill>
                  <a:schemeClr val="tx1"/>
                </a:solidFill>
                <a:latin typeface="Times New Roman" pitchFamily="18" charset="0"/>
                <a:cs typeface="Times New Roman" pitchFamily="18" charset="0"/>
              </a:rPr>
              <a:t>clean and dry </a:t>
            </a:r>
            <a:r>
              <a:rPr lang="en-US" sz="3200" dirty="0" smtClean="0">
                <a:solidFill>
                  <a:schemeClr val="tx1"/>
                </a:solidFill>
                <a:latin typeface="Times New Roman" pitchFamily="18" charset="0"/>
                <a:cs typeface="Times New Roman" pitchFamily="18" charset="0"/>
              </a:rPr>
              <a:t>before it is filled with drug. </a:t>
            </a:r>
          </a:p>
          <a:p>
            <a:pPr algn="just"/>
            <a:r>
              <a:rPr lang="en-US" sz="3200" dirty="0" smtClean="0">
                <a:latin typeface="Times New Roman" pitchFamily="18" charset="0"/>
                <a:cs typeface="Times New Roman" pitchFamily="18" charset="0"/>
              </a:rPr>
              <a:t>must not interact physically or chemically with the drug. </a:t>
            </a:r>
            <a:endParaRPr lang="en-US" sz="3200" dirty="0" smtClean="0"/>
          </a:p>
          <a:p>
            <a:pPr algn="just"/>
            <a:r>
              <a:rPr lang="en-US" sz="3200" dirty="0" smtClean="0"/>
              <a:t>Ex: sorption of diazepam, to low density plastics resulting in a loss of drug avoided with the use of glass containers.</a:t>
            </a:r>
          </a:p>
          <a:p>
            <a:pPr algn="just"/>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496944" cy="6408712"/>
          </a:xfrm>
        </p:spPr>
        <p:txBody>
          <a:bodyPr>
            <a:normAutofit/>
          </a:bodyPr>
          <a:lstStyle/>
          <a:p>
            <a:r>
              <a:rPr lang="en-US" dirty="0"/>
              <a:t>Different specifications are required </a:t>
            </a:r>
            <a:r>
              <a:rPr lang="en-US" dirty="0" smtClean="0"/>
              <a:t>for parenteral</a:t>
            </a:r>
            <a:r>
              <a:rPr lang="en-US" dirty="0"/>
              <a:t>, </a:t>
            </a:r>
            <a:r>
              <a:rPr lang="en-US" dirty="0" err="1"/>
              <a:t>nonparenteral</a:t>
            </a:r>
            <a:r>
              <a:rPr lang="en-US" dirty="0"/>
              <a:t>, pressurized, </a:t>
            </a:r>
            <a:r>
              <a:rPr lang="en-US" dirty="0" smtClean="0"/>
              <a:t>and bulk </a:t>
            </a:r>
            <a:r>
              <a:rPr lang="en-US" dirty="0"/>
              <a:t>containers and for those made of </a:t>
            </a:r>
            <a:r>
              <a:rPr lang="en-US" dirty="0" smtClean="0"/>
              <a:t>glass, plastic</a:t>
            </a:r>
            <a:r>
              <a:rPr lang="en-US" dirty="0"/>
              <a:t>, and metal. In each instance, the </a:t>
            </a:r>
            <a:r>
              <a:rPr lang="en-US" dirty="0" smtClean="0"/>
              <a:t>package and </a:t>
            </a:r>
            <a:r>
              <a:rPr lang="en-US" dirty="0"/>
              <a:t>closure system must be shown to </a:t>
            </a:r>
            <a:r>
              <a:rPr lang="en-US" dirty="0" smtClean="0"/>
              <a:t>be effective </a:t>
            </a:r>
            <a:r>
              <a:rPr lang="en-US" dirty="0"/>
              <a:t>for the particular product for </a:t>
            </a:r>
            <a:r>
              <a:rPr lang="en-US" dirty="0" smtClean="0"/>
              <a:t>which it </a:t>
            </a:r>
            <a:r>
              <a:rPr lang="en-US" dirty="0"/>
              <a:t>is intended</a:t>
            </a:r>
            <a:r>
              <a:rPr lang="en-US" dirty="0" smtClean="0"/>
              <a:t>.</a:t>
            </a:r>
          </a:p>
          <a:p>
            <a:r>
              <a:rPr lang="en-US" dirty="0" smtClean="0"/>
              <a:t> </a:t>
            </a:r>
            <a:r>
              <a:rPr lang="en-US" dirty="0"/>
              <a:t>Depending on the </a:t>
            </a:r>
            <a:r>
              <a:rPr lang="en-US" dirty="0" smtClean="0"/>
              <a:t>intended use </a:t>
            </a:r>
            <a:r>
              <a:rPr lang="en-US" dirty="0"/>
              <a:t>and type of container, among the </a:t>
            </a:r>
            <a:r>
              <a:rPr lang="en-US" dirty="0" smtClean="0"/>
              <a:t>qualities tested </a:t>
            </a:r>
            <a:r>
              <a:rPr lang="en-US" dirty="0"/>
              <a:t>are the following:</a:t>
            </a:r>
          </a:p>
          <a:p>
            <a:pPr marL="0" indent="0">
              <a:buNone/>
            </a:pPr>
            <a:r>
              <a:rPr lang="en-US" dirty="0"/>
              <a:t>• Physicochemical properties</a:t>
            </a:r>
          </a:p>
          <a:p>
            <a:pPr marL="0" indent="0">
              <a:buNone/>
            </a:pPr>
            <a:r>
              <a:rPr lang="en-US" dirty="0"/>
              <a:t>• Light transmission for glass or plastic</a:t>
            </a:r>
          </a:p>
          <a:p>
            <a:pPr marL="0" indent="0">
              <a:buNone/>
            </a:pPr>
            <a:r>
              <a:rPr lang="en-US" dirty="0"/>
              <a:t>• Drug compatibility</a:t>
            </a:r>
          </a:p>
          <a:p>
            <a:pPr marL="0" indent="0">
              <a:buNone/>
            </a:pPr>
            <a:r>
              <a:rPr lang="en-US" dirty="0"/>
              <a:t>• Leaching and/or migration</a:t>
            </a:r>
          </a:p>
          <a:p>
            <a:pPr marL="0" indent="0">
              <a:buNone/>
            </a:pPr>
            <a:r>
              <a:rPr lang="en-US" dirty="0"/>
              <a:t>• Vapor transmission for plastics</a:t>
            </a:r>
          </a:p>
          <a:p>
            <a:pPr marL="0" indent="0">
              <a:buNone/>
            </a:pPr>
            <a:r>
              <a:rPr lang="en-US" dirty="0"/>
              <a:t>• Moisture barrier</a:t>
            </a:r>
          </a:p>
          <a:p>
            <a:pPr marL="0" indent="0">
              <a:buNone/>
            </a:pPr>
            <a:r>
              <a:rPr lang="en-US" dirty="0"/>
              <a:t>• Toxicity for plastics</a:t>
            </a:r>
          </a:p>
          <a:p>
            <a:pPr marL="0" indent="0">
              <a:buNone/>
            </a:pPr>
            <a:r>
              <a:rPr lang="en-US" dirty="0"/>
              <a:t>• Valve, actuator, metered dose, </a:t>
            </a:r>
            <a:r>
              <a:rPr lang="en-US" dirty="0" smtClean="0"/>
              <a:t>particle size</a:t>
            </a:r>
            <a:r>
              <a:rPr lang="en-US" dirty="0"/>
              <a:t>, spray characteristics, and leaks </a:t>
            </a:r>
            <a:r>
              <a:rPr lang="en-US" dirty="0" smtClean="0"/>
              <a:t>for aerosols</a:t>
            </a:r>
          </a:p>
          <a:p>
            <a:pPr marL="0" indent="0">
              <a:buNone/>
            </a:pPr>
            <a:r>
              <a:rPr lang="en-US" dirty="0"/>
              <a:t>• Sterility and permeation for </a:t>
            </a:r>
            <a:r>
              <a:rPr lang="en-US" dirty="0" smtClean="0"/>
              <a:t>parenteral containers</a:t>
            </a:r>
            <a:endParaRPr lang="en-US" dirty="0"/>
          </a:p>
          <a:p>
            <a:pPr marL="0" indent="0">
              <a:buNone/>
            </a:pPr>
            <a:r>
              <a:rPr lang="en-US" dirty="0"/>
              <a:t>• Drug stability for all packaging</a:t>
            </a:r>
          </a:p>
        </p:txBody>
      </p:sp>
    </p:spTree>
    <p:extLst>
      <p:ext uri="{BB962C8B-B14F-4D97-AF65-F5344CB8AC3E}">
        <p14:creationId xmlns:p14="http://schemas.microsoft.com/office/powerpoint/2010/main" val="1917994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720080"/>
          </a:xfrm>
        </p:spPr>
        <p:txBody>
          <a:bodyPr>
            <a:noAutofit/>
          </a:bodyPr>
          <a:lstStyle/>
          <a:p>
            <a:pPr algn="just"/>
            <a:r>
              <a:rPr lang="en-US" sz="2400" dirty="0" smtClean="0">
                <a:solidFill>
                  <a:srgbClr val="C00000"/>
                </a:solidFill>
                <a:latin typeface="Times New Roman" pitchFamily="18" charset="0"/>
                <a:cs typeface="Times New Roman" pitchFamily="18" charset="0"/>
              </a:rPr>
              <a:t>The USP classifies containers according to their ability to protect their contents from external conditions.</a:t>
            </a:r>
            <a:endParaRPr lang="en-US" sz="24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07504" y="1268760"/>
            <a:ext cx="8568952" cy="4643470"/>
          </a:xfrm>
        </p:spPr>
        <p:txBody>
          <a:bodyPr>
            <a:noAutofit/>
          </a:bodyPr>
          <a:lstStyle/>
          <a:p>
            <a:pPr marL="514350" indent="-514350" algn="just">
              <a:buFont typeface="+mj-lt"/>
              <a:buAutoNum type="arabicPeriod"/>
            </a:pPr>
            <a:r>
              <a:rPr lang="en-US" sz="2400" b="1" dirty="0" smtClean="0">
                <a:latin typeface="Arial" panose="020B0604020202020204" pitchFamily="34" charset="0"/>
                <a:cs typeface="Arial" panose="020B0604020202020204" pitchFamily="34" charset="0"/>
              </a:rPr>
              <a:t>well-closed container</a:t>
            </a:r>
            <a:r>
              <a:rPr lang="en-US" sz="2400" dirty="0" smtClean="0">
                <a:latin typeface="Arial" panose="020B0604020202020204" pitchFamily="34" charset="0"/>
                <a:cs typeface="Arial" panose="020B0604020202020204" pitchFamily="34" charset="0"/>
              </a:rPr>
              <a:t>. “protects contents from extraneous solids and from loss under ordinary conditions of handling, shipment, storage, and distribution.”</a:t>
            </a:r>
          </a:p>
          <a:p>
            <a:pPr marL="514350" indent="-514350" algn="just">
              <a:buFont typeface="+mj-lt"/>
              <a:buAutoNum type="arabicPeriod"/>
            </a:pPr>
            <a:r>
              <a:rPr lang="en-US" sz="2400" b="1" dirty="0" smtClean="0">
                <a:latin typeface="Arial" panose="020B0604020202020204" pitchFamily="34" charset="0"/>
                <a:cs typeface="Arial" panose="020B0604020202020204" pitchFamily="34" charset="0"/>
              </a:rPr>
              <a:t>A tight container </a:t>
            </a:r>
            <a:r>
              <a:rPr lang="en-US" sz="2400" dirty="0" smtClean="0">
                <a:latin typeface="Arial" panose="020B0604020202020204" pitchFamily="34" charset="0"/>
                <a:cs typeface="Arial" panose="020B0604020202020204" pitchFamily="34" charset="0"/>
              </a:rPr>
              <a:t>“protects contents from </a:t>
            </a:r>
            <a:r>
              <a:rPr lang="en-US" sz="2400" dirty="0" smtClean="0">
                <a:solidFill>
                  <a:srgbClr val="FF0000"/>
                </a:solidFill>
                <a:latin typeface="Arial" panose="020B0604020202020204" pitchFamily="34" charset="0"/>
                <a:cs typeface="Arial" panose="020B0604020202020204" pitchFamily="34" charset="0"/>
              </a:rPr>
              <a:t>contamination by </a:t>
            </a:r>
            <a:r>
              <a:rPr lang="en-US" sz="2400" dirty="0" smtClean="0">
                <a:latin typeface="Arial" panose="020B0604020202020204" pitchFamily="34" charset="0"/>
                <a:cs typeface="Arial" panose="020B0604020202020204" pitchFamily="34" charset="0"/>
              </a:rPr>
              <a:t>extraneous </a:t>
            </a:r>
            <a:r>
              <a:rPr lang="en-US" sz="2400" dirty="0" smtClean="0">
                <a:solidFill>
                  <a:srgbClr val="FF0000"/>
                </a:solidFill>
                <a:latin typeface="Arial" panose="020B0604020202020204" pitchFamily="34" charset="0"/>
                <a:cs typeface="Arial" panose="020B0604020202020204" pitchFamily="34" charset="0"/>
              </a:rPr>
              <a:t>liquids, solids, or vapors,</a:t>
            </a:r>
            <a:r>
              <a:rPr lang="en-US" sz="2400" dirty="0" smtClean="0">
                <a:latin typeface="Arial" panose="020B0604020202020204" pitchFamily="34" charset="0"/>
                <a:cs typeface="Arial" panose="020B0604020202020204" pitchFamily="34" charset="0"/>
              </a:rPr>
              <a:t> or evaporation under the ordinary conditions of handling, shipment, storage, and distribution and is capable of tight </a:t>
            </a:r>
            <a:r>
              <a:rPr lang="en-US" sz="2400" dirty="0" err="1" smtClean="0">
                <a:latin typeface="Arial" panose="020B0604020202020204" pitchFamily="34" charset="0"/>
                <a:cs typeface="Arial" panose="020B0604020202020204" pitchFamily="34" charset="0"/>
              </a:rPr>
              <a:t>reclosure</a:t>
            </a:r>
            <a:r>
              <a:rPr lang="en-US" sz="2400" dirty="0" smtClean="0">
                <a:latin typeface="Arial" panose="020B0604020202020204" pitchFamily="34" charset="0"/>
                <a:cs typeface="Arial" panose="020B0604020202020204" pitchFamily="34" charset="0"/>
              </a:rPr>
              <a:t>.”</a:t>
            </a:r>
          </a:p>
          <a:p>
            <a:pPr marL="514350" indent="-514350" algn="just">
              <a:buFont typeface="+mj-lt"/>
              <a:buAutoNum type="arabicPeriod" startAt="3"/>
            </a:pPr>
            <a:r>
              <a:rPr lang="en-US" sz="2400" b="1" dirty="0">
                <a:latin typeface="Arial" panose="020B0604020202020204" pitchFamily="34" charset="0"/>
                <a:cs typeface="Arial" panose="020B0604020202020204" pitchFamily="34" charset="0"/>
              </a:rPr>
              <a:t>A hermetic container </a:t>
            </a:r>
            <a:r>
              <a:rPr lang="en-US" sz="2400" dirty="0">
                <a:latin typeface="Arial" panose="020B0604020202020204" pitchFamily="34" charset="0"/>
                <a:cs typeface="Arial" panose="020B0604020202020204" pitchFamily="34" charset="0"/>
              </a:rPr>
              <a:t>“is </a:t>
            </a:r>
            <a:r>
              <a:rPr lang="en-US" sz="2400" dirty="0">
                <a:solidFill>
                  <a:srgbClr val="FF0000"/>
                </a:solidFill>
                <a:latin typeface="Arial" panose="020B0604020202020204" pitchFamily="34" charset="0"/>
                <a:cs typeface="Arial" panose="020B0604020202020204" pitchFamily="34" charset="0"/>
              </a:rPr>
              <a:t>impervious to air or any other gas </a:t>
            </a:r>
            <a:r>
              <a:rPr lang="en-US" sz="2400" dirty="0">
                <a:latin typeface="Arial" panose="020B0604020202020204" pitchFamily="34" charset="0"/>
                <a:cs typeface="Arial" panose="020B0604020202020204" pitchFamily="34" charset="0"/>
              </a:rPr>
              <a:t>under the ordinary conditions of handling, shipment, storage, and distribution</a:t>
            </a:r>
            <a:r>
              <a:rPr lang="en-US" sz="2400" dirty="0" smtClean="0">
                <a:latin typeface="Arial" panose="020B0604020202020204" pitchFamily="34" charset="0"/>
                <a:cs typeface="Arial" panose="020B0604020202020204" pitchFamily="34" charset="0"/>
              </a:rPr>
              <a:t>.”</a:t>
            </a:r>
            <a:endParaRPr lang="en-US" sz="2400" b="1" dirty="0">
              <a:latin typeface="Arial" panose="020B0604020202020204" pitchFamily="34" charset="0"/>
              <a:cs typeface="Arial" panose="020B0604020202020204" pitchFamily="34" charset="0"/>
            </a:endParaRPr>
          </a:p>
          <a:p>
            <a:pPr marL="514350" indent="-514350" algn="just">
              <a:buFont typeface="+mj-lt"/>
              <a:buAutoNum type="arabicPeriod" startAt="4"/>
            </a:pPr>
            <a:r>
              <a:rPr lang="en-US" sz="2400" b="1" dirty="0">
                <a:latin typeface="Arial" panose="020B0604020202020204" pitchFamily="34" charset="0"/>
                <a:cs typeface="Arial" panose="020B0604020202020204" pitchFamily="34" charset="0"/>
              </a:rPr>
              <a:t>Sterile hermetic containers</a:t>
            </a:r>
            <a:r>
              <a:rPr lang="en-US" sz="2400" dirty="0">
                <a:latin typeface="Arial" panose="020B0604020202020204" pitchFamily="34" charset="0"/>
                <a:cs typeface="Arial" panose="020B0604020202020204" pitchFamily="34" charset="0"/>
              </a:rPr>
              <a:t> hold preparations intended for injection or parenteral administration.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04665"/>
            <a:ext cx="8712968" cy="3960440"/>
          </a:xfrm>
        </p:spPr>
        <p:txBody>
          <a:bodyPr>
            <a:normAutofit fontScale="85000" lnSpcReduction="20000"/>
          </a:bodyPr>
          <a:lstStyle/>
          <a:p>
            <a:pPr marL="0" indent="0" algn="just">
              <a:buNone/>
            </a:pPr>
            <a:r>
              <a:rPr lang="en-US" sz="3200" b="1" dirty="0" smtClean="0">
                <a:solidFill>
                  <a:schemeClr val="accent2"/>
                </a:solidFill>
                <a:latin typeface="Arial" panose="020B0604020202020204" pitchFamily="34" charset="0"/>
                <a:cs typeface="Arial" panose="020B0604020202020204" pitchFamily="34" charset="0"/>
              </a:rPr>
              <a:t>5- A single-dose container </a:t>
            </a:r>
            <a:r>
              <a:rPr lang="en-US" sz="3200" b="1" dirty="0" smtClean="0">
                <a:solidFill>
                  <a:schemeClr val="tx1"/>
                </a:solidFill>
                <a:latin typeface="Arial" panose="020B0604020202020204" pitchFamily="34" charset="0"/>
                <a:cs typeface="Arial" panose="020B0604020202020204" pitchFamily="34" charset="0"/>
              </a:rPr>
              <a:t>:</a:t>
            </a:r>
            <a:r>
              <a:rPr lang="en-US" sz="3200" dirty="0">
                <a:solidFill>
                  <a:schemeClr val="tx1"/>
                </a:solidFill>
                <a:latin typeface="Arial" panose="020B0604020202020204" pitchFamily="34" charset="0"/>
                <a:cs typeface="Arial" panose="020B0604020202020204" pitchFamily="34" charset="0"/>
              </a:rPr>
              <a:t>is one that holds a </a:t>
            </a:r>
            <a:r>
              <a:rPr lang="en-US" sz="3200" dirty="0" smtClean="0">
                <a:solidFill>
                  <a:schemeClr val="tx1"/>
                </a:solidFill>
                <a:latin typeface="Arial" panose="020B0604020202020204" pitchFamily="34" charset="0"/>
                <a:cs typeface="Arial" panose="020B0604020202020204" pitchFamily="34" charset="0"/>
              </a:rPr>
              <a:t>quantity of </a:t>
            </a:r>
            <a:r>
              <a:rPr lang="en-US" sz="3200" dirty="0">
                <a:solidFill>
                  <a:schemeClr val="tx1"/>
                </a:solidFill>
                <a:latin typeface="Arial" panose="020B0604020202020204" pitchFamily="34" charset="0"/>
                <a:cs typeface="Arial" panose="020B0604020202020204" pitchFamily="34" charset="0"/>
              </a:rPr>
              <a:t>drug intended as a single </a:t>
            </a:r>
            <a:r>
              <a:rPr lang="en-US" sz="3200" dirty="0" smtClean="0">
                <a:solidFill>
                  <a:schemeClr val="tx1"/>
                </a:solidFill>
                <a:latin typeface="Arial" panose="020B0604020202020204" pitchFamily="34" charset="0"/>
                <a:cs typeface="Arial" panose="020B0604020202020204" pitchFamily="34" charset="0"/>
              </a:rPr>
              <a:t>dose and when opened, cannot be resealed with assurance that sterility has been maintained. These containers include </a:t>
            </a:r>
            <a:r>
              <a:rPr lang="en-US" sz="3200" b="1" dirty="0" smtClean="0">
                <a:solidFill>
                  <a:schemeClr val="tx1"/>
                </a:solidFill>
                <a:latin typeface="Arial" panose="020B0604020202020204" pitchFamily="34" charset="0"/>
                <a:cs typeface="Arial" panose="020B0604020202020204" pitchFamily="34" charset="0"/>
              </a:rPr>
              <a:t>fusion sealed ampoules </a:t>
            </a:r>
            <a:r>
              <a:rPr lang="en-US" sz="3200" dirty="0" smtClean="0">
                <a:solidFill>
                  <a:schemeClr val="tx1"/>
                </a:solidFill>
                <a:latin typeface="Arial" panose="020B0604020202020204" pitchFamily="34" charset="0"/>
                <a:cs typeface="Arial" panose="020B0604020202020204" pitchFamily="34" charset="0"/>
              </a:rPr>
              <a:t>and </a:t>
            </a:r>
            <a:r>
              <a:rPr lang="en-US" sz="3200" b="1" dirty="0" smtClean="0">
                <a:solidFill>
                  <a:schemeClr val="tx1"/>
                </a:solidFill>
                <a:latin typeface="Arial" panose="020B0604020202020204" pitchFamily="34" charset="0"/>
                <a:cs typeface="Arial" panose="020B0604020202020204" pitchFamily="34" charset="0"/>
              </a:rPr>
              <a:t>prefilled syringes and cartridges</a:t>
            </a:r>
            <a:r>
              <a:rPr lang="en-US" sz="3200" dirty="0" smtClean="0">
                <a:solidFill>
                  <a:schemeClr val="tx1"/>
                </a:solidFill>
                <a:latin typeface="Arial" panose="020B0604020202020204" pitchFamily="34" charset="0"/>
                <a:cs typeface="Arial" panose="020B0604020202020204" pitchFamily="34" charset="0"/>
              </a:rPr>
              <a:t>.</a:t>
            </a:r>
          </a:p>
          <a:p>
            <a:pPr marL="0" indent="0" algn="just">
              <a:buNone/>
            </a:pPr>
            <a:r>
              <a:rPr lang="en-US" sz="3200" b="1" dirty="0" smtClean="0">
                <a:solidFill>
                  <a:schemeClr val="accent2"/>
                </a:solidFill>
                <a:latin typeface="Arial" panose="020B0604020202020204" pitchFamily="34" charset="0"/>
                <a:cs typeface="Arial" panose="020B0604020202020204" pitchFamily="34" charset="0"/>
              </a:rPr>
              <a:t>6- A </a:t>
            </a:r>
            <a:r>
              <a:rPr lang="en-US" sz="3200" b="1" dirty="0">
                <a:solidFill>
                  <a:schemeClr val="accent2"/>
                </a:solidFill>
                <a:latin typeface="Arial" panose="020B0604020202020204" pitchFamily="34" charset="0"/>
                <a:cs typeface="Arial" panose="020B0604020202020204" pitchFamily="34" charset="0"/>
              </a:rPr>
              <a:t>multiple-dose container </a:t>
            </a:r>
            <a:r>
              <a:rPr lang="en-US" sz="3200" dirty="0">
                <a:solidFill>
                  <a:schemeClr val="tx1"/>
                </a:solidFill>
                <a:latin typeface="Arial" panose="020B0604020202020204" pitchFamily="34" charset="0"/>
                <a:cs typeface="Arial" panose="020B0604020202020204" pitchFamily="34" charset="0"/>
              </a:rPr>
              <a:t>is a </a:t>
            </a:r>
            <a:r>
              <a:rPr lang="en-US" sz="3200" b="1" dirty="0">
                <a:solidFill>
                  <a:schemeClr val="tx1"/>
                </a:solidFill>
                <a:latin typeface="Arial" panose="020B0604020202020204" pitchFamily="34" charset="0"/>
                <a:cs typeface="Arial" panose="020B0604020202020204" pitchFamily="34" charset="0"/>
              </a:rPr>
              <a:t>hermetic container</a:t>
            </a:r>
            <a:r>
              <a:rPr lang="en-US" sz="3200" dirty="0">
                <a:solidFill>
                  <a:schemeClr val="tx1"/>
                </a:solidFill>
                <a:latin typeface="Arial" panose="020B0604020202020204" pitchFamily="34" charset="0"/>
                <a:cs typeface="Arial" panose="020B0604020202020204" pitchFamily="34" charset="0"/>
              </a:rPr>
              <a:t> that permits withdrawal of successive portions of the contents without changing the strength or affect the quality or purity of the remaining portion. These containers are commonly called </a:t>
            </a:r>
            <a:r>
              <a:rPr lang="en-US" sz="3200" b="1" dirty="0">
                <a:solidFill>
                  <a:schemeClr val="tx1"/>
                </a:solidFill>
                <a:latin typeface="Arial" panose="020B0604020202020204" pitchFamily="34" charset="0"/>
                <a:cs typeface="Arial" panose="020B0604020202020204" pitchFamily="34" charset="0"/>
              </a:rPr>
              <a:t>vials</a:t>
            </a:r>
            <a:r>
              <a:rPr lang="en-US" sz="3200" dirty="0">
                <a:solidFill>
                  <a:schemeClr val="tx1"/>
                </a:solidFill>
                <a:latin typeface="Arial" panose="020B0604020202020204" pitchFamily="34" charset="0"/>
                <a:cs typeface="Arial" panose="020B0604020202020204" pitchFamily="34" charset="0"/>
              </a:rPr>
              <a:t>. </a:t>
            </a:r>
          </a:p>
          <a:p>
            <a:endParaRPr lang="en-US" sz="3200" dirty="0">
              <a:latin typeface="Times New Roman" pitchFamily="18" charset="0"/>
              <a:cs typeface="Times New Roman" pitchFamily="18" charset="0"/>
            </a:endParaRPr>
          </a:p>
        </p:txBody>
      </p:sp>
      <p:pic>
        <p:nvPicPr>
          <p:cNvPr id="2" name="Picture 1"/>
          <p:cNvPicPr>
            <a:picLocks noChangeAspect="1"/>
          </p:cNvPicPr>
          <p:nvPr/>
        </p:nvPicPr>
        <p:blipFill>
          <a:blip r:embed="rId2"/>
          <a:stretch>
            <a:fillRect/>
          </a:stretch>
        </p:blipFill>
        <p:spPr>
          <a:xfrm>
            <a:off x="1691680" y="4365105"/>
            <a:ext cx="5121827" cy="2492896"/>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620688"/>
            <a:ext cx="8424936" cy="6120680"/>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Dosage forms, such as tablets, </a:t>
            </a:r>
            <a:r>
              <a:rPr lang="en-US" sz="2000" dirty="0" smtClean="0">
                <a:solidFill>
                  <a:schemeClr val="tx1"/>
                </a:solidFill>
                <a:latin typeface="Arial" panose="020B0604020202020204" pitchFamily="34" charset="0"/>
                <a:cs typeface="Arial" panose="020B0604020202020204" pitchFamily="34" charset="0"/>
              </a:rPr>
              <a:t>capsules, and </a:t>
            </a:r>
            <a:r>
              <a:rPr lang="en-US" sz="2000" dirty="0">
                <a:solidFill>
                  <a:schemeClr val="tx1"/>
                </a:solidFill>
                <a:latin typeface="Arial" panose="020B0604020202020204" pitchFamily="34" charset="0"/>
                <a:cs typeface="Arial" panose="020B0604020202020204" pitchFamily="34" charset="0"/>
              </a:rPr>
              <a:t>oral liquids, may be packaged </a:t>
            </a:r>
            <a:r>
              <a:rPr lang="en-US" sz="2000" dirty="0" smtClean="0">
                <a:solidFill>
                  <a:schemeClr val="tx1"/>
                </a:solidFill>
                <a:latin typeface="Arial" panose="020B0604020202020204" pitchFamily="34" charset="0"/>
                <a:cs typeface="Arial" panose="020B0604020202020204" pitchFamily="34" charset="0"/>
              </a:rPr>
              <a:t>in single unit or </a:t>
            </a:r>
            <a:r>
              <a:rPr lang="en-US" sz="2000" dirty="0">
                <a:solidFill>
                  <a:schemeClr val="tx1"/>
                </a:solidFill>
                <a:latin typeface="Arial" panose="020B0604020202020204" pitchFamily="34" charset="0"/>
                <a:cs typeface="Arial" panose="020B0604020202020204" pitchFamily="34" charset="0"/>
              </a:rPr>
              <a:t>multiple-unit </a:t>
            </a:r>
            <a:r>
              <a:rPr lang="en-US" sz="2000" dirty="0" smtClean="0">
                <a:solidFill>
                  <a:schemeClr val="tx1"/>
                </a:solidFill>
                <a:latin typeface="Arial" panose="020B0604020202020204" pitchFamily="34" charset="0"/>
                <a:cs typeface="Arial" panose="020B0604020202020204" pitchFamily="34" charset="0"/>
              </a:rPr>
              <a:t>containers</a:t>
            </a:r>
          </a:p>
          <a:p>
            <a:pPr algn="just"/>
            <a:r>
              <a:rPr lang="en-US" sz="2000" b="1" dirty="0" smtClean="0">
                <a:solidFill>
                  <a:schemeClr val="accent2"/>
                </a:solidFill>
                <a:latin typeface="Arial" panose="020B0604020202020204" pitchFamily="34" charset="0"/>
                <a:cs typeface="Arial" panose="020B0604020202020204" pitchFamily="34" charset="0"/>
              </a:rPr>
              <a:t>Single unit or unit dose package</a:t>
            </a:r>
            <a:r>
              <a:rPr lang="en-US" sz="2000" b="1" dirty="0" smtClean="0">
                <a:solidFill>
                  <a:schemeClr val="tx1"/>
                </a:solidFill>
                <a:latin typeface="Arial" panose="020B0604020202020204" pitchFamily="34" charset="0"/>
                <a:cs typeface="Arial" panose="020B0604020202020204" pitchFamily="34" charset="0"/>
              </a:rPr>
              <a:t>:</a:t>
            </a:r>
            <a:r>
              <a:rPr lang="en-US" sz="2000" dirty="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Advantages includes  positive identification of each dosage unit and reduction of errors, reduced contamination of the drug.</a:t>
            </a:r>
          </a:p>
          <a:p>
            <a:pPr algn="just"/>
            <a:r>
              <a:rPr lang="en-US" sz="2000" dirty="0">
                <a:solidFill>
                  <a:schemeClr val="tx1"/>
                </a:solidFill>
                <a:latin typeface="Arial" panose="020B0604020202020204" pitchFamily="34" charset="0"/>
                <a:cs typeface="Arial" panose="020B0604020202020204" pitchFamily="34" charset="0"/>
              </a:rPr>
              <a:t>The packaging materials may be combinations of paper, foil, plastic, or cellophane.</a:t>
            </a:r>
          </a:p>
          <a:p>
            <a:pPr algn="just"/>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packaging of </a:t>
            </a:r>
            <a:r>
              <a:rPr lang="en-US" sz="2000" dirty="0" smtClean="0">
                <a:latin typeface="Arial" panose="020B0604020202020204" pitchFamily="34" charset="0"/>
                <a:cs typeface="Arial" panose="020B0604020202020204" pitchFamily="34" charset="0"/>
              </a:rPr>
              <a:t>solid dosage </a:t>
            </a:r>
            <a:r>
              <a:rPr lang="en-US" sz="2000" dirty="0">
                <a:latin typeface="Arial" panose="020B0604020202020204" pitchFamily="34" charset="0"/>
                <a:cs typeface="Arial" panose="020B0604020202020204" pitchFamily="34" charset="0"/>
              </a:rPr>
              <a:t>forms in clear plastic or </a:t>
            </a:r>
            <a:r>
              <a:rPr lang="en-US" sz="2000" dirty="0" smtClean="0">
                <a:latin typeface="Arial" panose="020B0604020202020204" pitchFamily="34" charset="0"/>
                <a:cs typeface="Arial" panose="020B0604020202020204" pitchFamily="34" charset="0"/>
              </a:rPr>
              <a:t>aluminum blister </a:t>
            </a:r>
            <a:r>
              <a:rPr lang="en-US" sz="2000" dirty="0">
                <a:latin typeface="Arial" panose="020B0604020202020204" pitchFamily="34" charset="0"/>
                <a:cs typeface="Arial" panose="020B0604020202020204" pitchFamily="34" charset="0"/>
              </a:rPr>
              <a:t>wells is perhaps the most </a:t>
            </a:r>
            <a:r>
              <a:rPr lang="en-US" sz="2000" dirty="0" smtClean="0">
                <a:latin typeface="Arial" panose="020B0604020202020204" pitchFamily="34" charset="0"/>
                <a:cs typeface="Arial" panose="020B0604020202020204" pitchFamily="34" charset="0"/>
              </a:rPr>
              <a:t>popular method </a:t>
            </a:r>
            <a:r>
              <a:rPr lang="en-US" sz="2000" dirty="0">
                <a:latin typeface="Arial" panose="020B0604020202020204" pitchFamily="34" charset="0"/>
                <a:cs typeface="Arial" panose="020B0604020202020204" pitchFamily="34" charset="0"/>
              </a:rPr>
              <a:t>of single-unit </a:t>
            </a:r>
            <a:r>
              <a:rPr lang="en-US" sz="2000" dirty="0" smtClean="0">
                <a:latin typeface="Arial" panose="020B0604020202020204" pitchFamily="34" charset="0"/>
                <a:cs typeface="Arial" panose="020B0604020202020204" pitchFamily="34" charset="0"/>
              </a:rPr>
              <a:t>packaging</a:t>
            </a:r>
          </a:p>
          <a:p>
            <a:pPr marL="0" indent="0" algn="just">
              <a:buNone/>
            </a:pPr>
            <a:r>
              <a:rPr lang="en-US" sz="2000" b="1" dirty="0">
                <a:solidFill>
                  <a:schemeClr val="accent2"/>
                </a:solidFill>
                <a:latin typeface="Arial" panose="020B0604020202020204" pitchFamily="34" charset="0"/>
                <a:cs typeface="Arial" panose="020B0604020202020204" pitchFamily="34" charset="0"/>
              </a:rPr>
              <a:t>Oral liquids</a:t>
            </a:r>
            <a:r>
              <a:rPr lang="en-US" sz="2000" b="1" dirty="0" smtClean="0">
                <a:solidFill>
                  <a:schemeClr val="accent2"/>
                </a:solidFill>
                <a:latin typeface="Arial" panose="020B0604020202020204" pitchFamily="34" charset="0"/>
                <a:cs typeface="Arial" panose="020B0604020202020204" pitchFamily="34" charset="0"/>
              </a:rPr>
              <a:t> </a:t>
            </a:r>
          </a:p>
          <a:p>
            <a:pPr algn="just"/>
            <a:r>
              <a:rPr lang="en-US" sz="2000" dirty="0" smtClean="0">
                <a:latin typeface="Arial" panose="020B0604020202020204" pitchFamily="34" charset="0"/>
                <a:cs typeface="Arial" panose="020B0604020202020204" pitchFamily="34" charset="0"/>
              </a:rPr>
              <a:t>May be dispensed </a:t>
            </a:r>
            <a:r>
              <a:rPr lang="en-US" sz="2000" dirty="0">
                <a:latin typeface="Arial" panose="020B0604020202020204" pitchFamily="34" charset="0"/>
                <a:cs typeface="Arial" panose="020B0604020202020204" pitchFamily="34" charset="0"/>
              </a:rPr>
              <a:t>in single units in paper, plastic, or foil cups or prepackaged and dispensed in glass containers having threaded caps or crimped aluminum caps.</a:t>
            </a:r>
          </a:p>
          <a:p>
            <a:r>
              <a:rPr lang="en-US" sz="2000" dirty="0" smtClean="0"/>
              <a:t>A number </a:t>
            </a:r>
            <a:r>
              <a:rPr lang="en-US" sz="2000" dirty="0"/>
              <a:t>of hospital pharmacies package </a:t>
            </a:r>
            <a:r>
              <a:rPr lang="en-US" sz="2000" dirty="0" smtClean="0"/>
              <a:t>oral liquids </a:t>
            </a:r>
            <a:r>
              <a:rPr lang="en-US" sz="2000" dirty="0"/>
              <a:t>for children’s use in disposable </a:t>
            </a:r>
            <a:r>
              <a:rPr lang="en-US" sz="2000" dirty="0" smtClean="0"/>
              <a:t>plastic oral </a:t>
            </a:r>
            <a:r>
              <a:rPr lang="en-US" sz="2000" dirty="0"/>
              <a:t>syringes with rubber or plastic </a:t>
            </a:r>
            <a:r>
              <a:rPr lang="en-US" sz="2000" dirty="0" smtClean="0"/>
              <a:t>tips on </a:t>
            </a:r>
            <a:r>
              <a:rPr lang="en-US" sz="2000" dirty="0"/>
              <a:t>the orifice for closure</a:t>
            </a:r>
            <a:endParaRPr lang="en-US" sz="2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424936" cy="6480720"/>
          </a:xfrm>
        </p:spPr>
        <p:txBody>
          <a:bodyPr>
            <a:normAutofit fontScale="70000" lnSpcReduction="20000"/>
          </a:bodyPr>
          <a:lstStyle/>
          <a:p>
            <a:pPr algn="just"/>
            <a:r>
              <a:rPr lang="en-US" sz="3200" dirty="0">
                <a:latin typeface="Arial" panose="020B0604020202020204" pitchFamily="34" charset="0"/>
                <a:cs typeface="Arial" panose="020B0604020202020204" pitchFamily="34" charset="0"/>
              </a:rPr>
              <a:t>Other dosage forms, such </a:t>
            </a:r>
            <a:r>
              <a:rPr lang="en-US" sz="3200" dirty="0" smtClean="0">
                <a:latin typeface="Arial" panose="020B0604020202020204" pitchFamily="34" charset="0"/>
                <a:cs typeface="Arial" panose="020B0604020202020204" pitchFamily="34" charset="0"/>
              </a:rPr>
              <a:t>as suppositories</a:t>
            </a:r>
            <a:r>
              <a:rPr lang="en-US" sz="3200" dirty="0">
                <a:latin typeface="Arial" panose="020B0604020202020204" pitchFamily="34" charset="0"/>
                <a:cs typeface="Arial" panose="020B0604020202020204" pitchFamily="34" charset="0"/>
              </a:rPr>
              <a:t>, powders, ointments, </a:t>
            </a:r>
            <a:r>
              <a:rPr lang="en-US" sz="3200" dirty="0" smtClean="0">
                <a:latin typeface="Arial" panose="020B0604020202020204" pitchFamily="34" charset="0"/>
                <a:cs typeface="Arial" panose="020B0604020202020204" pitchFamily="34" charset="0"/>
              </a:rPr>
              <a:t>creams, and </a:t>
            </a:r>
            <a:r>
              <a:rPr lang="en-US" sz="3200" dirty="0">
                <a:latin typeface="Arial" panose="020B0604020202020204" pitchFamily="34" charset="0"/>
                <a:cs typeface="Arial" panose="020B0604020202020204" pitchFamily="34" charset="0"/>
              </a:rPr>
              <a:t>ophthalmic solutions, are also </a:t>
            </a:r>
            <a:r>
              <a:rPr lang="en-US" sz="3200" dirty="0" smtClean="0">
                <a:latin typeface="Arial" panose="020B0604020202020204" pitchFamily="34" charset="0"/>
                <a:cs typeface="Arial" panose="020B0604020202020204" pitchFamily="34" charset="0"/>
              </a:rPr>
              <a:t>commonly found </a:t>
            </a:r>
            <a:r>
              <a:rPr lang="en-US" sz="3200" dirty="0">
                <a:latin typeface="Arial" panose="020B0604020202020204" pitchFamily="34" charset="0"/>
                <a:cs typeface="Arial" panose="020B0604020202020204" pitchFamily="34" charset="0"/>
              </a:rPr>
              <a:t>in single-unit packages provided </a:t>
            </a:r>
            <a:r>
              <a:rPr lang="en-US" sz="3200" dirty="0" smtClean="0">
                <a:latin typeface="Arial" panose="020B0604020202020204" pitchFamily="34" charset="0"/>
                <a:cs typeface="Arial" panose="020B0604020202020204" pitchFamily="34" charset="0"/>
              </a:rPr>
              <a:t>by their </a:t>
            </a:r>
            <a:r>
              <a:rPr lang="en-US" sz="3200" dirty="0">
                <a:latin typeface="Arial" panose="020B0604020202020204" pitchFamily="34" charset="0"/>
                <a:cs typeface="Arial" panose="020B0604020202020204" pitchFamily="34" charset="0"/>
              </a:rPr>
              <a:t>manufacturers. </a:t>
            </a:r>
            <a:endParaRPr lang="en-US" sz="3200" dirty="0" smtClean="0">
              <a:latin typeface="Arial" panose="020B0604020202020204" pitchFamily="34" charset="0"/>
              <a:cs typeface="Arial" panose="020B0604020202020204" pitchFamily="34" charset="0"/>
            </a:endParaRPr>
          </a:p>
          <a:p>
            <a:pPr marL="0" indent="0" algn="just">
              <a:buNone/>
            </a:pPr>
            <a:r>
              <a:rPr lang="en-US" sz="3200" dirty="0">
                <a:solidFill>
                  <a:schemeClr val="accent2"/>
                </a:solidFill>
                <a:latin typeface="Arial" panose="020B0604020202020204" pitchFamily="34" charset="0"/>
                <a:cs typeface="Arial" panose="020B0604020202020204" pitchFamily="34" charset="0"/>
              </a:rPr>
              <a:t>unit-of-use </a:t>
            </a:r>
            <a:r>
              <a:rPr lang="en-US" sz="3200" dirty="0" smtClean="0">
                <a:solidFill>
                  <a:schemeClr val="accent2"/>
                </a:solidFill>
                <a:latin typeface="Arial" panose="020B0604020202020204" pitchFamily="34" charset="0"/>
                <a:cs typeface="Arial" panose="020B0604020202020204" pitchFamily="34" charset="0"/>
              </a:rPr>
              <a:t>packaging</a:t>
            </a:r>
          </a:p>
          <a:p>
            <a:pPr algn="just"/>
            <a:r>
              <a:rPr lang="en-US" sz="3200" dirty="0">
                <a:latin typeface="Arial" panose="020B0604020202020204" pitchFamily="34" charset="0"/>
                <a:cs typeface="Arial" panose="020B0604020202020204" pitchFamily="34" charset="0"/>
              </a:rPr>
              <a:t>the quantity of drug product prescribed is packaged in a container</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p>
            <a:pPr algn="just"/>
            <a:r>
              <a:rPr lang="en-US" sz="3200" dirty="0">
                <a:latin typeface="Arial" panose="020B0604020202020204" pitchFamily="34" charset="0"/>
                <a:cs typeface="Arial" panose="020B0604020202020204" pitchFamily="34" charset="0"/>
              </a:rPr>
              <a:t>Ex: if certain antibiotic capsules are prescribed to be taken 4 times a day for 10 days, unit-of-use packaging would contain 40 capsules. Other products may be packaged to contain a month's supply</a:t>
            </a:r>
            <a:r>
              <a:rPr lang="en-US" sz="3200" dirty="0" smtClean="0">
                <a:latin typeface="Arial" panose="020B0604020202020204" pitchFamily="34" charset="0"/>
                <a:cs typeface="Arial" panose="020B0604020202020204" pitchFamily="34" charset="0"/>
              </a:rPr>
              <a:t>.</a:t>
            </a:r>
          </a:p>
          <a:p>
            <a:pPr marL="0" indent="0" algn="just">
              <a:buNone/>
            </a:pPr>
            <a:r>
              <a:rPr lang="en-US" sz="3200" b="1" dirty="0">
                <a:solidFill>
                  <a:schemeClr val="accent2"/>
                </a:solidFill>
              </a:rPr>
              <a:t>light-resistant </a:t>
            </a:r>
            <a:r>
              <a:rPr lang="en-US" sz="3200" b="1" dirty="0" smtClean="0">
                <a:solidFill>
                  <a:schemeClr val="accent2"/>
                </a:solidFill>
              </a:rPr>
              <a:t>containers</a:t>
            </a:r>
          </a:p>
          <a:p>
            <a:pPr algn="just"/>
            <a:r>
              <a:rPr lang="en-US" sz="3200" dirty="0" smtClean="0">
                <a:latin typeface="Times New Roman" pitchFamily="18" charset="0"/>
                <a:cs typeface="Times New Roman" pitchFamily="18" charset="0"/>
              </a:rPr>
              <a:t>A container made of amber </a:t>
            </a:r>
            <a:r>
              <a:rPr lang="en-US" sz="3200" dirty="0">
                <a:latin typeface="Times New Roman" pitchFamily="18" charset="0"/>
                <a:cs typeface="Times New Roman" pitchFamily="18" charset="0"/>
              </a:rPr>
              <a:t>glass or a light-resistant opaque plastic will reduce light transmission sufficiently to protect a light-sensitive pharmaceutical.</a:t>
            </a:r>
          </a:p>
          <a:p>
            <a:pPr algn="just"/>
            <a:r>
              <a:rPr lang="en-US" sz="3200" dirty="0">
                <a:latin typeface="Times New Roman" pitchFamily="18" charset="0"/>
                <a:cs typeface="Times New Roman" pitchFamily="18" charset="0"/>
              </a:rPr>
              <a:t>ultraviolet absorbers may be added to plastic to decrease the transmission of short ultraviolet rays.</a:t>
            </a:r>
          </a:p>
          <a:p>
            <a:pPr algn="just"/>
            <a:r>
              <a:rPr lang="en-US" sz="3200" dirty="0">
                <a:latin typeface="Times New Roman" pitchFamily="18" charset="0"/>
                <a:cs typeface="Times New Roman" pitchFamily="18" charset="0"/>
              </a:rPr>
              <a:t>USP standards that define the acceptable limits of light transmission at any wavelength between 290 and 450 nm</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712967" cy="6525344"/>
          </a:xfrm>
        </p:spPr>
        <p:txBody>
          <a:bodyPr>
            <a:noAutofit/>
          </a:bodyPr>
          <a:lstStyle/>
          <a:p>
            <a:pPr algn="just"/>
            <a:r>
              <a:rPr lang="en-US" sz="2000" dirty="0" smtClean="0">
                <a:latin typeface="Arial" panose="020B0604020202020204" pitchFamily="34" charset="0"/>
                <a:cs typeface="Arial" panose="020B0604020202020204" pitchFamily="34" charset="0"/>
              </a:rPr>
              <a:t>recent innovation in plastic packaging is the </a:t>
            </a:r>
            <a:r>
              <a:rPr lang="en-US" sz="2000" b="1" dirty="0" smtClean="0">
                <a:solidFill>
                  <a:srgbClr val="C00000"/>
                </a:solidFill>
                <a:latin typeface="Arial" panose="020B0604020202020204" pitchFamily="34" charset="0"/>
                <a:cs typeface="Arial" panose="020B0604020202020204" pitchFamily="34" charset="0"/>
              </a:rPr>
              <a:t>coextruded two-layer high-density polyethylene bottle</a:t>
            </a:r>
            <a:r>
              <a:rPr lang="en-US" sz="2000" dirty="0" smtClean="0">
                <a:latin typeface="Arial" panose="020B0604020202020204" pitchFamily="34" charset="0"/>
                <a:cs typeface="Arial" panose="020B0604020202020204" pitchFamily="34" charset="0"/>
              </a:rPr>
              <a:t>, which has an inner layer of black polyethylene coextruded with an outer layer of white polyethylene. Increasingly </a:t>
            </a:r>
            <a:r>
              <a:rPr lang="en-US" sz="2000" dirty="0">
                <a:latin typeface="Arial" panose="020B0604020202020204" pitchFamily="34" charset="0"/>
                <a:cs typeface="Arial" panose="020B0604020202020204" pitchFamily="34" charset="0"/>
              </a:rPr>
              <a:t>being used in packaging of tablets and </a:t>
            </a:r>
            <a:r>
              <a:rPr lang="en-US" sz="2000" dirty="0" smtClean="0">
                <a:latin typeface="Arial" panose="020B0604020202020204" pitchFamily="34" charset="0"/>
                <a:cs typeface="Arial" panose="020B0604020202020204" pitchFamily="34" charset="0"/>
              </a:rPr>
              <a:t>capsules. The container provides: (light resistance and moisture protection. </a:t>
            </a:r>
          </a:p>
          <a:p>
            <a:pPr marL="514350" indent="-514350" algn="just">
              <a:buNone/>
            </a:pPr>
            <a:r>
              <a:rPr lang="en-US" sz="2000" b="1" dirty="0" smtClean="0">
                <a:solidFill>
                  <a:schemeClr val="accent2"/>
                </a:solidFill>
                <a:latin typeface="Arial" panose="020B0604020202020204" pitchFamily="34" charset="0"/>
                <a:cs typeface="Arial" panose="020B0604020202020204" pitchFamily="34" charset="0"/>
              </a:rPr>
              <a:t>Glass </a:t>
            </a:r>
            <a:r>
              <a:rPr lang="en-US" sz="2000" b="1" dirty="0">
                <a:solidFill>
                  <a:schemeClr val="accent2"/>
                </a:solidFill>
                <a:latin typeface="Arial" panose="020B0604020202020204" pitchFamily="34" charset="0"/>
                <a:cs typeface="Arial" panose="020B0604020202020204" pitchFamily="34" charset="0"/>
              </a:rPr>
              <a:t>used in packaging </a:t>
            </a:r>
            <a:r>
              <a:rPr lang="en-US" sz="2000" b="1" dirty="0" smtClean="0">
                <a:solidFill>
                  <a:schemeClr val="accent2"/>
                </a:solidFill>
                <a:latin typeface="Arial" panose="020B0604020202020204" pitchFamily="34" charset="0"/>
                <a:cs typeface="Arial" panose="020B0604020202020204" pitchFamily="34" charset="0"/>
              </a:rPr>
              <a:t>pharmaceuticals </a:t>
            </a:r>
          </a:p>
          <a:p>
            <a:r>
              <a:rPr lang="en-US" sz="2000" dirty="0" smtClean="0">
                <a:latin typeface="Arial" panose="020B0604020202020204" pitchFamily="34" charset="0"/>
                <a:cs typeface="Arial" panose="020B0604020202020204" pitchFamily="34" charset="0"/>
              </a:rPr>
              <a:t>4 categories depending on </a:t>
            </a:r>
            <a:r>
              <a:rPr lang="en-US" sz="2000" dirty="0">
                <a:latin typeface="Arial" panose="020B0604020202020204" pitchFamily="34" charset="0"/>
                <a:cs typeface="Arial" panose="020B0604020202020204" pitchFamily="34" charset="0"/>
              </a:rPr>
              <a:t>the chemical constitution of the glass </a:t>
            </a:r>
            <a:r>
              <a:rPr lang="en-US" sz="2000" dirty="0" smtClean="0">
                <a:latin typeface="Arial" panose="020B0604020202020204" pitchFamily="34" charset="0"/>
                <a:cs typeface="Arial" panose="020B0604020202020204" pitchFamily="34" charset="0"/>
              </a:rPr>
              <a:t>and its </a:t>
            </a:r>
            <a:r>
              <a:rPr lang="en-US" sz="2000" dirty="0">
                <a:latin typeface="Arial" panose="020B0604020202020204" pitchFamily="34" charset="0"/>
                <a:cs typeface="Arial" panose="020B0604020202020204" pitchFamily="34" charset="0"/>
              </a:rPr>
              <a:t>ability to resist deterioration</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t>
            </a:r>
          </a:p>
          <a:p>
            <a:pPr algn="just"/>
            <a:r>
              <a:rPr lang="en-US" sz="2000" b="1" dirty="0">
                <a:latin typeface="Arial" panose="020B0604020202020204" pitchFamily="34" charset="0"/>
                <a:cs typeface="Arial" panose="020B0604020202020204" pitchFamily="34" charset="0"/>
              </a:rPr>
              <a:t>Types I, II, and III</a:t>
            </a:r>
            <a:r>
              <a:rPr lang="en-US" sz="2000" dirty="0">
                <a:latin typeface="Arial" panose="020B0604020202020204" pitchFamily="34" charset="0"/>
                <a:cs typeface="Arial" panose="020B0604020202020204" pitchFamily="34" charset="0"/>
              </a:rPr>
              <a:t> intended for </a:t>
            </a:r>
            <a:r>
              <a:rPr lang="en-US" sz="2000" b="1" dirty="0">
                <a:latin typeface="Arial" panose="020B0604020202020204" pitchFamily="34" charset="0"/>
                <a:cs typeface="Arial" panose="020B0604020202020204" pitchFamily="34" charset="0"/>
              </a:rPr>
              <a:t>parenteral products</a:t>
            </a:r>
            <a:r>
              <a:rPr lang="en-US" sz="2000" dirty="0">
                <a:latin typeface="Arial" panose="020B0604020202020204" pitchFamily="34" charset="0"/>
                <a:cs typeface="Arial" panose="020B0604020202020204" pitchFamily="34" charset="0"/>
              </a:rPr>
              <a:t>, and </a:t>
            </a:r>
            <a:r>
              <a:rPr lang="en-US" sz="2000" dirty="0" smtClean="0">
                <a:latin typeface="Arial" panose="020B0604020202020204" pitchFamily="34" charset="0"/>
                <a:cs typeface="Arial" panose="020B0604020202020204" pitchFamily="34" charset="0"/>
              </a:rPr>
              <a:t>type </a:t>
            </a:r>
            <a:r>
              <a:rPr lang="en-US" sz="2000" b="1" dirty="0" smtClean="0">
                <a:latin typeface="Arial" panose="020B0604020202020204" pitchFamily="34" charset="0"/>
                <a:cs typeface="Arial" panose="020B0604020202020204" pitchFamily="34" charset="0"/>
              </a:rPr>
              <a:t>NP</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is intended for other products.</a:t>
            </a:r>
          </a:p>
          <a:p>
            <a:pPr algn="just"/>
            <a:r>
              <a:rPr lang="en-US" sz="2000" dirty="0">
                <a:latin typeface="Arial" panose="020B0604020202020204" pitchFamily="34" charset="0"/>
                <a:cs typeface="Arial" panose="020B0604020202020204" pitchFamily="34" charset="0"/>
              </a:rPr>
              <a:t> Each type tested according to resistance to water </a:t>
            </a:r>
            <a:r>
              <a:rPr lang="en-US" sz="2000" dirty="0" smtClean="0">
                <a:latin typeface="Arial" panose="020B0604020202020204" pitchFamily="34" charset="0"/>
                <a:cs typeface="Arial" panose="020B0604020202020204" pitchFamily="34" charset="0"/>
              </a:rPr>
              <a:t>attack. Degree </a:t>
            </a:r>
            <a:r>
              <a:rPr lang="en-US" sz="2000" dirty="0">
                <a:latin typeface="Arial" panose="020B0604020202020204" pitchFamily="34" charset="0"/>
                <a:cs typeface="Arial" panose="020B0604020202020204" pitchFamily="34" charset="0"/>
              </a:rPr>
              <a:t>of attack is determined by </a:t>
            </a:r>
            <a:r>
              <a:rPr lang="en-US" sz="2000" b="1" dirty="0">
                <a:latin typeface="Arial" panose="020B0604020202020204" pitchFamily="34" charset="0"/>
                <a:cs typeface="Arial" panose="020B0604020202020204" pitchFamily="34" charset="0"/>
              </a:rPr>
              <a:t>amount of alkali released </a:t>
            </a:r>
            <a:r>
              <a:rPr lang="en-US" sz="2000" dirty="0">
                <a:latin typeface="Arial" panose="020B0604020202020204" pitchFamily="34" charset="0"/>
                <a:cs typeface="Arial" panose="020B0604020202020204" pitchFamily="34" charset="0"/>
              </a:rPr>
              <a:t>from glass in specified test </a:t>
            </a:r>
            <a:r>
              <a:rPr lang="en-US" sz="2000" dirty="0" smtClean="0">
                <a:latin typeface="Arial" panose="020B0604020202020204" pitchFamily="34" charset="0"/>
                <a:cs typeface="Arial" panose="020B0604020202020204" pitchFamily="34" charset="0"/>
              </a:rPr>
              <a:t>conditions. Leaching </a:t>
            </a:r>
            <a:r>
              <a:rPr lang="en-US" sz="2000" dirty="0">
                <a:latin typeface="Arial" panose="020B0604020202020204" pitchFamily="34" charset="0"/>
                <a:cs typeface="Arial" panose="020B0604020202020204" pitchFamily="34" charset="0"/>
              </a:rPr>
              <a:t>of alkali from glass to preparation could alter </a:t>
            </a:r>
          </a:p>
          <a:p>
            <a:pPr marL="514350" indent="-514350" algn="just">
              <a:buFont typeface="+mj-lt"/>
              <a:buAutoNum type="arabicPeriod"/>
            </a:pPr>
            <a:r>
              <a:rPr lang="en-US" sz="2000" dirty="0">
                <a:latin typeface="Arial" panose="020B0604020202020204" pitchFamily="34" charset="0"/>
                <a:cs typeface="Arial" panose="020B0604020202020204" pitchFamily="34" charset="0"/>
              </a:rPr>
              <a:t>pH </a:t>
            </a:r>
          </a:p>
          <a:p>
            <a:pPr marL="514350" indent="-514350" algn="just">
              <a:buFont typeface="+mj-lt"/>
              <a:buAutoNum type="arabicPeriod"/>
            </a:pPr>
            <a:r>
              <a:rPr lang="en-US" sz="2000" dirty="0">
                <a:latin typeface="Arial" panose="020B0604020202020204" pitchFamily="34" charset="0"/>
                <a:cs typeface="Arial" panose="020B0604020202020204" pitchFamily="34" charset="0"/>
              </a:rPr>
              <a:t>Stability of product. </a:t>
            </a:r>
          </a:p>
          <a:p>
            <a:pPr algn="just"/>
            <a:r>
              <a:rPr lang="en-US" sz="2000" dirty="0">
                <a:latin typeface="Arial" panose="020B0604020202020204" pitchFamily="34" charset="0"/>
                <a:cs typeface="Arial" panose="020B0604020202020204" pitchFamily="34" charset="0"/>
              </a:rPr>
              <a:t>Type I is most resistant glass of 4 categories</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280920" cy="5688632"/>
          </a:xfrm>
        </p:spPr>
        <p:txBody>
          <a:bodyPr>
            <a:normAutofit fontScale="85000" lnSpcReduction="20000"/>
          </a:bodyPr>
          <a:lstStyle/>
          <a:p>
            <a:pPr lvl="0" algn="just"/>
            <a:r>
              <a:rPr lang="en-US" sz="3200" b="1" dirty="0" smtClean="0">
                <a:latin typeface="Times New Roman" pitchFamily="18" charset="0"/>
                <a:cs typeface="Times New Roman" pitchFamily="18" charset="0"/>
              </a:rPr>
              <a:t>Today</a:t>
            </a:r>
            <a:r>
              <a:rPr lang="en-US" sz="3200" dirty="0" smtClean="0">
                <a:latin typeface="Times New Roman" pitchFamily="18" charset="0"/>
                <a:cs typeface="Times New Roman" pitchFamily="18" charset="0"/>
              </a:rPr>
              <a:t>, most products are packaged in </a:t>
            </a:r>
            <a:r>
              <a:rPr lang="en-US" sz="3200" b="1" dirty="0" smtClean="0">
                <a:latin typeface="Times New Roman" pitchFamily="18" charset="0"/>
                <a:cs typeface="Times New Roman" pitchFamily="18" charset="0"/>
              </a:rPr>
              <a:t>plastic</a:t>
            </a:r>
            <a:r>
              <a:rPr lang="en-US" sz="3200" dirty="0" smtClean="0">
                <a:latin typeface="Times New Roman" pitchFamily="18" charset="0"/>
                <a:cs typeface="Times New Roman" pitchFamily="18" charset="0"/>
              </a:rPr>
              <a:t>. intravenous fluids, plastic ointment tubes, plastic film-protected suppositories, and plastic tablet and capsule vial</a:t>
            </a:r>
            <a:r>
              <a:rPr lang="en-US" sz="3200" dirty="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lvl="0" algn="just"/>
            <a:r>
              <a:rPr lang="en-US" sz="3200" dirty="0" smtClean="0">
                <a:solidFill>
                  <a:schemeClr val="accent2"/>
                </a:solidFill>
                <a:latin typeface="Times New Roman" pitchFamily="18" charset="0"/>
                <a:cs typeface="Times New Roman" pitchFamily="18" charset="0"/>
              </a:rPr>
              <a:t>A</a:t>
            </a:r>
            <a:r>
              <a:rPr lang="en-US" sz="3200" b="1" dirty="0" smtClean="0">
                <a:solidFill>
                  <a:schemeClr val="accent2"/>
                </a:solidFill>
                <a:latin typeface="Times New Roman" pitchFamily="18" charset="0"/>
                <a:cs typeface="Times New Roman" pitchFamily="18" charset="0"/>
              </a:rPr>
              <a:t>dvantage of plastics over </a:t>
            </a:r>
            <a:r>
              <a:rPr lang="en-US" sz="3200" b="1" dirty="0">
                <a:solidFill>
                  <a:schemeClr val="accent2"/>
                </a:solidFill>
                <a:latin typeface="Times New Roman" pitchFamily="18" charset="0"/>
                <a:cs typeface="Times New Roman" pitchFamily="18" charset="0"/>
              </a:rPr>
              <a:t>glass:</a:t>
            </a:r>
          </a:p>
          <a:p>
            <a:pPr marL="514350" lvl="0" indent="-514350" algn="just">
              <a:buFont typeface="+mj-lt"/>
              <a:buAutoNum type="arabicPeriod"/>
            </a:pPr>
            <a:r>
              <a:rPr lang="en-US" sz="3200" b="1" dirty="0">
                <a:latin typeface="Times New Roman" pitchFamily="18" charset="0"/>
                <a:cs typeface="Times New Roman" pitchFamily="18" charset="0"/>
              </a:rPr>
              <a:t>Light</a:t>
            </a:r>
            <a:r>
              <a:rPr lang="en-US" sz="3200" dirty="0">
                <a:latin typeface="Times New Roman" pitchFamily="18" charset="0"/>
                <a:cs typeface="Times New Roman" pitchFamily="18" charset="0"/>
              </a:rPr>
              <a:t> and resistance to impact, which reduces costs and losses due to container damage</a:t>
            </a:r>
          </a:p>
          <a:p>
            <a:pPr marL="514350" lvl="0" indent="-514350" algn="just">
              <a:buFont typeface="+mj-lt"/>
              <a:buAutoNum type="arabicPeriod"/>
            </a:pPr>
            <a:r>
              <a:rPr lang="en-US" sz="3200" dirty="0">
                <a:latin typeface="Times New Roman" pitchFamily="18" charset="0"/>
                <a:cs typeface="Times New Roman" pitchFamily="18" charset="0"/>
              </a:rPr>
              <a:t>Versatility in container design, consumer acceptance</a:t>
            </a:r>
          </a:p>
          <a:p>
            <a:pPr marL="514350" lvl="0" indent="-514350" algn="just">
              <a:buFont typeface="+mj-lt"/>
              <a:buAutoNum type="arabicPeriod"/>
            </a:pPr>
            <a:r>
              <a:rPr lang="en-US" sz="3200" dirty="0">
                <a:latin typeface="Times New Roman" pitchFamily="18" charset="0"/>
                <a:cs typeface="Times New Roman" pitchFamily="18" charset="0"/>
              </a:rPr>
              <a:t>Consumer preference for plastic squeeze bottles in administration of </a:t>
            </a:r>
            <a:r>
              <a:rPr lang="en-US" sz="3200" dirty="0" smtClean="0">
                <a:latin typeface="Times New Roman" pitchFamily="18" charset="0"/>
                <a:cs typeface="Times New Roman" pitchFamily="18" charset="0"/>
              </a:rPr>
              <a:t>ophthalmic, </a:t>
            </a:r>
            <a:r>
              <a:rPr lang="en-US" sz="3200" dirty="0">
                <a:latin typeface="Times New Roman" pitchFamily="18" charset="0"/>
                <a:cs typeface="Times New Roman" pitchFamily="18" charset="0"/>
              </a:rPr>
              <a:t>nasal sprays, and lotions</a:t>
            </a:r>
          </a:p>
          <a:p>
            <a:pPr marL="514350" lvl="0" indent="-514350" algn="just">
              <a:buFont typeface="+mj-lt"/>
              <a:buAutoNum type="arabicPeriod"/>
            </a:pPr>
            <a:r>
              <a:rPr lang="en-US" sz="3200" dirty="0">
                <a:latin typeface="Times New Roman" pitchFamily="18" charset="0"/>
                <a:cs typeface="Times New Roman" pitchFamily="18" charset="0"/>
              </a:rPr>
              <a:t>The popularity of blister packaging and unit-dose dispensing.</a:t>
            </a:r>
          </a:p>
          <a:p>
            <a:pPr algn="just"/>
            <a:r>
              <a:rPr lang="en-US" sz="2400" dirty="0" smtClean="0"/>
              <a:t>The term </a:t>
            </a:r>
            <a:r>
              <a:rPr lang="en-US" sz="2400" i="1" dirty="0" smtClean="0"/>
              <a:t>plastic </a:t>
            </a:r>
            <a:r>
              <a:rPr lang="en-US" sz="2400" dirty="0" smtClean="0"/>
              <a:t>does not apply to a single type of material but rather to a vast number of materials, each developed to have desired features</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640960" cy="6264696"/>
          </a:xfrm>
        </p:spPr>
        <p:txBody>
          <a:bodyPr>
            <a:noAutofit/>
          </a:bodyPr>
          <a:lstStyle/>
          <a:p>
            <a:pPr algn="just"/>
            <a:r>
              <a:rPr lang="en-US" sz="2200" b="1" u="sng" dirty="0" smtClean="0">
                <a:latin typeface="Times New Roman" pitchFamily="18" charset="0"/>
                <a:cs typeface="Times New Roman" pitchFamily="18" charset="0"/>
              </a:rPr>
              <a:t>Example</a:t>
            </a:r>
            <a:r>
              <a:rPr lang="en-US" sz="2200" dirty="0" smtClean="0">
                <a:latin typeface="Times New Roman" pitchFamily="18" charset="0"/>
                <a:cs typeface="Times New Roman" pitchFamily="18" charset="0"/>
              </a:rPr>
              <a:t>, Addition of </a:t>
            </a:r>
            <a:r>
              <a:rPr lang="en-US" sz="2200" b="1" dirty="0" smtClean="0">
                <a:latin typeface="Times New Roman" pitchFamily="18" charset="0"/>
                <a:cs typeface="Times New Roman" pitchFamily="18" charset="0"/>
              </a:rPr>
              <a:t>methyl groups</a:t>
            </a:r>
            <a:r>
              <a:rPr lang="en-US" sz="2200" dirty="0" smtClean="0">
                <a:latin typeface="Times New Roman" pitchFamily="18" charset="0"/>
                <a:cs typeface="Times New Roman" pitchFamily="18" charset="0"/>
              </a:rPr>
              <a:t> to every other carbon atom in the polymer chains of </a:t>
            </a:r>
            <a:r>
              <a:rPr lang="en-US" sz="2200" b="1" dirty="0" smtClean="0">
                <a:latin typeface="Times New Roman" pitchFamily="18" charset="0"/>
                <a:cs typeface="Times New Roman" pitchFamily="18" charset="0"/>
              </a:rPr>
              <a:t>polyethylene</a:t>
            </a:r>
            <a:r>
              <a:rPr lang="en-US" sz="2200" dirty="0" smtClean="0">
                <a:latin typeface="Times New Roman" pitchFamily="18" charset="0"/>
                <a:cs typeface="Times New Roman" pitchFamily="18" charset="0"/>
              </a:rPr>
              <a:t> will give </a:t>
            </a:r>
            <a:r>
              <a:rPr lang="en-US" sz="2200" b="1" dirty="0" smtClean="0">
                <a:latin typeface="Times New Roman" pitchFamily="18" charset="0"/>
                <a:cs typeface="Times New Roman" pitchFamily="18" charset="0"/>
              </a:rPr>
              <a:t>polypropylene</a:t>
            </a:r>
            <a:r>
              <a:rPr lang="en-US" sz="2200" dirty="0" smtClean="0">
                <a:latin typeface="Times New Roman" pitchFamily="18" charset="0"/>
                <a:cs typeface="Times New Roman" pitchFamily="18" charset="0"/>
              </a:rPr>
              <a:t>, material that can be </a:t>
            </a:r>
            <a:r>
              <a:rPr lang="en-US" sz="2200" b="1" dirty="0" smtClean="0">
                <a:solidFill>
                  <a:srgbClr val="FF0000"/>
                </a:solidFill>
                <a:latin typeface="Times New Roman" pitchFamily="18" charset="0"/>
                <a:cs typeface="Times New Roman" pitchFamily="18" charset="0"/>
              </a:rPr>
              <a:t>autoclaved</a:t>
            </a:r>
            <a:r>
              <a:rPr lang="en-US" sz="2200" dirty="0" smtClean="0">
                <a:latin typeface="Times New Roman" pitchFamily="18" charset="0"/>
                <a:cs typeface="Times New Roman" pitchFamily="18" charset="0"/>
              </a:rPr>
              <a:t>.</a:t>
            </a:r>
          </a:p>
          <a:p>
            <a:pPr algn="just"/>
            <a:r>
              <a:rPr lang="en-US" sz="2200" dirty="0" smtClean="0">
                <a:latin typeface="Times New Roman" pitchFamily="18" charset="0"/>
                <a:cs typeface="Times New Roman" pitchFamily="18" charset="0"/>
              </a:rPr>
              <a:t>If a </a:t>
            </a:r>
            <a:r>
              <a:rPr lang="en-US" sz="2200" b="1" dirty="0" smtClean="0">
                <a:latin typeface="Times New Roman" pitchFamily="18" charset="0"/>
                <a:cs typeface="Times New Roman" pitchFamily="18" charset="0"/>
              </a:rPr>
              <a:t>chlorine </a:t>
            </a:r>
            <a:r>
              <a:rPr lang="en-US" sz="2200" dirty="0" smtClean="0">
                <a:latin typeface="Times New Roman" pitchFamily="18" charset="0"/>
                <a:cs typeface="Times New Roman" pitchFamily="18" charset="0"/>
              </a:rPr>
              <a:t>atom is added to every other carbon in the </a:t>
            </a:r>
            <a:r>
              <a:rPr lang="en-US" sz="2200" b="1" dirty="0" smtClean="0">
                <a:latin typeface="Times New Roman" pitchFamily="18" charset="0"/>
                <a:cs typeface="Times New Roman" pitchFamily="18" charset="0"/>
              </a:rPr>
              <a:t>polyethylene</a:t>
            </a:r>
            <a:r>
              <a:rPr lang="en-US" sz="2200" dirty="0" smtClean="0">
                <a:latin typeface="Times New Roman" pitchFamily="18" charset="0"/>
                <a:cs typeface="Times New Roman" pitchFamily="18" charset="0"/>
              </a:rPr>
              <a:t> polymer, </a:t>
            </a:r>
            <a:r>
              <a:rPr lang="en-US" sz="2200" b="1" dirty="0" smtClean="0">
                <a:latin typeface="Times New Roman" pitchFamily="18" charset="0"/>
                <a:cs typeface="Times New Roman" pitchFamily="18" charset="0"/>
              </a:rPr>
              <a:t>polyvinyl chloride</a:t>
            </a:r>
            <a:r>
              <a:rPr lang="en-US" sz="2200" dirty="0" smtClean="0">
                <a:latin typeface="Times New Roman" pitchFamily="18" charset="0"/>
                <a:cs typeface="Times New Roman" pitchFamily="18" charset="0"/>
              </a:rPr>
              <a:t> (PVC) is produced. This material is </a:t>
            </a:r>
            <a:r>
              <a:rPr lang="en-US" sz="2200" b="1" dirty="0" smtClean="0">
                <a:latin typeface="Times New Roman" pitchFamily="18" charset="0"/>
                <a:cs typeface="Times New Roman" pitchFamily="18" charset="0"/>
              </a:rPr>
              <a:t>rigid and has good clarity</a:t>
            </a:r>
            <a:r>
              <a:rPr lang="en-US" sz="2200" dirty="0" smtClean="0">
                <a:latin typeface="Times New Roman" pitchFamily="18" charset="0"/>
                <a:cs typeface="Times New Roman" pitchFamily="18" charset="0"/>
              </a:rPr>
              <a:t>, making it particularly useful in the </a:t>
            </a:r>
            <a:r>
              <a:rPr lang="en-US" sz="2200" b="1" dirty="0" smtClean="0">
                <a:latin typeface="Times New Roman" pitchFamily="18" charset="0"/>
                <a:cs typeface="Times New Roman" pitchFamily="18" charset="0"/>
              </a:rPr>
              <a:t>blister packaging</a:t>
            </a:r>
            <a:r>
              <a:rPr lang="en-US" sz="2200" dirty="0" smtClean="0">
                <a:latin typeface="Times New Roman" pitchFamily="18" charset="0"/>
                <a:cs typeface="Times New Roman" pitchFamily="18" charset="0"/>
              </a:rPr>
              <a:t> of tablets and capsules. However, it has a significant drawback for packaging medical devices (e.g., syringes): it is </a:t>
            </a:r>
            <a:r>
              <a:rPr lang="en-US" sz="2200" b="1" dirty="0" smtClean="0">
                <a:latin typeface="Times New Roman" pitchFamily="18" charset="0"/>
                <a:cs typeface="Times New Roman" pitchFamily="18" charset="0"/>
              </a:rPr>
              <a:t>unsuitable for gamma sterilization</a:t>
            </a:r>
            <a:r>
              <a:rPr lang="en-US" sz="2200" dirty="0" smtClean="0">
                <a:latin typeface="Times New Roman" pitchFamily="18" charset="0"/>
                <a:cs typeface="Times New Roman" pitchFamily="18" charset="0"/>
              </a:rPr>
              <a:t>, a method that is being used </a:t>
            </a:r>
            <a:r>
              <a:rPr lang="en-US" sz="2200" dirty="0">
                <a:latin typeface="Times New Roman" pitchFamily="18" charset="0"/>
                <a:cs typeface="Times New Roman" pitchFamily="18" charset="0"/>
              </a:rPr>
              <a:t>increasingly. </a:t>
            </a:r>
            <a:endParaRPr lang="en-US" sz="2200" dirty="0" smtClean="0">
              <a:latin typeface="Times New Roman" pitchFamily="18" charset="0"/>
              <a:cs typeface="Times New Roman" pitchFamily="18" charset="0"/>
            </a:endParaRPr>
          </a:p>
          <a:p>
            <a:pPr algn="just"/>
            <a:r>
              <a:rPr lang="en-US" sz="2200" dirty="0" smtClean="0">
                <a:solidFill>
                  <a:schemeClr val="tx1"/>
                </a:solidFill>
                <a:latin typeface="Times New Roman" pitchFamily="18" charset="0"/>
                <a:cs typeface="Times New Roman" pitchFamily="18" charset="0"/>
              </a:rPr>
              <a:t>The </a:t>
            </a:r>
            <a:r>
              <a:rPr lang="en-US" sz="2200" dirty="0">
                <a:solidFill>
                  <a:schemeClr val="tx1"/>
                </a:solidFill>
                <a:latin typeface="Times New Roman" pitchFamily="18" charset="0"/>
                <a:cs typeface="Times New Roman" pitchFamily="18" charset="0"/>
              </a:rPr>
              <a:t>placement of other functional groups on the main chain of </a:t>
            </a:r>
            <a:r>
              <a:rPr lang="en-US" sz="2200" b="1" dirty="0">
                <a:solidFill>
                  <a:schemeClr val="tx1"/>
                </a:solidFill>
                <a:latin typeface="Times New Roman" pitchFamily="18" charset="0"/>
                <a:cs typeface="Times New Roman" pitchFamily="18" charset="0"/>
              </a:rPr>
              <a:t>polyethylene </a:t>
            </a:r>
            <a:r>
              <a:rPr lang="en-US" sz="2200" dirty="0">
                <a:solidFill>
                  <a:schemeClr val="tx1"/>
                </a:solidFill>
                <a:latin typeface="Times New Roman" pitchFamily="18" charset="0"/>
                <a:cs typeface="Times New Roman" pitchFamily="18" charset="0"/>
              </a:rPr>
              <a:t>or added to polymers can give a variety of alterations to final plastic material. Among the newer plastics are </a:t>
            </a:r>
            <a:r>
              <a:rPr lang="en-US" sz="2200" b="1" dirty="0">
                <a:solidFill>
                  <a:schemeClr val="tx1"/>
                </a:solidFill>
                <a:latin typeface="Times New Roman" pitchFamily="18" charset="0"/>
                <a:cs typeface="Times New Roman" pitchFamily="18" charset="0"/>
              </a:rPr>
              <a:t>polyethylene terephthalate</a:t>
            </a:r>
            <a:r>
              <a:rPr lang="en-US" sz="2200" dirty="0">
                <a:solidFill>
                  <a:schemeClr val="tx1"/>
                </a:solidFill>
                <a:latin typeface="Times New Roman" pitchFamily="18" charset="0"/>
                <a:cs typeface="Times New Roman" pitchFamily="18" charset="0"/>
              </a:rPr>
              <a:t> (PET), </a:t>
            </a:r>
            <a:r>
              <a:rPr lang="en-US" sz="2200" b="1" dirty="0">
                <a:solidFill>
                  <a:schemeClr val="tx1"/>
                </a:solidFill>
                <a:latin typeface="Times New Roman" pitchFamily="18" charset="0"/>
                <a:cs typeface="Times New Roman" pitchFamily="18" charset="0"/>
              </a:rPr>
              <a:t>amorphous polyethylene terephthalate</a:t>
            </a:r>
            <a:r>
              <a:rPr lang="en-US" sz="2200" dirty="0">
                <a:solidFill>
                  <a:schemeClr val="tx1"/>
                </a:solidFill>
                <a:latin typeface="Times New Roman" pitchFamily="18" charset="0"/>
                <a:cs typeface="Times New Roman" pitchFamily="18" charset="0"/>
              </a:rPr>
              <a:t> glycol (APET), and polyethylene terephthalate glycol (PETG). Both APET and PETG have excellent </a:t>
            </a:r>
            <a:r>
              <a:rPr lang="en-US" sz="2200" b="1" dirty="0">
                <a:solidFill>
                  <a:schemeClr val="tx1"/>
                </a:solidFill>
                <a:latin typeface="Times New Roman" pitchFamily="18" charset="0"/>
                <a:cs typeface="Times New Roman" pitchFamily="18" charset="0"/>
              </a:rPr>
              <a:t>transparency </a:t>
            </a:r>
            <a:r>
              <a:rPr lang="en-US" sz="2200" dirty="0">
                <a:solidFill>
                  <a:schemeClr val="tx1"/>
                </a:solidFill>
                <a:latin typeface="Times New Roman" pitchFamily="18" charset="0"/>
                <a:cs typeface="Times New Roman" pitchFamily="18" charset="0"/>
              </a:rPr>
              <a:t>and can be </a:t>
            </a:r>
            <a:r>
              <a:rPr lang="en-US" sz="2200" b="1" dirty="0">
                <a:solidFill>
                  <a:schemeClr val="tx1"/>
                </a:solidFill>
                <a:latin typeface="Times New Roman" pitchFamily="18" charset="0"/>
                <a:cs typeface="Times New Roman" pitchFamily="18" charset="0"/>
              </a:rPr>
              <a:t>sterilized with gamma radiation</a:t>
            </a:r>
            <a:r>
              <a:rPr lang="en-US" sz="2200" dirty="0" smtClean="0">
                <a:solidFill>
                  <a:schemeClr val="tx1"/>
                </a:solidFill>
                <a:latin typeface="Times New Roman" pitchFamily="18" charset="0"/>
                <a:cs typeface="Times New Roman" pitchFamily="18" charset="0"/>
              </a:rPr>
              <a:t>.</a:t>
            </a:r>
            <a:endParaRPr lang="en-US" sz="2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38086" y="404664"/>
            <a:ext cx="8893631" cy="6264696"/>
          </a:xfrm>
          <a:prstGeom prst="rect">
            <a:avLst/>
          </a:prstGeom>
          <a:ln>
            <a:solidFill>
              <a:schemeClr val="tx1"/>
            </a:solidFill>
          </a:ln>
        </p:spPr>
      </p:pic>
    </p:spTree>
    <p:extLst>
      <p:ext uri="{BB962C8B-B14F-4D97-AF65-F5344CB8AC3E}">
        <p14:creationId xmlns:p14="http://schemas.microsoft.com/office/powerpoint/2010/main" val="35977180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424936" cy="6192688"/>
          </a:xfrm>
        </p:spPr>
        <p:txBody>
          <a:bodyPr>
            <a:noAutofit/>
          </a:bodyPr>
          <a:lstStyle/>
          <a:p>
            <a:pPr algn="just"/>
            <a:r>
              <a:rPr lang="en-US" sz="2000" dirty="0" smtClean="0">
                <a:solidFill>
                  <a:srgbClr val="C00000"/>
                </a:solidFill>
                <a:latin typeface="Times New Roman" pitchFamily="18" charset="0"/>
                <a:cs typeface="Times New Roman" pitchFamily="18" charset="0"/>
              </a:rPr>
              <a:t>Among problems encountered in the use of plastics in packaging are:</a:t>
            </a:r>
          </a:p>
          <a:p>
            <a:pPr marL="0" indent="0" algn="just">
              <a:buNone/>
            </a:pPr>
            <a:r>
              <a:rPr lang="en-US" sz="2000" dirty="0" smtClean="0">
                <a:solidFill>
                  <a:schemeClr val="tx1"/>
                </a:solidFill>
                <a:latin typeface="Times New Roman" pitchFamily="18" charset="0"/>
                <a:cs typeface="Times New Roman" pitchFamily="18" charset="0"/>
              </a:rPr>
              <a:t>(a) Permeability of containers to atmospheric oxygen and moisture vapor.</a:t>
            </a:r>
          </a:p>
          <a:p>
            <a:pPr marL="0" indent="0" algn="just">
              <a:buNone/>
            </a:pPr>
            <a:r>
              <a:rPr lang="en-US" sz="2000" dirty="0" smtClean="0">
                <a:solidFill>
                  <a:schemeClr val="tx1"/>
                </a:solidFill>
                <a:latin typeface="Times New Roman" pitchFamily="18" charset="0"/>
                <a:cs typeface="Times New Roman" pitchFamily="18" charset="0"/>
              </a:rPr>
              <a:t>(b) Leaching of constituents of to the internal contents.</a:t>
            </a:r>
          </a:p>
          <a:p>
            <a:pPr marL="0" indent="0" algn="just">
              <a:buNone/>
            </a:pPr>
            <a:r>
              <a:rPr lang="en-US" sz="2000" dirty="0" smtClean="0">
                <a:solidFill>
                  <a:schemeClr val="tx1"/>
                </a:solidFill>
                <a:latin typeface="Times New Roman" pitchFamily="18" charset="0"/>
                <a:cs typeface="Times New Roman" pitchFamily="18" charset="0"/>
              </a:rPr>
              <a:t>(c) Absorption of drugs from contents to container.</a:t>
            </a:r>
          </a:p>
          <a:p>
            <a:pPr marL="0" indent="0" algn="just">
              <a:buNone/>
            </a:pPr>
            <a:r>
              <a:rPr lang="en-US" sz="2000" dirty="0" smtClean="0">
                <a:solidFill>
                  <a:schemeClr val="tx1"/>
                </a:solidFill>
                <a:latin typeface="Times New Roman" pitchFamily="18" charset="0"/>
                <a:cs typeface="Times New Roman" pitchFamily="18" charset="0"/>
              </a:rPr>
              <a:t> (d) transmission of light through container.</a:t>
            </a:r>
          </a:p>
          <a:p>
            <a:pPr marL="0" indent="0" algn="just">
              <a:buNone/>
            </a:pPr>
            <a:r>
              <a:rPr lang="en-US" sz="2000" dirty="0" smtClean="0">
                <a:solidFill>
                  <a:schemeClr val="tx1"/>
                </a:solidFill>
                <a:latin typeface="Times New Roman" pitchFamily="18" charset="0"/>
                <a:cs typeface="Times New Roman" pitchFamily="18" charset="0"/>
              </a:rPr>
              <a:t>(e) Alteration of container upon storage. </a:t>
            </a:r>
          </a:p>
          <a:p>
            <a:pPr marL="0" indent="0" algn="just">
              <a:buNone/>
            </a:pPr>
            <a:r>
              <a:rPr lang="en-US" sz="2000" dirty="0" smtClean="0">
                <a:solidFill>
                  <a:schemeClr val="tx1"/>
                </a:solidFill>
                <a:latin typeface="Times New Roman" pitchFamily="18" charset="0"/>
                <a:cs typeface="Times New Roman" pitchFamily="18" charset="0"/>
              </a:rPr>
              <a:t>Agents added to alter the properties of plastics includes plasticizers, stabilizers, antioxidants, antistatic agents, antifungal agents, colorants, and others.</a:t>
            </a:r>
          </a:p>
          <a:p>
            <a:pPr algn="just"/>
            <a:r>
              <a:rPr lang="en-US" sz="2000" dirty="0">
                <a:solidFill>
                  <a:schemeClr val="tx1"/>
                </a:solidFill>
                <a:latin typeface="Times New Roman" pitchFamily="18" charset="0"/>
                <a:cs typeface="Times New Roman" pitchFamily="18" charset="0"/>
              </a:rPr>
              <a:t>The permeability of a plastic is a function of: </a:t>
            </a:r>
          </a:p>
          <a:p>
            <a:pPr marL="514350" indent="-514350" algn="just">
              <a:buFont typeface="+mj-lt"/>
              <a:buAutoNum type="arabicPeriod"/>
            </a:pPr>
            <a:r>
              <a:rPr lang="en-US" sz="2000" dirty="0">
                <a:solidFill>
                  <a:schemeClr val="tx1"/>
                </a:solidFill>
                <a:latin typeface="Times New Roman" pitchFamily="18" charset="0"/>
                <a:cs typeface="Times New Roman" pitchFamily="18" charset="0"/>
              </a:rPr>
              <a:t>Nature of polymer;</a:t>
            </a:r>
          </a:p>
          <a:p>
            <a:pPr marL="514350" indent="-514350" algn="just">
              <a:buFont typeface="+mj-lt"/>
              <a:buAutoNum type="arabicPeriod"/>
            </a:pPr>
            <a:r>
              <a:rPr lang="en-US" sz="2000" dirty="0">
                <a:solidFill>
                  <a:schemeClr val="tx1"/>
                </a:solidFill>
                <a:latin typeface="Times New Roman" pitchFamily="18" charset="0"/>
                <a:cs typeface="Times New Roman" pitchFamily="18" charset="0"/>
              </a:rPr>
              <a:t> the amounts and types of plasticizers, </a:t>
            </a:r>
            <a:r>
              <a:rPr lang="en-US" sz="2000" dirty="0" smtClean="0">
                <a:solidFill>
                  <a:schemeClr val="tx1"/>
                </a:solidFill>
                <a:latin typeface="Times New Roman" pitchFamily="18" charset="0"/>
                <a:cs typeface="Times New Roman" pitchFamily="18" charset="0"/>
              </a:rPr>
              <a:t>fillers</a:t>
            </a:r>
            <a:r>
              <a:rPr lang="en-US" sz="2000" dirty="0">
                <a:solidFill>
                  <a:schemeClr val="tx1"/>
                </a:solidFill>
                <a:latin typeface="Times New Roman" pitchFamily="18" charset="0"/>
                <a:cs typeface="Times New Roman" pitchFamily="18" charset="0"/>
              </a:rPr>
              <a:t>, lubricants, pigments and other additives; </a:t>
            </a:r>
          </a:p>
          <a:p>
            <a:pPr marL="514350" indent="-514350" algn="just">
              <a:buFont typeface="+mj-lt"/>
              <a:buAutoNum type="arabicPeriod"/>
            </a:pPr>
            <a:r>
              <a:rPr lang="en-US" sz="2000" dirty="0">
                <a:solidFill>
                  <a:schemeClr val="tx1"/>
                </a:solidFill>
                <a:latin typeface="Times New Roman" pitchFamily="18" charset="0"/>
                <a:cs typeface="Times New Roman" pitchFamily="18" charset="0"/>
              </a:rPr>
              <a:t>pressure; and temperature. </a:t>
            </a:r>
          </a:p>
          <a:p>
            <a:pPr algn="just"/>
            <a:r>
              <a:rPr lang="en-US" sz="2000" dirty="0">
                <a:solidFill>
                  <a:schemeClr val="tx1"/>
                </a:solidFill>
                <a:latin typeface="Times New Roman" pitchFamily="18" charset="0"/>
                <a:cs typeface="Times New Roman" pitchFamily="18" charset="0"/>
              </a:rPr>
              <a:t>Increases in temperature, pressure, and the use of additives tend to increase permeability of plastic. Glass containers are less permeable than plastic </a:t>
            </a:r>
            <a:r>
              <a:rPr lang="en-US" sz="2000" dirty="0" smtClean="0">
                <a:solidFill>
                  <a:schemeClr val="tx1"/>
                </a:solidFill>
                <a:latin typeface="Times New Roman" pitchFamily="18" charset="0"/>
                <a:cs typeface="Times New Roman" pitchFamily="18" charset="0"/>
              </a:rPr>
              <a:t>containers</a:t>
            </a:r>
            <a:endParaRPr lang="en-US"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28604"/>
            <a:ext cx="8363272" cy="6096740"/>
          </a:xfrm>
        </p:spPr>
        <p:txBody>
          <a:bodyPr>
            <a:normAutofit fontScale="85000" lnSpcReduction="20000"/>
          </a:bodyPr>
          <a:lstStyle/>
          <a:p>
            <a:pPr algn="just"/>
            <a:r>
              <a:rPr lang="en-US" sz="2800" dirty="0" smtClean="0">
                <a:solidFill>
                  <a:schemeClr val="tx1"/>
                </a:solidFill>
                <a:latin typeface="Arial" panose="020B0604020202020204" pitchFamily="34" charset="0"/>
                <a:cs typeface="Arial" panose="020B0604020202020204" pitchFamily="34" charset="0"/>
              </a:rPr>
              <a:t>Many products liable to deteriorate in humidity unless protected by high-barrier packaging. </a:t>
            </a:r>
          </a:p>
          <a:p>
            <a:pPr algn="just"/>
            <a:r>
              <a:rPr lang="en-US" sz="2800" dirty="0" smtClean="0">
                <a:solidFill>
                  <a:srgbClr val="C00000"/>
                </a:solidFill>
                <a:latin typeface="Arial" panose="020B0604020202020204" pitchFamily="34" charset="0"/>
                <a:cs typeface="Arial" panose="020B0604020202020204" pitchFamily="34" charset="0"/>
              </a:rPr>
              <a:t>Desiccant  silica gel </a:t>
            </a:r>
            <a:r>
              <a:rPr lang="en-US" sz="2800" dirty="0" smtClean="0">
                <a:solidFill>
                  <a:schemeClr val="tx1"/>
                </a:solidFill>
                <a:latin typeface="Arial" panose="020B0604020202020204" pitchFamily="34" charset="0"/>
                <a:cs typeface="Arial" panose="020B0604020202020204" pitchFamily="34" charset="0"/>
              </a:rPr>
              <a:t>in small packets, commonly included as protection against effects of moisture vapor.</a:t>
            </a:r>
          </a:p>
          <a:p>
            <a:pPr algn="just"/>
            <a:r>
              <a:rPr lang="en-US" sz="2800" dirty="0" smtClean="0">
                <a:solidFill>
                  <a:schemeClr val="tx1"/>
                </a:solidFill>
                <a:latin typeface="Arial" panose="020B0604020202020204" pitchFamily="34" charset="0"/>
                <a:cs typeface="Arial" panose="020B0604020202020204" pitchFamily="34" charset="0"/>
              </a:rPr>
              <a:t>Drug substances that are subject to oxidative degradation may undergo a greater degree of degradation when packaged in plastic than in glass. </a:t>
            </a:r>
          </a:p>
          <a:p>
            <a:pPr algn="just"/>
            <a:r>
              <a:rPr lang="en-US" sz="2800" dirty="0" smtClean="0">
                <a:solidFill>
                  <a:schemeClr val="tx1"/>
                </a:solidFill>
                <a:latin typeface="Arial" panose="020B0604020202020204" pitchFamily="34" charset="0"/>
                <a:cs typeface="Arial" panose="020B0604020202020204" pitchFamily="34" charset="0"/>
              </a:rPr>
              <a:t>Liquid in plastic may lose drug molecules or solvent to the container, altering the concentration of drug in product and affecting its potency</a:t>
            </a:r>
            <a:r>
              <a:rPr lang="en-US" sz="2800" dirty="0">
                <a:solidFill>
                  <a:schemeClr val="tx1"/>
                </a:solidFill>
                <a:latin typeface="Arial" panose="020B0604020202020204" pitchFamily="34" charset="0"/>
                <a:cs typeface="Arial" panose="020B0604020202020204" pitchFamily="34" charset="0"/>
              </a:rPr>
              <a:t>. </a:t>
            </a:r>
            <a:r>
              <a:rPr lang="en-US" sz="2800" b="1" dirty="0">
                <a:solidFill>
                  <a:srgbClr val="C00000"/>
                </a:solidFill>
                <a:latin typeface="Arial" panose="020B0604020202020204" pitchFamily="34" charset="0"/>
                <a:cs typeface="Arial" panose="020B0604020202020204" pitchFamily="34" charset="0"/>
              </a:rPr>
              <a:t>Leaching</a:t>
            </a:r>
            <a:r>
              <a:rPr lang="en-US" sz="2800" dirty="0">
                <a:solidFill>
                  <a:schemeClr val="tx1"/>
                </a:solidFill>
                <a:latin typeface="Arial" panose="020B0604020202020204" pitchFamily="34" charset="0"/>
                <a:cs typeface="Arial" panose="020B0604020202020204" pitchFamily="34" charset="0"/>
              </a:rPr>
              <a:t> is term used to describe movement of components of container to contents. </a:t>
            </a:r>
          </a:p>
          <a:p>
            <a:pPr algn="just"/>
            <a:r>
              <a:rPr lang="en-US" sz="2800" dirty="0">
                <a:solidFill>
                  <a:schemeClr val="tx1"/>
                </a:solidFill>
                <a:latin typeface="Arial" panose="020B0604020202020204" pitchFamily="34" charset="0"/>
                <a:cs typeface="Arial" panose="020B0604020202020204" pitchFamily="34" charset="0"/>
              </a:rPr>
              <a:t>Compounds leached: polymer additives, such as the plasticizers, stabilizers, or antioxidants. The leaching occurs when liquids or semisolids are packaged in plastic. Little leaching occurs when tablets or capsules are packaged in plastic.</a:t>
            </a:r>
          </a:p>
          <a:p>
            <a:pPr algn="just"/>
            <a:r>
              <a:rPr lang="en-US" sz="2800" dirty="0">
                <a:solidFill>
                  <a:schemeClr val="tx1"/>
                </a:solidFill>
                <a:latin typeface="Arial" panose="020B0604020202020204" pitchFamily="34" charset="0"/>
                <a:cs typeface="Arial" panose="020B0604020202020204" pitchFamily="34" charset="0"/>
              </a:rPr>
              <a:t>influenced by temperature, </a:t>
            </a:r>
            <a:r>
              <a:rPr lang="en-US" sz="2800" dirty="0" smtClean="0">
                <a:solidFill>
                  <a:schemeClr val="tx1"/>
                </a:solidFill>
                <a:latin typeface="Arial" panose="020B0604020202020204" pitchFamily="34" charset="0"/>
                <a:cs typeface="Arial" panose="020B0604020202020204" pitchFamily="34" charset="0"/>
              </a:rPr>
              <a:t>agitation </a:t>
            </a:r>
            <a:endParaRPr lang="en-US" sz="28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496944" cy="6408712"/>
          </a:xfrm>
        </p:spPr>
        <p:txBody>
          <a:bodyPr>
            <a:noAutofit/>
          </a:bodyPr>
          <a:lstStyle/>
          <a:p>
            <a:pPr algn="just"/>
            <a:r>
              <a:rPr lang="en-US" sz="2000" b="1" dirty="0" smtClean="0">
                <a:solidFill>
                  <a:srgbClr val="FF0000"/>
                </a:solidFill>
                <a:latin typeface="Arial" panose="020B0604020202020204" pitchFamily="34" charset="0"/>
                <a:cs typeface="Arial" panose="020B0604020202020204" pitchFamily="34" charset="0"/>
              </a:rPr>
              <a:t>Sorption</a:t>
            </a:r>
            <a:r>
              <a:rPr lang="en-US" sz="2000" dirty="0" smtClean="0">
                <a:solidFill>
                  <a:srgbClr val="FF0000"/>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indicate binding of molecules to polymer (both adsorption and absorption). Sorption occurs through chemical or physical means.</a:t>
            </a:r>
          </a:p>
          <a:p>
            <a:pPr algn="just"/>
            <a:r>
              <a:rPr lang="en-US" sz="2000" dirty="0" smtClean="0">
                <a:solidFill>
                  <a:schemeClr val="tx1"/>
                </a:solidFill>
                <a:latin typeface="Arial" panose="020B0604020202020204" pitchFamily="34" charset="0"/>
                <a:cs typeface="Arial" panose="020B0604020202020204" pitchFamily="34" charset="0"/>
              </a:rPr>
              <a:t>un-ionized species of solute has greater tendency to bound than ionized species. Degree of ionization of a solute affected by pH of solution, the pH may influence sorption of particular solute. </a:t>
            </a:r>
          </a:p>
          <a:p>
            <a:pPr algn="just"/>
            <a:r>
              <a:rPr lang="en-US" sz="2000" dirty="0" smtClean="0">
                <a:solidFill>
                  <a:schemeClr val="tx1"/>
                </a:solidFill>
                <a:latin typeface="Arial" panose="020B0604020202020204" pitchFamily="34" charset="0"/>
                <a:cs typeface="Arial" panose="020B0604020202020204" pitchFamily="34" charset="0"/>
              </a:rPr>
              <a:t>Plastic materials with polar groups are prone to sorption. Because sorption depends on penetration or diffusion of a solute into plastic.</a:t>
            </a:r>
          </a:p>
          <a:p>
            <a:pPr algn="just"/>
            <a:r>
              <a:rPr lang="en-US" sz="2000" dirty="0">
                <a:solidFill>
                  <a:schemeClr val="tx1"/>
                </a:solidFill>
                <a:latin typeface="Arial" panose="020B0604020202020204" pitchFamily="34" charset="0"/>
                <a:cs typeface="Arial" panose="020B0604020202020204" pitchFamily="34" charset="0"/>
              </a:rPr>
              <a:t>Sorption may occur with active pharmacologic agents or with excipients. </a:t>
            </a:r>
          </a:p>
          <a:p>
            <a:pPr algn="just"/>
            <a:r>
              <a:rPr lang="en-US" sz="2000" dirty="0">
                <a:solidFill>
                  <a:schemeClr val="tx1"/>
                </a:solidFill>
                <a:latin typeface="Arial" panose="020B0604020202020204" pitchFamily="34" charset="0"/>
                <a:cs typeface="Arial" panose="020B0604020202020204" pitchFamily="34" charset="0"/>
              </a:rPr>
              <a:t>Sorption may be initiated by the adsorption of a solute to the inner surface of a plastic container. After saturation of the surface, the solute may diffuse into the container and bound within plastic. </a:t>
            </a:r>
          </a:p>
          <a:p>
            <a:pPr algn="just"/>
            <a:r>
              <a:rPr lang="en-US" sz="2000" dirty="0">
                <a:solidFill>
                  <a:schemeClr val="tx1"/>
                </a:solidFill>
                <a:latin typeface="Arial" panose="020B0604020202020204" pitchFamily="34" charset="0"/>
                <a:cs typeface="Arial" panose="020B0604020202020204" pitchFamily="34" charset="0"/>
              </a:rPr>
              <a:t>The sorption of excipients :colorants, preservatives, or stabilizers would likewise alter the quality of product. </a:t>
            </a:r>
          </a:p>
          <a:p>
            <a:pPr algn="just"/>
            <a:r>
              <a:rPr lang="en-US" sz="2000" dirty="0" err="1">
                <a:solidFill>
                  <a:srgbClr val="C00000"/>
                </a:solidFill>
                <a:latin typeface="Arial" panose="020B0604020202020204" pitchFamily="34" charset="0"/>
                <a:cs typeface="Arial" panose="020B0604020202020204" pitchFamily="34" charset="0"/>
              </a:rPr>
              <a:t>Methylparaben</a:t>
            </a:r>
            <a:r>
              <a:rPr lang="en-US" sz="2000" dirty="0">
                <a:solidFill>
                  <a:srgbClr val="C00000"/>
                </a:solidFill>
                <a:latin typeface="Arial" panose="020B0604020202020204" pitchFamily="34" charset="0"/>
                <a:cs typeface="Arial" panose="020B0604020202020204" pitchFamily="34" charset="0"/>
              </a:rPr>
              <a:t> may be </a:t>
            </a:r>
            <a:r>
              <a:rPr lang="en-US" sz="2000" dirty="0" err="1">
                <a:solidFill>
                  <a:srgbClr val="C00000"/>
                </a:solidFill>
                <a:latin typeface="Arial" panose="020B0604020202020204" pitchFamily="34" charset="0"/>
                <a:cs typeface="Arial" panose="020B0604020202020204" pitchFamily="34" charset="0"/>
              </a:rPr>
              <a:t>sorbed</a:t>
            </a:r>
            <a:r>
              <a:rPr lang="en-US" sz="2000" dirty="0">
                <a:solidFill>
                  <a:srgbClr val="C00000"/>
                </a:solidFill>
                <a:latin typeface="Arial" panose="020B0604020202020204" pitchFamily="34" charset="0"/>
                <a:cs typeface="Arial" panose="020B0604020202020204" pitchFamily="34" charset="0"/>
              </a:rPr>
              <a:t> to some types of plastics, resulting in a decrease in the available concentration of preservative.</a:t>
            </a:r>
          </a:p>
          <a:p>
            <a:pPr marL="0" indent="0" algn="just">
              <a:buNone/>
            </a:pPr>
            <a:endParaRPr lang="en-US" sz="2000" dirty="0" smtClean="0">
              <a:solidFill>
                <a:srgbClr val="7030A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280920" cy="6048672"/>
          </a:xfrm>
        </p:spPr>
        <p:txBody>
          <a:bodyPr>
            <a:normAutofit fontScale="77500" lnSpcReduction="20000"/>
          </a:bodyPr>
          <a:lstStyle/>
          <a:p>
            <a:pPr algn="just"/>
            <a:r>
              <a:rPr lang="en-US" sz="3200" dirty="0" smtClean="0">
                <a:latin typeface="Arial" panose="020B0604020202020204" pitchFamily="34" charset="0"/>
                <a:cs typeface="Arial" panose="020B0604020202020204" pitchFamily="34" charset="0"/>
              </a:rPr>
              <a:t>Deformations, softening, hardening, and other physical changes in plastic containers can be caused by the action of container's contents or external factors, including changes in temperature and physical stress placed upon the container in handling and shipping.</a:t>
            </a:r>
            <a:r>
              <a:rPr lang="en-US" sz="3200" dirty="0">
                <a:solidFill>
                  <a:schemeClr val="tx1"/>
                </a:solidFill>
                <a:latin typeface="Arial" panose="020B0604020202020204" pitchFamily="34" charset="0"/>
                <a:cs typeface="Arial" panose="020B0604020202020204" pitchFamily="34" charset="0"/>
              </a:rPr>
              <a:t> </a:t>
            </a:r>
            <a:endParaRPr lang="en-US" sz="3200" dirty="0" smtClean="0">
              <a:solidFill>
                <a:schemeClr val="tx1"/>
              </a:solidFill>
              <a:latin typeface="Arial" panose="020B0604020202020204" pitchFamily="34" charset="0"/>
              <a:cs typeface="Arial" panose="020B0604020202020204" pitchFamily="34" charset="0"/>
            </a:endParaRPr>
          </a:p>
          <a:p>
            <a:pPr marL="0" indent="0" algn="just">
              <a:buNone/>
            </a:pPr>
            <a:r>
              <a:rPr lang="en-US" sz="3200" dirty="0" smtClean="0">
                <a:solidFill>
                  <a:srgbClr val="C00000"/>
                </a:solidFill>
                <a:latin typeface="Arial" panose="020B0604020202020204" pitchFamily="34" charset="0"/>
                <a:cs typeface="Arial" panose="020B0604020202020204" pitchFamily="34" charset="0"/>
              </a:rPr>
              <a:t>Child-Resistant </a:t>
            </a:r>
            <a:r>
              <a:rPr lang="en-US" sz="3200" dirty="0">
                <a:solidFill>
                  <a:srgbClr val="C00000"/>
                </a:solidFill>
                <a:latin typeface="Arial" panose="020B0604020202020204" pitchFamily="34" charset="0"/>
                <a:cs typeface="Arial" panose="020B0604020202020204" pitchFamily="34" charset="0"/>
              </a:rPr>
              <a:t>&amp; Adult-Senior use </a:t>
            </a:r>
            <a:r>
              <a:rPr lang="en-US" sz="3200" dirty="0" smtClean="0">
                <a:solidFill>
                  <a:srgbClr val="C00000"/>
                </a:solidFill>
                <a:latin typeface="Arial" panose="020B0604020202020204" pitchFamily="34" charset="0"/>
                <a:cs typeface="Arial" panose="020B0604020202020204" pitchFamily="34" charset="0"/>
              </a:rPr>
              <a:t>Packaging</a:t>
            </a:r>
          </a:p>
          <a:p>
            <a:pPr algn="just"/>
            <a:r>
              <a:rPr lang="en-US" sz="3200" dirty="0">
                <a:latin typeface="Arial" panose="020B0604020202020204" pitchFamily="34" charset="0"/>
                <a:cs typeface="Arial" panose="020B0604020202020204" pitchFamily="34" charset="0"/>
              </a:rPr>
              <a:t>Defined as one that is significantly difficult for children under 5 years of age to open or to obtain a harmful amount of its contents within a reasonable time and that is not difficult for “normal adults” to use properly. </a:t>
            </a:r>
            <a:endParaRPr lang="en-US" sz="3200" dirty="0" smtClean="0">
              <a:latin typeface="Arial" panose="020B0604020202020204" pitchFamily="34" charset="0"/>
              <a:cs typeface="Arial" panose="020B0604020202020204" pitchFamily="34" charset="0"/>
            </a:endParaRPr>
          </a:p>
          <a:p>
            <a:pPr algn="just"/>
            <a:r>
              <a:rPr lang="en-US" sz="3200" dirty="0" smtClean="0">
                <a:latin typeface="Arial" panose="020B0604020202020204" pitchFamily="34" charset="0"/>
                <a:cs typeface="Arial" panose="020B0604020202020204" pitchFamily="34" charset="0"/>
              </a:rPr>
              <a:t>At </a:t>
            </a:r>
            <a:r>
              <a:rPr lang="en-US" sz="3200" dirty="0">
                <a:latin typeface="Arial" panose="020B0604020202020204" pitchFamily="34" charset="0"/>
                <a:cs typeface="Arial" panose="020B0604020202020204" pitchFamily="34" charset="0"/>
              </a:rPr>
              <a:t>present, all </a:t>
            </a:r>
            <a:r>
              <a:rPr lang="en-US" sz="3200" dirty="0" smtClean="0">
                <a:latin typeface="Arial" panose="020B0604020202020204" pitchFamily="34" charset="0"/>
                <a:cs typeface="Arial" panose="020B0604020202020204" pitchFamily="34" charset="0"/>
              </a:rPr>
              <a:t>legend drugs </a:t>
            </a:r>
            <a:r>
              <a:rPr lang="en-US" sz="3200" dirty="0">
                <a:latin typeface="Arial" panose="020B0604020202020204" pitchFamily="34" charset="0"/>
                <a:cs typeface="Arial" panose="020B0604020202020204" pitchFamily="34" charset="0"/>
              </a:rPr>
              <a:t>intended for oral use must be </a:t>
            </a:r>
            <a:r>
              <a:rPr lang="en-US" sz="3200" dirty="0" smtClean="0">
                <a:latin typeface="Arial" panose="020B0604020202020204" pitchFamily="34" charset="0"/>
                <a:cs typeface="Arial" panose="020B0604020202020204" pitchFamily="34" charset="0"/>
              </a:rPr>
              <a:t>dispensed by </a:t>
            </a:r>
            <a:r>
              <a:rPr lang="en-US" sz="3200" dirty="0">
                <a:latin typeface="Arial" panose="020B0604020202020204" pitchFamily="34" charset="0"/>
                <a:cs typeface="Arial" panose="020B0604020202020204" pitchFamily="34" charset="0"/>
              </a:rPr>
              <a:t>the pharmacist to the patient in </a:t>
            </a:r>
            <a:r>
              <a:rPr lang="en-US" sz="3200" dirty="0" smtClean="0">
                <a:latin typeface="Arial" panose="020B0604020202020204" pitchFamily="34" charset="0"/>
                <a:cs typeface="Arial" panose="020B0604020202020204" pitchFamily="34" charset="0"/>
              </a:rPr>
              <a:t>a container </a:t>
            </a:r>
            <a:r>
              <a:rPr lang="en-US" sz="3200" dirty="0">
                <a:latin typeface="Arial" panose="020B0604020202020204" pitchFamily="34" charset="0"/>
                <a:cs typeface="Arial" panose="020B0604020202020204" pitchFamily="34" charset="0"/>
              </a:rPr>
              <a:t>having a child-resistant closure </a:t>
            </a:r>
            <a:r>
              <a:rPr lang="en-US" sz="3200" dirty="0" smtClean="0">
                <a:latin typeface="Arial" panose="020B0604020202020204" pitchFamily="34" charset="0"/>
                <a:cs typeface="Arial" panose="020B0604020202020204" pitchFamily="34" charset="0"/>
              </a:rPr>
              <a:t>unless the </a:t>
            </a:r>
            <a:r>
              <a:rPr lang="en-US" sz="3200" dirty="0">
                <a:latin typeface="Arial" panose="020B0604020202020204" pitchFamily="34" charset="0"/>
                <a:cs typeface="Arial" panose="020B0604020202020204" pitchFamily="34" charset="0"/>
              </a:rPr>
              <a:t>prescriber or the patient </a:t>
            </a:r>
            <a:r>
              <a:rPr lang="en-US" sz="3200" dirty="0" smtClean="0">
                <a:latin typeface="Arial" panose="020B0604020202020204" pitchFamily="34" charset="0"/>
                <a:cs typeface="Arial" panose="020B0604020202020204" pitchFamily="34" charset="0"/>
              </a:rPr>
              <a:t>specifically requests </a:t>
            </a:r>
            <a:r>
              <a:rPr lang="en-US" sz="3200" dirty="0">
                <a:latin typeface="Arial" panose="020B0604020202020204" pitchFamily="34" charset="0"/>
                <a:cs typeface="Arial" panose="020B0604020202020204" pitchFamily="34" charset="0"/>
              </a:rPr>
              <a:t>otherwise or unless the product </a:t>
            </a:r>
            <a:r>
              <a:rPr lang="en-US" sz="3200" dirty="0" smtClean="0">
                <a:latin typeface="Arial" panose="020B0604020202020204" pitchFamily="34" charset="0"/>
                <a:cs typeface="Arial" panose="020B0604020202020204" pitchFamily="34" charset="0"/>
              </a:rPr>
              <a:t>is specifically </a:t>
            </a:r>
            <a:r>
              <a:rPr lang="en-US" sz="3200" dirty="0">
                <a:latin typeface="Arial" panose="020B0604020202020204" pitchFamily="34" charset="0"/>
                <a:cs typeface="Arial" panose="020B0604020202020204" pitchFamily="34" charset="0"/>
              </a:rPr>
              <a:t>exempt from the requirement.</a:t>
            </a:r>
          </a:p>
          <a:p>
            <a:pPr algn="just"/>
            <a:endParaRPr lang="en-US" sz="3200" dirty="0" smtClean="0">
              <a:latin typeface="Arial" panose="020B0604020202020204" pitchFamily="34" charset="0"/>
              <a:cs typeface="Arial" panose="020B0604020202020204" pitchFamily="34" charset="0"/>
            </a:endParaRPr>
          </a:p>
          <a:p>
            <a:pPr algn="just"/>
            <a:endParaRPr lang="en-US" sz="3200" dirty="0">
              <a:latin typeface="Arial" panose="020B0604020202020204" pitchFamily="34" charset="0"/>
              <a:cs typeface="Arial" panose="020B060402020202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6347713" cy="288032"/>
          </a:xfrm>
        </p:spPr>
        <p:txBody>
          <a:bodyPr>
            <a:normAutofit fontScale="90000"/>
          </a:bodyPr>
          <a:lstStyle/>
          <a:p>
            <a:r>
              <a:rPr lang="en-US" b="1" dirty="0" smtClean="0">
                <a:solidFill>
                  <a:srgbClr val="C00000"/>
                </a:solidFill>
                <a:latin typeface="Times New Roman" pitchFamily="18" charset="0"/>
                <a:cs typeface="Times New Roman" pitchFamily="18" charset="0"/>
              </a:rPr>
              <a:t>Compliance packaging</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51520" y="908720"/>
            <a:ext cx="8712968" cy="5688632"/>
          </a:xfrm>
        </p:spPr>
        <p:txBody>
          <a:bodyPr>
            <a:noAutofit/>
          </a:bodyPr>
          <a:lstStyle/>
          <a:p>
            <a:pPr algn="just">
              <a:buNone/>
            </a:pPr>
            <a:r>
              <a:rPr lang="en-US" sz="2000" dirty="0" smtClean="0">
                <a:solidFill>
                  <a:schemeClr val="tx1"/>
                </a:solidFill>
                <a:latin typeface="Arial" panose="020B0604020202020204" pitchFamily="34" charset="0"/>
                <a:cs typeface="Arial" panose="020B0604020202020204" pitchFamily="34" charset="0"/>
              </a:rPr>
              <a:t>To </a:t>
            </a:r>
            <a:r>
              <a:rPr lang="en-US" sz="2000" dirty="0">
                <a:solidFill>
                  <a:schemeClr val="tx1"/>
                </a:solidFill>
                <a:latin typeface="Arial" panose="020B0604020202020204" pitchFamily="34" charset="0"/>
                <a:cs typeface="Arial" panose="020B0604020202020204" pitchFamily="34" charset="0"/>
              </a:rPr>
              <a:t>assist patients in taking their medications on schedule, manufacturers and pharmacists have devised numerous educational techniques, reminder aids, compliance packages</a:t>
            </a:r>
            <a:r>
              <a:rPr lang="en-US" sz="2000" dirty="0" smtClean="0">
                <a:solidFill>
                  <a:schemeClr val="tx1"/>
                </a:solidFill>
                <a:latin typeface="Arial" panose="020B0604020202020204" pitchFamily="34" charset="0"/>
                <a:cs typeface="Arial" panose="020B0604020202020204" pitchFamily="34" charset="0"/>
              </a:rPr>
              <a:t>,</a:t>
            </a:r>
            <a:r>
              <a:rPr lang="en-US" sz="2000" dirty="0">
                <a:solidFill>
                  <a:schemeClr val="tx1"/>
                </a:solidFill>
                <a:latin typeface="Arial" panose="020B0604020202020204" pitchFamily="34" charset="0"/>
                <a:cs typeface="Arial" panose="020B0604020202020204" pitchFamily="34" charset="0"/>
              </a:rPr>
              <a:t> blister packaging in a calendar </a:t>
            </a:r>
            <a:r>
              <a:rPr lang="en-US" sz="2000" dirty="0" smtClean="0">
                <a:solidFill>
                  <a:schemeClr val="tx1"/>
                </a:solidFill>
                <a:latin typeface="Arial" panose="020B0604020202020204" pitchFamily="34" charset="0"/>
                <a:cs typeface="Arial" panose="020B0604020202020204" pitchFamily="34" charset="0"/>
              </a:rPr>
              <a:t>pack and </a:t>
            </a:r>
            <a:r>
              <a:rPr lang="en-US" sz="2000" dirty="0">
                <a:solidFill>
                  <a:schemeClr val="tx1"/>
                </a:solidFill>
                <a:latin typeface="Arial" panose="020B0604020202020204" pitchFamily="34" charset="0"/>
                <a:cs typeface="Arial" panose="020B0604020202020204" pitchFamily="34" charset="0"/>
              </a:rPr>
              <a:t>devices</a:t>
            </a:r>
            <a:r>
              <a:rPr lang="en-US" sz="2000" dirty="0" smtClean="0">
                <a:solidFill>
                  <a:schemeClr val="tx1"/>
                </a:solidFill>
                <a:latin typeface="Arial" panose="020B0604020202020204" pitchFamily="34" charset="0"/>
                <a:cs typeface="Arial" panose="020B0604020202020204" pitchFamily="34" charset="0"/>
              </a:rPr>
              <a:t>.</a:t>
            </a:r>
          </a:p>
          <a:p>
            <a:pPr algn="just">
              <a:buNone/>
            </a:pP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These medication compliance useful for patients taking multiple medications.</a:t>
            </a:r>
            <a:r>
              <a:rPr lang="en-US" sz="2000" dirty="0">
                <a:solidFill>
                  <a:srgbClr val="0070C0"/>
                </a:solidFill>
                <a:latin typeface="Arial" panose="020B0604020202020204" pitchFamily="34" charset="0"/>
                <a:cs typeface="Arial" panose="020B0604020202020204" pitchFamily="34" charset="0"/>
              </a:rPr>
              <a:t> </a:t>
            </a:r>
            <a:endParaRPr lang="en-US" sz="2000" dirty="0">
              <a:solidFill>
                <a:schemeClr val="tx1"/>
              </a:solidFill>
              <a:latin typeface="Arial" panose="020B0604020202020204" pitchFamily="34" charset="0"/>
              <a:cs typeface="Arial" panose="020B0604020202020204" pitchFamily="34" charset="0"/>
            </a:endParaRPr>
          </a:p>
          <a:p>
            <a:pPr algn="just">
              <a:buNone/>
            </a:pPr>
            <a:r>
              <a:rPr lang="en-US" sz="2000" b="1" dirty="0">
                <a:solidFill>
                  <a:schemeClr val="tx1"/>
                </a:solidFill>
                <a:latin typeface="Arial" panose="020B0604020202020204" pitchFamily="34" charset="0"/>
                <a:cs typeface="Arial" panose="020B0604020202020204" pitchFamily="34" charset="0"/>
              </a:rPr>
              <a:t>*</a:t>
            </a:r>
            <a:r>
              <a:rPr lang="en-US" sz="2000" dirty="0">
                <a:solidFill>
                  <a:schemeClr val="tx1"/>
                </a:solidFill>
                <a:latin typeface="Arial" panose="020B0604020202020204" pitchFamily="34" charset="0"/>
                <a:cs typeface="Arial" panose="020B0604020202020204" pitchFamily="34" charset="0"/>
              </a:rPr>
              <a:t>The many factors associated with noncompliance include ((misunderstanding the dosing schedule</a:t>
            </a:r>
            <a:r>
              <a:rPr lang="en-US" sz="2000" b="1" dirty="0">
                <a:solidFill>
                  <a:schemeClr val="tx1"/>
                </a:solidFill>
                <a:latin typeface="Arial" panose="020B0604020202020204" pitchFamily="34" charset="0"/>
                <a:cs typeface="Arial" panose="020B0604020202020204" pitchFamily="34" charset="0"/>
              </a:rPr>
              <a:t>,</a:t>
            </a:r>
            <a:r>
              <a:rPr lang="en-US" sz="2000" dirty="0">
                <a:solidFill>
                  <a:schemeClr val="tx1"/>
                </a:solidFill>
                <a:latin typeface="Arial" panose="020B0604020202020204" pitchFamily="34" charset="0"/>
                <a:cs typeface="Arial" panose="020B0604020202020204" pitchFamily="34" charset="0"/>
              </a:rPr>
              <a:t> confusion because the patient is taking multiple medications</a:t>
            </a:r>
            <a:r>
              <a:rPr lang="en-US" sz="2000" b="1" dirty="0">
                <a:solidFill>
                  <a:schemeClr val="tx1"/>
                </a:solidFill>
                <a:latin typeface="Arial" panose="020B0604020202020204" pitchFamily="34" charset="0"/>
                <a:cs typeface="Arial" panose="020B0604020202020204" pitchFamily="34" charset="0"/>
              </a:rPr>
              <a:t>,</a:t>
            </a:r>
            <a:r>
              <a:rPr lang="en-US" sz="2000" dirty="0">
                <a:solidFill>
                  <a:schemeClr val="tx1"/>
                </a:solidFill>
                <a:latin typeface="Arial" panose="020B0604020202020204" pitchFamily="34" charset="0"/>
                <a:cs typeface="Arial" panose="020B0604020202020204" pitchFamily="34" charset="0"/>
              </a:rPr>
              <a:t> forgetfulness</a:t>
            </a:r>
            <a:r>
              <a:rPr lang="en-US" sz="2000" b="1" dirty="0">
                <a:solidFill>
                  <a:schemeClr val="tx1"/>
                </a:solidFill>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and a feeling of well-being leading to premature discontinuance of medication)) </a:t>
            </a:r>
            <a:endParaRPr lang="en-US" sz="2000" dirty="0" smtClean="0">
              <a:solidFill>
                <a:schemeClr val="tx1"/>
              </a:solidFill>
              <a:latin typeface="Arial" panose="020B0604020202020204" pitchFamily="34" charset="0"/>
              <a:cs typeface="Arial" panose="020B0604020202020204" pitchFamily="34" charset="0"/>
            </a:endParaRPr>
          </a:p>
          <a:p>
            <a:pPr marL="0" indent="0" algn="just">
              <a:buNone/>
            </a:pPr>
            <a:r>
              <a:rPr lang="en-US" sz="2000" b="1" dirty="0">
                <a:solidFill>
                  <a:srgbClr val="C00000"/>
                </a:solidFill>
                <a:latin typeface="Arial" panose="020B0604020202020204" pitchFamily="34" charset="0"/>
                <a:cs typeface="Arial" panose="020B0604020202020204" pitchFamily="34" charset="0"/>
              </a:rPr>
              <a:t>LABELING</a:t>
            </a:r>
            <a:endParaRPr lang="en-US" sz="2000" b="1" dirty="0" smtClean="0">
              <a:solidFill>
                <a:srgbClr val="C00000"/>
              </a:solidFill>
              <a:latin typeface="Arial" panose="020B0604020202020204" pitchFamily="34" charset="0"/>
              <a:cs typeface="Arial" panose="020B0604020202020204" pitchFamily="34" charset="0"/>
            </a:endParaRPr>
          </a:p>
          <a:p>
            <a:pPr algn="just">
              <a:buNone/>
            </a:pPr>
            <a:r>
              <a:rPr lang="en-US" sz="2000" dirty="0">
                <a:solidFill>
                  <a:schemeClr val="tx1"/>
                </a:solidFill>
                <a:latin typeface="Arial" panose="020B0604020202020204" pitchFamily="34" charset="0"/>
                <a:cs typeface="Arial" panose="020B0604020202020204" pitchFamily="34" charset="0"/>
              </a:rPr>
              <a:t>Different labeling requirements apply to investigational drugs, manufacturer's prescription drugs, controlled substances, dispensed prescription medication, OTC products, products for animals, medical devices, and other specific categories and specific products. In every instance, federal labeling requirements may be strengthened by state law.</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16" y="116632"/>
            <a:ext cx="6347713" cy="432048"/>
          </a:xfrm>
        </p:spPr>
        <p:txBody>
          <a:bodyPr>
            <a:normAutofit fontScale="90000"/>
          </a:bodyPr>
          <a:lstStyle/>
          <a:p>
            <a:r>
              <a:rPr lang="en-US" b="1" dirty="0" smtClean="0">
                <a:solidFill>
                  <a:srgbClr val="C00000"/>
                </a:solidFill>
                <a:latin typeface="Times New Roman" pitchFamily="18" charset="0"/>
                <a:cs typeface="Times New Roman" pitchFamily="18" charset="0"/>
              </a:rPr>
              <a:t>MANUFACTURER'S LABEL</a:t>
            </a:r>
            <a:endParaRPr lang="en-US"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64224" y="836712"/>
            <a:ext cx="8858280" cy="4733940"/>
          </a:xfrm>
        </p:spPr>
        <p:txBody>
          <a:bodyPr>
            <a:noAutofit/>
          </a:bodyPr>
          <a:lstStyle/>
          <a:p>
            <a:pPr marL="457200" lvl="0" indent="-457200" algn="just">
              <a:buFont typeface="+mj-lt"/>
              <a:buAutoNum type="arabicPeriod"/>
            </a:pPr>
            <a:r>
              <a:rPr lang="en-US" sz="2000" dirty="0" smtClean="0"/>
              <a:t>The nonproprietary name of drug or The name of the manufacturer, packer, or distributor of the product.</a:t>
            </a:r>
          </a:p>
          <a:p>
            <a:pPr marL="457200" lvl="0" indent="-457200" algn="just">
              <a:buFont typeface="+mj-lt"/>
              <a:buAutoNum type="arabicPeriod"/>
            </a:pPr>
            <a:r>
              <a:rPr lang="en-US" sz="2000" dirty="0" smtClean="0"/>
              <a:t>A quantitative statement of the amount of each drug per unit of weight, volume, or dosage unit.</a:t>
            </a:r>
          </a:p>
          <a:p>
            <a:pPr marL="457200" lvl="0" indent="-457200" algn="just">
              <a:buFont typeface="+mj-lt"/>
              <a:buAutoNum type="arabicPeriod"/>
            </a:pPr>
            <a:r>
              <a:rPr lang="en-US" sz="2000" dirty="0" smtClean="0"/>
              <a:t>The pharmaceutical type of dosage form constituting the product</a:t>
            </a:r>
          </a:p>
          <a:p>
            <a:pPr marL="457200" lvl="0" indent="-457200" algn="just">
              <a:buFont typeface="+mj-lt"/>
              <a:buAutoNum type="arabicPeriod"/>
            </a:pPr>
            <a:r>
              <a:rPr lang="en-US" sz="2000" dirty="0" smtClean="0"/>
              <a:t>The net amount of drug product contained in the package, in units of weight, volume, or number of dosage units, as appropriate</a:t>
            </a:r>
          </a:p>
          <a:p>
            <a:pPr lvl="0" algn="just">
              <a:buFont typeface="+mj-lt"/>
              <a:buAutoNum type="arabicPeriod"/>
            </a:pPr>
            <a:r>
              <a:rPr lang="en-US" sz="1800" dirty="0" smtClean="0"/>
              <a:t>The logo “Rx only” or the federal legend “Caution—Federal law prohibits dispensing without prescription” or a similar statement.</a:t>
            </a:r>
          </a:p>
          <a:p>
            <a:pPr lvl="0" algn="just">
              <a:buFont typeface="+mj-lt"/>
              <a:buAutoNum type="arabicPeriod"/>
            </a:pPr>
            <a:r>
              <a:rPr lang="en-US" sz="1800" dirty="0" smtClean="0"/>
              <a:t>A label reference to refer to the accompanying package insert or other product literature for dosage and other information.</a:t>
            </a:r>
          </a:p>
          <a:p>
            <a:pPr lvl="0" algn="just">
              <a:buFont typeface="+mj-lt"/>
              <a:buAutoNum type="arabicPeriod"/>
            </a:pPr>
            <a:r>
              <a:rPr lang="en-US" sz="1800" dirty="0" smtClean="0"/>
              <a:t>Special storage instructions when applicable.</a:t>
            </a:r>
          </a:p>
          <a:p>
            <a:pPr lvl="0" algn="just">
              <a:buFont typeface="+mj-lt"/>
              <a:buAutoNum type="arabicPeriod"/>
            </a:pPr>
            <a:r>
              <a:rPr lang="en-US" sz="1800" dirty="0" smtClean="0"/>
              <a:t>The National Drug Code identification number for the product (and often a bar code)</a:t>
            </a:r>
          </a:p>
          <a:p>
            <a:pPr lvl="0" algn="just">
              <a:buFont typeface="+mj-lt"/>
              <a:buAutoNum type="arabicPeriod"/>
            </a:pPr>
            <a:r>
              <a:rPr lang="en-US" sz="1800" dirty="0" smtClean="0"/>
              <a:t>An identifying lot or control number.</a:t>
            </a:r>
          </a:p>
          <a:p>
            <a:pPr lvl="0" algn="just">
              <a:buFont typeface="+mj-lt"/>
              <a:buAutoNum type="arabicPeriod"/>
            </a:pPr>
            <a:r>
              <a:rPr lang="en-US" sz="1800" dirty="0" smtClean="0"/>
              <a:t>An expiration </a:t>
            </a:r>
            <a:r>
              <a:rPr lang="en-US" sz="1800" dirty="0" err="1" smtClean="0"/>
              <a:t>date.“Warning</a:t>
            </a:r>
            <a:r>
              <a:rPr lang="en-US" sz="1800" dirty="0" smtClean="0"/>
              <a:t>—May be habit forming” may also appear.</a:t>
            </a:r>
          </a:p>
          <a:p>
            <a:pPr algn="just"/>
            <a:endParaRPr lang="en-US" sz="1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6347713" cy="476672"/>
          </a:xfrm>
        </p:spPr>
        <p:txBody>
          <a:bodyPr>
            <a:normAutofit fontScale="90000"/>
          </a:bodyPr>
          <a:lstStyle/>
          <a:p>
            <a:r>
              <a:rPr lang="en-US" b="1" dirty="0" smtClean="0"/>
              <a:t>PRESCRIPTION LABEL</a:t>
            </a:r>
            <a:endParaRPr lang="en-US" dirty="0"/>
          </a:p>
        </p:txBody>
      </p:sp>
      <p:sp>
        <p:nvSpPr>
          <p:cNvPr id="3" name="Content Placeholder 2"/>
          <p:cNvSpPr>
            <a:spLocks noGrp="1"/>
          </p:cNvSpPr>
          <p:nvPr>
            <p:ph idx="1"/>
          </p:nvPr>
        </p:nvSpPr>
        <p:spPr>
          <a:xfrm>
            <a:off x="323528" y="1196752"/>
            <a:ext cx="8363272" cy="4572000"/>
          </a:xfrm>
        </p:spPr>
        <p:txBody>
          <a:bodyPr>
            <a:normAutofit fontScale="85000" lnSpcReduction="10000"/>
          </a:bodyPr>
          <a:lstStyle/>
          <a:p>
            <a:pPr algn="just"/>
            <a:r>
              <a:rPr lang="en-US" sz="2800" dirty="0"/>
              <a:t>When dispensing a prescription, by </a:t>
            </a:r>
            <a:r>
              <a:rPr lang="en-US" sz="2800" dirty="0" smtClean="0"/>
              <a:t>federal law</a:t>
            </a:r>
            <a:r>
              <a:rPr lang="en-US" sz="2800" dirty="0"/>
              <a:t>, the pharmacist must include the </a:t>
            </a:r>
            <a:r>
              <a:rPr lang="en-US" sz="2800" dirty="0" smtClean="0"/>
              <a:t>following information </a:t>
            </a:r>
            <a:r>
              <a:rPr lang="en-US" sz="2800" dirty="0"/>
              <a:t>on the label of the </a:t>
            </a:r>
            <a:r>
              <a:rPr lang="en-US" sz="2800" dirty="0" smtClean="0"/>
              <a:t>dispensed medication:</a:t>
            </a:r>
          </a:p>
          <a:p>
            <a:pPr marL="514350" indent="-514350" algn="just">
              <a:buFont typeface="+mj-lt"/>
              <a:buAutoNum type="arabicPeriod"/>
            </a:pPr>
            <a:r>
              <a:rPr lang="en-US" sz="2800" dirty="0" smtClean="0">
                <a:latin typeface="Times New Roman" pitchFamily="18" charset="0"/>
                <a:cs typeface="Times New Roman" pitchFamily="18" charset="0"/>
              </a:rPr>
              <a:t>Name and address of the pharmacy</a:t>
            </a:r>
          </a:p>
          <a:p>
            <a:pPr marL="514350" lvl="0" indent="-514350" algn="just">
              <a:buFont typeface="+mj-lt"/>
              <a:buAutoNum type="arabicPeriod"/>
            </a:pPr>
            <a:r>
              <a:rPr lang="en-US" sz="2800" dirty="0" smtClean="0">
                <a:latin typeface="Times New Roman" pitchFamily="18" charset="0"/>
                <a:cs typeface="Times New Roman" pitchFamily="18" charset="0"/>
              </a:rPr>
              <a:t>Serial number of prescription</a:t>
            </a:r>
          </a:p>
          <a:p>
            <a:pPr marL="514350" lvl="0" indent="-514350" algn="just">
              <a:buFont typeface="+mj-lt"/>
              <a:buAutoNum type="arabicPeriod"/>
            </a:pPr>
            <a:r>
              <a:rPr lang="en-US" sz="2800" dirty="0" smtClean="0">
                <a:latin typeface="Times New Roman" pitchFamily="18" charset="0"/>
                <a:cs typeface="Times New Roman" pitchFamily="18" charset="0"/>
              </a:rPr>
              <a:t>Date of the prescription or the date of its filling or refilling (state law often determines which date is to be used).</a:t>
            </a:r>
          </a:p>
          <a:p>
            <a:pPr marL="514350" lvl="0" indent="-514350" algn="just">
              <a:buFont typeface="+mj-lt"/>
              <a:buAutoNum type="arabicPeriod"/>
            </a:pPr>
            <a:r>
              <a:rPr lang="en-US" sz="2800" dirty="0" smtClean="0">
                <a:latin typeface="Times New Roman" pitchFamily="18" charset="0"/>
                <a:cs typeface="Times New Roman" pitchFamily="18" charset="0"/>
              </a:rPr>
              <a:t>Name of prescriber</a:t>
            </a:r>
          </a:p>
          <a:p>
            <a:pPr marL="514350" lvl="0" indent="-514350" algn="just">
              <a:buFont typeface="+mj-lt"/>
              <a:buAutoNum type="arabicPeriod"/>
            </a:pPr>
            <a:r>
              <a:rPr lang="en-US" sz="2800" dirty="0" smtClean="0">
                <a:latin typeface="Times New Roman" pitchFamily="18" charset="0"/>
                <a:cs typeface="Times New Roman" pitchFamily="18" charset="0"/>
              </a:rPr>
              <a:t>Name of patient</a:t>
            </a:r>
          </a:p>
          <a:p>
            <a:pPr marL="514350" lvl="0" indent="-514350" algn="just">
              <a:buFont typeface="+mj-lt"/>
              <a:buAutoNum type="arabicPeriod"/>
            </a:pPr>
            <a:r>
              <a:rPr lang="en-US" sz="2800" dirty="0" smtClean="0">
                <a:latin typeface="Times New Roman" pitchFamily="18" charset="0"/>
                <a:cs typeface="Times New Roman" pitchFamily="18" charset="0"/>
              </a:rPr>
              <a:t>Directions for use, include any precautions, as indicated on prescription.</a:t>
            </a:r>
            <a:endParaRPr lang="en-US" sz="28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571480"/>
            <a:ext cx="8363272" cy="5857916"/>
          </a:xfrm>
        </p:spPr>
        <p:txBody>
          <a:bodyPr>
            <a:noAutofit/>
          </a:bodyPr>
          <a:lstStyle/>
          <a:p>
            <a:pPr algn="just"/>
            <a:r>
              <a:rPr lang="en-US" sz="2400" dirty="0">
                <a:solidFill>
                  <a:srgbClr val="C00000"/>
                </a:solidFill>
                <a:latin typeface="Arial" panose="020B0604020202020204" pitchFamily="34" charset="0"/>
                <a:cs typeface="Arial" panose="020B0604020202020204" pitchFamily="34" charset="0"/>
              </a:rPr>
              <a:t>In addition, state laws may require </a:t>
            </a:r>
            <a:r>
              <a:rPr lang="en-US" sz="2400" dirty="0" smtClean="0">
                <a:solidFill>
                  <a:srgbClr val="C00000"/>
                </a:solidFill>
                <a:latin typeface="Arial" panose="020B0604020202020204" pitchFamily="34" charset="0"/>
                <a:cs typeface="Arial" panose="020B0604020202020204" pitchFamily="34" charset="0"/>
              </a:rPr>
              <a:t>additional information</a:t>
            </a:r>
            <a:r>
              <a:rPr lang="en-US" sz="2400" dirty="0">
                <a:solidFill>
                  <a:srgbClr val="C00000"/>
                </a:solidFill>
                <a:latin typeface="Arial" panose="020B0604020202020204" pitchFamily="34" charset="0"/>
                <a:cs typeface="Arial" panose="020B0604020202020204" pitchFamily="34" charset="0"/>
              </a:rPr>
              <a:t>:</a:t>
            </a:r>
            <a:endParaRPr lang="en-US" sz="2400" dirty="0" smtClean="0">
              <a:solidFill>
                <a:srgbClr val="C00000"/>
              </a:solidFill>
              <a:latin typeface="Arial" panose="020B0604020202020204" pitchFamily="34" charset="0"/>
              <a:cs typeface="Arial" panose="020B0604020202020204" pitchFamily="34" charset="0"/>
            </a:endParaRPr>
          </a:p>
          <a:p>
            <a:pPr marL="514350" lvl="0" indent="-514350" algn="just">
              <a:buFont typeface="+mj-lt"/>
              <a:buAutoNum type="arabicPeriod"/>
            </a:pPr>
            <a:r>
              <a:rPr lang="en-US" sz="2400" dirty="0" smtClean="0">
                <a:latin typeface="Arial" panose="020B0604020202020204" pitchFamily="34" charset="0"/>
                <a:cs typeface="Arial" panose="020B0604020202020204" pitchFamily="34" charset="0"/>
              </a:rPr>
              <a:t>The address of the patient</a:t>
            </a:r>
          </a:p>
          <a:p>
            <a:pPr marL="514350" lvl="0" indent="-514350" algn="just">
              <a:buFont typeface="+mj-lt"/>
              <a:buAutoNum type="arabicPeriod"/>
            </a:pPr>
            <a:r>
              <a:rPr lang="en-US" sz="2400" dirty="0" smtClean="0">
                <a:latin typeface="Arial" panose="020B0604020202020204" pitchFamily="34" charset="0"/>
                <a:cs typeface="Arial" panose="020B0604020202020204" pitchFamily="34" charset="0"/>
              </a:rPr>
              <a:t>The initials or name of the dispensing pharmacist</a:t>
            </a:r>
          </a:p>
          <a:p>
            <a:pPr marL="514350" lvl="0" indent="-514350" algn="just">
              <a:buFont typeface="+mj-lt"/>
              <a:buAutoNum type="arabicPeriod"/>
            </a:pPr>
            <a:r>
              <a:rPr lang="en-US" sz="2400" dirty="0" smtClean="0">
                <a:latin typeface="Arial" panose="020B0604020202020204" pitchFamily="34" charset="0"/>
                <a:cs typeface="Arial" panose="020B0604020202020204" pitchFamily="34" charset="0"/>
              </a:rPr>
              <a:t>The telephone number of the pharmacy</a:t>
            </a:r>
          </a:p>
          <a:p>
            <a:pPr marL="514350" lvl="0" indent="-514350" algn="just">
              <a:buFont typeface="+mj-lt"/>
              <a:buAutoNum type="arabicPeriod"/>
            </a:pPr>
            <a:r>
              <a:rPr lang="en-US" sz="2400" dirty="0" smtClean="0">
                <a:latin typeface="Arial" panose="020B0604020202020204" pitchFamily="34" charset="0"/>
                <a:cs typeface="Arial" panose="020B0604020202020204" pitchFamily="34" charset="0"/>
              </a:rPr>
              <a:t>The drug name, strength, and manufacturer's lot or control number</a:t>
            </a:r>
          </a:p>
          <a:p>
            <a:pPr marL="514350" lvl="0" indent="-514350" algn="just">
              <a:buFont typeface="+mj-lt"/>
              <a:buAutoNum type="arabicPeriod"/>
            </a:pPr>
            <a:r>
              <a:rPr lang="en-US" sz="2400" dirty="0" smtClean="0">
                <a:latin typeface="Arial" panose="020B0604020202020204" pitchFamily="34" charset="0"/>
                <a:cs typeface="Arial" panose="020B0604020202020204" pitchFamily="34" charset="0"/>
              </a:rPr>
              <a:t>The expiration date of the drug</a:t>
            </a:r>
          </a:p>
          <a:p>
            <a:pPr marL="514350" lvl="0" indent="-514350" algn="just">
              <a:buFont typeface="+mj-lt"/>
              <a:buAutoNum type="arabicPeriod"/>
            </a:pPr>
            <a:r>
              <a:rPr lang="en-US" sz="2400" dirty="0" smtClean="0">
                <a:latin typeface="Arial" panose="020B0604020202020204" pitchFamily="34" charset="0"/>
                <a:cs typeface="Arial" panose="020B0604020202020204" pitchFamily="34" charset="0"/>
              </a:rPr>
              <a:t>The name of the manufacturer or distributor</a:t>
            </a:r>
          </a:p>
          <a:p>
            <a:pPr marL="514350" lvl="0" indent="-514350" algn="just">
              <a:buFont typeface="+mj-lt"/>
              <a:buAutoNum type="arabicPeriod"/>
            </a:pPr>
            <a:r>
              <a:rPr lang="en-US" sz="2400" dirty="0" smtClean="0">
                <a:latin typeface="Arial" panose="020B0604020202020204" pitchFamily="34" charset="0"/>
                <a:cs typeface="Arial" panose="020B0604020202020204" pitchFamily="34" charset="0"/>
              </a:rPr>
              <a:t>In an effort to decrease medication errors, there is thought to include the “indication” on the prescription label to help the pharmacist assure the prescribed drug is appropriate.</a:t>
            </a:r>
          </a:p>
          <a:p>
            <a:pPr algn="just"/>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7772400" cy="418058"/>
          </a:xfrm>
        </p:spPr>
        <p:txBody>
          <a:bodyPr>
            <a:normAutofit fontScale="90000"/>
          </a:bodyPr>
          <a:lstStyle/>
          <a:p>
            <a:r>
              <a:rPr lang="en-US" sz="2800" b="1" dirty="0" smtClean="0">
                <a:solidFill>
                  <a:schemeClr val="accent2"/>
                </a:solidFill>
              </a:rPr>
              <a:t>OVER-THE-COUNTER LABELING</a:t>
            </a:r>
            <a:endParaRPr lang="en-US" sz="2800" dirty="0">
              <a:solidFill>
                <a:schemeClr val="accent2"/>
              </a:solidFill>
            </a:endParaRPr>
          </a:p>
        </p:txBody>
      </p:sp>
      <p:sp>
        <p:nvSpPr>
          <p:cNvPr id="3" name="Content Placeholder 2"/>
          <p:cNvSpPr>
            <a:spLocks noGrp="1"/>
          </p:cNvSpPr>
          <p:nvPr>
            <p:ph idx="1"/>
          </p:nvPr>
        </p:nvSpPr>
        <p:spPr>
          <a:xfrm>
            <a:off x="0" y="764704"/>
            <a:ext cx="3347864" cy="5904656"/>
          </a:xfrm>
        </p:spPr>
        <p:txBody>
          <a:bodyPr>
            <a:noAutofit/>
          </a:bodyPr>
          <a:lstStyle/>
          <a:p>
            <a:pPr algn="just"/>
            <a:r>
              <a:rPr lang="en-US" sz="1600" dirty="0"/>
              <a:t>The FDA now requires a standardized </a:t>
            </a:r>
            <a:r>
              <a:rPr lang="en-US" sz="1600" dirty="0" smtClean="0"/>
              <a:t>format for </a:t>
            </a:r>
            <a:r>
              <a:rPr lang="en-US" sz="1600" dirty="0"/>
              <a:t>the manufactures’ labeling of </a:t>
            </a:r>
            <a:r>
              <a:rPr lang="en-US" sz="1600" dirty="0" smtClean="0"/>
              <a:t>more than </a:t>
            </a:r>
            <a:r>
              <a:rPr lang="en-US" sz="1600" dirty="0"/>
              <a:t>100,000 OTC </a:t>
            </a:r>
            <a:r>
              <a:rPr lang="en-US" sz="1600" dirty="0" smtClean="0"/>
              <a:t>products. </a:t>
            </a:r>
          </a:p>
          <a:p>
            <a:pPr algn="just"/>
            <a:r>
              <a:rPr lang="en-US" sz="1600" dirty="0" smtClean="0"/>
              <a:t>In addition to </a:t>
            </a:r>
            <a:r>
              <a:rPr lang="en-US" sz="1600" dirty="0"/>
              <a:t>the name of the product, the </a:t>
            </a:r>
            <a:r>
              <a:rPr lang="en-US" sz="1600" dirty="0" smtClean="0"/>
              <a:t>name and </a:t>
            </a:r>
            <a:r>
              <a:rPr lang="en-US" sz="1600" dirty="0"/>
              <a:t>address of the manufacturer or </a:t>
            </a:r>
            <a:r>
              <a:rPr lang="en-US" sz="1600" dirty="0" smtClean="0"/>
              <a:t>distributor, the </a:t>
            </a:r>
            <a:r>
              <a:rPr lang="en-US" sz="1600" dirty="0"/>
              <a:t>quantity of net contents, the bar </a:t>
            </a:r>
            <a:r>
              <a:rPr lang="en-US" sz="1600" dirty="0" smtClean="0"/>
              <a:t>code and </a:t>
            </a:r>
            <a:r>
              <a:rPr lang="en-US" sz="1600" dirty="0"/>
              <a:t>other product-identifying items, </a:t>
            </a:r>
            <a:r>
              <a:rPr lang="en-US" sz="1600" dirty="0" smtClean="0"/>
              <a:t>the expiration </a:t>
            </a:r>
            <a:r>
              <a:rPr lang="en-US" sz="1600" dirty="0"/>
              <a:t>date, and the other </a:t>
            </a:r>
            <a:r>
              <a:rPr lang="en-US" sz="1600" dirty="0" smtClean="0"/>
              <a:t>drug-specific required </a:t>
            </a:r>
            <a:r>
              <a:rPr lang="en-US" sz="1600" dirty="0"/>
              <a:t>information, the following “</a:t>
            </a:r>
            <a:r>
              <a:rPr lang="en-US" sz="1600" dirty="0" smtClean="0"/>
              <a:t>drug facts” must </a:t>
            </a:r>
            <a:r>
              <a:rPr lang="en-US" sz="1600" dirty="0"/>
              <a:t>appear in this </a:t>
            </a:r>
            <a:r>
              <a:rPr lang="en-US" sz="1600" dirty="0" smtClean="0"/>
              <a:t>listed order:</a:t>
            </a:r>
            <a:endParaRPr lang="en-US" sz="1600" dirty="0"/>
          </a:p>
        </p:txBody>
      </p:sp>
      <p:pic>
        <p:nvPicPr>
          <p:cNvPr id="4" name="Picture 3"/>
          <p:cNvPicPr>
            <a:picLocks noChangeAspect="1"/>
          </p:cNvPicPr>
          <p:nvPr/>
        </p:nvPicPr>
        <p:blipFill rotWithShape="1">
          <a:blip r:embed="rId2"/>
          <a:srcRect l="6329" t="2500" r="3798" b="2538"/>
          <a:stretch/>
        </p:blipFill>
        <p:spPr>
          <a:xfrm>
            <a:off x="3563888" y="764705"/>
            <a:ext cx="5580112" cy="6085160"/>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80919" cy="5492683"/>
          </a:xfrm>
        </p:spPr>
        <p:txBody>
          <a:bodyPr>
            <a:normAutofit/>
          </a:bodyPr>
          <a:lstStyle/>
          <a:p>
            <a:pPr marL="0" indent="0" algn="just">
              <a:buNone/>
            </a:pPr>
            <a:r>
              <a:rPr lang="en-US" dirty="0"/>
              <a:t>• The product’s active ingredients, including the amount in each dosage unit</a:t>
            </a:r>
          </a:p>
          <a:p>
            <a:pPr marL="0" indent="0" algn="just">
              <a:buNone/>
            </a:pPr>
            <a:r>
              <a:rPr lang="en-US" dirty="0"/>
              <a:t>• The purpose of the product</a:t>
            </a:r>
          </a:p>
          <a:p>
            <a:pPr marL="0" indent="0" algn="just">
              <a:buNone/>
            </a:pPr>
            <a:r>
              <a:rPr lang="en-US" dirty="0"/>
              <a:t>• The uses (indications) for the product</a:t>
            </a:r>
          </a:p>
          <a:p>
            <a:pPr marL="0" indent="0" algn="just">
              <a:buNone/>
            </a:pPr>
            <a:r>
              <a:rPr lang="en-US" dirty="0"/>
              <a:t>• Specific warnings, including when the product should not be used under any circumstances and when it is appropriate to consult with a doctor or pharmacist. This section also describes side effects that could occur and substances or activities to avoid.</a:t>
            </a:r>
          </a:p>
          <a:p>
            <a:pPr marL="0" indent="0" algn="just">
              <a:buNone/>
            </a:pPr>
            <a:r>
              <a:rPr lang="en-US" dirty="0"/>
              <a:t>• Dosage instructions—when, how, and how often to take the product</a:t>
            </a:r>
          </a:p>
          <a:p>
            <a:pPr marL="0" indent="0" algn="just">
              <a:buNone/>
            </a:pPr>
            <a:r>
              <a:rPr lang="en-US" dirty="0"/>
              <a:t>• The product’s inactive ingredients and important information to help consumers avoid ingredients that may cause an allergic </a:t>
            </a:r>
            <a:r>
              <a:rPr lang="en-US" dirty="0" smtClean="0"/>
              <a:t>reaction</a:t>
            </a:r>
          </a:p>
          <a:p>
            <a:pPr marL="0" indent="0" algn="just">
              <a:buNone/>
            </a:pPr>
            <a:endParaRPr lang="en-US" dirty="0" smtClean="0"/>
          </a:p>
          <a:p>
            <a:r>
              <a:rPr lang="en-US" dirty="0"/>
              <a:t>The format and design of the label are </a:t>
            </a:r>
            <a:r>
              <a:rPr lang="en-US" dirty="0" smtClean="0"/>
              <a:t>intended to </a:t>
            </a:r>
            <a:r>
              <a:rPr lang="en-US" dirty="0"/>
              <a:t>be easily read and understood, </a:t>
            </a:r>
            <a:r>
              <a:rPr lang="en-US" dirty="0" smtClean="0"/>
              <a:t>particularly by </a:t>
            </a:r>
            <a:r>
              <a:rPr lang="en-US" dirty="0"/>
              <a:t>seniors who purchase over 30</a:t>
            </a:r>
            <a:r>
              <a:rPr lang="en-US" dirty="0" smtClean="0"/>
              <a:t>%</a:t>
            </a:r>
            <a:r>
              <a:rPr lang="en-US" dirty="0"/>
              <a:t> of the OTC pharmaceutical products sold </a:t>
            </a:r>
            <a:r>
              <a:rPr lang="en-US" dirty="0" smtClean="0"/>
              <a:t>in the </a:t>
            </a:r>
            <a:r>
              <a:rPr lang="en-US" dirty="0"/>
              <a:t>United States.</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23316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1" y="476672"/>
            <a:ext cx="8784977" cy="6643710"/>
          </a:xfrm>
        </p:spPr>
        <p:txBody>
          <a:bodyPr>
            <a:noAutofit/>
          </a:bodyPr>
          <a:lstStyle/>
          <a:p>
            <a:pPr marL="0" indent="0" algn="just">
              <a:buNone/>
            </a:pPr>
            <a:r>
              <a:rPr lang="en-US" sz="2400" b="1" dirty="0" smtClean="0">
                <a:solidFill>
                  <a:schemeClr val="accent2"/>
                </a:solidFill>
                <a:latin typeface="Arial" panose="020B0604020202020204" pitchFamily="34" charset="0"/>
                <a:cs typeface="Arial" panose="020B0604020202020204" pitchFamily="34" charset="0"/>
              </a:rPr>
              <a:t>cGMP for finished pharmaceuticals </a:t>
            </a:r>
          </a:p>
          <a:p>
            <a:pPr algn="just"/>
            <a:r>
              <a:rPr lang="en-US" sz="2400" dirty="0" smtClean="0">
                <a:solidFill>
                  <a:schemeClr val="tx1"/>
                </a:solidFill>
                <a:latin typeface="Arial" panose="020B0604020202020204" pitchFamily="34" charset="0"/>
                <a:cs typeface="Arial" panose="020B0604020202020204" pitchFamily="34" charset="0"/>
              </a:rPr>
              <a:t>Common terms used </a:t>
            </a:r>
            <a:r>
              <a:rPr lang="en-US" sz="2400" dirty="0">
                <a:solidFill>
                  <a:schemeClr val="tx1"/>
                </a:solidFill>
                <a:latin typeface="Arial" panose="020B0604020202020204" pitchFamily="34" charset="0"/>
                <a:cs typeface="Arial" panose="020B0604020202020204" pitchFamily="34" charset="0"/>
              </a:rPr>
              <a:t>in these regulations are </a:t>
            </a:r>
            <a:r>
              <a:rPr lang="en-US" sz="2400" i="1" dirty="0">
                <a:solidFill>
                  <a:schemeClr val="tx1"/>
                </a:solidFill>
                <a:latin typeface="Arial" panose="020B0604020202020204" pitchFamily="34" charset="0"/>
                <a:cs typeface="Arial" panose="020B0604020202020204" pitchFamily="34" charset="0"/>
              </a:rPr>
              <a:t>defined as </a:t>
            </a:r>
            <a:endParaRPr lang="en-US" sz="2400" dirty="0">
              <a:solidFill>
                <a:schemeClr val="tx1"/>
              </a:solidFill>
              <a:latin typeface="Arial" panose="020B0604020202020204" pitchFamily="34" charset="0"/>
              <a:cs typeface="Arial" panose="020B0604020202020204" pitchFamily="34" charset="0"/>
            </a:endParaRPr>
          </a:p>
          <a:p>
            <a:pPr marL="0" indent="0" algn="just">
              <a:buNone/>
            </a:pPr>
            <a:r>
              <a:rPr lang="en-US" sz="2400" dirty="0" smtClean="0">
                <a:solidFill>
                  <a:schemeClr val="accent2"/>
                </a:solidFill>
                <a:latin typeface="Arial" panose="020B0604020202020204" pitchFamily="34" charset="0"/>
                <a:cs typeface="Arial" panose="020B0604020202020204" pitchFamily="34" charset="0"/>
              </a:rPr>
              <a:t>Active pharmaceutical ingredient (API): </a:t>
            </a:r>
            <a:r>
              <a:rPr lang="en-US" sz="2400" dirty="0" smtClean="0">
                <a:solidFill>
                  <a:schemeClr val="tx1"/>
                </a:solidFill>
                <a:latin typeface="Arial" panose="020B0604020202020204" pitchFamily="34" charset="0"/>
                <a:cs typeface="Arial" panose="020B0604020202020204" pitchFamily="34" charset="0"/>
              </a:rPr>
              <a:t>Any component have pharmacologic activity in diagnosis, cure, mitigation, treatment or prevention of disease.</a:t>
            </a:r>
          </a:p>
          <a:p>
            <a:pPr marL="0" indent="0" algn="just">
              <a:buNone/>
            </a:pPr>
            <a:r>
              <a:rPr lang="en-US" sz="2400" dirty="0" smtClean="0">
                <a:solidFill>
                  <a:schemeClr val="accent2"/>
                </a:solidFill>
                <a:latin typeface="Arial" panose="020B0604020202020204" pitchFamily="34" charset="0"/>
                <a:cs typeface="Arial" panose="020B0604020202020204" pitchFamily="34" charset="0"/>
              </a:rPr>
              <a:t>Batch: </a:t>
            </a:r>
            <a:r>
              <a:rPr lang="en-US" sz="2400" dirty="0" smtClean="0">
                <a:solidFill>
                  <a:schemeClr val="tx1"/>
                </a:solidFill>
                <a:latin typeface="Arial" panose="020B0604020202020204" pitchFamily="34" charset="0"/>
                <a:cs typeface="Arial" panose="020B0604020202020204" pitchFamily="34" charset="0"/>
              </a:rPr>
              <a:t>A specific quantity of a drug of uniform specified quality produced according to single manufacturing order during the same cycle of manufacture.</a:t>
            </a:r>
          </a:p>
          <a:p>
            <a:pPr marL="0" indent="0" algn="just">
              <a:buNone/>
            </a:pPr>
            <a:r>
              <a:rPr lang="en-US" sz="2400" dirty="0" smtClean="0">
                <a:solidFill>
                  <a:schemeClr val="accent2"/>
                </a:solidFill>
                <a:latin typeface="Arial" panose="020B0604020202020204" pitchFamily="34" charset="0"/>
                <a:cs typeface="Arial" panose="020B0604020202020204" pitchFamily="34" charset="0"/>
              </a:rPr>
              <a:t>Certification: </a:t>
            </a:r>
            <a:r>
              <a:rPr lang="en-US" sz="2400" dirty="0" smtClean="0">
                <a:solidFill>
                  <a:schemeClr val="tx1"/>
                </a:solidFill>
                <a:latin typeface="Arial" panose="020B0604020202020204" pitchFamily="34" charset="0"/>
                <a:cs typeface="Arial" panose="020B0604020202020204" pitchFamily="34" charset="0"/>
              </a:rPr>
              <a:t>Documented testimony by qualified authorities that a system qualification, calibration, validation, or revalidation has been performed </a:t>
            </a:r>
            <a:r>
              <a:rPr lang="en-US" sz="2400" dirty="0" err="1" smtClean="0">
                <a:solidFill>
                  <a:schemeClr val="tx1"/>
                </a:solidFill>
                <a:latin typeface="Arial" panose="020B0604020202020204" pitchFamily="34" charset="0"/>
                <a:cs typeface="Arial" panose="020B0604020202020204" pitchFamily="34" charset="0"/>
              </a:rPr>
              <a:t>aproperiatly</a:t>
            </a:r>
            <a:r>
              <a:rPr lang="en-US" sz="2400" dirty="0" smtClean="0">
                <a:solidFill>
                  <a:schemeClr val="tx1"/>
                </a:solidFill>
                <a:latin typeface="Arial" panose="020B0604020202020204" pitchFamily="34" charset="0"/>
                <a:cs typeface="Arial" panose="020B0604020202020204" pitchFamily="34" charset="0"/>
              </a:rPr>
              <a:t> </a:t>
            </a:r>
            <a:r>
              <a:rPr lang="en-US" sz="2400" i="1" dirty="0" smtClean="0">
                <a:solidFill>
                  <a:schemeClr val="tx1"/>
                </a:solidFill>
                <a:latin typeface="Arial" panose="020B0604020202020204" pitchFamily="34" charset="0"/>
                <a:cs typeface="Arial" panose="020B0604020202020204" pitchFamily="34" charset="0"/>
              </a:rPr>
              <a:t>and </a:t>
            </a:r>
            <a:r>
              <a:rPr lang="en-US" sz="2400" i="1" dirty="0">
                <a:solidFill>
                  <a:schemeClr val="tx1"/>
                </a:solidFill>
                <a:latin typeface="Arial" panose="020B0604020202020204" pitchFamily="34" charset="0"/>
                <a:cs typeface="Arial" panose="020B0604020202020204" pitchFamily="34" charset="0"/>
              </a:rPr>
              <a:t>that the results are </a:t>
            </a:r>
            <a:r>
              <a:rPr lang="en-US" sz="2400" i="1" dirty="0" smtClean="0">
                <a:solidFill>
                  <a:schemeClr val="tx1"/>
                </a:solidFill>
                <a:latin typeface="Arial" panose="020B0604020202020204" pitchFamily="34" charset="0"/>
                <a:cs typeface="Arial" panose="020B0604020202020204" pitchFamily="34" charset="0"/>
              </a:rPr>
              <a:t>acceptable</a:t>
            </a:r>
            <a:r>
              <a:rPr lang="en-US" sz="2400" dirty="0" smtClean="0">
                <a:solidFill>
                  <a:schemeClr val="tx1"/>
                </a:solidFill>
                <a:latin typeface="Arial" panose="020B0604020202020204" pitchFamily="34" charset="0"/>
                <a:cs typeface="Arial" panose="020B0604020202020204" pitchFamily="34" charset="0"/>
              </a:rPr>
              <a:t>.</a:t>
            </a:r>
          </a:p>
          <a:p>
            <a:pPr marL="0" indent="0" algn="just">
              <a:buNone/>
            </a:pPr>
            <a:r>
              <a:rPr lang="en-US" sz="2400" dirty="0" smtClean="0">
                <a:solidFill>
                  <a:schemeClr val="accent2"/>
                </a:solidFill>
                <a:latin typeface="Arial" panose="020B0604020202020204" pitchFamily="34" charset="0"/>
                <a:cs typeface="Arial" panose="020B0604020202020204" pitchFamily="34" charset="0"/>
              </a:rPr>
              <a:t>Compliance: </a:t>
            </a:r>
            <a:r>
              <a:rPr lang="en-US" sz="2400" dirty="0" smtClean="0">
                <a:solidFill>
                  <a:schemeClr val="tx1"/>
                </a:solidFill>
                <a:latin typeface="Arial" panose="020B0604020202020204" pitchFamily="34" charset="0"/>
                <a:cs typeface="Arial" panose="020B0604020202020204" pitchFamily="34" charset="0"/>
              </a:rPr>
              <a:t>manufacturer acting with prescribed regulations, standards, and practices.</a:t>
            </a:r>
            <a:endParaRPr lang="en-US" sz="24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6347713" cy="299120"/>
          </a:xfrm>
        </p:spPr>
        <p:txBody>
          <a:bodyPr>
            <a:normAutofit fontScale="90000"/>
          </a:bodyPr>
          <a:lstStyle/>
          <a:p>
            <a:r>
              <a:rPr lang="en-US" b="1" dirty="0" smtClean="0">
                <a:solidFill>
                  <a:schemeClr val="accent2"/>
                </a:solidFill>
                <a:latin typeface="Times New Roman" pitchFamily="18" charset="0"/>
                <a:cs typeface="Times New Roman" pitchFamily="18" charset="0"/>
              </a:rPr>
              <a:t>Dietary Supplement Labeling</a:t>
            </a:r>
            <a:endParaRPr lang="en-US"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251520" y="908720"/>
            <a:ext cx="8496944" cy="4572000"/>
          </a:xfrm>
        </p:spPr>
        <p:txBody>
          <a:bodyPr>
            <a:noAutofit/>
          </a:bodyPr>
          <a:lstStyle/>
          <a:p>
            <a:pPr algn="just"/>
            <a:r>
              <a:rPr lang="en-US" sz="2000" dirty="0">
                <a:solidFill>
                  <a:schemeClr val="tx1"/>
                </a:solidFill>
                <a:latin typeface="Arial" panose="020B0604020202020204" pitchFamily="34" charset="0"/>
                <a:cs typeface="Arial" panose="020B0604020202020204" pitchFamily="34" charset="0"/>
              </a:rPr>
              <a:t>The manufacturers of dietary </a:t>
            </a:r>
            <a:r>
              <a:rPr lang="en-US" sz="2000" dirty="0" smtClean="0">
                <a:solidFill>
                  <a:schemeClr val="tx1"/>
                </a:solidFill>
                <a:latin typeface="Arial" panose="020B0604020202020204" pitchFamily="34" charset="0"/>
                <a:cs typeface="Arial" panose="020B0604020202020204" pitchFamily="34" charset="0"/>
              </a:rPr>
              <a:t>supplements must </a:t>
            </a:r>
            <a:r>
              <a:rPr lang="en-US" sz="2000" dirty="0">
                <a:solidFill>
                  <a:schemeClr val="tx1"/>
                </a:solidFill>
                <a:latin typeface="Arial" panose="020B0604020202020204" pitchFamily="34" charset="0"/>
                <a:cs typeface="Arial" panose="020B0604020202020204" pitchFamily="34" charset="0"/>
              </a:rPr>
              <a:t>follow the FDA’s cGMP </a:t>
            </a:r>
            <a:r>
              <a:rPr lang="en-US" sz="2000" dirty="0" smtClean="0">
                <a:solidFill>
                  <a:schemeClr val="tx1"/>
                </a:solidFill>
                <a:latin typeface="Arial" panose="020B0604020202020204" pitchFamily="34" charset="0"/>
                <a:cs typeface="Arial" panose="020B0604020202020204" pitchFamily="34" charset="0"/>
              </a:rPr>
              <a:t>guidelines for </a:t>
            </a:r>
            <a:r>
              <a:rPr lang="en-US" sz="2000" dirty="0">
                <a:solidFill>
                  <a:schemeClr val="tx1"/>
                </a:solidFill>
                <a:latin typeface="Arial" panose="020B0604020202020204" pitchFamily="34" charset="0"/>
                <a:cs typeface="Arial" panose="020B0604020202020204" pitchFamily="34" charset="0"/>
              </a:rPr>
              <a:t>dietary supplements, including </a:t>
            </a:r>
            <a:r>
              <a:rPr lang="en-US" sz="2000" dirty="0" smtClean="0">
                <a:solidFill>
                  <a:schemeClr val="tx1"/>
                </a:solidFill>
                <a:latin typeface="Arial" panose="020B0604020202020204" pitchFamily="34" charset="0"/>
                <a:cs typeface="Arial" panose="020B0604020202020204" pitchFamily="34" charset="0"/>
              </a:rPr>
              <a:t>labeling requirements and are </a:t>
            </a:r>
            <a:r>
              <a:rPr lang="en-US" sz="2000" dirty="0">
                <a:solidFill>
                  <a:schemeClr val="tx1"/>
                </a:solidFill>
                <a:latin typeface="Arial" panose="020B0604020202020204" pitchFamily="34" charset="0"/>
                <a:cs typeface="Arial" panose="020B0604020202020204" pitchFamily="34" charset="0"/>
              </a:rPr>
              <a:t>permitted to make certain </a:t>
            </a:r>
            <a:r>
              <a:rPr lang="en-US" sz="2000" dirty="0" smtClean="0">
                <a:solidFill>
                  <a:schemeClr val="tx1"/>
                </a:solidFill>
                <a:latin typeface="Arial" panose="020B0604020202020204" pitchFamily="34" charset="0"/>
                <a:cs typeface="Arial" panose="020B0604020202020204" pitchFamily="34" charset="0"/>
              </a:rPr>
              <a:t>label claims.</a:t>
            </a:r>
          </a:p>
          <a:p>
            <a:pPr algn="just"/>
            <a:r>
              <a:rPr lang="en-US" sz="2000" dirty="0" smtClean="0">
                <a:solidFill>
                  <a:schemeClr val="tx1"/>
                </a:solidFill>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However, the claims must be </a:t>
            </a:r>
            <a:r>
              <a:rPr lang="en-US" sz="2000" dirty="0" smtClean="0">
                <a:solidFill>
                  <a:schemeClr val="tx1"/>
                </a:solidFill>
                <a:latin typeface="Arial" panose="020B0604020202020204" pitchFamily="34" charset="0"/>
                <a:cs typeface="Arial" panose="020B0604020202020204" pitchFamily="34" charset="0"/>
              </a:rPr>
              <a:t>accurate and </a:t>
            </a:r>
            <a:r>
              <a:rPr lang="en-US" sz="2000" dirty="0">
                <a:solidFill>
                  <a:schemeClr val="tx1"/>
                </a:solidFill>
                <a:latin typeface="Arial" panose="020B0604020202020204" pitchFamily="34" charset="0"/>
                <a:cs typeface="Arial" panose="020B0604020202020204" pitchFamily="34" charset="0"/>
              </a:rPr>
              <a:t>truthful. This act disallows “</a:t>
            </a:r>
            <a:r>
              <a:rPr lang="en-US" sz="2000" dirty="0" smtClean="0">
                <a:solidFill>
                  <a:schemeClr val="tx1"/>
                </a:solidFill>
                <a:latin typeface="Arial" panose="020B0604020202020204" pitchFamily="34" charset="0"/>
                <a:cs typeface="Arial" panose="020B0604020202020204" pitchFamily="34" charset="0"/>
              </a:rPr>
              <a:t>disease claims</a:t>
            </a:r>
            <a:r>
              <a:rPr lang="en-US" sz="2000" dirty="0">
                <a:solidFill>
                  <a:schemeClr val="tx1"/>
                </a:solidFill>
                <a:latin typeface="Arial" panose="020B0604020202020204" pitchFamily="34" charset="0"/>
                <a:cs typeface="Arial" panose="020B0604020202020204" pitchFamily="34" charset="0"/>
              </a:rPr>
              <a:t>” that infer or imply that the </a:t>
            </a:r>
            <a:r>
              <a:rPr lang="en-US" sz="2000" dirty="0" smtClean="0">
                <a:solidFill>
                  <a:schemeClr val="tx1"/>
                </a:solidFill>
                <a:latin typeface="Arial" panose="020B0604020202020204" pitchFamily="34" charset="0"/>
                <a:cs typeface="Arial" panose="020B0604020202020204" pitchFamily="34" charset="0"/>
              </a:rPr>
              <a:t>product can </a:t>
            </a:r>
            <a:r>
              <a:rPr lang="en-US" sz="2000" dirty="0">
                <a:solidFill>
                  <a:schemeClr val="tx1"/>
                </a:solidFill>
                <a:latin typeface="Arial" panose="020B0604020202020204" pitchFamily="34" charset="0"/>
                <a:cs typeface="Arial" panose="020B0604020202020204" pitchFamily="34" charset="0"/>
              </a:rPr>
              <a:t>be used to prevent, treat, cure, mitigate</a:t>
            </a:r>
            <a:r>
              <a:rPr lang="en-US" sz="2000" dirty="0" smtClean="0">
                <a:solidFill>
                  <a:schemeClr val="tx1"/>
                </a:solidFill>
                <a:latin typeface="Arial" panose="020B0604020202020204" pitchFamily="34" charset="0"/>
                <a:cs typeface="Arial" panose="020B0604020202020204" pitchFamily="34" charset="0"/>
              </a:rPr>
              <a:t>,</a:t>
            </a:r>
            <a:r>
              <a:rPr lang="en-US" sz="2000" dirty="0">
                <a:solidFill>
                  <a:schemeClr val="tx1"/>
                </a:solidFill>
                <a:latin typeface="Arial" panose="020B0604020202020204" pitchFamily="34" charset="0"/>
                <a:cs typeface="Arial" panose="020B0604020202020204" pitchFamily="34" charset="0"/>
              </a:rPr>
              <a:t> or diagnose a disease. Thus, “</a:t>
            </a:r>
            <a:r>
              <a:rPr lang="en-US" sz="2000" dirty="0" smtClean="0">
                <a:solidFill>
                  <a:schemeClr val="tx1"/>
                </a:solidFill>
                <a:latin typeface="Arial" panose="020B0604020202020204" pitchFamily="34" charset="0"/>
                <a:cs typeface="Arial" panose="020B0604020202020204" pitchFamily="34" charset="0"/>
              </a:rPr>
              <a:t>structure/function” claims </a:t>
            </a:r>
            <a:r>
              <a:rPr lang="en-US" sz="2000" dirty="0">
                <a:solidFill>
                  <a:schemeClr val="tx1"/>
                </a:solidFill>
                <a:latin typeface="Arial" panose="020B0604020202020204" pitchFamily="34" charset="0"/>
                <a:cs typeface="Arial" panose="020B0604020202020204" pitchFamily="34" charset="0"/>
              </a:rPr>
              <a:t>are allowed on the label</a:t>
            </a:r>
            <a:r>
              <a:rPr lang="en-US" sz="2000" dirty="0" smtClean="0">
                <a:solidFill>
                  <a:schemeClr val="tx1"/>
                </a:solidFill>
                <a:latin typeface="Arial" panose="020B0604020202020204" pitchFamily="34" charset="0"/>
                <a:cs typeface="Arial" panose="020B0604020202020204" pitchFamily="34" charset="0"/>
              </a:rPr>
              <a:t>.</a:t>
            </a:r>
          </a:p>
          <a:p>
            <a:pPr algn="just"/>
            <a:r>
              <a:rPr lang="en-US" sz="2000" dirty="0" smtClean="0">
                <a:solidFill>
                  <a:schemeClr val="tx1"/>
                </a:solidFill>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An </a:t>
            </a:r>
            <a:r>
              <a:rPr lang="en-US" sz="2000" dirty="0" smtClean="0">
                <a:solidFill>
                  <a:schemeClr val="tx1"/>
                </a:solidFill>
                <a:latin typeface="Arial" panose="020B0604020202020204" pitchFamily="34" charset="0"/>
                <a:cs typeface="Arial" panose="020B0604020202020204" pitchFamily="34" charset="0"/>
              </a:rPr>
              <a:t>example would </a:t>
            </a:r>
            <a:r>
              <a:rPr lang="en-US" sz="2000" dirty="0">
                <a:solidFill>
                  <a:schemeClr val="tx1"/>
                </a:solidFill>
                <a:latin typeface="Arial" panose="020B0604020202020204" pitchFamily="34" charset="0"/>
                <a:cs typeface="Arial" panose="020B0604020202020204" pitchFamily="34" charset="0"/>
              </a:rPr>
              <a:t>be a claim that a product </a:t>
            </a:r>
            <a:r>
              <a:rPr lang="en-US" sz="2000" dirty="0" smtClean="0">
                <a:solidFill>
                  <a:schemeClr val="tx1"/>
                </a:solidFill>
                <a:latin typeface="Arial" panose="020B0604020202020204" pitchFamily="34" charset="0"/>
                <a:cs typeface="Arial" panose="020B0604020202020204" pitchFamily="34" charset="0"/>
              </a:rPr>
              <a:t>helps “improve </a:t>
            </a:r>
            <a:r>
              <a:rPr lang="en-US" sz="2000" dirty="0">
                <a:solidFill>
                  <a:schemeClr val="tx1"/>
                </a:solidFill>
                <a:latin typeface="Arial" panose="020B0604020202020204" pitchFamily="34" charset="0"/>
                <a:cs typeface="Arial" panose="020B0604020202020204" pitchFamily="34" charset="0"/>
              </a:rPr>
              <a:t>mood” rather than treat depression.</a:t>
            </a:r>
            <a:r>
              <a:rPr lang="en-US" sz="2000" dirty="0" smtClean="0">
                <a:solidFill>
                  <a:schemeClr val="tx1"/>
                </a:solidFill>
                <a:latin typeface="Arial" panose="020B0604020202020204" pitchFamily="34" charset="0"/>
                <a:cs typeface="Arial" panose="020B0604020202020204" pitchFamily="34" charset="0"/>
              </a:rPr>
              <a:t> </a:t>
            </a:r>
          </a:p>
          <a:p>
            <a:pPr algn="just"/>
            <a:r>
              <a:rPr lang="en-US" sz="2000" dirty="0" smtClean="0">
                <a:solidFill>
                  <a:schemeClr val="tx1"/>
                </a:solidFill>
                <a:latin typeface="Arial" panose="020B0604020202020204" pitchFamily="34" charset="0"/>
                <a:cs typeface="Arial" panose="020B0604020202020204" pitchFamily="34" charset="0"/>
              </a:rPr>
              <a:t>Should write :</a:t>
            </a:r>
            <a:r>
              <a:rPr lang="en-US" sz="2000" b="1" dirty="0" smtClean="0">
                <a:solidFill>
                  <a:schemeClr val="tx1"/>
                </a:solidFill>
                <a:latin typeface="Arial" panose="020B0604020202020204" pitchFamily="34" charset="0"/>
                <a:cs typeface="Arial" panose="020B0604020202020204" pitchFamily="34" charset="0"/>
              </a:rPr>
              <a:t>This product is not intended to diagnose, treat, cure, or prevent any disease</a:t>
            </a:r>
            <a:r>
              <a:rPr lang="en-US" sz="2000" dirty="0" smtClean="0">
                <a:solidFill>
                  <a:schemeClr val="tx1"/>
                </a:solidFill>
                <a:latin typeface="Arial" panose="020B0604020202020204" pitchFamily="34" charset="0"/>
                <a:cs typeface="Arial" panose="020B0604020202020204" pitchFamily="34" charset="0"/>
              </a:rPr>
              <a:t>.”</a:t>
            </a:r>
          </a:p>
          <a:p>
            <a:pPr algn="just"/>
            <a:r>
              <a:rPr lang="en-US" sz="2000" dirty="0" smtClean="0">
                <a:solidFill>
                  <a:schemeClr val="tx1"/>
                </a:solidFill>
                <a:latin typeface="Arial" panose="020B0604020202020204" pitchFamily="34" charset="0"/>
                <a:cs typeface="Arial" panose="020B0604020202020204" pitchFamily="34" charset="0"/>
              </a:rPr>
              <a:t>For herbal products, the label must also state </a:t>
            </a:r>
            <a:r>
              <a:rPr lang="en-US" sz="2000" b="1" dirty="0" smtClean="0">
                <a:solidFill>
                  <a:schemeClr val="tx1"/>
                </a:solidFill>
                <a:latin typeface="Arial" panose="020B0604020202020204" pitchFamily="34" charset="0"/>
                <a:cs typeface="Arial" panose="020B0604020202020204" pitchFamily="34" charset="0"/>
              </a:rPr>
              <a:t>the part of the plant used to make the product</a:t>
            </a:r>
            <a:r>
              <a:rPr lang="en-US" sz="2000" dirty="0" smtClean="0">
                <a:solidFill>
                  <a:schemeClr val="tx1"/>
                </a:solidFill>
                <a:latin typeface="Arial" panose="020B0604020202020204" pitchFamily="34" charset="0"/>
                <a:cs typeface="Arial" panose="020B0604020202020204" pitchFamily="34" charset="0"/>
              </a:rPr>
              <a:t>, for example, root, stem, leaf.</a:t>
            </a:r>
          </a:p>
          <a:p>
            <a:pPr algn="just"/>
            <a:r>
              <a:rPr lang="en-US" sz="2000" dirty="0" smtClean="0">
                <a:solidFill>
                  <a:schemeClr val="tx1"/>
                </a:solidFill>
                <a:latin typeface="Arial" panose="020B0604020202020204" pitchFamily="34" charset="0"/>
                <a:cs typeface="Arial" panose="020B0604020202020204" pitchFamily="34" charset="0"/>
              </a:rPr>
              <a:t>Must provide minimum information about the product prior to its use. </a:t>
            </a:r>
          </a:p>
          <a:p>
            <a:pPr algn="just"/>
            <a:endParaRPr lang="en-US" sz="2000" dirty="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7190"/>
            <a:ext cx="6347713" cy="299120"/>
          </a:xfrm>
        </p:spPr>
        <p:txBody>
          <a:bodyPr>
            <a:noAutofit/>
          </a:bodyPr>
          <a:lstStyle/>
          <a:p>
            <a:r>
              <a:rPr lang="en-US" sz="2800" dirty="0" smtClean="0">
                <a:solidFill>
                  <a:schemeClr val="accent2"/>
                </a:solidFill>
                <a:latin typeface="Times New Roman" pitchFamily="18" charset="0"/>
                <a:cs typeface="Times New Roman" pitchFamily="18" charset="0"/>
              </a:rPr>
              <a:t>STORAGE</a:t>
            </a:r>
            <a:endParaRPr lang="en-US" sz="2800"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179512" y="548680"/>
            <a:ext cx="8733531" cy="5688632"/>
          </a:xfrm>
        </p:spPr>
        <p:txBody>
          <a:bodyPr>
            <a:noAutofit/>
          </a:bodyPr>
          <a:lstStyle/>
          <a:p>
            <a:pPr algn="just"/>
            <a:r>
              <a:rPr lang="en-US" sz="2000" dirty="0">
                <a:latin typeface="Arial" panose="020B0604020202020204" pitchFamily="34" charset="0"/>
                <a:cs typeface="Arial" panose="020B0604020202020204" pitchFamily="34" charset="0"/>
              </a:rPr>
              <a:t>To ensure the stability of a </a:t>
            </a:r>
            <a:r>
              <a:rPr lang="en-US" sz="2000" dirty="0" smtClean="0">
                <a:latin typeface="Arial" panose="020B0604020202020204" pitchFamily="34" charset="0"/>
                <a:cs typeface="Arial" panose="020B0604020202020204" pitchFamily="34" charset="0"/>
              </a:rPr>
              <a:t>pharmaceutical preparation </a:t>
            </a:r>
            <a:r>
              <a:rPr lang="en-US" sz="2000" dirty="0">
                <a:latin typeface="Arial" panose="020B0604020202020204" pitchFamily="34" charset="0"/>
                <a:cs typeface="Arial" panose="020B0604020202020204" pitchFamily="34" charset="0"/>
              </a:rPr>
              <a:t>for the period of its intended </a:t>
            </a:r>
            <a:r>
              <a:rPr lang="en-US" sz="2000" dirty="0" smtClean="0">
                <a:latin typeface="Arial" panose="020B0604020202020204" pitchFamily="34" charset="0"/>
                <a:cs typeface="Arial" panose="020B0604020202020204" pitchFamily="34" charset="0"/>
              </a:rPr>
              <a:t>shelf life</a:t>
            </a:r>
            <a:r>
              <a:rPr lang="en-US" sz="2000" dirty="0">
                <a:latin typeface="Arial" panose="020B0604020202020204" pitchFamily="34" charset="0"/>
                <a:cs typeface="Arial" panose="020B0604020202020204" pitchFamily="34" charset="0"/>
              </a:rPr>
              <a:t>, the product must be stored in proper </a:t>
            </a:r>
            <a:r>
              <a:rPr lang="en-US" sz="2000" dirty="0" smtClean="0">
                <a:latin typeface="Arial" panose="020B0604020202020204" pitchFamily="34" charset="0"/>
                <a:cs typeface="Arial" panose="020B0604020202020204" pitchFamily="34" charset="0"/>
              </a:rPr>
              <a:t>conditions. The </a:t>
            </a:r>
            <a:r>
              <a:rPr lang="en-US" sz="2000" dirty="0">
                <a:latin typeface="Arial" panose="020B0604020202020204" pitchFamily="34" charset="0"/>
                <a:cs typeface="Arial" panose="020B0604020202020204" pitchFamily="34" charset="0"/>
              </a:rPr>
              <a:t>labeling of each product </a:t>
            </a:r>
            <a:r>
              <a:rPr lang="en-US" sz="2000" dirty="0" smtClean="0">
                <a:latin typeface="Arial" panose="020B0604020202020204" pitchFamily="34" charset="0"/>
                <a:cs typeface="Arial" panose="020B0604020202020204" pitchFamily="34" charset="0"/>
              </a:rPr>
              <a:t>includes the </a:t>
            </a:r>
            <a:r>
              <a:rPr lang="en-US" sz="2000" dirty="0">
                <a:latin typeface="Arial" panose="020B0604020202020204" pitchFamily="34" charset="0"/>
                <a:cs typeface="Arial" panose="020B0604020202020204" pitchFamily="34" charset="0"/>
              </a:rPr>
              <a:t>desired conditions of storage</a:t>
            </a:r>
            <a:r>
              <a:rPr lang="en-US" sz="2000" dirty="0" smtClean="0">
                <a:latin typeface="Arial" panose="020B0604020202020204" pitchFamily="34" charset="0"/>
                <a:cs typeface="Arial" panose="020B0604020202020204" pitchFamily="34" charset="0"/>
              </a:rPr>
              <a:t>.</a:t>
            </a:r>
          </a:p>
          <a:p>
            <a:pPr algn="just"/>
            <a:r>
              <a:rPr lang="en-US" sz="2000" b="1" dirty="0" smtClean="0">
                <a:solidFill>
                  <a:schemeClr val="accent2"/>
                </a:solidFill>
                <a:latin typeface="Arial" panose="020B0604020202020204" pitchFamily="34" charset="0"/>
                <a:cs typeface="Arial" panose="020B0604020202020204" pitchFamily="34" charset="0"/>
              </a:rPr>
              <a:t>Cold:</a:t>
            </a:r>
            <a:r>
              <a:rPr lang="en-US" sz="2000" dirty="0" smtClean="0">
                <a:solidFill>
                  <a:schemeClr val="accent2"/>
                </a:solidFill>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Any temperature not exceeding</a:t>
            </a:r>
            <a:r>
              <a:rPr lang="en-US" sz="2000" b="1" dirty="0" smtClean="0">
                <a:latin typeface="Arial" panose="020B0604020202020204" pitchFamily="34" charset="0"/>
                <a:cs typeface="Arial" panose="020B0604020202020204" pitchFamily="34" charset="0"/>
              </a:rPr>
              <a:t> 8°C (</a:t>
            </a:r>
            <a:r>
              <a:rPr lang="en-US" sz="2000" dirty="0" smtClean="0">
                <a:latin typeface="Arial" panose="020B0604020202020204" pitchFamily="34" charset="0"/>
                <a:cs typeface="Arial" panose="020B0604020202020204" pitchFamily="34" charset="0"/>
              </a:rPr>
              <a:t>a </a:t>
            </a:r>
            <a:r>
              <a:rPr lang="en-US" sz="2000" b="1" dirty="0" smtClean="0">
                <a:latin typeface="Arial" panose="020B0604020202020204" pitchFamily="34" charset="0"/>
                <a:cs typeface="Arial" panose="020B0604020202020204" pitchFamily="34" charset="0"/>
              </a:rPr>
              <a:t>refrigerator</a:t>
            </a:r>
            <a:r>
              <a:rPr lang="en-US" sz="2000" dirty="0" smtClean="0">
                <a:latin typeface="Arial" panose="020B0604020202020204" pitchFamily="34" charset="0"/>
                <a:cs typeface="Arial" panose="020B0604020202020204" pitchFamily="34" charset="0"/>
              </a:rPr>
              <a:t> is a cold place in which the temperature is maintained thermostatically between </a:t>
            </a:r>
            <a:r>
              <a:rPr lang="en-US" sz="2000" b="1" dirty="0" smtClean="0">
                <a:latin typeface="Arial" panose="020B0604020202020204" pitchFamily="34" charset="0"/>
                <a:cs typeface="Arial" panose="020B0604020202020204" pitchFamily="34" charset="0"/>
              </a:rPr>
              <a:t>2° and 8°C)</a:t>
            </a:r>
            <a:r>
              <a:rPr lang="en-US" sz="2000" dirty="0" smtClean="0">
                <a:latin typeface="Arial" panose="020B0604020202020204" pitchFamily="34" charset="0"/>
                <a:cs typeface="Arial" panose="020B0604020202020204" pitchFamily="34" charset="0"/>
              </a:rPr>
              <a:t>. </a:t>
            </a:r>
          </a:p>
          <a:p>
            <a:pPr algn="just"/>
            <a:r>
              <a:rPr lang="en-US" sz="2000" b="1" dirty="0" smtClean="0">
                <a:latin typeface="Arial" panose="020B0604020202020204" pitchFamily="34" charset="0"/>
                <a:cs typeface="Arial" panose="020B0604020202020204" pitchFamily="34" charset="0"/>
              </a:rPr>
              <a:t>A freezer </a:t>
            </a:r>
            <a:r>
              <a:rPr lang="en-US" sz="2000" dirty="0" smtClean="0">
                <a:latin typeface="Arial" panose="020B0604020202020204" pitchFamily="34" charset="0"/>
                <a:cs typeface="Arial" panose="020B0604020202020204" pitchFamily="34" charset="0"/>
              </a:rPr>
              <a:t>is a cold place in which the temperature is maintained thermostatically </a:t>
            </a:r>
            <a:r>
              <a:rPr lang="en-US" sz="2000" b="1" dirty="0" smtClean="0">
                <a:latin typeface="Arial" panose="020B0604020202020204" pitchFamily="34" charset="0"/>
                <a:cs typeface="Arial" panose="020B0604020202020204" pitchFamily="34" charset="0"/>
              </a:rPr>
              <a:t>between -25° and -10°C.</a:t>
            </a:r>
            <a:endParaRPr lang="en-US" sz="2000" dirty="0" smtClean="0">
              <a:latin typeface="Arial" panose="020B0604020202020204" pitchFamily="34" charset="0"/>
              <a:cs typeface="Arial" panose="020B0604020202020204" pitchFamily="34" charset="0"/>
            </a:endParaRPr>
          </a:p>
          <a:p>
            <a:pPr algn="just"/>
            <a:r>
              <a:rPr lang="en-US" sz="2000" b="1" dirty="0" smtClean="0">
                <a:solidFill>
                  <a:schemeClr val="accent2"/>
                </a:solidFill>
                <a:latin typeface="Arial" panose="020B0604020202020204" pitchFamily="34" charset="0"/>
                <a:cs typeface="Arial" panose="020B0604020202020204" pitchFamily="34" charset="0"/>
              </a:rPr>
              <a:t>Cool:</a:t>
            </a:r>
            <a:r>
              <a:rPr lang="en-US" sz="2000" dirty="0" smtClean="0">
                <a:solidFill>
                  <a:schemeClr val="accent2"/>
                </a:solidFill>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Any temperature between </a:t>
            </a:r>
            <a:r>
              <a:rPr lang="en-US" sz="2000" b="1" dirty="0" smtClean="0">
                <a:latin typeface="Arial" panose="020B0604020202020204" pitchFamily="34" charset="0"/>
                <a:cs typeface="Arial" panose="020B0604020202020204" pitchFamily="34" charset="0"/>
              </a:rPr>
              <a:t>8° and 15°C</a:t>
            </a:r>
            <a:r>
              <a:rPr lang="en-US" sz="2000" dirty="0" smtClean="0">
                <a:latin typeface="Arial" panose="020B0604020202020204" pitchFamily="34" charset="0"/>
                <a:cs typeface="Arial" panose="020B0604020202020204" pitchFamily="34" charset="0"/>
              </a:rPr>
              <a:t>. </a:t>
            </a:r>
          </a:p>
          <a:p>
            <a:pPr algn="just"/>
            <a:r>
              <a:rPr lang="en-US" sz="2000" b="1" dirty="0" smtClean="0">
                <a:solidFill>
                  <a:schemeClr val="accent2"/>
                </a:solidFill>
                <a:latin typeface="Arial" panose="020B0604020202020204" pitchFamily="34" charset="0"/>
                <a:cs typeface="Arial" panose="020B0604020202020204" pitchFamily="34" charset="0"/>
              </a:rPr>
              <a:t>Room </a:t>
            </a:r>
            <a:r>
              <a:rPr lang="en-US" sz="2000" b="1" dirty="0">
                <a:solidFill>
                  <a:schemeClr val="accent2"/>
                </a:solidFill>
                <a:latin typeface="Arial" panose="020B0604020202020204" pitchFamily="34" charset="0"/>
                <a:cs typeface="Arial" panose="020B0604020202020204" pitchFamily="34" charset="0"/>
              </a:rPr>
              <a:t>temperature: </a:t>
            </a:r>
            <a:r>
              <a:rPr lang="en-US" sz="2000" dirty="0">
                <a:latin typeface="Arial" panose="020B0604020202020204" pitchFamily="34" charset="0"/>
                <a:cs typeface="Arial" panose="020B0604020202020204" pitchFamily="34" charset="0"/>
              </a:rPr>
              <a:t>The temperature in a working </a:t>
            </a:r>
            <a:r>
              <a:rPr lang="en-US" sz="2000" dirty="0" smtClean="0">
                <a:solidFill>
                  <a:schemeClr val="tx1"/>
                </a:solidFill>
                <a:latin typeface="Arial" panose="020B0604020202020204" pitchFamily="34" charset="0"/>
                <a:cs typeface="Arial" panose="020B0604020202020204" pitchFamily="34" charset="0"/>
              </a:rPr>
              <a:t>area (20</a:t>
            </a:r>
            <a:r>
              <a:rPr lang="en-US" sz="2000" dirty="0">
                <a:solidFill>
                  <a:schemeClr val="tx1"/>
                </a:solidFill>
                <a:latin typeface="Arial" panose="020B0604020202020204" pitchFamily="34" charset="0"/>
                <a:cs typeface="Arial" panose="020B0604020202020204" pitchFamily="34" charset="0"/>
              </a:rPr>
              <a:t>° to </a:t>
            </a:r>
            <a:r>
              <a:rPr lang="en-US" sz="2000" dirty="0" smtClean="0">
                <a:solidFill>
                  <a:schemeClr val="tx1"/>
                </a:solidFill>
                <a:latin typeface="Arial" panose="020B0604020202020204" pitchFamily="34" charset="0"/>
                <a:cs typeface="Arial" panose="020B0604020202020204" pitchFamily="34" charset="0"/>
              </a:rPr>
              <a:t>25°C)</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gn="just"/>
            <a:r>
              <a:rPr lang="en-US" sz="2000" b="1" dirty="0">
                <a:solidFill>
                  <a:schemeClr val="accent2"/>
                </a:solidFill>
                <a:latin typeface="Arial" panose="020B0604020202020204" pitchFamily="34" charset="0"/>
                <a:cs typeface="Arial" panose="020B0604020202020204" pitchFamily="34" charset="0"/>
              </a:rPr>
              <a:t>Warm:</a:t>
            </a:r>
            <a:r>
              <a:rPr lang="en-US" sz="2000" dirty="0">
                <a:solidFill>
                  <a:schemeClr val="accent2"/>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Any temperature between </a:t>
            </a:r>
            <a:r>
              <a:rPr lang="en-US" sz="2000" b="1" dirty="0">
                <a:latin typeface="Arial" panose="020B0604020202020204" pitchFamily="34" charset="0"/>
                <a:cs typeface="Arial" panose="020B0604020202020204" pitchFamily="34" charset="0"/>
              </a:rPr>
              <a:t>30° and 40</a:t>
            </a:r>
            <a:r>
              <a:rPr lang="en-US" sz="2000" dirty="0">
                <a:latin typeface="Arial" panose="020B0604020202020204" pitchFamily="34" charset="0"/>
                <a:cs typeface="Arial" panose="020B0604020202020204" pitchFamily="34" charset="0"/>
              </a:rPr>
              <a:t>°C.</a:t>
            </a:r>
          </a:p>
          <a:p>
            <a:pPr algn="just"/>
            <a:r>
              <a:rPr lang="en-US" sz="2000" b="1" dirty="0">
                <a:solidFill>
                  <a:schemeClr val="accent2"/>
                </a:solidFill>
                <a:latin typeface="Arial" panose="020B0604020202020204" pitchFamily="34" charset="0"/>
                <a:cs typeface="Arial" panose="020B0604020202020204" pitchFamily="34" charset="0"/>
              </a:rPr>
              <a:t>Excessive heat</a:t>
            </a:r>
            <a:r>
              <a:rPr lang="en-US" sz="2000" dirty="0">
                <a:solidFill>
                  <a:schemeClr val="accent2"/>
                </a:solidFill>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Above 40</a:t>
            </a:r>
            <a:r>
              <a:rPr lang="en-US" sz="2000" dirty="0">
                <a:latin typeface="Arial" panose="020B0604020202020204" pitchFamily="34" charset="0"/>
                <a:cs typeface="Arial" panose="020B0604020202020204" pitchFamily="34" charset="0"/>
              </a:rPr>
              <a:t>°C.</a:t>
            </a:r>
          </a:p>
          <a:p>
            <a:pPr algn="just"/>
            <a:r>
              <a:rPr lang="en-US" sz="2000" b="1" dirty="0">
                <a:solidFill>
                  <a:schemeClr val="accent2"/>
                </a:solidFill>
                <a:latin typeface="Arial" panose="020B0604020202020204" pitchFamily="34" charset="0"/>
                <a:cs typeface="Arial" panose="020B0604020202020204" pitchFamily="34" charset="0"/>
              </a:rPr>
              <a:t>Protection from freezing: </a:t>
            </a:r>
            <a:r>
              <a:rPr lang="en-US" sz="2000" dirty="0">
                <a:solidFill>
                  <a:schemeClr val="tx1"/>
                </a:solidFill>
                <a:latin typeface="Arial" panose="020B0604020202020204" pitchFamily="34" charset="0"/>
                <a:cs typeface="Arial" panose="020B0604020202020204" pitchFamily="34" charset="0"/>
              </a:rPr>
              <a:t>in addition to the risk of breakage of container, freezing subjects a product to loss of strength or potency or to </a:t>
            </a:r>
            <a:r>
              <a:rPr lang="en-US" sz="2000" dirty="0" smtClean="0">
                <a:solidFill>
                  <a:schemeClr val="tx1"/>
                </a:solidFill>
                <a:latin typeface="Arial" panose="020B0604020202020204" pitchFamily="34" charset="0"/>
                <a:cs typeface="Arial" panose="020B0604020202020204" pitchFamily="34" charset="0"/>
              </a:rPr>
              <a:t>destructive alteration of the dosage </a:t>
            </a:r>
            <a:r>
              <a:rPr lang="en-US" sz="2000" dirty="0">
                <a:solidFill>
                  <a:schemeClr val="tx1"/>
                </a:solidFill>
                <a:latin typeface="Arial" panose="020B0604020202020204" pitchFamily="34" charset="0"/>
                <a:cs typeface="Arial" panose="020B0604020202020204" pitchFamily="34" charset="0"/>
              </a:rPr>
              <a:t>form</a:t>
            </a:r>
            <a:r>
              <a:rPr lang="en-US" sz="2000" dirty="0" smtClean="0">
                <a:solidFill>
                  <a:schemeClr val="tx1"/>
                </a:solidFill>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r>
              <a:rPr lang="en-US" sz="2000" b="1" dirty="0" smtClean="0">
                <a:solidFill>
                  <a:srgbClr val="C00000"/>
                </a:solidFill>
                <a:latin typeface="Arial" panose="020B0604020202020204" pitchFamily="34" charset="0"/>
                <a:cs typeface="Arial" panose="020B0604020202020204" pitchFamily="34" charset="0"/>
              </a:rPr>
              <a:t>The </a:t>
            </a:r>
            <a:r>
              <a:rPr lang="en-US" sz="2000" b="1" dirty="0">
                <a:solidFill>
                  <a:srgbClr val="C00000"/>
                </a:solidFill>
                <a:latin typeface="Arial" panose="020B0604020202020204" pitchFamily="34" charset="0"/>
                <a:cs typeface="Arial" panose="020B0604020202020204" pitchFamily="34" charset="0"/>
              </a:rPr>
              <a:t>stability protection of a pharmaceutical product during transportation is important.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6347713" cy="515144"/>
          </a:xfrm>
        </p:spPr>
        <p:txBody>
          <a:bodyPr>
            <a:normAutofit fontScale="90000"/>
          </a:bodyPr>
          <a:lstStyle/>
          <a:p>
            <a:r>
              <a:rPr lang="en-US" dirty="0" smtClean="0"/>
              <a:t>Reference </a:t>
            </a:r>
            <a:endParaRPr lang="en-US" dirty="0"/>
          </a:p>
        </p:txBody>
      </p:sp>
      <p:sp>
        <p:nvSpPr>
          <p:cNvPr id="3" name="Content Placeholder 2"/>
          <p:cNvSpPr>
            <a:spLocks noGrp="1"/>
          </p:cNvSpPr>
          <p:nvPr>
            <p:ph idx="1"/>
          </p:nvPr>
        </p:nvSpPr>
        <p:spPr>
          <a:xfrm>
            <a:off x="251520" y="1268760"/>
            <a:ext cx="8352927" cy="2684371"/>
          </a:xfrm>
        </p:spPr>
        <p:txBody>
          <a:bodyPr>
            <a:normAutofit/>
          </a:bodyPr>
          <a:lstStyle/>
          <a:p>
            <a:pPr marL="0" indent="0" algn="just">
              <a:buNone/>
            </a:pPr>
            <a:r>
              <a:rPr lang="en-US" sz="2800" i="1" dirty="0" err="1" smtClean="0">
                <a:latin typeface="Arial" panose="020B0604020202020204" pitchFamily="34" charset="0"/>
                <a:cs typeface="Arial" panose="020B0604020202020204" pitchFamily="34" charset="0"/>
              </a:rPr>
              <a:t>Ansel’s</a:t>
            </a:r>
            <a:r>
              <a:rPr lang="en-US" sz="2800" i="1" dirty="0" smtClean="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pharmaceutical dosage forms and drug delivery systems , </a:t>
            </a:r>
            <a:r>
              <a:rPr lang="en-US" sz="2800" i="1" dirty="0" smtClean="0">
                <a:latin typeface="Arial" panose="020B0604020202020204" pitchFamily="34" charset="0"/>
                <a:cs typeface="Arial" panose="020B0604020202020204" pitchFamily="34" charset="0"/>
              </a:rPr>
              <a:t>tenth </a:t>
            </a:r>
            <a:r>
              <a:rPr lang="en-US" sz="2800" i="1" dirty="0">
                <a:latin typeface="Arial" panose="020B0604020202020204" pitchFamily="34" charset="0"/>
                <a:cs typeface="Arial" panose="020B0604020202020204" pitchFamily="34" charset="0"/>
              </a:rPr>
              <a:t>edition </a:t>
            </a:r>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679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66"/>
            <a:ext cx="8329642" cy="6000792"/>
          </a:xfrm>
        </p:spPr>
        <p:txBody>
          <a:bodyPr>
            <a:normAutofit lnSpcReduction="10000"/>
          </a:bodyPr>
          <a:lstStyle/>
          <a:p>
            <a:pPr algn="just"/>
            <a:r>
              <a:rPr lang="en-US" sz="2400" dirty="0" smtClean="0">
                <a:solidFill>
                  <a:schemeClr val="accent2"/>
                </a:solidFill>
                <a:latin typeface="Arial" panose="020B0604020202020204" pitchFamily="34" charset="0"/>
                <a:cs typeface="Arial" panose="020B0604020202020204" pitchFamily="34" charset="0"/>
              </a:rPr>
              <a:t>Component: </a:t>
            </a:r>
            <a:r>
              <a:rPr lang="en-US" sz="2400" dirty="0" smtClean="0">
                <a:solidFill>
                  <a:schemeClr val="tx1"/>
                </a:solidFill>
                <a:latin typeface="Arial" panose="020B0604020202020204" pitchFamily="34" charset="0"/>
                <a:cs typeface="Arial" panose="020B0604020202020204" pitchFamily="34" charset="0"/>
              </a:rPr>
              <a:t>Any ingredient used in manufacture of drug product.</a:t>
            </a:r>
          </a:p>
          <a:p>
            <a:pPr algn="just"/>
            <a:r>
              <a:rPr lang="en-US" sz="2400" dirty="0" smtClean="0">
                <a:solidFill>
                  <a:schemeClr val="accent2"/>
                </a:solidFill>
                <a:latin typeface="Arial" panose="020B0604020202020204" pitchFamily="34" charset="0"/>
                <a:cs typeface="Arial" panose="020B0604020202020204" pitchFamily="34" charset="0"/>
              </a:rPr>
              <a:t>Drug product: </a:t>
            </a:r>
            <a:r>
              <a:rPr lang="en-US" sz="2400" dirty="0" smtClean="0">
                <a:solidFill>
                  <a:schemeClr val="tx1"/>
                </a:solidFill>
                <a:latin typeface="Arial" panose="020B0604020202020204" pitchFamily="34" charset="0"/>
                <a:cs typeface="Arial" panose="020B0604020202020204" pitchFamily="34" charset="0"/>
              </a:rPr>
              <a:t>Finished form that contains active drug and inactive ingredients. </a:t>
            </a:r>
            <a:endParaRPr lang="en-US" sz="2400" dirty="0"/>
          </a:p>
          <a:p>
            <a:pPr algn="just"/>
            <a:r>
              <a:rPr lang="en-US" sz="2400" i="1" dirty="0">
                <a:solidFill>
                  <a:schemeClr val="accent2"/>
                </a:solidFill>
              </a:rPr>
              <a:t>Drug </a:t>
            </a:r>
            <a:r>
              <a:rPr lang="en-US" sz="2400" dirty="0" smtClean="0">
                <a:solidFill>
                  <a:schemeClr val="accent2"/>
                </a:solidFill>
                <a:latin typeface="Arial" panose="020B0604020202020204" pitchFamily="34" charset="0"/>
                <a:cs typeface="Arial" panose="020B0604020202020204" pitchFamily="34" charset="0"/>
              </a:rPr>
              <a:t>product: </a:t>
            </a:r>
            <a:r>
              <a:rPr lang="en-US" sz="2400" dirty="0" smtClean="0">
                <a:latin typeface="Arial" panose="020B0604020202020204" pitchFamily="34" charset="0"/>
                <a:cs typeface="Arial" panose="020B0604020202020204" pitchFamily="34" charset="0"/>
              </a:rPr>
              <a:t>Finished form that contains active drug and inactive ingredients. </a:t>
            </a:r>
            <a:endParaRPr lang="en-US" sz="2400" dirty="0" smtClean="0">
              <a:solidFill>
                <a:schemeClr val="tx1"/>
              </a:solidFill>
              <a:latin typeface="Arial" panose="020B0604020202020204" pitchFamily="34" charset="0"/>
              <a:cs typeface="Arial" panose="020B0604020202020204" pitchFamily="34" charset="0"/>
            </a:endParaRPr>
          </a:p>
          <a:p>
            <a:pPr algn="just"/>
            <a:r>
              <a:rPr lang="en-US" sz="2400" dirty="0" smtClean="0">
                <a:solidFill>
                  <a:schemeClr val="accent2"/>
                </a:solidFill>
                <a:latin typeface="Arial" panose="020B0604020202020204" pitchFamily="34" charset="0"/>
                <a:cs typeface="Arial" panose="020B0604020202020204" pitchFamily="34" charset="0"/>
              </a:rPr>
              <a:t>Inactive ingredient: </a:t>
            </a:r>
            <a:r>
              <a:rPr lang="en-US" sz="2400" dirty="0" smtClean="0">
                <a:solidFill>
                  <a:schemeClr val="tx1"/>
                </a:solidFill>
                <a:latin typeface="Arial" panose="020B0604020202020204" pitchFamily="34" charset="0"/>
                <a:cs typeface="Arial" panose="020B0604020202020204" pitchFamily="34" charset="0"/>
              </a:rPr>
              <a:t>Any component other than the active ingredients in drug product.</a:t>
            </a:r>
          </a:p>
          <a:p>
            <a:pPr algn="just"/>
            <a:r>
              <a:rPr lang="en-US" sz="2400" dirty="0" smtClean="0">
                <a:solidFill>
                  <a:schemeClr val="accent2"/>
                </a:solidFill>
                <a:latin typeface="Arial" panose="020B0604020202020204" pitchFamily="34" charset="0"/>
                <a:cs typeface="Arial" panose="020B0604020202020204" pitchFamily="34" charset="0"/>
              </a:rPr>
              <a:t>Lot: </a:t>
            </a:r>
            <a:r>
              <a:rPr lang="en-US" sz="2400" dirty="0" smtClean="0">
                <a:solidFill>
                  <a:schemeClr val="tx1"/>
                </a:solidFill>
                <a:latin typeface="Arial" panose="020B0604020202020204" pitchFamily="34" charset="0"/>
                <a:cs typeface="Arial" panose="020B0604020202020204" pitchFamily="34" charset="0"/>
              </a:rPr>
              <a:t>A batch or any portion of a batch having uniform specified quality and a distinctive identifying lot number.</a:t>
            </a:r>
          </a:p>
          <a:p>
            <a:pPr algn="just"/>
            <a:r>
              <a:rPr lang="en-US" sz="2400" dirty="0" smtClean="0">
                <a:solidFill>
                  <a:schemeClr val="accent2"/>
                </a:solidFill>
                <a:latin typeface="Arial" panose="020B0604020202020204" pitchFamily="34" charset="0"/>
                <a:cs typeface="Arial" panose="020B0604020202020204" pitchFamily="34" charset="0"/>
              </a:rPr>
              <a:t>Lot number, control number, or batch number: </a:t>
            </a:r>
            <a:r>
              <a:rPr lang="en-US" sz="2400" dirty="0" smtClean="0">
                <a:solidFill>
                  <a:schemeClr val="tx1"/>
                </a:solidFill>
                <a:latin typeface="Arial" panose="020B0604020202020204" pitchFamily="34" charset="0"/>
                <a:cs typeface="Arial" panose="020B0604020202020204" pitchFamily="34" charset="0"/>
              </a:rPr>
              <a:t>combination of letters, numbers, or symbols from which the complete history of  manufacture, processing, packaging, holding, and distribution of a batch or lot of a drug product may be determined.</a:t>
            </a:r>
          </a:p>
          <a:p>
            <a:pPr algn="just"/>
            <a:endParaRPr lang="en-US" sz="24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92696"/>
            <a:ext cx="8496944" cy="6357982"/>
          </a:xfrm>
        </p:spPr>
        <p:txBody>
          <a:bodyPr>
            <a:noAutofit/>
          </a:bodyPr>
          <a:lstStyle/>
          <a:p>
            <a:pPr algn="just"/>
            <a:r>
              <a:rPr lang="en-US" sz="2400" dirty="0" smtClean="0">
                <a:solidFill>
                  <a:schemeClr val="accent2"/>
                </a:solidFill>
                <a:latin typeface="Arial" panose="020B0604020202020204" pitchFamily="34" charset="0"/>
                <a:cs typeface="Arial" panose="020B0604020202020204" pitchFamily="34" charset="0"/>
              </a:rPr>
              <a:t>Master record: </a:t>
            </a:r>
            <a:r>
              <a:rPr lang="en-US" sz="2400" dirty="0" smtClean="0">
                <a:solidFill>
                  <a:schemeClr val="tx1"/>
                </a:solidFill>
                <a:latin typeface="Arial" panose="020B0604020202020204" pitchFamily="34" charset="0"/>
                <a:cs typeface="Arial" panose="020B0604020202020204" pitchFamily="34" charset="0"/>
              </a:rPr>
              <a:t>Record containing the formulation, specifications, manufacturing procedures, quality assurance requirements, and labeling of  finished product.</a:t>
            </a:r>
          </a:p>
          <a:p>
            <a:pPr algn="just"/>
            <a:r>
              <a:rPr lang="en-US" sz="2400" dirty="0" smtClean="0">
                <a:solidFill>
                  <a:schemeClr val="accent2"/>
                </a:solidFill>
                <a:latin typeface="Arial" panose="020B0604020202020204" pitchFamily="34" charset="0"/>
                <a:cs typeface="Arial" panose="020B0604020202020204" pitchFamily="34" charset="0"/>
              </a:rPr>
              <a:t>Quality assurance: </a:t>
            </a:r>
            <a:r>
              <a:rPr lang="en-US" sz="2400" dirty="0" smtClean="0">
                <a:solidFill>
                  <a:schemeClr val="tx1"/>
                </a:solidFill>
                <a:latin typeface="Arial" panose="020B0604020202020204" pitchFamily="34" charset="0"/>
                <a:cs typeface="Arial" panose="020B0604020202020204" pitchFamily="34" charset="0"/>
              </a:rPr>
              <a:t>all evidence needed that activities relating to quality are being performed adequately.</a:t>
            </a:r>
          </a:p>
          <a:p>
            <a:pPr algn="just"/>
            <a:r>
              <a:rPr lang="en-US" sz="2400" dirty="0" smtClean="0">
                <a:solidFill>
                  <a:schemeClr val="accent2"/>
                </a:solidFill>
                <a:latin typeface="Arial" panose="020B0604020202020204" pitchFamily="34" charset="0"/>
                <a:cs typeface="Arial" panose="020B0604020202020204" pitchFamily="34" charset="0"/>
              </a:rPr>
              <a:t>Quality control: </a:t>
            </a:r>
            <a:r>
              <a:rPr lang="en-US" sz="2400" dirty="0" smtClean="0">
                <a:solidFill>
                  <a:schemeClr val="tx1"/>
                </a:solidFill>
                <a:latin typeface="Arial" panose="020B0604020202020204" pitchFamily="34" charset="0"/>
                <a:cs typeface="Arial" panose="020B0604020202020204" pitchFamily="34" charset="0"/>
              </a:rPr>
              <a:t>process through which industry measures actual quality performance, compares it with standards.</a:t>
            </a:r>
          </a:p>
          <a:p>
            <a:pPr algn="just"/>
            <a:r>
              <a:rPr lang="en-US" sz="2400" dirty="0" smtClean="0">
                <a:solidFill>
                  <a:schemeClr val="accent2"/>
                </a:solidFill>
                <a:latin typeface="Arial" panose="020B0604020202020204" pitchFamily="34" charset="0"/>
                <a:cs typeface="Arial" panose="020B0604020202020204" pitchFamily="34" charset="0"/>
              </a:rPr>
              <a:t>Quality control unit: </a:t>
            </a:r>
            <a:r>
              <a:rPr lang="en-US" sz="2400" dirty="0" smtClean="0">
                <a:solidFill>
                  <a:schemeClr val="tx1"/>
                </a:solidFill>
                <a:latin typeface="Arial" panose="020B0604020202020204" pitchFamily="34" charset="0"/>
                <a:cs typeface="Arial" panose="020B0604020202020204" pitchFamily="34" charset="0"/>
              </a:rPr>
              <a:t>organizational element designated by a firm to be responsible for work related to quality control.</a:t>
            </a:r>
          </a:p>
          <a:p>
            <a:pPr algn="just"/>
            <a:r>
              <a:rPr lang="en-US" sz="2400" dirty="0" smtClean="0">
                <a:solidFill>
                  <a:schemeClr val="accent2"/>
                </a:solidFill>
                <a:latin typeface="Arial" panose="020B0604020202020204" pitchFamily="34" charset="0"/>
                <a:cs typeface="Arial" panose="020B0604020202020204" pitchFamily="34" charset="0"/>
              </a:rPr>
              <a:t>Quarantine: </a:t>
            </a:r>
            <a:r>
              <a:rPr lang="en-US" sz="2400" dirty="0" smtClean="0">
                <a:solidFill>
                  <a:schemeClr val="tx1"/>
                </a:solidFill>
                <a:latin typeface="Arial" panose="020B0604020202020204" pitchFamily="34" charset="0"/>
                <a:cs typeface="Arial" panose="020B0604020202020204" pitchFamily="34" charset="0"/>
              </a:rPr>
              <a:t>An area that is marked, designated, or set aside for the holding of incoming components prior to acceptance testing and qualification for use.</a:t>
            </a:r>
            <a:endParaRPr lang="en-US" sz="24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8929718" cy="6215106"/>
          </a:xfrm>
        </p:spPr>
        <p:txBody>
          <a:bodyPr>
            <a:normAutofit/>
          </a:bodyPr>
          <a:lstStyle/>
          <a:p>
            <a:pPr algn="just"/>
            <a:r>
              <a:rPr lang="en-US" sz="2400" b="1" dirty="0" smtClean="0">
                <a:solidFill>
                  <a:schemeClr val="accent2"/>
                </a:solidFill>
                <a:latin typeface="Arial" panose="020B0604020202020204" pitchFamily="34" charset="0"/>
                <a:cs typeface="Arial" panose="020B0604020202020204" pitchFamily="34" charset="0"/>
              </a:rPr>
              <a:t>Representative sample: </a:t>
            </a:r>
            <a:r>
              <a:rPr lang="en-US" sz="2400" dirty="0" smtClean="0">
                <a:solidFill>
                  <a:schemeClr val="tx1"/>
                </a:solidFill>
                <a:latin typeface="Arial" panose="020B0604020202020204" pitchFamily="34" charset="0"/>
                <a:cs typeface="Arial" panose="020B0604020202020204" pitchFamily="34" charset="0"/>
              </a:rPr>
              <a:t>A sample that represent the whole product.</a:t>
            </a:r>
          </a:p>
          <a:p>
            <a:pPr algn="just"/>
            <a:r>
              <a:rPr lang="en-US" sz="2400" b="1" dirty="0" smtClean="0">
                <a:solidFill>
                  <a:schemeClr val="accent2"/>
                </a:solidFill>
                <a:latin typeface="Arial" panose="020B0604020202020204" pitchFamily="34" charset="0"/>
                <a:cs typeface="Arial" panose="020B0604020202020204" pitchFamily="34" charset="0"/>
              </a:rPr>
              <a:t>Reprocessing </a:t>
            </a:r>
            <a:r>
              <a:rPr lang="en-US" sz="2400" b="1" dirty="0" err="1" smtClean="0">
                <a:solidFill>
                  <a:schemeClr val="accent2"/>
                </a:solidFill>
                <a:latin typeface="Arial" panose="020B0604020202020204" pitchFamily="34" charset="0"/>
                <a:cs typeface="Arial" panose="020B0604020202020204" pitchFamily="34" charset="0"/>
              </a:rPr>
              <a:t>recycling:</a:t>
            </a:r>
            <a:r>
              <a:rPr lang="en-US" sz="2400" dirty="0" err="1" smtClean="0">
                <a:solidFill>
                  <a:schemeClr val="tx1"/>
                </a:solidFill>
                <a:latin typeface="Arial" panose="020B0604020202020204" pitchFamily="34" charset="0"/>
                <a:cs typeface="Arial" panose="020B0604020202020204" pitchFamily="34" charset="0"/>
              </a:rPr>
              <a:t>The</a:t>
            </a:r>
            <a:r>
              <a:rPr lang="en-US" sz="2400" dirty="0" smtClean="0">
                <a:solidFill>
                  <a:schemeClr val="tx1"/>
                </a:solidFill>
                <a:latin typeface="Arial" panose="020B0604020202020204" pitchFamily="34" charset="0"/>
                <a:cs typeface="Arial" panose="020B0604020202020204" pitchFamily="34" charset="0"/>
              </a:rPr>
              <a:t> activity that finished product or any of its components is recycled through all or part of the manufacturing process.</a:t>
            </a:r>
          </a:p>
          <a:p>
            <a:pPr algn="just"/>
            <a:r>
              <a:rPr lang="en-US" sz="2400" b="1" dirty="0" smtClean="0">
                <a:solidFill>
                  <a:schemeClr val="accent2"/>
                </a:solidFill>
                <a:latin typeface="Arial" panose="020B0604020202020204" pitchFamily="34" charset="0"/>
                <a:cs typeface="Arial" panose="020B0604020202020204" pitchFamily="34" charset="0"/>
              </a:rPr>
              <a:t>Strength:</a:t>
            </a:r>
            <a:r>
              <a:rPr lang="en-US" sz="2400" dirty="0" smtClean="0">
                <a:solidFill>
                  <a:schemeClr val="accent2"/>
                </a:solidFill>
                <a:latin typeface="Arial" panose="020B0604020202020204" pitchFamily="34" charset="0"/>
                <a:cs typeface="Arial" panose="020B0604020202020204" pitchFamily="34" charset="0"/>
              </a:rPr>
              <a:t> </a:t>
            </a:r>
            <a:r>
              <a:rPr lang="en-US" sz="2400" dirty="0" smtClean="0">
                <a:solidFill>
                  <a:schemeClr val="tx1"/>
                </a:solidFill>
                <a:latin typeface="Arial" panose="020B0604020202020204" pitchFamily="34" charset="0"/>
                <a:cs typeface="Arial" panose="020B0604020202020204" pitchFamily="34" charset="0"/>
              </a:rPr>
              <a:t>concentration of drug per unit dose or volume.</a:t>
            </a:r>
          </a:p>
          <a:p>
            <a:pPr algn="just"/>
            <a:r>
              <a:rPr lang="en-US" sz="2400" b="1" dirty="0" smtClean="0">
                <a:solidFill>
                  <a:schemeClr val="accent2"/>
                </a:solidFill>
                <a:latin typeface="Arial" panose="020B0604020202020204" pitchFamily="34" charset="0"/>
                <a:cs typeface="Arial" panose="020B0604020202020204" pitchFamily="34" charset="0"/>
              </a:rPr>
              <a:t>Verified: </a:t>
            </a:r>
            <a:r>
              <a:rPr lang="en-US" sz="2400" dirty="0" smtClean="0">
                <a:solidFill>
                  <a:schemeClr val="tx1"/>
                </a:solidFill>
                <a:latin typeface="Arial" panose="020B0604020202020204" pitchFamily="34" charset="0"/>
                <a:cs typeface="Arial" panose="020B0604020202020204" pitchFamily="34" charset="0"/>
              </a:rPr>
              <a:t>Signed by a second individual or recorded by automated equipment.</a:t>
            </a:r>
          </a:p>
          <a:p>
            <a:pPr algn="just"/>
            <a:r>
              <a:rPr lang="en-US" sz="2400" b="1" dirty="0" smtClean="0">
                <a:solidFill>
                  <a:schemeClr val="accent2"/>
                </a:solidFill>
                <a:latin typeface="Arial" panose="020B0604020202020204" pitchFamily="34" charset="0"/>
                <a:cs typeface="Arial" panose="020B0604020202020204" pitchFamily="34" charset="0"/>
              </a:rPr>
              <a:t>Validation: </a:t>
            </a:r>
            <a:r>
              <a:rPr lang="en-US" sz="2400" dirty="0" smtClean="0">
                <a:solidFill>
                  <a:schemeClr val="tx1"/>
                </a:solidFill>
                <a:latin typeface="Arial" panose="020B0604020202020204" pitchFamily="34" charset="0"/>
                <a:cs typeface="Arial" panose="020B0604020202020204" pitchFamily="34" charset="0"/>
              </a:rPr>
              <a:t>Documented evidence that a system (e.g., equipment, software, controls) does what it </a:t>
            </a:r>
            <a:r>
              <a:rPr lang="en-US" sz="2400" dirty="0" err="1" smtClean="0">
                <a:solidFill>
                  <a:schemeClr val="tx1"/>
                </a:solidFill>
                <a:latin typeface="Arial" panose="020B0604020202020204" pitchFamily="34" charset="0"/>
                <a:cs typeface="Arial" panose="020B0604020202020204" pitchFamily="34" charset="0"/>
              </a:rPr>
              <a:t>purpots</a:t>
            </a:r>
            <a:r>
              <a:rPr lang="en-US" sz="2400" dirty="0" smtClean="0">
                <a:solidFill>
                  <a:schemeClr val="tx1"/>
                </a:solidFill>
                <a:latin typeface="Arial" panose="020B0604020202020204" pitchFamily="34" charset="0"/>
                <a:cs typeface="Arial" panose="020B0604020202020204" pitchFamily="34" charset="0"/>
              </a:rPr>
              <a:t> to do.</a:t>
            </a:r>
          </a:p>
          <a:p>
            <a:pPr algn="just"/>
            <a:r>
              <a:rPr lang="en-US" sz="2400" b="1" dirty="0" smtClean="0">
                <a:solidFill>
                  <a:schemeClr val="accent2"/>
                </a:solidFill>
                <a:latin typeface="Arial" panose="020B0604020202020204" pitchFamily="34" charset="0"/>
                <a:cs typeface="Arial" panose="020B0604020202020204" pitchFamily="34" charset="0"/>
              </a:rPr>
              <a:t>Process validation: </a:t>
            </a:r>
            <a:r>
              <a:rPr lang="en-US" sz="2400" dirty="0" smtClean="0">
                <a:solidFill>
                  <a:schemeClr val="tx1"/>
                </a:solidFill>
                <a:latin typeface="Arial" panose="020B0604020202020204" pitchFamily="34" charset="0"/>
                <a:cs typeface="Arial" panose="020B0604020202020204" pitchFamily="34" charset="0"/>
              </a:rPr>
              <a:t>Documented evidence that a process (e.g., sterilization) does what it purports to do.</a:t>
            </a:r>
          </a:p>
          <a:p>
            <a:pPr algn="just"/>
            <a:r>
              <a:rPr lang="en-US" sz="2400" b="1" dirty="0" smtClean="0">
                <a:solidFill>
                  <a:schemeClr val="accent2"/>
                </a:solidFill>
                <a:latin typeface="Arial" panose="020B0604020202020204" pitchFamily="34" charset="0"/>
                <a:cs typeface="Arial" panose="020B0604020202020204" pitchFamily="34" charset="0"/>
              </a:rPr>
              <a:t>Validation protocol: </a:t>
            </a:r>
            <a:r>
              <a:rPr lang="en-US" sz="2400" dirty="0" smtClean="0">
                <a:solidFill>
                  <a:schemeClr val="tx1"/>
                </a:solidFill>
                <a:latin typeface="Arial" panose="020B0604020202020204" pitchFamily="34" charset="0"/>
                <a:cs typeface="Arial" panose="020B0604020202020204" pitchFamily="34" charset="0"/>
              </a:rPr>
              <a:t>experimental plan to produce documented evidence that the system has been validated.</a:t>
            </a:r>
            <a:r>
              <a:rPr lang="en-US" sz="2400" b="1" dirty="0" smtClean="0">
                <a:solidFill>
                  <a:schemeClr val="tx1"/>
                </a:solidFill>
                <a:latin typeface="Arial" panose="020B0604020202020204" pitchFamily="34" charset="0"/>
                <a:cs typeface="Arial" panose="020B0604020202020204" pitchFamily="34" charset="0"/>
              </a:rPr>
              <a:t> </a:t>
            </a:r>
            <a:endParaRPr lang="en-US" sz="2400" dirty="0" smtClean="0">
              <a:solidFill>
                <a:schemeClr val="tx1"/>
              </a:solidFill>
              <a:latin typeface="Arial" panose="020B0604020202020204" pitchFamily="34" charset="0"/>
              <a:cs typeface="Arial" panose="020B0604020202020204" pitchFamily="34" charset="0"/>
            </a:endParaRPr>
          </a:p>
          <a:p>
            <a:pPr algn="just"/>
            <a:endParaRPr lang="en-US" sz="24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215106"/>
          </a:xfrm>
        </p:spPr>
        <p:txBody>
          <a:bodyPr>
            <a:noAutofit/>
          </a:bodyPr>
          <a:lstStyle/>
          <a:p>
            <a:pPr algn="just">
              <a:buNone/>
            </a:pPr>
            <a:r>
              <a:rPr lang="en-US" sz="2400" b="1" dirty="0" smtClean="0">
                <a:solidFill>
                  <a:schemeClr val="accent2"/>
                </a:solidFill>
                <a:latin typeface="Arial" panose="020B0604020202020204" pitchFamily="34" charset="0"/>
                <a:cs typeface="Arial" panose="020B0604020202020204" pitchFamily="34" charset="0"/>
              </a:rPr>
              <a:t>Organization and personnel</a:t>
            </a:r>
          </a:p>
          <a:p>
            <a:pPr algn="just"/>
            <a:r>
              <a:rPr lang="en-US" sz="2400" dirty="0" smtClean="0">
                <a:solidFill>
                  <a:schemeClr val="tx1"/>
                </a:solidFill>
                <a:latin typeface="Arial" panose="020B0604020202020204" pitchFamily="34" charset="0"/>
                <a:cs typeface="Arial" panose="020B0604020202020204" pitchFamily="34" charset="0"/>
              </a:rPr>
              <a:t>deals with responsibilities of quality control unit, employees, and consultants.</a:t>
            </a:r>
            <a:r>
              <a:rPr lang="en-US" sz="2400" dirty="0">
                <a:solidFill>
                  <a:schemeClr val="tx1"/>
                </a:solidFill>
                <a:latin typeface="Arial" panose="020B0604020202020204" pitchFamily="34" charset="0"/>
                <a:cs typeface="Arial" panose="020B0604020202020204" pitchFamily="34" charset="0"/>
              </a:rPr>
              <a:t> </a:t>
            </a:r>
            <a:r>
              <a:rPr lang="en-US" sz="2400" i="1" dirty="0" smtClean="0">
                <a:solidFill>
                  <a:schemeClr val="tx1"/>
                </a:solidFill>
                <a:latin typeface="Arial" panose="020B0604020202020204" pitchFamily="34" charset="0"/>
                <a:cs typeface="Arial" panose="020B0604020202020204" pitchFamily="34" charset="0"/>
              </a:rPr>
              <a:t>The </a:t>
            </a:r>
            <a:r>
              <a:rPr lang="en-US" sz="2400" i="1" dirty="0">
                <a:solidFill>
                  <a:schemeClr val="tx1"/>
                </a:solidFill>
                <a:latin typeface="Arial" panose="020B0604020202020204" pitchFamily="34" charset="0"/>
                <a:cs typeface="Arial" panose="020B0604020202020204" pitchFamily="34" charset="0"/>
              </a:rPr>
              <a:t>regulations require that </a:t>
            </a:r>
            <a:r>
              <a:rPr lang="en-US" sz="2400" i="1" dirty="0" smtClean="0">
                <a:solidFill>
                  <a:schemeClr val="tx1"/>
                </a:solidFill>
                <a:latin typeface="Arial" panose="020B0604020202020204" pitchFamily="34" charset="0"/>
                <a:cs typeface="Arial" panose="020B0604020202020204" pitchFamily="34" charset="0"/>
              </a:rPr>
              <a:t>a</a:t>
            </a:r>
            <a:r>
              <a:rPr lang="en-US" sz="2400" dirty="0" smtClean="0">
                <a:solidFill>
                  <a:schemeClr val="tx1"/>
                </a:solidFill>
                <a:latin typeface="Arial" panose="020B0604020202020204" pitchFamily="34" charset="0"/>
                <a:cs typeface="Arial" panose="020B0604020202020204" pitchFamily="34" charset="0"/>
              </a:rPr>
              <a:t> quality control unit have responsibility for all functions that may affect product quality. This includes </a:t>
            </a:r>
            <a:r>
              <a:rPr lang="en-US" sz="2400" b="1" dirty="0" smtClean="0">
                <a:solidFill>
                  <a:schemeClr val="tx1"/>
                </a:solidFill>
                <a:latin typeface="Arial" panose="020B0604020202020204" pitchFamily="34" charset="0"/>
                <a:cs typeface="Arial" panose="020B0604020202020204" pitchFamily="34" charset="0"/>
              </a:rPr>
              <a:t>accepting </a:t>
            </a:r>
            <a:r>
              <a:rPr lang="en-US" sz="2400" dirty="0" smtClean="0">
                <a:solidFill>
                  <a:schemeClr val="tx1"/>
                </a:solidFill>
                <a:latin typeface="Arial" panose="020B0604020202020204" pitchFamily="34" charset="0"/>
                <a:cs typeface="Arial" panose="020B0604020202020204" pitchFamily="34" charset="0"/>
              </a:rPr>
              <a:t>or </a:t>
            </a:r>
            <a:r>
              <a:rPr lang="en-US" sz="2400" b="1" dirty="0" smtClean="0">
                <a:solidFill>
                  <a:schemeClr val="tx1"/>
                </a:solidFill>
                <a:latin typeface="Arial" panose="020B0604020202020204" pitchFamily="34" charset="0"/>
                <a:cs typeface="Arial" panose="020B0604020202020204" pitchFamily="34" charset="0"/>
              </a:rPr>
              <a:t>rejecting </a:t>
            </a:r>
            <a:r>
              <a:rPr lang="en-US" sz="2400" dirty="0" smtClean="0">
                <a:solidFill>
                  <a:schemeClr val="tx1"/>
                </a:solidFill>
                <a:latin typeface="Arial" panose="020B0604020202020204" pitchFamily="34" charset="0"/>
                <a:cs typeface="Arial" panose="020B0604020202020204" pitchFamily="34" charset="0"/>
              </a:rPr>
              <a:t>product components, product specifications, finished products, packaging, and labeling.</a:t>
            </a:r>
            <a:endParaRPr lang="en-US" sz="2400" dirty="0">
              <a:solidFill>
                <a:schemeClr val="tx1"/>
              </a:solidFill>
              <a:latin typeface="Arial" panose="020B0604020202020204" pitchFamily="34" charset="0"/>
              <a:cs typeface="Arial" panose="020B0604020202020204" pitchFamily="34" charset="0"/>
            </a:endParaRPr>
          </a:p>
          <a:p>
            <a:pPr algn="just"/>
            <a:r>
              <a:rPr lang="en-US" sz="2400" i="1" dirty="0">
                <a:solidFill>
                  <a:schemeClr val="tx1"/>
                </a:solidFill>
                <a:latin typeface="Arial" panose="020B0604020202020204" pitchFamily="34" charset="0"/>
                <a:cs typeface="Arial" panose="020B0604020202020204" pitchFamily="34" charset="0"/>
              </a:rPr>
              <a:t>All personnel engaged in the manufacture, processing, packing, or holding of a drug product, including those in supervisory positions, are required to have the education, training, and/or experience needed to fulfill the assigned responsibility. </a:t>
            </a:r>
            <a:endParaRPr lang="en-US" sz="2400" dirty="0" smtClean="0">
              <a:solidFill>
                <a:schemeClr val="tx1"/>
              </a:solidFill>
              <a:latin typeface="Arial" panose="020B0604020202020204" pitchFamily="34" charset="0"/>
              <a:cs typeface="Arial" panose="020B0604020202020204" pitchFamily="34" charset="0"/>
            </a:endParaRPr>
          </a:p>
          <a:p>
            <a:pPr algn="just"/>
            <a:r>
              <a:rPr lang="en-US" sz="2400" dirty="0" smtClean="0">
                <a:solidFill>
                  <a:schemeClr val="tx1"/>
                </a:solidFill>
                <a:latin typeface="Arial" panose="020B0604020202020204" pitchFamily="34" charset="0"/>
                <a:cs typeface="Arial" panose="020B0604020202020204" pitchFamily="34" charset="0"/>
              </a:rPr>
              <a:t> Adequate laboratory facilities shall be provided, written procedures followed, and all records maintained</a:t>
            </a:r>
            <a:r>
              <a:rPr lang="en-US" sz="2400" b="1" dirty="0" smtClean="0">
                <a:solidFill>
                  <a:schemeClr val="tx1"/>
                </a:solidFill>
                <a:latin typeface="Arial" panose="020B0604020202020204" pitchFamily="34" charset="0"/>
                <a:cs typeface="Arial" panose="020B0604020202020204" pitchFamily="34" charset="0"/>
              </a:rPr>
              <a:t>. </a:t>
            </a:r>
            <a:r>
              <a:rPr lang="en-US" sz="2400" dirty="0" smtClean="0">
                <a:solidFill>
                  <a:schemeClr val="tx1"/>
                </a:solidFill>
                <a:latin typeface="Arial" panose="020B0604020202020204" pitchFamily="34" charset="0"/>
                <a:cs typeface="Arial" panose="020B0604020202020204" pitchFamily="34" charset="0"/>
              </a:rPr>
              <a:t>Appropriate programs of education and training, and performance evaluations are essential for maintaining quality assurance. </a:t>
            </a:r>
          </a:p>
          <a:p>
            <a:pPr algn="just"/>
            <a:endParaRPr lang="en-US" sz="2400" dirty="0">
              <a:solidFill>
                <a:schemeClr val="tx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9551</TotalTime>
  <Words>5928</Words>
  <Application>Microsoft Office PowerPoint</Application>
  <PresentationFormat>On-screen Show (4:3)</PresentationFormat>
  <Paragraphs>351</Paragraphs>
  <Slides>52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Arial</vt:lpstr>
      <vt:lpstr>Calibri</vt:lpstr>
      <vt:lpstr>PalatinoLTStd-Roman</vt:lpstr>
      <vt:lpstr>Tahoma</vt:lpstr>
      <vt:lpstr>Times New Roman</vt:lpstr>
      <vt:lpstr>Trebuchet MS</vt:lpstr>
      <vt:lpstr>Wingdings 3</vt:lpstr>
      <vt:lpstr>Facet</vt:lpstr>
      <vt:lpstr>PowerPoint Presentation</vt:lpstr>
      <vt:lpstr>PowerPoint Presentation</vt:lpstr>
      <vt:lpstr>cGMP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EQUIPMENT</vt:lpstr>
      <vt:lpstr>PowerPoint Presentation</vt:lpstr>
      <vt:lpstr>Control of components, containers and closure </vt:lpstr>
      <vt:lpstr>PowerPoint Presentation</vt:lpstr>
      <vt:lpstr>PowerPoint Presentation</vt:lpstr>
      <vt:lpstr>PowerPoint Presentation</vt:lpstr>
      <vt:lpstr>PowerPoint Presentation</vt:lpstr>
      <vt:lpstr>LABORATORY CONTROLS </vt:lpstr>
      <vt:lpstr>PowerPoint Presentation</vt:lpstr>
      <vt:lpstr>PowerPoint Presentation</vt:lpstr>
      <vt:lpstr>PowerPoint Presentation</vt:lpstr>
      <vt:lpstr>ADDITIONAL cGMP REQUIREMENTS</vt:lpstr>
      <vt:lpstr>PowerPoint Presentation</vt:lpstr>
      <vt:lpstr>PowerPoint Presentation</vt:lpstr>
      <vt:lpstr>MEDICAL DEVICES</vt:lpstr>
      <vt:lpstr>PowerPoint Presentation</vt:lpstr>
      <vt:lpstr>PowerPoint Presentation</vt:lpstr>
      <vt:lpstr>cGCP  Current Good Compounding Practices</vt:lpstr>
      <vt:lpstr>PowerPoint Presentation</vt:lpstr>
      <vt:lpstr>PowerPoint Presentation</vt:lpstr>
      <vt:lpstr>PowerPoint Presentation</vt:lpstr>
      <vt:lpstr>The USP classifies containers according to their ability to protect their contents from external conditions.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Compliance packaging</vt:lpstr>
      <vt:lpstr>MANUFACTURER'S LABEL</vt:lpstr>
      <vt:lpstr>PRESCRIPTION LABEL</vt:lpstr>
      <vt:lpstr>PowerPoint Presentation</vt:lpstr>
      <vt:lpstr>OVER-THE-COUNTER LABELING</vt:lpstr>
      <vt:lpstr>PowerPoint Presentation</vt:lpstr>
      <vt:lpstr>Dietary Supplement Labeling</vt:lpstr>
      <vt:lpstr>STORAGE</vt:lpstr>
      <vt:lpstr>Reference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Windows User</cp:lastModifiedBy>
  <cp:revision>419</cp:revision>
  <dcterms:created xsi:type="dcterms:W3CDTF">2011-04-25T14:25:26Z</dcterms:created>
  <dcterms:modified xsi:type="dcterms:W3CDTF">2019-03-02T18:59:21Z</dcterms:modified>
</cp:coreProperties>
</file>