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2" r:id="rId6"/>
    <p:sldId id="263" r:id="rId7"/>
    <p:sldId id="265"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1" r:id="rId22"/>
    <p:sldId id="282" r:id="rId23"/>
    <p:sldId id="283" r:id="rId24"/>
    <p:sldId id="284" r:id="rId25"/>
    <p:sldId id="285" r:id="rId26"/>
    <p:sldId id="286" r:id="rId27"/>
    <p:sldId id="287" r:id="rId28"/>
    <p:sldId id="289" r:id="rId29"/>
    <p:sldId id="291" r:id="rId30"/>
    <p:sldId id="292" r:id="rId31"/>
    <p:sldId id="293" r:id="rId32"/>
    <p:sldId id="294" r:id="rId33"/>
    <p:sldId id="299" r:id="rId34"/>
    <p:sldId id="303" r:id="rId35"/>
    <p:sldId id="306" r:id="rId36"/>
    <p:sldId id="307" r:id="rId37"/>
    <p:sldId id="308" r:id="rId38"/>
    <p:sldId id="309" r:id="rId39"/>
    <p:sldId id="310"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46" d="100"/>
          <a:sy n="46" d="100"/>
        </p:scale>
        <p:origin x="67" y="3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5A57170-D2F7-49F5-89AC-7B9E3C870D37}" type="datetimeFigureOut">
              <a:rPr lang="en-US" smtClean="0"/>
              <a:t>04-Mar-19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6633A4-79BD-47F8-884C-4C1C35ABF21B}" type="slidenum">
              <a:rPr lang="en-US" smtClean="0"/>
              <a:t>‹#›</a:t>
            </a:fld>
            <a:endParaRPr lang="en-US"/>
          </a:p>
        </p:txBody>
      </p:sp>
    </p:spTree>
    <p:extLst>
      <p:ext uri="{BB962C8B-B14F-4D97-AF65-F5344CB8AC3E}">
        <p14:creationId xmlns:p14="http://schemas.microsoft.com/office/powerpoint/2010/main" val="2981160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A57170-D2F7-49F5-89AC-7B9E3C870D37}" type="datetimeFigureOut">
              <a:rPr lang="en-US" smtClean="0"/>
              <a:t>04-Mar-19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6633A4-79BD-47F8-884C-4C1C35ABF21B}" type="slidenum">
              <a:rPr lang="en-US" smtClean="0"/>
              <a:t>‹#›</a:t>
            </a:fld>
            <a:endParaRPr lang="en-US"/>
          </a:p>
        </p:txBody>
      </p:sp>
    </p:spTree>
    <p:extLst>
      <p:ext uri="{BB962C8B-B14F-4D97-AF65-F5344CB8AC3E}">
        <p14:creationId xmlns:p14="http://schemas.microsoft.com/office/powerpoint/2010/main" val="1979307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A57170-D2F7-49F5-89AC-7B9E3C870D37}" type="datetimeFigureOut">
              <a:rPr lang="en-US" smtClean="0"/>
              <a:t>04-Mar-19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6633A4-79BD-47F8-884C-4C1C35ABF21B}"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5832684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A57170-D2F7-49F5-89AC-7B9E3C870D37}" type="datetimeFigureOut">
              <a:rPr lang="en-US" smtClean="0"/>
              <a:t>04-Mar-19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6633A4-79BD-47F8-884C-4C1C35ABF21B}" type="slidenum">
              <a:rPr lang="en-US" smtClean="0"/>
              <a:t>‹#›</a:t>
            </a:fld>
            <a:endParaRPr lang="en-US"/>
          </a:p>
        </p:txBody>
      </p:sp>
    </p:spTree>
    <p:extLst>
      <p:ext uri="{BB962C8B-B14F-4D97-AF65-F5344CB8AC3E}">
        <p14:creationId xmlns:p14="http://schemas.microsoft.com/office/powerpoint/2010/main" val="38398113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A57170-D2F7-49F5-89AC-7B9E3C870D37}" type="datetimeFigureOut">
              <a:rPr lang="en-US" smtClean="0"/>
              <a:t>04-Mar-19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6633A4-79BD-47F8-884C-4C1C35ABF21B}"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695705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A57170-D2F7-49F5-89AC-7B9E3C870D37}" type="datetimeFigureOut">
              <a:rPr lang="en-US" smtClean="0"/>
              <a:t>04-Mar-19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6633A4-79BD-47F8-884C-4C1C35ABF21B}" type="slidenum">
              <a:rPr lang="en-US" smtClean="0"/>
              <a:t>‹#›</a:t>
            </a:fld>
            <a:endParaRPr lang="en-US"/>
          </a:p>
        </p:txBody>
      </p:sp>
    </p:spTree>
    <p:extLst>
      <p:ext uri="{BB962C8B-B14F-4D97-AF65-F5344CB8AC3E}">
        <p14:creationId xmlns:p14="http://schemas.microsoft.com/office/powerpoint/2010/main" val="41004986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5A57170-D2F7-49F5-89AC-7B9E3C870D37}" type="datetimeFigureOut">
              <a:rPr lang="en-US" smtClean="0"/>
              <a:t>04-Mar-19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6633A4-79BD-47F8-884C-4C1C35ABF21B}" type="slidenum">
              <a:rPr lang="en-US" smtClean="0"/>
              <a:t>‹#›</a:t>
            </a:fld>
            <a:endParaRPr lang="en-US"/>
          </a:p>
        </p:txBody>
      </p:sp>
    </p:spTree>
    <p:extLst>
      <p:ext uri="{BB962C8B-B14F-4D97-AF65-F5344CB8AC3E}">
        <p14:creationId xmlns:p14="http://schemas.microsoft.com/office/powerpoint/2010/main" val="20898928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5A57170-D2F7-49F5-89AC-7B9E3C870D37}" type="datetimeFigureOut">
              <a:rPr lang="en-US" smtClean="0"/>
              <a:t>04-Mar-19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6633A4-79BD-47F8-884C-4C1C35ABF21B}" type="slidenum">
              <a:rPr lang="en-US" smtClean="0"/>
              <a:t>‹#›</a:t>
            </a:fld>
            <a:endParaRPr lang="en-US"/>
          </a:p>
        </p:txBody>
      </p:sp>
    </p:spTree>
    <p:extLst>
      <p:ext uri="{BB962C8B-B14F-4D97-AF65-F5344CB8AC3E}">
        <p14:creationId xmlns:p14="http://schemas.microsoft.com/office/powerpoint/2010/main" val="2979530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5A57170-D2F7-49F5-89AC-7B9E3C870D37}" type="datetimeFigureOut">
              <a:rPr lang="en-US" smtClean="0"/>
              <a:t>04-Mar-19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6633A4-79BD-47F8-884C-4C1C35ABF21B}" type="slidenum">
              <a:rPr lang="en-US" smtClean="0"/>
              <a:t>‹#›</a:t>
            </a:fld>
            <a:endParaRPr lang="en-US"/>
          </a:p>
        </p:txBody>
      </p:sp>
    </p:spTree>
    <p:extLst>
      <p:ext uri="{BB962C8B-B14F-4D97-AF65-F5344CB8AC3E}">
        <p14:creationId xmlns:p14="http://schemas.microsoft.com/office/powerpoint/2010/main" val="27722256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A57170-D2F7-49F5-89AC-7B9E3C870D37}" type="datetimeFigureOut">
              <a:rPr lang="en-US" smtClean="0"/>
              <a:t>04-Mar-19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6633A4-79BD-47F8-884C-4C1C35ABF21B}" type="slidenum">
              <a:rPr lang="en-US" smtClean="0"/>
              <a:t>‹#›</a:t>
            </a:fld>
            <a:endParaRPr lang="en-US"/>
          </a:p>
        </p:txBody>
      </p:sp>
    </p:spTree>
    <p:extLst>
      <p:ext uri="{BB962C8B-B14F-4D97-AF65-F5344CB8AC3E}">
        <p14:creationId xmlns:p14="http://schemas.microsoft.com/office/powerpoint/2010/main" val="557244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5A57170-D2F7-49F5-89AC-7B9E3C870D37}" type="datetimeFigureOut">
              <a:rPr lang="en-US" smtClean="0"/>
              <a:t>04-Mar-19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6633A4-79BD-47F8-884C-4C1C35ABF21B}" type="slidenum">
              <a:rPr lang="en-US" smtClean="0"/>
              <a:t>‹#›</a:t>
            </a:fld>
            <a:endParaRPr lang="en-US"/>
          </a:p>
        </p:txBody>
      </p:sp>
    </p:spTree>
    <p:extLst>
      <p:ext uri="{BB962C8B-B14F-4D97-AF65-F5344CB8AC3E}">
        <p14:creationId xmlns:p14="http://schemas.microsoft.com/office/powerpoint/2010/main" val="2234658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5A57170-D2F7-49F5-89AC-7B9E3C870D37}" type="datetimeFigureOut">
              <a:rPr lang="en-US" smtClean="0"/>
              <a:t>04-Mar-19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6633A4-79BD-47F8-884C-4C1C35ABF21B}" type="slidenum">
              <a:rPr lang="en-US" smtClean="0"/>
              <a:t>‹#›</a:t>
            </a:fld>
            <a:endParaRPr lang="en-US"/>
          </a:p>
        </p:txBody>
      </p:sp>
    </p:spTree>
    <p:extLst>
      <p:ext uri="{BB962C8B-B14F-4D97-AF65-F5344CB8AC3E}">
        <p14:creationId xmlns:p14="http://schemas.microsoft.com/office/powerpoint/2010/main" val="39901607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5A57170-D2F7-49F5-89AC-7B9E3C870D37}" type="datetimeFigureOut">
              <a:rPr lang="en-US" smtClean="0"/>
              <a:t>04-Mar-19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6633A4-79BD-47F8-884C-4C1C35ABF21B}" type="slidenum">
              <a:rPr lang="en-US" smtClean="0"/>
              <a:t>‹#›</a:t>
            </a:fld>
            <a:endParaRPr lang="en-US"/>
          </a:p>
        </p:txBody>
      </p:sp>
    </p:spTree>
    <p:extLst>
      <p:ext uri="{BB962C8B-B14F-4D97-AF65-F5344CB8AC3E}">
        <p14:creationId xmlns:p14="http://schemas.microsoft.com/office/powerpoint/2010/main" val="239022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A57170-D2F7-49F5-89AC-7B9E3C870D37}" type="datetimeFigureOut">
              <a:rPr lang="en-US" smtClean="0"/>
              <a:t>04-Mar-19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6633A4-79BD-47F8-884C-4C1C35ABF21B}" type="slidenum">
              <a:rPr lang="en-US" smtClean="0"/>
              <a:t>‹#›</a:t>
            </a:fld>
            <a:endParaRPr lang="en-US"/>
          </a:p>
        </p:txBody>
      </p:sp>
    </p:spTree>
    <p:extLst>
      <p:ext uri="{BB962C8B-B14F-4D97-AF65-F5344CB8AC3E}">
        <p14:creationId xmlns:p14="http://schemas.microsoft.com/office/powerpoint/2010/main" val="900728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A57170-D2F7-49F5-89AC-7B9E3C870D37}" type="datetimeFigureOut">
              <a:rPr lang="en-US" smtClean="0"/>
              <a:t>04-Mar-19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6633A4-79BD-47F8-884C-4C1C35ABF21B}" type="slidenum">
              <a:rPr lang="en-US" smtClean="0"/>
              <a:t>‹#›</a:t>
            </a:fld>
            <a:endParaRPr lang="en-US"/>
          </a:p>
        </p:txBody>
      </p:sp>
    </p:spTree>
    <p:extLst>
      <p:ext uri="{BB962C8B-B14F-4D97-AF65-F5344CB8AC3E}">
        <p14:creationId xmlns:p14="http://schemas.microsoft.com/office/powerpoint/2010/main" val="3232559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A57170-D2F7-49F5-89AC-7B9E3C870D37}" type="datetimeFigureOut">
              <a:rPr lang="en-US" smtClean="0"/>
              <a:t>04-Mar-19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6633A4-79BD-47F8-884C-4C1C35ABF21B}" type="slidenum">
              <a:rPr lang="en-US" smtClean="0"/>
              <a:t>‹#›</a:t>
            </a:fld>
            <a:endParaRPr lang="en-US"/>
          </a:p>
        </p:txBody>
      </p:sp>
    </p:spTree>
    <p:extLst>
      <p:ext uri="{BB962C8B-B14F-4D97-AF65-F5344CB8AC3E}">
        <p14:creationId xmlns:p14="http://schemas.microsoft.com/office/powerpoint/2010/main" val="455393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5A57170-D2F7-49F5-89AC-7B9E3C870D37}" type="datetimeFigureOut">
              <a:rPr lang="en-US" smtClean="0"/>
              <a:t>04-Mar-19</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A6633A4-79BD-47F8-884C-4C1C35ABF21B}" type="slidenum">
              <a:rPr lang="en-US" smtClean="0"/>
              <a:t>‹#›</a:t>
            </a:fld>
            <a:endParaRPr lang="en-US"/>
          </a:p>
        </p:txBody>
      </p:sp>
    </p:spTree>
    <p:extLst>
      <p:ext uri="{BB962C8B-B14F-4D97-AF65-F5344CB8AC3E}">
        <p14:creationId xmlns:p14="http://schemas.microsoft.com/office/powerpoint/2010/main" val="5432106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Athmar.habeeb.12@ucl.ac.uk" TargetMode="Externa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https://en.wikipedia.org/wiki/Research#Research_ethics" TargetMode="External"/><Relationship Id="rId2" Type="http://schemas.openxmlformats.org/officeDocument/2006/relationships/hyperlink" Target="https://en.wikipedia.org/wiki/Committee" TargetMode="External"/><Relationship Id="rId1" Type="http://schemas.openxmlformats.org/officeDocument/2006/relationships/slideLayout" Target="../slideLayouts/slideLayout7.xml"/><Relationship Id="rId6" Type="http://schemas.openxmlformats.org/officeDocument/2006/relationships/hyperlink" Target="https://en.wikipedia.org/wiki/Ethics" TargetMode="External"/><Relationship Id="rId5" Type="http://schemas.openxmlformats.org/officeDocument/2006/relationships/hyperlink" Target="https://en.wikipedia.org/wiki/Research" TargetMode="External"/><Relationship Id="rId4" Type="http://schemas.openxmlformats.org/officeDocument/2006/relationships/hyperlink" Target="https://en.wikipedia.org/wiki/Methodology"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5"/>
          <p:cNvSpPr txBox="1">
            <a:spLocks noChangeArrowheads="1"/>
          </p:cNvSpPr>
          <p:nvPr/>
        </p:nvSpPr>
        <p:spPr bwMode="auto">
          <a:xfrm>
            <a:off x="1676400" y="1371600"/>
            <a:ext cx="8305800" cy="6309420"/>
          </a:xfrm>
          <a:prstGeom prst="rect">
            <a:avLst/>
          </a:prstGeom>
          <a:noFill/>
          <a:ln w="12700" cap="sq">
            <a:noFill/>
            <a:miter lim="800000"/>
            <a:headEnd type="none" w="sm" len="sm"/>
            <a:tailEnd type="none" w="sm" len="sm"/>
          </a:ln>
          <a:effectLst/>
        </p:spPr>
        <p:txBody>
          <a:bodyPr wrap="square">
            <a:spAutoFit/>
          </a:bodyPr>
          <a:lstStyle/>
          <a:p>
            <a:pPr algn="ctr"/>
            <a:r>
              <a:rPr lang="en-US" sz="4800" dirty="0"/>
              <a:t>Dosage Form Design</a:t>
            </a:r>
          </a:p>
          <a:p>
            <a:pPr algn="ctr"/>
            <a:endParaRPr lang="en-US" sz="4400" dirty="0"/>
          </a:p>
          <a:p>
            <a:pPr algn="ctr"/>
            <a:endParaRPr lang="en-US" sz="4400" dirty="0"/>
          </a:p>
          <a:p>
            <a:pPr algn="ctr"/>
            <a:r>
              <a:rPr lang="en-US" sz="2800" dirty="0"/>
              <a:t>Lecture 3 </a:t>
            </a:r>
          </a:p>
          <a:p>
            <a:pPr algn="ctr"/>
            <a:r>
              <a:rPr lang="en-US" sz="2800" dirty="0"/>
              <a:t>24/2/2019</a:t>
            </a:r>
          </a:p>
          <a:p>
            <a:pPr algn="ctr"/>
            <a:r>
              <a:rPr lang="en-US" sz="2800" dirty="0"/>
              <a:t>Dr. </a:t>
            </a:r>
            <a:r>
              <a:rPr lang="en-US" sz="2800" dirty="0" err="1"/>
              <a:t>Athmar</a:t>
            </a:r>
            <a:r>
              <a:rPr lang="en-US" sz="2800" dirty="0"/>
              <a:t> </a:t>
            </a:r>
            <a:r>
              <a:rPr lang="en-US" sz="2800" dirty="0" err="1"/>
              <a:t>Dhahir</a:t>
            </a:r>
            <a:r>
              <a:rPr lang="en-US" sz="2800" dirty="0"/>
              <a:t> Habeeb</a:t>
            </a:r>
          </a:p>
          <a:p>
            <a:pPr algn="ctr"/>
            <a:r>
              <a:rPr lang="en-US" sz="2800" dirty="0"/>
              <a:t>PhD in Industrial pharmacy and drug delivery</a:t>
            </a:r>
          </a:p>
          <a:p>
            <a:pPr algn="ctr"/>
            <a:r>
              <a:rPr lang="en-US" sz="2400" dirty="0">
                <a:hlinkClick r:id=""/>
              </a:rPr>
              <a:t>athmar1978@uomustansiriyah.edu.iq</a:t>
            </a:r>
          </a:p>
          <a:p>
            <a:pPr algn="ctr"/>
            <a:r>
              <a:rPr lang="en-US" sz="2400" dirty="0">
                <a:hlinkClick r:id=""/>
              </a:rPr>
              <a:t>athmar1978@yahoo.com</a:t>
            </a:r>
            <a:endParaRPr lang="en-US" sz="2400" dirty="0"/>
          </a:p>
          <a:p>
            <a:pPr algn="ctr"/>
            <a:r>
              <a:rPr lang="en-US" sz="2400" u="sng" dirty="0"/>
              <a:t>a</a:t>
            </a:r>
            <a:r>
              <a:rPr lang="en-US" sz="2400" u="sng" dirty="0">
                <a:hlinkClick r:id="rId2"/>
              </a:rPr>
              <a:t>th</a:t>
            </a:r>
            <a:r>
              <a:rPr lang="en-US" sz="2400" dirty="0">
                <a:hlinkClick r:id="rId2"/>
              </a:rPr>
              <a:t>mar.habeeb.12@ucl.ac.uk</a:t>
            </a:r>
            <a:endParaRPr lang="en-US" sz="2400" dirty="0"/>
          </a:p>
          <a:p>
            <a:pPr algn="ctr"/>
            <a:endParaRPr lang="en-US" sz="2800" dirty="0"/>
          </a:p>
          <a:p>
            <a:pPr algn="ctr"/>
            <a:endParaRPr lang="en-US" sz="4400" dirty="0"/>
          </a:p>
        </p:txBody>
      </p:sp>
    </p:spTree>
    <p:extLst>
      <p:ext uri="{BB962C8B-B14F-4D97-AF65-F5344CB8AC3E}">
        <p14:creationId xmlns:p14="http://schemas.microsoft.com/office/powerpoint/2010/main" val="345417353"/>
      </p:ext>
    </p:extLst>
  </p:cSld>
  <p:clrMapOvr>
    <a:masterClrMapping/>
  </p:clrMapOvr>
  <p:transition advClick="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5325" y="172529"/>
            <a:ext cx="8229600" cy="743712"/>
          </a:xfrm>
        </p:spPr>
        <p:txBody>
          <a:bodyPr>
            <a:normAutofit/>
          </a:bodyPr>
          <a:lstStyle/>
          <a:p>
            <a:r>
              <a:rPr lang="en-GB" sz="3200" dirty="0"/>
              <a:t>Drug metabolism  </a:t>
            </a:r>
            <a:endParaRPr lang="ar-IQ" sz="3200" dirty="0"/>
          </a:p>
        </p:txBody>
      </p:sp>
      <p:sp>
        <p:nvSpPr>
          <p:cNvPr id="4" name="Content Placeholder 3"/>
          <p:cNvSpPr>
            <a:spLocks noGrp="1"/>
          </p:cNvSpPr>
          <p:nvPr>
            <p:ph idx="1"/>
          </p:nvPr>
        </p:nvSpPr>
        <p:spPr>
          <a:xfrm>
            <a:off x="310551" y="916241"/>
            <a:ext cx="10972800" cy="5257800"/>
          </a:xfrm>
        </p:spPr>
        <p:txBody>
          <a:bodyPr>
            <a:noAutofit/>
          </a:bodyPr>
          <a:lstStyle/>
          <a:p>
            <a:pPr algn="just" rtl="0"/>
            <a:r>
              <a:rPr lang="en-GB" sz="2000" dirty="0"/>
              <a:t>A series of animal studies of a proposed drug’s ADME are undertaken to </a:t>
            </a:r>
          </a:p>
          <a:p>
            <a:pPr marL="514350" indent="-514350" algn="just">
              <a:buAutoNum type="arabicPeriod"/>
            </a:pPr>
            <a:r>
              <a:rPr lang="en-US" sz="2000" dirty="0"/>
              <a:t>The extent and rate of drug absorption from various  routes of administration, including the one intended for human use</a:t>
            </a:r>
          </a:p>
          <a:p>
            <a:pPr marL="514350" indent="-514350" algn="just">
              <a:buAutoNum type="arabicPeriod"/>
            </a:pPr>
            <a:r>
              <a:rPr lang="en-US" sz="2000" dirty="0"/>
              <a:t>The rate of distribution of the drug through the body and the site or sites and duration of the drug’s residence.</a:t>
            </a:r>
          </a:p>
          <a:p>
            <a:pPr marL="514350" indent="-514350" algn="just">
              <a:buAutoNum type="arabicPeriod"/>
            </a:pPr>
            <a:r>
              <a:rPr lang="en-US" sz="2000" dirty="0"/>
              <a:t>The rate, primary and secondary sites, and mechanism of the drug’s metabolism in the body and the chemistry and pharmacology of any metabolites</a:t>
            </a:r>
          </a:p>
          <a:p>
            <a:pPr marL="514350" indent="-514350" algn="just">
              <a:buAutoNum type="arabicPeriod"/>
            </a:pPr>
            <a:r>
              <a:rPr lang="en-US" sz="2000" dirty="0"/>
              <a:t>The proportion of administered dose eliminated from the body and its rate and route of elimination. In these studies, a minimum of two animal species are employed (generally the same as used in the pharmacologic and toxicologic studies), rodent and one other, usually a dog. </a:t>
            </a:r>
          </a:p>
          <a:p>
            <a:pPr marL="514350" indent="-514350" algn="just"/>
            <a:r>
              <a:rPr lang="en-US" sz="2000" dirty="0"/>
              <a:t>The biochemical transformation or metabolism of drug substances is the body’s means of transforming non polar drug molecules into polar compounds, which are more readily eliminated.  </a:t>
            </a:r>
          </a:p>
          <a:p>
            <a:pPr marL="457200" indent="-457200" algn="just">
              <a:buNone/>
            </a:pPr>
            <a:endParaRPr lang="en-US" sz="2000" dirty="0"/>
          </a:p>
          <a:p>
            <a:pPr algn="just" rtl="0"/>
            <a:endParaRPr lang="ar-IQ" sz="2000" dirty="0"/>
          </a:p>
        </p:txBody>
      </p:sp>
    </p:spTree>
    <p:extLst>
      <p:ext uri="{BB962C8B-B14F-4D97-AF65-F5344CB8AC3E}">
        <p14:creationId xmlns:p14="http://schemas.microsoft.com/office/powerpoint/2010/main" val="1461187097"/>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1" y="304800"/>
            <a:ext cx="6347713" cy="533400"/>
          </a:xfrm>
        </p:spPr>
        <p:txBody>
          <a:bodyPr>
            <a:normAutofit fontScale="90000"/>
          </a:bodyPr>
          <a:lstStyle/>
          <a:p>
            <a:r>
              <a:rPr lang="en-US" b="1" dirty="0"/>
              <a:t>Toxicology</a:t>
            </a:r>
            <a:br>
              <a:rPr lang="en-US" b="1" dirty="0"/>
            </a:br>
            <a:endParaRPr lang="ar-IQ" dirty="0"/>
          </a:p>
        </p:txBody>
      </p:sp>
      <p:sp>
        <p:nvSpPr>
          <p:cNvPr id="3" name="Content Placeholder 2"/>
          <p:cNvSpPr>
            <a:spLocks noGrp="1"/>
          </p:cNvSpPr>
          <p:nvPr>
            <p:ph idx="1"/>
          </p:nvPr>
        </p:nvSpPr>
        <p:spPr>
          <a:xfrm>
            <a:off x="380999" y="990600"/>
            <a:ext cx="11325225" cy="5486400"/>
          </a:xfrm>
        </p:spPr>
        <p:txBody>
          <a:bodyPr>
            <a:normAutofit fontScale="92500" lnSpcReduction="20000"/>
          </a:bodyPr>
          <a:lstStyle/>
          <a:p>
            <a:pPr algn="just" rtl="0"/>
            <a:r>
              <a:rPr lang="en-US" sz="2400" dirty="0"/>
              <a:t>Deals with the adverse or undesired effects of drugs.</a:t>
            </a:r>
          </a:p>
          <a:p>
            <a:pPr algn="just" rtl="0"/>
            <a:r>
              <a:rPr lang="en-GB" sz="2400" dirty="0"/>
              <a:t>Initial toxicology studies are conducted on rodents. Another animal, dog is added </a:t>
            </a:r>
            <a:endParaRPr lang="en-US" sz="2400" dirty="0"/>
          </a:p>
          <a:p>
            <a:pPr algn="just" rtl="0"/>
            <a:r>
              <a:rPr lang="en-US" sz="2400" dirty="0"/>
              <a:t>Not all side effects of new drugs to be tested in animals will be detected but the greater the likelihood the effect will also be seen in humans  </a:t>
            </a:r>
            <a:r>
              <a:rPr lang="en-US" sz="2400" b="1" dirty="0"/>
              <a:t>Example:</a:t>
            </a:r>
            <a:r>
              <a:rPr lang="en-US" sz="2400" dirty="0"/>
              <a:t> headache</a:t>
            </a:r>
          </a:p>
          <a:p>
            <a:pPr marL="0" indent="0" algn="just">
              <a:buNone/>
            </a:pPr>
            <a:endParaRPr lang="en-US" sz="2400" dirty="0"/>
          </a:p>
          <a:p>
            <a:pPr algn="just" rtl="0">
              <a:buNone/>
            </a:pPr>
            <a:r>
              <a:rPr lang="en-US" sz="2400" b="1" dirty="0">
                <a:solidFill>
                  <a:srgbClr val="00B050"/>
                </a:solidFill>
              </a:rPr>
              <a:t>Purpose of Safety Evaluation and Toxicity Studies</a:t>
            </a:r>
          </a:p>
          <a:p>
            <a:pPr algn="just">
              <a:buFontTx/>
              <a:buAutoNum type="arabicPeriod"/>
            </a:pPr>
            <a:r>
              <a:rPr lang="en-US" sz="2400" dirty="0"/>
              <a:t>The substance’s potential for toxicity with short-term (acute effects) or long- term use (chronic effects)</a:t>
            </a:r>
          </a:p>
          <a:p>
            <a:pPr algn="just">
              <a:buFontTx/>
              <a:buAutoNum type="arabicPeriod" startAt="2"/>
            </a:pPr>
            <a:r>
              <a:rPr lang="en-US" sz="2400" dirty="0"/>
              <a:t>The substance’s potential for specific organ toxicity</a:t>
            </a:r>
          </a:p>
          <a:p>
            <a:pPr algn="just">
              <a:buFontTx/>
              <a:buAutoNum type="arabicPeriod" startAt="3"/>
            </a:pPr>
            <a:r>
              <a:rPr lang="en-US" sz="2400" dirty="0"/>
              <a:t>The mode, site, and degree of toxicity.</a:t>
            </a:r>
          </a:p>
          <a:p>
            <a:pPr algn="just">
              <a:buFontTx/>
              <a:buAutoNum type="arabicPeriod" startAt="4"/>
            </a:pPr>
            <a:r>
              <a:rPr lang="en-US" sz="2400" dirty="0"/>
              <a:t>Dose-response relationships for low, high, and intermediate doses over a specified time</a:t>
            </a:r>
          </a:p>
          <a:p>
            <a:pPr algn="just">
              <a:buFontTx/>
              <a:buAutoNum type="arabicPeriod" startAt="5"/>
            </a:pPr>
            <a:r>
              <a:rPr lang="en-US" sz="2400" dirty="0"/>
              <a:t>Gender, reproductive, or teratogenic toxicities</a:t>
            </a:r>
          </a:p>
          <a:p>
            <a:pPr marL="0" indent="0" algn="just">
              <a:buNone/>
            </a:pPr>
            <a:r>
              <a:rPr lang="en-US" sz="2400" dirty="0"/>
              <a:t>6.  The substance’s carcinogenic and </a:t>
            </a:r>
            <a:r>
              <a:rPr lang="en-US" sz="2400" dirty="0" err="1"/>
              <a:t>genotoxic</a:t>
            </a:r>
            <a:r>
              <a:rPr lang="en-US" sz="2400" dirty="0"/>
              <a:t> potential</a:t>
            </a:r>
          </a:p>
          <a:p>
            <a:pPr algn="just" rtl="0">
              <a:buNone/>
            </a:pPr>
            <a:endParaRPr lang="en-US" sz="2400" dirty="0"/>
          </a:p>
          <a:p>
            <a:pPr algn="just"/>
            <a:endParaRPr lang="ar-IQ" dirty="0"/>
          </a:p>
        </p:txBody>
      </p:sp>
    </p:spTree>
    <p:extLst>
      <p:ext uri="{BB962C8B-B14F-4D97-AF65-F5344CB8AC3E}">
        <p14:creationId xmlns:p14="http://schemas.microsoft.com/office/powerpoint/2010/main" val="13578780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50165" y="457200"/>
            <a:ext cx="11524891" cy="5715000"/>
          </a:xfrm>
        </p:spPr>
        <p:txBody>
          <a:bodyPr>
            <a:noAutofit/>
          </a:bodyPr>
          <a:lstStyle/>
          <a:p>
            <a:pPr marL="0" indent="0" algn="just">
              <a:buNone/>
            </a:pPr>
            <a:r>
              <a:rPr lang="en-US" sz="2000" b="1" dirty="0">
                <a:solidFill>
                  <a:srgbClr val="FF0000"/>
                </a:solidFill>
              </a:rPr>
              <a:t>Acute or Short-Term Toxicity Studies</a:t>
            </a:r>
          </a:p>
          <a:p>
            <a:pPr algn="just" rtl="0">
              <a:buFont typeface="Wingdings" pitchFamily="2" charset="2"/>
              <a:buChar char="Ø"/>
            </a:pPr>
            <a:r>
              <a:rPr lang="en-US" sz="2000" dirty="0"/>
              <a:t> These studies are designed to determine the toxic effects of a test compound when administered in a </a:t>
            </a:r>
            <a:r>
              <a:rPr lang="en-US" sz="2000" b="1" u="sng" dirty="0"/>
              <a:t>single dose and/or in multiple dose doses over a short period, usually a single day.</a:t>
            </a:r>
          </a:p>
          <a:p>
            <a:pPr algn="just" rtl="0">
              <a:buFont typeface="Wingdings" pitchFamily="2" charset="2"/>
              <a:buChar char="Ø"/>
            </a:pPr>
            <a:r>
              <a:rPr lang="en-US" sz="2000" dirty="0"/>
              <a:t> Animals are observed and compared with the controls for eating and drinking habits, weight changes, toxic effects, psychomotor changes, and any other sign of untoward effects, usually over a </a:t>
            </a:r>
            <a:r>
              <a:rPr lang="en-US" sz="2000" b="1" u="sng" dirty="0"/>
              <a:t>30-day postdose period</a:t>
            </a:r>
            <a:r>
              <a:rPr lang="en-US" sz="2000" dirty="0"/>
              <a:t>.</a:t>
            </a:r>
          </a:p>
          <a:p>
            <a:pPr algn="just" rtl="0">
              <a:buFont typeface="Wingdings" pitchFamily="2" charset="2"/>
              <a:buChar char="Ø"/>
            </a:pPr>
            <a:r>
              <a:rPr lang="en-US" sz="2000" dirty="0"/>
              <a:t> feces and urine are collected and clinical laboratory test performed to detect changes in clinical chemistry and other changes that could indicate toxicity.  </a:t>
            </a:r>
          </a:p>
          <a:p>
            <a:pPr algn="just" rtl="0"/>
            <a:r>
              <a:rPr lang="en-US" sz="2000" dirty="0"/>
              <a:t>Animal death: recorded; study on histology; pathology and statistically evaluated on the basis of dose response</a:t>
            </a:r>
            <a:r>
              <a:rPr lang="en-US" sz="2000" dirty="0" smtClean="0"/>
              <a:t>.</a:t>
            </a:r>
            <a:endParaRPr lang="en-GB" sz="2000" dirty="0"/>
          </a:p>
          <a:p>
            <a:pPr marL="0" indent="0" algn="just">
              <a:buNone/>
            </a:pPr>
            <a:r>
              <a:rPr lang="en-US" sz="2000" b="1" dirty="0" err="1">
                <a:solidFill>
                  <a:srgbClr val="FF0000"/>
                </a:solidFill>
              </a:rPr>
              <a:t>Subacute</a:t>
            </a:r>
            <a:r>
              <a:rPr lang="en-US" sz="2000" b="1" dirty="0">
                <a:solidFill>
                  <a:srgbClr val="FF0000"/>
                </a:solidFill>
              </a:rPr>
              <a:t> or </a:t>
            </a:r>
            <a:r>
              <a:rPr lang="en-US" sz="2000" b="1" dirty="0" err="1">
                <a:solidFill>
                  <a:srgbClr val="FF0000"/>
                </a:solidFill>
              </a:rPr>
              <a:t>Subchronic</a:t>
            </a:r>
            <a:r>
              <a:rPr lang="en-US" sz="2000" b="1" dirty="0">
                <a:solidFill>
                  <a:srgbClr val="FF0000"/>
                </a:solidFill>
              </a:rPr>
              <a:t> Studies</a:t>
            </a:r>
          </a:p>
          <a:p>
            <a:pPr algn="just" rtl="0"/>
            <a:r>
              <a:rPr lang="en-US" sz="2000" dirty="0"/>
              <a:t>Animal toxicity studies of a minimum of </a:t>
            </a:r>
            <a:r>
              <a:rPr lang="en-US" sz="2000" b="1" u="sng" dirty="0"/>
              <a:t>2 weeks of daily drug administration at three or more dosage levels to two animal species</a:t>
            </a:r>
            <a:r>
              <a:rPr lang="en-US" sz="2000" dirty="0"/>
              <a:t> are required to support the initial ad ministration of a single dose in human clinical testing. </a:t>
            </a:r>
          </a:p>
          <a:p>
            <a:pPr algn="just"/>
            <a:endParaRPr lang="en-US" sz="2000" dirty="0"/>
          </a:p>
          <a:p>
            <a:pPr algn="just"/>
            <a:endParaRPr lang="en-US" sz="2000" dirty="0"/>
          </a:p>
          <a:p>
            <a:pPr algn="just" rtl="0"/>
            <a:endParaRPr lang="ar-IQ" sz="2000" dirty="0"/>
          </a:p>
        </p:txBody>
      </p:sp>
    </p:spTree>
    <p:extLst>
      <p:ext uri="{BB962C8B-B14F-4D97-AF65-F5344CB8AC3E}">
        <p14:creationId xmlns:p14="http://schemas.microsoft.com/office/powerpoint/2010/main" val="4217055341"/>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4"/>
          <p:cNvSpPr>
            <a:spLocks noChangeArrowheads="1"/>
          </p:cNvSpPr>
          <p:nvPr/>
        </p:nvSpPr>
        <p:spPr bwMode="auto">
          <a:xfrm>
            <a:off x="172528" y="431322"/>
            <a:ext cx="11205713" cy="6001643"/>
          </a:xfrm>
          <a:prstGeom prst="rect">
            <a:avLst/>
          </a:prstGeom>
          <a:noFill/>
          <a:ln w="12700" cap="sq">
            <a:noFill/>
            <a:miter lim="800000"/>
            <a:headEnd type="none" w="sm" len="sm"/>
            <a:tailEnd type="none" w="sm" len="sm"/>
          </a:ln>
          <a:effectLst/>
        </p:spPr>
        <p:txBody>
          <a:bodyPr wrap="square">
            <a:spAutoFit/>
          </a:bodyPr>
          <a:lstStyle/>
          <a:p>
            <a:pPr algn="just"/>
            <a:r>
              <a:rPr lang="en-US" sz="2400" b="1" dirty="0">
                <a:solidFill>
                  <a:srgbClr val="FF0000"/>
                </a:solidFill>
              </a:rPr>
              <a:t>Chronic toxicity </a:t>
            </a:r>
            <a:r>
              <a:rPr lang="en-US" sz="2400" b="1" dirty="0" smtClean="0">
                <a:solidFill>
                  <a:srgbClr val="FF0000"/>
                </a:solidFill>
              </a:rPr>
              <a:t>studies</a:t>
            </a:r>
          </a:p>
          <a:p>
            <a:pPr algn="just"/>
            <a:endParaRPr lang="en-US" sz="2400" dirty="0">
              <a:solidFill>
                <a:srgbClr val="FF0000"/>
              </a:solidFill>
            </a:endParaRPr>
          </a:p>
          <a:p>
            <a:pPr marL="342900" indent="-342900" algn="just">
              <a:buFont typeface="Arial" panose="020B0604020202020204" pitchFamily="34" charset="0"/>
              <a:buChar char="•"/>
            </a:pPr>
            <a:r>
              <a:rPr lang="en-US" sz="2400" dirty="0"/>
              <a:t>The initial human dose is usually </a:t>
            </a:r>
            <a:r>
              <a:rPr lang="en-US" sz="2400" dirty="0">
                <a:solidFill>
                  <a:srgbClr val="FF0000"/>
                </a:solidFill>
              </a:rPr>
              <a:t>one-tenth of the highest nontoxic dose </a:t>
            </a:r>
            <a:r>
              <a:rPr lang="en-US" sz="2400" dirty="0"/>
              <a:t>(in milligrams per kilogram of subject’s weight) shown during the animal studies. </a:t>
            </a:r>
            <a:endParaRPr lang="en-US" sz="2400" dirty="0" smtClean="0"/>
          </a:p>
          <a:p>
            <a:pPr marL="342900" indent="-342900" algn="just">
              <a:buFont typeface="Arial" panose="020B0604020202020204" pitchFamily="34" charset="0"/>
              <a:buChar char="•"/>
            </a:pPr>
            <a:r>
              <a:rPr lang="en-US" sz="2400" dirty="0" smtClean="0"/>
              <a:t>For </a:t>
            </a:r>
            <a:r>
              <a:rPr lang="en-US" sz="2400" dirty="0"/>
              <a:t>drugs intended to be given to humans for a week or more, animal studies of 90 to 180 days must demonstrate safety. </a:t>
            </a:r>
            <a:endParaRPr lang="en-US" sz="2400" dirty="0" smtClean="0"/>
          </a:p>
          <a:p>
            <a:pPr marL="342900" indent="-342900" algn="just">
              <a:buFont typeface="Arial" panose="020B0604020202020204" pitchFamily="34" charset="0"/>
              <a:buChar char="•"/>
            </a:pPr>
            <a:r>
              <a:rPr lang="en-US" sz="2400" dirty="0" smtClean="0"/>
              <a:t>If </a:t>
            </a:r>
            <a:r>
              <a:rPr lang="en-US" sz="2400" dirty="0"/>
              <a:t>the drug is to be used for a chronic human illness, animal studies 1 year or longer must be undertaken to support human use.</a:t>
            </a:r>
          </a:p>
          <a:p>
            <a:pPr marL="342900" indent="-342900" algn="just">
              <a:buFont typeface="Arial" panose="020B0604020202020204" pitchFamily="34" charset="0"/>
              <a:buChar char="•"/>
            </a:pPr>
            <a:r>
              <a:rPr lang="en-US" sz="2400" dirty="0"/>
              <a:t>Compare the strain, sex, age, dose levels and ranges, routes of administration, duration of treatment, observed effects, mortality, body weight changes, food and water consumption, physical examination (electrocardiography, ophthalmic, examination), hematology, clinical chemistry, organ weights, gross pathology, </a:t>
            </a:r>
            <a:r>
              <a:rPr lang="en-US" sz="2400" dirty="0" err="1"/>
              <a:t>neoplastic</a:t>
            </a:r>
            <a:r>
              <a:rPr lang="en-US" sz="2400" dirty="0"/>
              <a:t> pathology, histopathology, urinalysis, ADME data </a:t>
            </a:r>
          </a:p>
          <a:p>
            <a:pPr algn="just"/>
            <a:endParaRPr lang="en-US" sz="2400" dirty="0"/>
          </a:p>
          <a:p>
            <a:pPr algn="just"/>
            <a:endParaRPr lang="en-US" sz="2400" dirty="0"/>
          </a:p>
        </p:txBody>
      </p:sp>
    </p:spTree>
    <p:extLst>
      <p:ext uri="{BB962C8B-B14F-4D97-AF65-F5344CB8AC3E}">
        <p14:creationId xmlns:p14="http://schemas.microsoft.com/office/powerpoint/2010/main" val="3644814617"/>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319176" y="396814"/>
            <a:ext cx="11317857" cy="5763883"/>
          </a:xfrm>
        </p:spPr>
        <p:txBody>
          <a:bodyPr>
            <a:noAutofit/>
          </a:bodyPr>
          <a:lstStyle/>
          <a:p>
            <a:pPr marL="0" indent="0" algn="just" rtl="0">
              <a:buNone/>
            </a:pPr>
            <a:r>
              <a:rPr lang="en-US" sz="2400" b="1" dirty="0">
                <a:solidFill>
                  <a:srgbClr val="FF0000"/>
                </a:solidFill>
              </a:rPr>
              <a:t>Carcinogenicity Studies</a:t>
            </a:r>
          </a:p>
          <a:p>
            <a:pPr algn="just" rtl="0">
              <a:buFont typeface="Wingdings" pitchFamily="2" charset="2"/>
              <a:buChar char="Ø"/>
            </a:pPr>
            <a:r>
              <a:rPr lang="en-US" sz="2400" dirty="0"/>
              <a:t> Carcinogenicity testing is usually component of chronic testing and is undertaken when compound has shown sufficient promise as a drug to enter human clinical trials.</a:t>
            </a:r>
          </a:p>
          <a:p>
            <a:pPr algn="just" rtl="0">
              <a:buFont typeface="Wingdings" pitchFamily="2" charset="2"/>
              <a:buChar char="Ø"/>
            </a:pPr>
            <a:r>
              <a:rPr lang="en-GB" sz="2400" dirty="0"/>
              <a:t> Carcinogenicity studies carried out in limited number of rat and mouse strains when there is information on spontaneous tumor incidence. </a:t>
            </a:r>
          </a:p>
          <a:p>
            <a:pPr algn="just" rtl="0">
              <a:buFont typeface="Wingdings" pitchFamily="2" charset="2"/>
              <a:buChar char="Ø"/>
            </a:pPr>
            <a:r>
              <a:rPr lang="en-GB" sz="2400" dirty="0"/>
              <a:t> Dose-ranging studies are done with </a:t>
            </a:r>
            <a:r>
              <a:rPr lang="en-GB" sz="2400" dirty="0" smtClean="0"/>
              <a:t>female </a:t>
            </a:r>
            <a:r>
              <a:rPr lang="en-GB" sz="2400" dirty="0"/>
              <a:t>and male animals using high, intermediate, and low doses over a 90-day period.</a:t>
            </a:r>
          </a:p>
          <a:p>
            <a:pPr algn="just" rtl="0">
              <a:buFont typeface="Wingdings" pitchFamily="2" charset="2"/>
              <a:buChar char="Ø"/>
            </a:pPr>
            <a:r>
              <a:rPr lang="en-GB" sz="2400" dirty="0"/>
              <a:t> </a:t>
            </a:r>
            <a:r>
              <a:rPr lang="en-US" sz="2400" dirty="0"/>
              <a:t>Carcinogenicity studies are long term (18-24 months), with surviving animals killed and studied at defined weeks during the test period.</a:t>
            </a:r>
          </a:p>
          <a:p>
            <a:pPr algn="just" rtl="0">
              <a:buFont typeface="Wingdings" pitchFamily="2" charset="2"/>
              <a:buChar char="Ø"/>
            </a:pPr>
            <a:r>
              <a:rPr lang="en-US" sz="2400" dirty="0"/>
              <a:t>Data  on the causes of animal death, tumor incidence, type and site, and necropsy findings are collected and evaluated.</a:t>
            </a:r>
          </a:p>
          <a:p>
            <a:pPr algn="just" rtl="0">
              <a:buFont typeface="Wingdings" pitchFamily="2" charset="2"/>
              <a:buChar char="Ø"/>
            </a:pPr>
            <a:r>
              <a:rPr lang="en-US" sz="2400" dirty="0"/>
              <a:t>Any </a:t>
            </a:r>
            <a:r>
              <a:rPr lang="en-US" sz="2400" dirty="0" err="1"/>
              <a:t>preneoplastic</a:t>
            </a:r>
            <a:r>
              <a:rPr lang="en-US" sz="2400" dirty="0"/>
              <a:t> lesions and/or tissue-specific proliferation effects are important findings  </a:t>
            </a:r>
          </a:p>
          <a:p>
            <a:pPr algn="just" rtl="0"/>
            <a:endParaRPr lang="ar-IQ" sz="2400" dirty="0"/>
          </a:p>
        </p:txBody>
      </p:sp>
    </p:spTree>
    <p:extLst>
      <p:ext uri="{BB962C8B-B14F-4D97-AF65-F5344CB8AC3E}">
        <p14:creationId xmlns:p14="http://schemas.microsoft.com/office/powerpoint/2010/main" val="1584429348"/>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41539" y="439947"/>
            <a:ext cx="11119449" cy="5884653"/>
          </a:xfrm>
        </p:spPr>
        <p:txBody>
          <a:bodyPr>
            <a:noAutofit/>
          </a:bodyPr>
          <a:lstStyle/>
          <a:p>
            <a:pPr marL="0" indent="0" algn="just" rtl="0">
              <a:buNone/>
            </a:pPr>
            <a:r>
              <a:rPr lang="en-US" sz="2000" b="1" dirty="0">
                <a:solidFill>
                  <a:srgbClr val="FF0000"/>
                </a:solidFill>
              </a:rPr>
              <a:t>Reproduction Studies</a:t>
            </a:r>
          </a:p>
          <a:p>
            <a:pPr algn="just" rtl="0"/>
            <a:r>
              <a:rPr lang="en-US" sz="2000" dirty="0"/>
              <a:t>Reproduction studies are undertaken to reveal any effect of an active ingredient on mammalian reproduction. Included in these studies are fertility and mating behavior; early embryonic, prenatal, and postnatal development, multigenerational effects, and teratology.</a:t>
            </a:r>
          </a:p>
          <a:p>
            <a:pPr algn="just" rtl="0"/>
            <a:r>
              <a:rPr lang="en-US" sz="2000" dirty="0"/>
              <a:t>In these studies, the maternal parent, fetus, neonates, and weaning offspring are evaluated for anatomic abnormalities, growth, and development.  </a:t>
            </a:r>
          </a:p>
          <a:p>
            <a:pPr algn="just" rtl="0"/>
            <a:r>
              <a:rPr lang="en-US" sz="2000" dirty="0"/>
              <a:t>The animal used in other toxicity studies in reproductive studies, usually the </a:t>
            </a:r>
            <a:r>
              <a:rPr lang="en-US" sz="2000" dirty="0">
                <a:solidFill>
                  <a:srgbClr val="FF0000"/>
                </a:solidFill>
              </a:rPr>
              <a:t>rats.</a:t>
            </a:r>
            <a:endParaRPr lang="en-GB" sz="2000" dirty="0">
              <a:solidFill>
                <a:srgbClr val="FF0000"/>
              </a:solidFill>
            </a:endParaRPr>
          </a:p>
          <a:p>
            <a:pPr algn="just" rtl="0"/>
            <a:r>
              <a:rPr lang="en-US" sz="2000" dirty="0"/>
              <a:t>In </a:t>
            </a:r>
            <a:r>
              <a:rPr lang="en-US" sz="2000" dirty="0" err="1"/>
              <a:t>embryotoxicity</a:t>
            </a:r>
            <a:r>
              <a:rPr lang="en-US" sz="2000" dirty="0"/>
              <a:t> studies only, a second mammalian species traditionally has been required.  The </a:t>
            </a:r>
            <a:r>
              <a:rPr lang="en-US" sz="2000" b="1" dirty="0">
                <a:solidFill>
                  <a:srgbClr val="FF0000"/>
                </a:solidFill>
              </a:rPr>
              <a:t>rabbit</a:t>
            </a:r>
            <a:r>
              <a:rPr lang="en-US" sz="2000" b="1" dirty="0"/>
              <a:t> </a:t>
            </a:r>
            <a:r>
              <a:rPr lang="en-US" sz="2000" dirty="0"/>
              <a:t>is the preferred choice for practically and the extensive background knowledge accumulated on this species.</a:t>
            </a:r>
          </a:p>
          <a:p>
            <a:pPr marL="0" indent="0" algn="just" rtl="0">
              <a:buNone/>
            </a:pPr>
            <a:r>
              <a:rPr lang="en-US" sz="2000" b="1" dirty="0" err="1">
                <a:solidFill>
                  <a:srgbClr val="FF0000"/>
                </a:solidFill>
              </a:rPr>
              <a:t>Genotoxicity</a:t>
            </a:r>
            <a:r>
              <a:rPr lang="en-US" sz="2000" b="1" dirty="0">
                <a:solidFill>
                  <a:srgbClr val="FF0000"/>
                </a:solidFill>
              </a:rPr>
              <a:t> or </a:t>
            </a:r>
            <a:r>
              <a:rPr lang="en-US" sz="2000" b="1" dirty="0" err="1">
                <a:solidFill>
                  <a:srgbClr val="FF0000"/>
                </a:solidFill>
              </a:rPr>
              <a:t>Mutagenicity</a:t>
            </a:r>
            <a:r>
              <a:rPr lang="en-US" sz="2000" b="1" dirty="0">
                <a:solidFill>
                  <a:srgbClr val="FF0000"/>
                </a:solidFill>
              </a:rPr>
              <a:t> Studies</a:t>
            </a:r>
            <a:endParaRPr lang="en-US" sz="2000" dirty="0">
              <a:solidFill>
                <a:srgbClr val="FF0000"/>
              </a:solidFill>
            </a:endParaRPr>
          </a:p>
          <a:p>
            <a:pPr algn="just" rtl="0"/>
            <a:r>
              <a:rPr lang="en-US" sz="2000" dirty="0"/>
              <a:t>Performed to determine whether the test compound can affect gene mutation or cause chromosome or DNA damage.  Strains </a:t>
            </a:r>
            <a:r>
              <a:rPr lang="en-US" sz="2000" b="1" dirty="0"/>
              <a:t>Salmonella </a:t>
            </a:r>
            <a:r>
              <a:rPr lang="en-US" sz="2000" b="1" dirty="0" err="1"/>
              <a:t>typhimurium</a:t>
            </a:r>
            <a:r>
              <a:rPr lang="en-US" sz="2000" dirty="0"/>
              <a:t> are routinely used in assays to detect mutations.</a:t>
            </a:r>
          </a:p>
          <a:p>
            <a:pPr algn="just" rtl="0"/>
            <a:endParaRPr lang="ar-IQ" sz="2000" dirty="0"/>
          </a:p>
        </p:txBody>
      </p:sp>
    </p:spTree>
    <p:extLst>
      <p:ext uri="{BB962C8B-B14F-4D97-AF65-F5344CB8AC3E}">
        <p14:creationId xmlns:p14="http://schemas.microsoft.com/office/powerpoint/2010/main" val="65621231"/>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0" y="704850"/>
            <a:ext cx="8229600" cy="590550"/>
          </a:xfrm>
        </p:spPr>
        <p:txBody>
          <a:bodyPr>
            <a:normAutofit fontScale="90000"/>
          </a:bodyPr>
          <a:lstStyle/>
          <a:p>
            <a:pPr rtl="0"/>
            <a:r>
              <a:rPr lang="ar-IQ" sz="2700" b="1" dirty="0"/>
              <a:t/>
            </a:r>
            <a:br>
              <a:rPr lang="ar-IQ" sz="2700" b="1" dirty="0"/>
            </a:br>
            <a:r>
              <a:rPr lang="en-US" sz="2700" b="1" dirty="0"/>
              <a:t/>
            </a:r>
            <a:br>
              <a:rPr lang="en-US" sz="2700" b="1" dirty="0"/>
            </a:br>
            <a:endParaRPr lang="ar-IQ" dirty="0"/>
          </a:p>
        </p:txBody>
      </p:sp>
      <p:sp>
        <p:nvSpPr>
          <p:cNvPr id="4" name="Content Placeholder 3"/>
          <p:cNvSpPr>
            <a:spLocks noGrp="1"/>
          </p:cNvSpPr>
          <p:nvPr>
            <p:ph idx="4294967295"/>
          </p:nvPr>
        </p:nvSpPr>
        <p:spPr>
          <a:xfrm>
            <a:off x="526212" y="539151"/>
            <a:ext cx="10946920" cy="5715000"/>
          </a:xfrm>
        </p:spPr>
        <p:txBody>
          <a:bodyPr>
            <a:noAutofit/>
          </a:bodyPr>
          <a:lstStyle/>
          <a:p>
            <a:pPr marL="0" indent="0" algn="just" rtl="0">
              <a:lnSpc>
                <a:spcPct val="150000"/>
              </a:lnSpc>
              <a:buNone/>
            </a:pPr>
            <a:r>
              <a:rPr lang="en-GB" sz="2400" b="1" dirty="0">
                <a:solidFill>
                  <a:srgbClr val="FF0000"/>
                </a:solidFill>
              </a:rPr>
              <a:t>Early Formulation Studies</a:t>
            </a:r>
          </a:p>
          <a:p>
            <a:pPr algn="just" rtl="0">
              <a:lnSpc>
                <a:spcPct val="120000"/>
              </a:lnSpc>
              <a:buFont typeface="Wingdings" pitchFamily="2" charset="2"/>
              <a:buChar char="v"/>
            </a:pPr>
            <a:r>
              <a:rPr lang="en-US" sz="2400" dirty="0"/>
              <a:t>As a promising compound is characterized for biological activity, it is also evaluated with regard to chemical and physical properties that have bearing on its ultimate and successful formulation into stable and effective pharmaceutical product. This is the area of responsibility of pharmaceutical scientists and formulation pharmacists trained in pharmaceutics.</a:t>
            </a:r>
          </a:p>
          <a:p>
            <a:pPr algn="just" rtl="0">
              <a:lnSpc>
                <a:spcPct val="120000"/>
              </a:lnSpc>
              <a:buFont typeface="Wingdings" pitchFamily="2" charset="2"/>
              <a:buChar char="v"/>
            </a:pPr>
            <a:r>
              <a:rPr lang="en-US" sz="2400" b="1" dirty="0">
                <a:solidFill>
                  <a:srgbClr val="FF0000"/>
                </a:solidFill>
              </a:rPr>
              <a:t>Preformulation Studies</a:t>
            </a:r>
            <a:endParaRPr lang="en-US" sz="2400" dirty="0">
              <a:solidFill>
                <a:srgbClr val="FF0000"/>
              </a:solidFill>
            </a:endParaRPr>
          </a:p>
          <a:p>
            <a:pPr algn="just">
              <a:lnSpc>
                <a:spcPct val="120000"/>
              </a:lnSpc>
            </a:pPr>
            <a:r>
              <a:rPr lang="en-US" sz="2400" dirty="0" smtClean="0"/>
              <a:t>Each </a:t>
            </a:r>
            <a:r>
              <a:rPr lang="en-US" sz="2400" dirty="0"/>
              <a:t>drug substance has intrinsic chemical and physical characteristic that must be considered before the development of a pharmaceutical formulation. Among these are the drug’s solubility, partition coefficient, dissolution rate, physical form, and stability</a:t>
            </a:r>
          </a:p>
          <a:p>
            <a:pPr algn="just">
              <a:lnSpc>
                <a:spcPct val="120000"/>
              </a:lnSpc>
            </a:pPr>
            <a:endParaRPr lang="ar-IQ" sz="2400" dirty="0"/>
          </a:p>
        </p:txBody>
      </p:sp>
    </p:spTree>
    <p:extLst>
      <p:ext uri="{BB962C8B-B14F-4D97-AF65-F5344CB8AC3E}">
        <p14:creationId xmlns:p14="http://schemas.microsoft.com/office/powerpoint/2010/main" val="3197970318"/>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ext Box 4"/>
          <p:cNvSpPr txBox="1">
            <a:spLocks noChangeArrowheads="1"/>
          </p:cNvSpPr>
          <p:nvPr/>
        </p:nvSpPr>
        <p:spPr bwMode="auto">
          <a:xfrm>
            <a:off x="258792" y="522001"/>
            <a:ext cx="11119450" cy="5940088"/>
          </a:xfrm>
          <a:prstGeom prst="rect">
            <a:avLst/>
          </a:prstGeom>
          <a:noFill/>
          <a:ln w="12700" cap="sq">
            <a:noFill/>
            <a:miter lim="800000"/>
            <a:headEnd type="none" w="sm" len="sm"/>
            <a:tailEnd type="none" w="sm" len="sm"/>
          </a:ln>
          <a:effectLst/>
        </p:spPr>
        <p:txBody>
          <a:bodyPr wrap="square">
            <a:spAutoFit/>
          </a:bodyPr>
          <a:lstStyle/>
          <a:p>
            <a:pPr algn="just"/>
            <a:r>
              <a:rPr lang="en-US" sz="2000" b="1" dirty="0">
                <a:solidFill>
                  <a:srgbClr val="FF0000"/>
                </a:solidFill>
              </a:rPr>
              <a:t>Drug Solubility</a:t>
            </a:r>
          </a:p>
          <a:p>
            <a:pPr algn="just"/>
            <a:r>
              <a:rPr lang="en-US" sz="2000" dirty="0"/>
              <a:t>- A drug substance administered by any route must posses some aqueous solubility for systemic absorption and therapeutic response.</a:t>
            </a:r>
          </a:p>
          <a:p>
            <a:pPr algn="just">
              <a:buFontTx/>
              <a:buChar char="-"/>
            </a:pPr>
            <a:r>
              <a:rPr lang="en-US" sz="2000" dirty="0"/>
              <a:t>Poorly soluble compounds (example less than </a:t>
            </a:r>
            <a:r>
              <a:rPr lang="en-US" sz="2000" dirty="0" smtClean="0"/>
              <a:t>10 mg/ml </a:t>
            </a:r>
            <a:r>
              <a:rPr lang="en-US" sz="2000" dirty="0"/>
              <a:t>aqueous solubility) may exhibit incomplete, erratic, and or slow absorption and thus produce a minimal response at desired dosage.</a:t>
            </a:r>
          </a:p>
          <a:p>
            <a:pPr algn="just">
              <a:buFontTx/>
              <a:buChar char="-"/>
            </a:pPr>
            <a:r>
              <a:rPr lang="en-GB" sz="2000" dirty="0"/>
              <a:t>Increase aqueous solubility by:</a:t>
            </a:r>
          </a:p>
          <a:p>
            <a:pPr marL="457200" indent="-457200" algn="just">
              <a:buFont typeface="+mj-lt"/>
              <a:buAutoNum type="arabicPeriod"/>
            </a:pPr>
            <a:r>
              <a:rPr lang="en-GB" sz="2000" dirty="0"/>
              <a:t>Prepare more soluble compound, such as salt or esters, </a:t>
            </a:r>
            <a:endParaRPr lang="en-GB" sz="2000" dirty="0" smtClean="0"/>
          </a:p>
          <a:p>
            <a:pPr marL="457200" indent="-457200" algn="just">
              <a:buFont typeface="+mj-lt"/>
              <a:buAutoNum type="arabicPeriod"/>
            </a:pPr>
            <a:r>
              <a:rPr lang="en-GB" sz="2000" dirty="0" smtClean="0"/>
              <a:t>By </a:t>
            </a:r>
            <a:r>
              <a:rPr lang="en-GB" sz="2000" dirty="0"/>
              <a:t>chemical complexation</a:t>
            </a:r>
          </a:p>
          <a:p>
            <a:pPr marL="457200" indent="-457200" algn="just">
              <a:buFont typeface="+mj-lt"/>
              <a:buAutoNum type="arabicPeriod"/>
            </a:pPr>
            <a:r>
              <a:rPr lang="en-GB" sz="2000" dirty="0"/>
              <a:t>By reducing particle size.</a:t>
            </a:r>
          </a:p>
          <a:p>
            <a:pPr marL="457200" indent="-457200" algn="just"/>
            <a:endParaRPr lang="en-US" sz="2000" dirty="0"/>
          </a:p>
          <a:p>
            <a:pPr marL="457200" indent="-457200" algn="just"/>
            <a:r>
              <a:rPr lang="en-US" sz="2000" b="1" dirty="0">
                <a:solidFill>
                  <a:srgbClr val="FF0000"/>
                </a:solidFill>
              </a:rPr>
              <a:t>Partition Coefficient</a:t>
            </a:r>
          </a:p>
          <a:p>
            <a:pPr marL="457200" indent="-457200" algn="just">
              <a:buFont typeface="Arial" pitchFamily="34" charset="0"/>
              <a:buChar char="•"/>
            </a:pPr>
            <a:r>
              <a:rPr lang="en-GB" sz="2000" dirty="0"/>
              <a:t>to produce a pharmacologic response, a drug molecule must cross biologic membrane of protein and lipid, which as lipophilic barrier to many drugs.</a:t>
            </a:r>
          </a:p>
          <a:p>
            <a:pPr marL="457200" indent="-457200" algn="just">
              <a:buFont typeface="Arial" pitchFamily="34" charset="0"/>
              <a:buChar char="•"/>
            </a:pPr>
            <a:r>
              <a:rPr lang="en-GB" sz="2000" dirty="0"/>
              <a:t>The ability of a drug to penetrate this barrier based on lipids solubility (lipophilic) versus aqueous phase (hydrophilic).</a:t>
            </a:r>
          </a:p>
          <a:p>
            <a:pPr marL="457200" indent="-457200" algn="just">
              <a:buFont typeface="Arial" pitchFamily="34" charset="0"/>
              <a:buChar char="•"/>
            </a:pPr>
            <a:r>
              <a:rPr lang="en-US" sz="2000" dirty="0"/>
              <a:t>Partition</a:t>
            </a:r>
            <a:r>
              <a:rPr lang="en-US" sz="2000" b="1" dirty="0"/>
              <a:t> </a:t>
            </a:r>
            <a:r>
              <a:rPr lang="en-US" sz="2000" dirty="0"/>
              <a:t>coefficient is measure of distribution in lipophilic-hydrophilic phase system and indicates its ability to penetrate biologic multiphase system.</a:t>
            </a:r>
          </a:p>
          <a:p>
            <a:pPr algn="just">
              <a:buFontTx/>
              <a:buChar char="-"/>
            </a:pPr>
            <a:endParaRPr lang="en-US" sz="2000" dirty="0"/>
          </a:p>
        </p:txBody>
      </p:sp>
    </p:spTree>
    <p:extLst>
      <p:ext uri="{BB962C8B-B14F-4D97-AF65-F5344CB8AC3E}">
        <p14:creationId xmlns:p14="http://schemas.microsoft.com/office/powerpoint/2010/main" val="1183061829"/>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ext Box 4"/>
          <p:cNvSpPr txBox="1">
            <a:spLocks noChangeArrowheads="1"/>
          </p:cNvSpPr>
          <p:nvPr/>
        </p:nvSpPr>
        <p:spPr bwMode="auto">
          <a:xfrm>
            <a:off x="198408" y="600057"/>
            <a:ext cx="11438626" cy="5509200"/>
          </a:xfrm>
          <a:prstGeom prst="rect">
            <a:avLst/>
          </a:prstGeom>
          <a:noFill/>
          <a:ln w="12700" cap="sq">
            <a:noFill/>
            <a:miter lim="800000"/>
            <a:headEnd type="none" w="sm" len="sm"/>
            <a:tailEnd type="none" w="sm" len="sm"/>
          </a:ln>
          <a:effectLst/>
        </p:spPr>
        <p:txBody>
          <a:bodyPr wrap="square">
            <a:spAutoFit/>
          </a:bodyPr>
          <a:lstStyle/>
          <a:p>
            <a:pPr algn="just"/>
            <a:r>
              <a:rPr lang="en-US" sz="2400" b="1" dirty="0">
                <a:solidFill>
                  <a:srgbClr val="FF0000"/>
                </a:solidFill>
              </a:rPr>
              <a:t>Dissolution Rate</a:t>
            </a:r>
            <a:endParaRPr lang="en-US" sz="2400" dirty="0">
              <a:solidFill>
                <a:srgbClr val="FF0000"/>
              </a:solidFill>
            </a:endParaRPr>
          </a:p>
          <a:p>
            <a:pPr algn="just">
              <a:buFontTx/>
              <a:buChar char="-"/>
            </a:pPr>
            <a:r>
              <a:rPr lang="en-US" sz="2400" dirty="0"/>
              <a:t>Is the speed at which a drug substance dissolves in a medium. Dissolution constant, and partition coefficient, can provide indication of drug’s absorption potential.</a:t>
            </a:r>
          </a:p>
          <a:p>
            <a:pPr algn="just">
              <a:buFontTx/>
              <a:buChar char="-"/>
            </a:pPr>
            <a:r>
              <a:rPr lang="en-GB" sz="2400" dirty="0"/>
              <a:t>For a chemical entity, its acid, base, or salt forms, as well as its physical form (e.g., particle size), may result in differences in dissolution rate. </a:t>
            </a:r>
          </a:p>
          <a:p>
            <a:pPr algn="just">
              <a:buFontTx/>
              <a:buChar char="-"/>
            </a:pPr>
            <a:endParaRPr lang="en-US" sz="2400" dirty="0"/>
          </a:p>
          <a:p>
            <a:pPr algn="just"/>
            <a:r>
              <a:rPr lang="en-US" sz="2400" b="1" dirty="0">
                <a:solidFill>
                  <a:srgbClr val="FF0000"/>
                </a:solidFill>
              </a:rPr>
              <a:t>Physical Form</a:t>
            </a:r>
          </a:p>
          <a:p>
            <a:pPr algn="just">
              <a:buFontTx/>
              <a:buChar char="-"/>
            </a:pPr>
            <a:r>
              <a:rPr lang="en-US" sz="2400" dirty="0"/>
              <a:t>The crystal or amorphous forms and/ or the particle size of a powdered drug can affect the dissolution rate, thus the rate and extent of absorption, for a number of drugs. </a:t>
            </a:r>
          </a:p>
          <a:p>
            <a:pPr algn="just">
              <a:buFontTx/>
              <a:buChar char="-"/>
            </a:pPr>
            <a:r>
              <a:rPr lang="en-GB" sz="2400" dirty="0"/>
              <a:t>Reducing particle size increase surface area of poorly soluble drug and its dissolution rate in the gut is enhanced. </a:t>
            </a:r>
            <a:endParaRPr lang="en-US" sz="2400" dirty="0"/>
          </a:p>
          <a:p>
            <a:pPr>
              <a:buFontTx/>
              <a:buChar char="-"/>
            </a:pPr>
            <a:endParaRPr lang="en-GB" sz="2000" dirty="0"/>
          </a:p>
          <a:p>
            <a:pPr>
              <a:buFontTx/>
              <a:buChar char="-"/>
            </a:pPr>
            <a:endParaRPr lang="en-US" sz="2000" dirty="0"/>
          </a:p>
        </p:txBody>
      </p:sp>
    </p:spTree>
    <p:extLst>
      <p:ext uri="{BB962C8B-B14F-4D97-AF65-F5344CB8AC3E}">
        <p14:creationId xmlns:p14="http://schemas.microsoft.com/office/powerpoint/2010/main" val="1514099609"/>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0551" y="491706"/>
            <a:ext cx="11266098" cy="5985294"/>
          </a:xfrm>
        </p:spPr>
        <p:txBody>
          <a:bodyPr>
            <a:normAutofit/>
          </a:bodyPr>
          <a:lstStyle/>
          <a:p>
            <a:pPr algn="just" rtl="0">
              <a:buNone/>
            </a:pPr>
            <a:r>
              <a:rPr lang="en-US" sz="2400" b="1" dirty="0">
                <a:solidFill>
                  <a:srgbClr val="FF0000"/>
                </a:solidFill>
              </a:rPr>
              <a:t>Stability</a:t>
            </a:r>
          </a:p>
          <a:p>
            <a:pPr algn="just" rtl="0">
              <a:buFontTx/>
              <a:buChar char="-"/>
            </a:pPr>
            <a:r>
              <a:rPr lang="en-US" sz="2400" dirty="0"/>
              <a:t>The chemical and physical stability of a drug substance alone, and when combined with formulation components, is a critical to preparing a successful pharmaceutical product.</a:t>
            </a:r>
          </a:p>
          <a:p>
            <a:pPr algn="just" rtl="0">
              <a:buFontTx/>
              <a:buChar char="-"/>
            </a:pPr>
            <a:r>
              <a:rPr lang="en-US" sz="2400" dirty="0"/>
              <a:t> </a:t>
            </a:r>
            <a:r>
              <a:rPr lang="en-US" sz="2400" dirty="0">
                <a:solidFill>
                  <a:srgbClr val="C00000"/>
                </a:solidFill>
              </a:rPr>
              <a:t>For drugs susceptible to oxidative decomposition, the addition of antioxidant stabilizing agents to the formulation may required to protect the potency. </a:t>
            </a:r>
          </a:p>
          <a:p>
            <a:pPr algn="just" rtl="0">
              <a:buFontTx/>
              <a:buChar char="-"/>
            </a:pPr>
            <a:r>
              <a:rPr lang="en-GB" sz="2400" dirty="0"/>
              <a:t>Drugs destroyed by hydrolysis, protection against moisture in formulation, processing, and packaging may be required to prevent decomposition.</a:t>
            </a:r>
          </a:p>
          <a:p>
            <a:pPr algn="just" rtl="0">
              <a:buFontTx/>
              <a:buChar char="-"/>
            </a:pPr>
            <a:r>
              <a:rPr lang="en-GB" sz="2400" dirty="0">
                <a:solidFill>
                  <a:srgbClr val="C00000"/>
                </a:solidFill>
              </a:rPr>
              <a:t>In every case, drug stability testing at various temperatures, conditions of relative humidity (RH)-as 40°C 75% RH/ 30°C 60% RH-durations, and environments of light, air, and packaging is essential in assessing drug and  drug product stability.</a:t>
            </a:r>
          </a:p>
          <a:p>
            <a:pPr algn="just" rtl="0">
              <a:buFontTx/>
              <a:buChar char="-"/>
            </a:pPr>
            <a:r>
              <a:rPr lang="en-GB" sz="2400" dirty="0"/>
              <a:t>Such information is vital in developing label instruction for use and storage. Assigning product expiration dating, and packaging and shipping.  </a:t>
            </a:r>
            <a:endParaRPr lang="en-US" sz="2400" dirty="0"/>
          </a:p>
          <a:p>
            <a:pPr algn="just" rtl="0"/>
            <a:endParaRPr lang="ar-IQ" sz="2400" dirty="0"/>
          </a:p>
        </p:txBody>
      </p:sp>
    </p:spTree>
    <p:extLst>
      <p:ext uri="{BB962C8B-B14F-4D97-AF65-F5344CB8AC3E}">
        <p14:creationId xmlns:p14="http://schemas.microsoft.com/office/powerpoint/2010/main" val="35289578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190500"/>
            <a:ext cx="8229600" cy="667512"/>
          </a:xfrm>
        </p:spPr>
        <p:txBody>
          <a:bodyPr>
            <a:normAutofit/>
          </a:bodyPr>
          <a:lstStyle/>
          <a:p>
            <a:pPr algn="ctr" rtl="0"/>
            <a:r>
              <a:rPr lang="en-GB" sz="3200" dirty="0"/>
              <a:t>Biologic Characterization </a:t>
            </a:r>
            <a:endParaRPr lang="ar-IQ" sz="3200" dirty="0"/>
          </a:p>
        </p:txBody>
      </p:sp>
      <p:sp>
        <p:nvSpPr>
          <p:cNvPr id="3" name="Content Placeholder 2"/>
          <p:cNvSpPr>
            <a:spLocks noGrp="1"/>
          </p:cNvSpPr>
          <p:nvPr>
            <p:ph idx="1"/>
          </p:nvPr>
        </p:nvSpPr>
        <p:spPr>
          <a:xfrm>
            <a:off x="447675" y="858012"/>
            <a:ext cx="10906125" cy="5618988"/>
          </a:xfrm>
        </p:spPr>
        <p:txBody>
          <a:bodyPr>
            <a:normAutofit/>
          </a:bodyPr>
          <a:lstStyle/>
          <a:p>
            <a:pPr algn="just" rtl="0"/>
            <a:r>
              <a:rPr lang="en-GB" sz="2000" dirty="0" smtClean="0"/>
              <a:t>Drug substances undergo </a:t>
            </a:r>
            <a:r>
              <a:rPr lang="en-GB" sz="2000" dirty="0" smtClean="0">
                <a:solidFill>
                  <a:srgbClr val="FF0000"/>
                </a:solidFill>
              </a:rPr>
              <a:t>preclinical testing </a:t>
            </a:r>
            <a:r>
              <a:rPr lang="en-GB" sz="2000" dirty="0" smtClean="0"/>
              <a:t>for biologic activity to assess </a:t>
            </a:r>
            <a:r>
              <a:rPr lang="en-GB" sz="2000" u="sng" dirty="0" smtClean="0"/>
              <a:t>their therapeutic activity</a:t>
            </a:r>
            <a:r>
              <a:rPr lang="en-GB" sz="2000" dirty="0" smtClean="0"/>
              <a:t>. </a:t>
            </a:r>
          </a:p>
          <a:p>
            <a:pPr algn="just" rtl="0"/>
            <a:r>
              <a:rPr lang="en-GB" sz="2000" dirty="0" smtClean="0"/>
              <a:t>These studies, fall into areas of </a:t>
            </a:r>
            <a:r>
              <a:rPr lang="en-GB" sz="2000" u="sng" dirty="0" smtClean="0"/>
              <a:t>pharmacology, drug metabolism, and toxicology, </a:t>
            </a:r>
            <a:r>
              <a:rPr lang="en-GB" sz="2000" dirty="0" smtClean="0"/>
              <a:t>involve many types of scientists, including general biologists, microbiologists, pharmacokineticists, pathologists, toxicologists, statistician, and others. </a:t>
            </a:r>
            <a:r>
              <a:rPr lang="en-GB" sz="2000" u="sng" dirty="0" smtClean="0"/>
              <a:t>Their work leads to the determination of whether a chemical agent possesses adequate features of safety and sufficient promise of usefulness to pursue as a prospective new drug.</a:t>
            </a:r>
          </a:p>
          <a:p>
            <a:pPr algn="just" rtl="0"/>
            <a:r>
              <a:rPr lang="en-GB" sz="2000" dirty="0" smtClean="0"/>
              <a:t>To judge whether a drug is safe and effective, information must be gained on how it is absorbed, distributed throughout the body, stored, metabolized, and excreted and how it affects the action of body’s cells, tissues, and organs.</a:t>
            </a:r>
          </a:p>
          <a:p>
            <a:pPr algn="just" rtl="0"/>
            <a:r>
              <a:rPr lang="en-GB" sz="2000" dirty="0" smtClean="0"/>
              <a:t>Scientists have developed studies conducted </a:t>
            </a:r>
            <a:r>
              <a:rPr lang="en-GB" sz="2000" u="sng" dirty="0" smtClean="0"/>
              <a:t>outside living body using cell and tissue culture and computer programs </a:t>
            </a:r>
            <a:r>
              <a:rPr lang="en-GB" sz="2000" dirty="0" smtClean="0"/>
              <a:t>that simulate human and animal systems. </a:t>
            </a:r>
            <a:r>
              <a:rPr lang="en-GB" sz="2000" dirty="0" smtClean="0">
                <a:solidFill>
                  <a:srgbClr val="FF0000"/>
                </a:solidFill>
              </a:rPr>
              <a:t>Cell cultures are being used increasingly to screen for toxicity before progressing to </a:t>
            </a:r>
            <a:r>
              <a:rPr lang="en-GB" sz="2000" u="sng" dirty="0" smtClean="0">
                <a:solidFill>
                  <a:srgbClr val="FF0000"/>
                </a:solidFill>
              </a:rPr>
              <a:t>whole-animal testing</a:t>
            </a:r>
            <a:r>
              <a:rPr lang="en-GB" sz="2000" dirty="0" smtClean="0"/>
              <a:t>. </a:t>
            </a:r>
            <a:endParaRPr lang="ar-IQ" sz="2000" dirty="0"/>
          </a:p>
        </p:txBody>
      </p:sp>
    </p:spTree>
    <p:extLst>
      <p:ext uri="{BB962C8B-B14F-4D97-AF65-F5344CB8AC3E}">
        <p14:creationId xmlns:p14="http://schemas.microsoft.com/office/powerpoint/2010/main" val="36619673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ext Box 4"/>
          <p:cNvSpPr txBox="1">
            <a:spLocks noChangeArrowheads="1"/>
          </p:cNvSpPr>
          <p:nvPr/>
        </p:nvSpPr>
        <p:spPr bwMode="auto">
          <a:xfrm>
            <a:off x="336430" y="526212"/>
            <a:ext cx="10938294" cy="5940088"/>
          </a:xfrm>
          <a:prstGeom prst="rect">
            <a:avLst/>
          </a:prstGeom>
          <a:noFill/>
          <a:ln w="12700" cap="sq">
            <a:noFill/>
            <a:miter lim="800000"/>
            <a:headEnd type="none" w="sm" len="sm"/>
            <a:tailEnd type="none" w="sm" len="sm"/>
          </a:ln>
          <a:effectLst/>
        </p:spPr>
        <p:txBody>
          <a:bodyPr wrap="square">
            <a:spAutoFit/>
          </a:bodyPr>
          <a:lstStyle/>
          <a:p>
            <a:pPr algn="just"/>
            <a:r>
              <a:rPr lang="en-US" sz="2000" b="1" dirty="0">
                <a:solidFill>
                  <a:srgbClr val="FF0000"/>
                </a:solidFill>
              </a:rPr>
              <a:t>Initial Product Formulation and Clinical Trial Materials</a:t>
            </a:r>
          </a:p>
          <a:p>
            <a:pPr algn="just"/>
            <a:endParaRPr lang="en-US" sz="2000" b="1" dirty="0"/>
          </a:p>
          <a:p>
            <a:pPr algn="just"/>
            <a:r>
              <a:rPr lang="en-US" sz="2000" dirty="0"/>
              <a:t>- Prepared for Phase 1 and Phase 2 for clinical trials</a:t>
            </a:r>
          </a:p>
          <a:p>
            <a:pPr algn="just"/>
            <a:endParaRPr lang="en-US" sz="2000" dirty="0"/>
          </a:p>
          <a:p>
            <a:pPr algn="just">
              <a:buFontTx/>
              <a:buChar char="-"/>
            </a:pPr>
            <a:r>
              <a:rPr lang="en-US" sz="2000" dirty="0"/>
              <a:t>During Phase 1 studies, for orally administered drugs, capsules are employed containing the active ingredient alone, without pharmaceutical excipients. </a:t>
            </a:r>
            <a:r>
              <a:rPr lang="en-GB" sz="2000" dirty="0"/>
              <a:t>Excipient included in the formulation for Phase 2</a:t>
            </a:r>
            <a:r>
              <a:rPr lang="en-US" sz="2000" dirty="0" smtClean="0"/>
              <a:t>.</a:t>
            </a:r>
          </a:p>
          <a:p>
            <a:pPr algn="just"/>
            <a:endParaRPr lang="en-US" sz="2000" dirty="0"/>
          </a:p>
          <a:p>
            <a:pPr algn="just">
              <a:buFontTx/>
              <a:buChar char="-"/>
            </a:pPr>
            <a:r>
              <a:rPr lang="en-GB" sz="2000" dirty="0"/>
              <a:t>Studies drug’s ADME undertaken.</a:t>
            </a:r>
            <a:endParaRPr lang="en-US" sz="2000" dirty="0"/>
          </a:p>
          <a:p>
            <a:pPr algn="just">
              <a:buFontTx/>
              <a:buChar char="-"/>
            </a:pPr>
            <a:endParaRPr lang="en-GB" sz="2000" dirty="0"/>
          </a:p>
          <a:p>
            <a:pPr algn="just">
              <a:buFontTx/>
              <a:buChar char="-"/>
            </a:pPr>
            <a:r>
              <a:rPr lang="en-US" sz="2000" dirty="0"/>
              <a:t>During Phase 2, the final dosage form is selected and developed for Phase 3 trials; this is the formulation that is submitted to the FDA for marketing </a:t>
            </a:r>
            <a:r>
              <a:rPr lang="en-US" sz="2000" dirty="0" smtClean="0"/>
              <a:t>approval</a:t>
            </a:r>
          </a:p>
          <a:p>
            <a:pPr algn="just"/>
            <a:endParaRPr lang="en-US" sz="2000" dirty="0" smtClean="0"/>
          </a:p>
          <a:p>
            <a:pPr algn="just"/>
            <a:r>
              <a:rPr lang="en-US" sz="2000" b="1" dirty="0">
                <a:solidFill>
                  <a:srgbClr val="FF0000"/>
                </a:solidFill>
              </a:rPr>
              <a:t>Clinical Supplies or Clinical Trial Materials</a:t>
            </a:r>
            <a:r>
              <a:rPr lang="en-US" sz="2000" b="1" dirty="0"/>
              <a:t>: </a:t>
            </a:r>
            <a:endParaRPr lang="en-US" sz="2000" b="1" dirty="0" smtClean="0"/>
          </a:p>
          <a:p>
            <a:pPr algn="just"/>
            <a:r>
              <a:rPr lang="en-US" sz="2000" dirty="0" smtClean="0"/>
              <a:t>Comprise </a:t>
            </a:r>
            <a:r>
              <a:rPr lang="en-US" sz="2000" dirty="0"/>
              <a:t>all dosage formulations used in the clinical evaluation of a new drug. This includes the proposed new drug, placebos (inert substances for controlled studies) and drug products against which the new drug is to be compared (compactor drugs or drug products).</a:t>
            </a:r>
          </a:p>
          <a:p>
            <a:pPr algn="just">
              <a:buFontTx/>
              <a:buChar char="-"/>
            </a:pPr>
            <a:endParaRPr lang="en-US" sz="2000" dirty="0"/>
          </a:p>
          <a:p>
            <a:pPr algn="just">
              <a:buFontTx/>
              <a:buChar char="-"/>
            </a:pPr>
            <a:endParaRPr lang="en-US" sz="2000" dirty="0"/>
          </a:p>
        </p:txBody>
      </p:sp>
    </p:spTree>
    <p:extLst>
      <p:ext uri="{BB962C8B-B14F-4D97-AF65-F5344CB8AC3E}">
        <p14:creationId xmlns:p14="http://schemas.microsoft.com/office/powerpoint/2010/main" val="1263840483"/>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ext Box 4"/>
          <p:cNvSpPr txBox="1">
            <a:spLocks noChangeArrowheads="1"/>
          </p:cNvSpPr>
          <p:nvPr/>
        </p:nvSpPr>
        <p:spPr bwMode="auto">
          <a:xfrm>
            <a:off x="370936" y="762001"/>
            <a:ext cx="11119449" cy="5262979"/>
          </a:xfrm>
          <a:prstGeom prst="rect">
            <a:avLst/>
          </a:prstGeom>
          <a:noFill/>
          <a:ln w="12700" cap="sq">
            <a:noFill/>
            <a:miter lim="800000"/>
            <a:headEnd type="none" w="sm" len="sm"/>
            <a:tailEnd type="none" w="sm" len="sm"/>
          </a:ln>
          <a:effectLst/>
        </p:spPr>
        <p:txBody>
          <a:bodyPr wrap="square">
            <a:spAutoFit/>
          </a:bodyPr>
          <a:lstStyle/>
          <a:p>
            <a:pPr algn="just"/>
            <a:r>
              <a:rPr lang="en-US" sz="2400" b="1" dirty="0">
                <a:solidFill>
                  <a:srgbClr val="FF0000"/>
                </a:solidFill>
              </a:rPr>
              <a:t>Blinded Studies: </a:t>
            </a:r>
            <a:endParaRPr lang="en-US" sz="2400" b="1" dirty="0" smtClean="0">
              <a:solidFill>
                <a:srgbClr val="FF0000"/>
              </a:solidFill>
            </a:endParaRPr>
          </a:p>
          <a:p>
            <a:pPr marL="342900" indent="-342900" algn="just">
              <a:buFont typeface="Arial" panose="020B0604020202020204" pitchFamily="34" charset="0"/>
              <a:buChar char="•"/>
            </a:pPr>
            <a:r>
              <a:rPr lang="en-US" sz="2400" dirty="0" smtClean="0"/>
              <a:t>Are </a:t>
            </a:r>
            <a:r>
              <a:rPr lang="en-US" sz="2400" dirty="0"/>
              <a:t>controlled studies in which at least one of the parties (e.g., patient, physician) does not know which product is being administered. </a:t>
            </a:r>
          </a:p>
          <a:p>
            <a:pPr marL="342900" indent="-342900" algn="just">
              <a:buFont typeface="Arial" panose="020B0604020202020204" pitchFamily="34" charset="0"/>
              <a:buChar char="•"/>
            </a:pPr>
            <a:r>
              <a:rPr lang="en-US" sz="2400" dirty="0"/>
              <a:t>Some studies are </a:t>
            </a:r>
            <a:r>
              <a:rPr lang="en-US" sz="2400" b="1" dirty="0">
                <a:solidFill>
                  <a:srgbClr val="FF0000"/>
                </a:solidFill>
              </a:rPr>
              <a:t>open label</a:t>
            </a:r>
            <a:r>
              <a:rPr lang="en-US" sz="2400" dirty="0"/>
              <a:t>, in which case all parties may know what products are administered. </a:t>
            </a:r>
          </a:p>
          <a:p>
            <a:pPr marL="342900" indent="-342900" algn="just">
              <a:buFont typeface="Arial" panose="020B0604020202020204" pitchFamily="34" charset="0"/>
              <a:buChar char="•"/>
            </a:pPr>
            <a:r>
              <a:rPr lang="en-US" sz="2400" dirty="0" smtClean="0"/>
              <a:t>In </a:t>
            </a:r>
            <a:r>
              <a:rPr lang="en-US" sz="2400" dirty="0"/>
              <a:t>all clinical study programs, the package label of the investigational drug must bear the statement “Caution: new drug – limited by federal ( or United States) law to investigational use”</a:t>
            </a:r>
          </a:p>
          <a:p>
            <a:pPr algn="just"/>
            <a:endParaRPr lang="en-US" sz="2400" dirty="0"/>
          </a:p>
          <a:p>
            <a:pPr algn="just"/>
            <a:r>
              <a:rPr lang="en-US" sz="2400" b="1" dirty="0" smtClean="0">
                <a:solidFill>
                  <a:srgbClr val="FF0000"/>
                </a:solidFill>
              </a:rPr>
              <a:t>Blister packaging:</a:t>
            </a:r>
          </a:p>
          <a:p>
            <a:pPr algn="just"/>
            <a:r>
              <a:rPr lang="en-US" sz="2400" dirty="0" smtClean="0"/>
              <a:t>is </a:t>
            </a:r>
            <a:r>
              <a:rPr lang="en-US" sz="2400" dirty="0"/>
              <a:t>commonly used in clinical studies, with intermediate labels containing the clinical study or protocol number, patient identification number, sponsor number, directions for use, code number to distinguish between investigational drug, placebo, and or compactor product, and other relevant information</a:t>
            </a:r>
          </a:p>
        </p:txBody>
      </p:sp>
    </p:spTree>
    <p:extLst>
      <p:ext uri="{BB962C8B-B14F-4D97-AF65-F5344CB8AC3E}">
        <p14:creationId xmlns:p14="http://schemas.microsoft.com/office/powerpoint/2010/main" val="708053261"/>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ext Box 4"/>
          <p:cNvSpPr txBox="1">
            <a:spLocks noChangeArrowheads="1"/>
          </p:cNvSpPr>
          <p:nvPr/>
        </p:nvSpPr>
        <p:spPr bwMode="auto">
          <a:xfrm>
            <a:off x="276045" y="380669"/>
            <a:ext cx="11499012" cy="7294305"/>
          </a:xfrm>
          <a:prstGeom prst="rect">
            <a:avLst/>
          </a:prstGeom>
          <a:noFill/>
          <a:ln w="12700" cap="sq">
            <a:noFill/>
            <a:miter lim="800000"/>
            <a:headEnd type="none" w="sm" len="sm"/>
            <a:tailEnd type="none" w="sm" len="sm"/>
          </a:ln>
          <a:effectLst/>
        </p:spPr>
        <p:txBody>
          <a:bodyPr wrap="square">
            <a:spAutoFit/>
          </a:bodyPr>
          <a:lstStyle/>
          <a:p>
            <a:pPr marL="342900" indent="-342900" algn="just"/>
            <a:r>
              <a:rPr lang="en-US" sz="2400" b="1" dirty="0">
                <a:solidFill>
                  <a:srgbClr val="FF0000"/>
                </a:solidFill>
              </a:rPr>
              <a:t>INVESTIGATIONAL NEW DRUG </a:t>
            </a:r>
            <a:r>
              <a:rPr lang="en-US" sz="2400" b="1" dirty="0" smtClean="0">
                <a:solidFill>
                  <a:srgbClr val="FF0000"/>
                </a:solidFill>
              </a:rPr>
              <a:t>APPLICATION (IND)</a:t>
            </a:r>
            <a:endParaRPr lang="en-US" sz="2400" b="1" dirty="0">
              <a:solidFill>
                <a:srgbClr val="FF0000"/>
              </a:solidFill>
            </a:endParaRPr>
          </a:p>
          <a:p>
            <a:pPr marL="342900" indent="-342900" algn="just">
              <a:buFont typeface="Arial" panose="020B0604020202020204" pitchFamily="34" charset="0"/>
              <a:buChar char="•"/>
            </a:pPr>
            <a:r>
              <a:rPr lang="en-US" sz="2400" dirty="0"/>
              <a:t>According to FDA the sponsor of a new drug is required to file with the FDA an </a:t>
            </a:r>
            <a:r>
              <a:rPr lang="en-US" sz="2400" dirty="0">
                <a:solidFill>
                  <a:srgbClr val="FF0000"/>
                </a:solidFill>
              </a:rPr>
              <a:t>IND</a:t>
            </a:r>
            <a:r>
              <a:rPr lang="en-US" sz="2400" dirty="0"/>
              <a:t> before the drug may be given to human subjects. </a:t>
            </a:r>
            <a:endParaRPr lang="en-US" sz="2400" dirty="0" smtClean="0"/>
          </a:p>
          <a:p>
            <a:pPr marL="342900" indent="-342900" algn="just">
              <a:buFont typeface="Arial" panose="020B0604020202020204" pitchFamily="34" charset="0"/>
              <a:buChar char="•"/>
            </a:pPr>
            <a:r>
              <a:rPr lang="en-US" sz="2400" dirty="0" smtClean="0"/>
              <a:t>This </a:t>
            </a:r>
            <a:r>
              <a:rPr lang="en-US" sz="2400" dirty="0"/>
              <a:t>is to protect the rights and safety of the subjects and to ensure that the investigational plan is sound and is designed to achieve the stated objectives. </a:t>
            </a:r>
            <a:endParaRPr lang="en-US" sz="2400" dirty="0" smtClean="0"/>
          </a:p>
          <a:p>
            <a:pPr marL="342900" indent="-342900" algn="just">
              <a:buFont typeface="Arial" panose="020B0604020202020204" pitchFamily="34" charset="0"/>
              <a:buChar char="•"/>
            </a:pPr>
            <a:r>
              <a:rPr lang="en-US" sz="2400" dirty="0" smtClean="0"/>
              <a:t>The </a:t>
            </a:r>
            <a:r>
              <a:rPr lang="en-US" sz="2400" dirty="0"/>
              <a:t>sponsor of an IND takes responsibility for and initiates a clinical investigation.</a:t>
            </a:r>
            <a:endParaRPr lang="en-US" sz="2400" b="1" dirty="0"/>
          </a:p>
          <a:p>
            <a:pPr marL="342900" indent="-342900" algn="just">
              <a:buFontTx/>
              <a:buAutoNum type="arabicPeriod"/>
            </a:pPr>
            <a:r>
              <a:rPr lang="en-US" sz="2400" dirty="0"/>
              <a:t>Full description of new drug</a:t>
            </a:r>
          </a:p>
          <a:p>
            <a:pPr marL="342900" indent="-342900" algn="just">
              <a:buFontTx/>
              <a:buAutoNum type="arabicPeriod" startAt="2"/>
            </a:pPr>
            <a:r>
              <a:rPr lang="en-US" sz="2400" dirty="0"/>
              <a:t>Where and how it is manufactured</a:t>
            </a:r>
          </a:p>
          <a:p>
            <a:pPr marL="342900" indent="-342900" algn="just">
              <a:buFontTx/>
              <a:buAutoNum type="arabicPeriod" startAt="2"/>
            </a:pPr>
            <a:r>
              <a:rPr lang="en-US" sz="2400" dirty="0"/>
              <a:t>All quality control information and standards</a:t>
            </a:r>
          </a:p>
          <a:p>
            <a:pPr marL="342900" indent="-342900" algn="just">
              <a:buFontTx/>
              <a:buAutoNum type="arabicPeriod" startAt="4"/>
            </a:pPr>
            <a:r>
              <a:rPr lang="en-US" sz="2400" dirty="0"/>
              <a:t>Stability.</a:t>
            </a:r>
          </a:p>
          <a:p>
            <a:pPr marL="342900" indent="-342900" algn="just"/>
            <a:r>
              <a:rPr lang="en-US" sz="2400" dirty="0"/>
              <a:t>5. Analytical method</a:t>
            </a:r>
          </a:p>
          <a:p>
            <a:pPr marL="342900" indent="-342900" algn="just">
              <a:buFontTx/>
              <a:buAutoNum type="arabicPeriod" startAt="6"/>
            </a:pPr>
            <a:r>
              <a:rPr lang="en-US" sz="2400" dirty="0"/>
              <a:t> Pharmacology</a:t>
            </a:r>
          </a:p>
          <a:p>
            <a:pPr marL="342900" indent="-342900" algn="just">
              <a:buFontTx/>
              <a:buAutoNum type="arabicPeriod" startAt="7"/>
            </a:pPr>
            <a:r>
              <a:rPr lang="en-US" sz="2400" dirty="0"/>
              <a:t> Toxicology</a:t>
            </a:r>
          </a:p>
          <a:p>
            <a:pPr marL="342900" indent="-342900" algn="just">
              <a:buFontTx/>
              <a:buAutoNum type="arabicPeriod" startAt="8"/>
            </a:pPr>
            <a:r>
              <a:rPr lang="en-US" sz="2400" dirty="0"/>
              <a:t> Efficacy in animals</a:t>
            </a:r>
          </a:p>
          <a:p>
            <a:pPr marL="342900" indent="-342900" algn="just"/>
            <a:r>
              <a:rPr lang="en-US" sz="2400" dirty="0"/>
              <a:t>9. Persons who will do the clinical studies</a:t>
            </a:r>
          </a:p>
          <a:p>
            <a:pPr marL="342900" indent="-342900" algn="just">
              <a:buFontTx/>
              <a:buAutoNum type="arabicPeriod" startAt="4"/>
            </a:pPr>
            <a:endParaRPr lang="en-US" sz="2400" dirty="0"/>
          </a:p>
          <a:p>
            <a:pPr marL="342900" indent="-342900" algn="just">
              <a:buFontTx/>
              <a:buAutoNum type="arabicPeriod" startAt="4"/>
            </a:pPr>
            <a:endParaRPr lang="en-US" sz="2400" dirty="0"/>
          </a:p>
          <a:p>
            <a:pPr marL="342900" indent="-342900" algn="just">
              <a:spcBef>
                <a:spcPct val="50000"/>
              </a:spcBef>
            </a:pPr>
            <a:endParaRPr lang="en-US" sz="2400" dirty="0"/>
          </a:p>
        </p:txBody>
      </p:sp>
    </p:spTree>
    <p:extLst>
      <p:ext uri="{BB962C8B-B14F-4D97-AF65-F5344CB8AC3E}">
        <p14:creationId xmlns:p14="http://schemas.microsoft.com/office/powerpoint/2010/main" val="444355178"/>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ext Box 4"/>
          <p:cNvSpPr txBox="1">
            <a:spLocks noChangeArrowheads="1"/>
          </p:cNvSpPr>
          <p:nvPr/>
        </p:nvSpPr>
        <p:spPr bwMode="auto">
          <a:xfrm>
            <a:off x="250167" y="382012"/>
            <a:ext cx="11481758" cy="6001643"/>
          </a:xfrm>
          <a:prstGeom prst="rect">
            <a:avLst/>
          </a:prstGeom>
          <a:noFill/>
          <a:ln w="12700" cap="sq">
            <a:noFill/>
            <a:miter lim="800000"/>
            <a:headEnd type="none" w="sm" len="sm"/>
            <a:tailEnd type="none" w="sm" len="sm"/>
          </a:ln>
          <a:effectLst/>
        </p:spPr>
        <p:txBody>
          <a:bodyPr wrap="square">
            <a:spAutoFit/>
          </a:bodyPr>
          <a:lstStyle/>
          <a:p>
            <a:pPr algn="just"/>
            <a:r>
              <a:rPr lang="en-US" sz="2400" b="1" dirty="0">
                <a:solidFill>
                  <a:srgbClr val="FF0000"/>
                </a:solidFill>
              </a:rPr>
              <a:t>Content of the IND</a:t>
            </a:r>
          </a:p>
          <a:p>
            <a:pPr algn="just"/>
            <a:r>
              <a:rPr lang="en-US" sz="2400" dirty="0"/>
              <a:t>The content of an IND is prescribed in the Code of Federal Regulations and is submitted under a cover sheet (Form FDA-1571</a:t>
            </a:r>
            <a:r>
              <a:rPr lang="en-US" sz="2400" dirty="0" smtClean="0"/>
              <a:t>):</a:t>
            </a:r>
          </a:p>
          <a:p>
            <a:pPr algn="just"/>
            <a:endParaRPr lang="en-US" sz="2400" dirty="0"/>
          </a:p>
          <a:p>
            <a:pPr marL="457200" indent="-457200" algn="just">
              <a:buFont typeface="+mj-lt"/>
              <a:buAutoNum type="arabicPeriod"/>
            </a:pPr>
            <a:r>
              <a:rPr lang="en-US" sz="2400" dirty="0"/>
              <a:t> Name, address, and telephone number of the sponsor of the drug.</a:t>
            </a:r>
          </a:p>
          <a:p>
            <a:pPr marL="457200" indent="-457200" algn="just">
              <a:buFont typeface="+mj-lt"/>
              <a:buAutoNum type="arabicPeriod"/>
            </a:pPr>
            <a:r>
              <a:rPr lang="en-US" sz="2400" dirty="0"/>
              <a:t> Name and title of the person responsible for monitoring the conduct and progress of the investigation.</a:t>
            </a:r>
          </a:p>
          <a:p>
            <a:pPr marL="457200" indent="-457200" algn="just">
              <a:buFont typeface="+mj-lt"/>
              <a:buAutoNum type="arabicPeriod"/>
            </a:pPr>
            <a:r>
              <a:rPr lang="en-US" sz="2400" dirty="0"/>
              <a:t> Names and titles of the persons responsible for the review and evaluation of information relevant to the safety of the drug.</a:t>
            </a:r>
          </a:p>
          <a:p>
            <a:pPr marL="457200" indent="-457200" algn="just">
              <a:buFont typeface="+mj-lt"/>
              <a:buAutoNum type="arabicPeriod"/>
            </a:pPr>
            <a:r>
              <a:rPr lang="en-US" sz="2400" dirty="0"/>
              <a:t> Name and address of any contract research organization involved in the study.</a:t>
            </a:r>
          </a:p>
          <a:p>
            <a:pPr marL="457200" indent="-457200" algn="just">
              <a:buFont typeface="+mj-lt"/>
              <a:buAutoNum type="arabicPeriod"/>
            </a:pPr>
            <a:r>
              <a:rPr lang="en-US" sz="2400" dirty="0"/>
              <a:t> Identification of the phase or phases of the clinical investigation to be conducted</a:t>
            </a:r>
          </a:p>
          <a:p>
            <a:pPr marL="457200" indent="-457200" algn="just">
              <a:buFont typeface="+mj-lt"/>
              <a:buAutoNum type="arabicPeriod"/>
            </a:pPr>
            <a:r>
              <a:rPr lang="en-US" sz="2400" dirty="0"/>
              <a:t>Introductory statement and general investigational plan</a:t>
            </a:r>
          </a:p>
          <a:p>
            <a:pPr marL="457200" indent="-457200" algn="just">
              <a:buFont typeface="+mj-lt"/>
              <a:buAutoNum type="arabicPeriod"/>
            </a:pPr>
            <a:r>
              <a:rPr lang="en-US" sz="2400" dirty="0"/>
              <a:t>Description of the investigational plan</a:t>
            </a:r>
          </a:p>
          <a:p>
            <a:pPr algn="just"/>
            <a:endParaRPr lang="en-US" sz="2400" dirty="0"/>
          </a:p>
          <a:p>
            <a:pPr algn="just">
              <a:buFontTx/>
              <a:buChar char="•"/>
            </a:pPr>
            <a:endParaRPr lang="en-US" sz="2400" dirty="0"/>
          </a:p>
        </p:txBody>
      </p:sp>
    </p:spTree>
    <p:extLst>
      <p:ext uri="{BB962C8B-B14F-4D97-AF65-F5344CB8AC3E}">
        <p14:creationId xmlns:p14="http://schemas.microsoft.com/office/powerpoint/2010/main" val="3819940902"/>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Text Box 5"/>
          <p:cNvSpPr txBox="1">
            <a:spLocks noChangeArrowheads="1"/>
          </p:cNvSpPr>
          <p:nvPr/>
        </p:nvSpPr>
        <p:spPr bwMode="auto">
          <a:xfrm>
            <a:off x="2955926" y="1182688"/>
            <a:ext cx="184731" cy="369332"/>
          </a:xfrm>
          <a:prstGeom prst="rect">
            <a:avLst/>
          </a:prstGeom>
          <a:noFill/>
          <a:ln w="12700" cap="sq">
            <a:noFill/>
            <a:miter lim="800000"/>
            <a:headEnd type="none" w="sm" len="sm"/>
            <a:tailEnd type="none" w="sm" len="sm"/>
          </a:ln>
          <a:effectLst/>
        </p:spPr>
        <p:txBody>
          <a:bodyPr wrap="none">
            <a:spAutoFit/>
          </a:bodyPr>
          <a:lstStyle/>
          <a:p>
            <a:endParaRPr lang="ar-IQ"/>
          </a:p>
        </p:txBody>
      </p:sp>
      <p:sp>
        <p:nvSpPr>
          <p:cNvPr id="104451" name="Text Box 6"/>
          <p:cNvSpPr txBox="1">
            <a:spLocks noChangeArrowheads="1"/>
          </p:cNvSpPr>
          <p:nvPr/>
        </p:nvSpPr>
        <p:spPr bwMode="auto">
          <a:xfrm>
            <a:off x="353683" y="725623"/>
            <a:ext cx="11524891" cy="6037487"/>
          </a:xfrm>
          <a:prstGeom prst="rect">
            <a:avLst/>
          </a:prstGeom>
          <a:noFill/>
          <a:ln w="12700" cap="sq">
            <a:noFill/>
            <a:miter lim="800000"/>
            <a:headEnd type="none" w="sm" len="sm"/>
            <a:tailEnd type="none" w="sm" len="sm"/>
          </a:ln>
          <a:effectLst/>
        </p:spPr>
        <p:txBody>
          <a:bodyPr wrap="square">
            <a:spAutoFit/>
          </a:bodyPr>
          <a:lstStyle/>
          <a:p>
            <a:pPr algn="just">
              <a:lnSpc>
                <a:spcPct val="150000"/>
              </a:lnSpc>
            </a:pPr>
            <a:r>
              <a:rPr lang="en-US" sz="2000" dirty="0" smtClean="0"/>
              <a:t>8. Brief </a:t>
            </a:r>
            <a:r>
              <a:rPr lang="en-US" sz="2000" dirty="0"/>
              <a:t>summary of previous human experience with the drug (domestic or </a:t>
            </a:r>
            <a:r>
              <a:rPr lang="en-US" sz="2000" dirty="0" smtClean="0"/>
              <a:t>foreign)</a:t>
            </a:r>
          </a:p>
          <a:p>
            <a:pPr algn="just">
              <a:lnSpc>
                <a:spcPct val="150000"/>
              </a:lnSpc>
            </a:pPr>
            <a:r>
              <a:rPr lang="en-US" sz="2000" dirty="0" smtClean="0"/>
              <a:t>9. Chemistry</a:t>
            </a:r>
            <a:r>
              <a:rPr lang="en-US" sz="2000" dirty="0"/>
              <a:t>, manufacturing, control information (CMC)</a:t>
            </a:r>
          </a:p>
          <a:p>
            <a:pPr algn="just">
              <a:lnSpc>
                <a:spcPct val="150000"/>
              </a:lnSpc>
            </a:pPr>
            <a:r>
              <a:rPr lang="en-US" sz="2000" dirty="0" smtClean="0"/>
              <a:t>10. Pharmacology </a:t>
            </a:r>
            <a:r>
              <a:rPr lang="en-US" sz="2000" dirty="0"/>
              <a:t>and toxicology information</a:t>
            </a:r>
          </a:p>
          <a:p>
            <a:pPr algn="just">
              <a:lnSpc>
                <a:spcPct val="150000"/>
              </a:lnSpc>
            </a:pPr>
            <a:r>
              <a:rPr lang="en-US" sz="2000" dirty="0" smtClean="0"/>
              <a:t>11. If </a:t>
            </a:r>
            <a:r>
              <a:rPr lang="en-US" sz="2000" dirty="0"/>
              <a:t>the new drug is a combination of previously investigated components, a complete preclinical summary of these components when administered singly and any data or expectations relating to the effect when combined</a:t>
            </a:r>
          </a:p>
          <a:p>
            <a:pPr algn="just">
              <a:lnSpc>
                <a:spcPct val="150000"/>
              </a:lnSpc>
            </a:pPr>
            <a:r>
              <a:rPr lang="en-US" sz="2000" dirty="0" smtClean="0"/>
              <a:t>12. Clinical </a:t>
            </a:r>
            <a:r>
              <a:rPr lang="en-US" sz="2000" dirty="0"/>
              <a:t>protocol for each planned study</a:t>
            </a:r>
          </a:p>
          <a:p>
            <a:pPr algn="just">
              <a:lnSpc>
                <a:spcPct val="150000"/>
              </a:lnSpc>
            </a:pPr>
            <a:r>
              <a:rPr lang="en-US" sz="2000" dirty="0" smtClean="0"/>
              <a:t>13. Commitment </a:t>
            </a:r>
            <a:r>
              <a:rPr lang="en-US" sz="2000" dirty="0"/>
              <a:t>that an Institutional Review Board has approved the clinical study and will continue to review and monitor the investigation.</a:t>
            </a:r>
            <a:endParaRPr lang="en-GB" sz="2000" dirty="0"/>
          </a:p>
          <a:p>
            <a:pPr algn="just">
              <a:lnSpc>
                <a:spcPct val="150000"/>
              </a:lnSpc>
            </a:pPr>
            <a:r>
              <a:rPr lang="en-US" sz="2000" dirty="0" smtClean="0"/>
              <a:t>14.  </a:t>
            </a:r>
            <a:r>
              <a:rPr lang="en-US" sz="2000" dirty="0"/>
              <a:t>Investigator brochure</a:t>
            </a:r>
          </a:p>
          <a:p>
            <a:pPr algn="just">
              <a:lnSpc>
                <a:spcPct val="150000"/>
              </a:lnSpc>
            </a:pPr>
            <a:r>
              <a:rPr lang="en-US" sz="2000" dirty="0" smtClean="0"/>
              <a:t>15. Commitment </a:t>
            </a:r>
            <a:r>
              <a:rPr lang="en-US" sz="2000" dirty="0"/>
              <a:t>not to begin clinical investigations until the IND is in effect, the signature of the sponsor or authorized representative, and the date of the signed application</a:t>
            </a:r>
          </a:p>
          <a:p>
            <a:pPr algn="just">
              <a:lnSpc>
                <a:spcPct val="150000"/>
              </a:lnSpc>
              <a:buFontTx/>
              <a:buChar char="•"/>
            </a:pPr>
            <a:endParaRPr lang="en-US" sz="2000" dirty="0"/>
          </a:p>
        </p:txBody>
      </p:sp>
    </p:spTree>
    <p:extLst>
      <p:ext uri="{BB962C8B-B14F-4D97-AF65-F5344CB8AC3E}">
        <p14:creationId xmlns:p14="http://schemas.microsoft.com/office/powerpoint/2010/main" val="3748768135"/>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ext Box 4"/>
          <p:cNvSpPr txBox="1">
            <a:spLocks noChangeArrowheads="1"/>
          </p:cNvSpPr>
          <p:nvPr/>
        </p:nvSpPr>
        <p:spPr bwMode="auto">
          <a:xfrm>
            <a:off x="552091" y="685800"/>
            <a:ext cx="11007305" cy="6186309"/>
          </a:xfrm>
          <a:prstGeom prst="rect">
            <a:avLst/>
          </a:prstGeom>
          <a:noFill/>
          <a:ln w="12700" cap="sq">
            <a:noFill/>
            <a:miter lim="800000"/>
            <a:headEnd type="none" w="sm" len="sm"/>
            <a:tailEnd type="none" w="sm" len="sm"/>
          </a:ln>
          <a:effectLst/>
        </p:spPr>
        <p:txBody>
          <a:bodyPr wrap="square">
            <a:spAutoFit/>
          </a:bodyPr>
          <a:lstStyle/>
          <a:p>
            <a:pPr algn="just"/>
            <a:r>
              <a:rPr lang="en-US" sz="2000" b="1" dirty="0">
                <a:solidFill>
                  <a:srgbClr val="FF0000"/>
                </a:solidFill>
              </a:rPr>
              <a:t>Clinical </a:t>
            </a:r>
            <a:r>
              <a:rPr lang="en-US" sz="2000" b="1" dirty="0" smtClean="0">
                <a:solidFill>
                  <a:srgbClr val="FF0000"/>
                </a:solidFill>
              </a:rPr>
              <a:t>Protocol</a:t>
            </a:r>
          </a:p>
          <a:p>
            <a:pPr algn="just"/>
            <a:endParaRPr lang="en-US" sz="2000" b="1" dirty="0">
              <a:solidFill>
                <a:srgbClr val="FF0000"/>
              </a:solidFill>
            </a:endParaRPr>
          </a:p>
          <a:p>
            <a:pPr algn="just"/>
            <a:r>
              <a:rPr lang="en-US" sz="2000" dirty="0"/>
              <a:t> As a part of IND application, clinical protocol (procedure) must be submitted to ensure the appropriate design and conduct of the investigation. Clinical Protocol include</a:t>
            </a:r>
            <a:r>
              <a:rPr lang="en-US" sz="2000" dirty="0" smtClean="0"/>
              <a:t>:</a:t>
            </a:r>
          </a:p>
          <a:p>
            <a:pPr algn="just"/>
            <a:endParaRPr lang="en-US" sz="2000" dirty="0"/>
          </a:p>
          <a:p>
            <a:pPr marL="457200" indent="-457200" algn="just">
              <a:buFont typeface="+mj-lt"/>
              <a:buAutoNum type="arabicPeriod"/>
            </a:pPr>
            <a:r>
              <a:rPr lang="en-US" sz="2000" dirty="0" smtClean="0"/>
              <a:t>Statement </a:t>
            </a:r>
            <a:r>
              <a:rPr lang="en-US" sz="2000" dirty="0"/>
              <a:t>of the purpose and objectives of the study</a:t>
            </a:r>
          </a:p>
          <a:p>
            <a:pPr marL="457200" indent="-457200" algn="just">
              <a:buFont typeface="+mj-lt"/>
              <a:buAutoNum type="arabicPeriod"/>
            </a:pPr>
            <a:r>
              <a:rPr lang="en-US" sz="2000" dirty="0"/>
              <a:t> Outline of the investigational plan and study design.</a:t>
            </a:r>
          </a:p>
          <a:p>
            <a:pPr marL="457200" indent="-457200" algn="just">
              <a:buFont typeface="+mj-lt"/>
              <a:buAutoNum type="arabicPeriod"/>
            </a:pPr>
            <a:r>
              <a:rPr lang="en-US" sz="2000" dirty="0"/>
              <a:t> Estimate of the number of patients to be involved</a:t>
            </a:r>
          </a:p>
          <a:p>
            <a:pPr marL="457200" indent="-457200" algn="just">
              <a:buFont typeface="+mj-lt"/>
              <a:buAutoNum type="arabicPeriod"/>
            </a:pPr>
            <a:r>
              <a:rPr lang="en-US" sz="2000" dirty="0"/>
              <a:t> Basis for subject selection, with inclusion and exclusion criteria.</a:t>
            </a:r>
          </a:p>
          <a:p>
            <a:pPr marL="457200" indent="-457200" algn="just">
              <a:buFont typeface="+mj-lt"/>
              <a:buAutoNum type="arabicPeriod"/>
            </a:pPr>
            <a:r>
              <a:rPr lang="en-US" sz="2000" dirty="0"/>
              <a:t> Description of the dosing plan, including dose levels, route of administration, and duration of patient exposure</a:t>
            </a:r>
          </a:p>
          <a:p>
            <a:pPr marL="457200" indent="-457200" algn="just">
              <a:buFont typeface="+mj-lt"/>
              <a:buAutoNum type="arabicPeriod"/>
            </a:pPr>
            <a:r>
              <a:rPr lang="en-US" sz="2000" dirty="0"/>
              <a:t> Description of the patient observations, measurements, and tests to be used.</a:t>
            </a:r>
          </a:p>
          <a:p>
            <a:pPr marL="457200" indent="-457200" algn="just">
              <a:buFont typeface="+mj-lt"/>
              <a:buAutoNum type="arabicPeriod"/>
            </a:pPr>
            <a:r>
              <a:rPr lang="en-US" sz="2000" dirty="0"/>
              <a:t>Clinical procedures, laboratory tests, and monitoring to be used in minimizing patient risk</a:t>
            </a:r>
          </a:p>
          <a:p>
            <a:pPr marL="457200" indent="-457200" algn="just">
              <a:buFont typeface="+mj-lt"/>
              <a:buAutoNum type="arabicPeriod"/>
            </a:pPr>
            <a:r>
              <a:rPr lang="en-US" sz="2000" dirty="0"/>
              <a:t> Names, addresses, and credentials of the principal investigators and co investigators</a:t>
            </a:r>
          </a:p>
          <a:p>
            <a:pPr marL="457200" indent="-457200" algn="just">
              <a:buFont typeface="+mj-lt"/>
              <a:buAutoNum type="arabicPeriod"/>
            </a:pPr>
            <a:r>
              <a:rPr lang="en-US" sz="2000" dirty="0"/>
              <a:t> Locations and descriptions of the clinical research facilities to be used</a:t>
            </a:r>
          </a:p>
          <a:p>
            <a:pPr marL="457200" indent="-457200" algn="just">
              <a:buFont typeface="+mj-lt"/>
              <a:buAutoNum type="arabicPeriod"/>
            </a:pPr>
            <a:r>
              <a:rPr lang="en-US" sz="2000" dirty="0"/>
              <a:t>Approval of the authorized </a:t>
            </a:r>
            <a:r>
              <a:rPr lang="en-US" sz="2000" dirty="0" smtClean="0"/>
              <a:t>IRB </a:t>
            </a:r>
            <a:r>
              <a:rPr lang="en-US" dirty="0" smtClean="0">
                <a:solidFill>
                  <a:srgbClr val="FF0000"/>
                </a:solidFill>
              </a:rPr>
              <a:t>(</a:t>
            </a:r>
            <a:r>
              <a:rPr lang="en-US" dirty="0">
                <a:solidFill>
                  <a:srgbClr val="FF0000"/>
                </a:solidFill>
              </a:rPr>
              <a:t>An </a:t>
            </a:r>
            <a:r>
              <a:rPr lang="en-US" b="1" dirty="0">
                <a:solidFill>
                  <a:srgbClr val="FF0000"/>
                </a:solidFill>
              </a:rPr>
              <a:t>institutional review board</a:t>
            </a:r>
            <a:r>
              <a:rPr lang="en-US" dirty="0">
                <a:solidFill>
                  <a:srgbClr val="FF0000"/>
                </a:solidFill>
              </a:rPr>
              <a:t> (</a:t>
            </a:r>
            <a:r>
              <a:rPr lang="en-US" b="1" dirty="0" smtClean="0">
                <a:solidFill>
                  <a:srgbClr val="FF0000"/>
                </a:solidFill>
              </a:rPr>
              <a:t>IRB</a:t>
            </a:r>
            <a:r>
              <a:rPr lang="en-US" dirty="0" smtClean="0">
                <a:solidFill>
                  <a:srgbClr val="FF0000"/>
                </a:solidFill>
              </a:rPr>
              <a:t>) is </a:t>
            </a:r>
            <a:r>
              <a:rPr lang="en-US" dirty="0">
                <a:solidFill>
                  <a:srgbClr val="FF0000"/>
                </a:solidFill>
              </a:rPr>
              <a:t>a type of </a:t>
            </a:r>
            <a:r>
              <a:rPr lang="en-US" dirty="0">
                <a:solidFill>
                  <a:srgbClr val="FF0000"/>
                </a:solidFill>
                <a:hlinkClick r:id="rId2" tooltip="Committee"/>
              </a:rPr>
              <a:t>committee</a:t>
            </a:r>
            <a:r>
              <a:rPr lang="en-US" dirty="0">
                <a:solidFill>
                  <a:srgbClr val="FF0000"/>
                </a:solidFill>
              </a:rPr>
              <a:t> that applies </a:t>
            </a:r>
            <a:r>
              <a:rPr lang="en-US" dirty="0">
                <a:solidFill>
                  <a:srgbClr val="FF0000"/>
                </a:solidFill>
                <a:hlinkClick r:id="rId3" tooltip="Research"/>
              </a:rPr>
              <a:t>research ethics</a:t>
            </a:r>
            <a:r>
              <a:rPr lang="en-US" dirty="0">
                <a:solidFill>
                  <a:srgbClr val="FF0000"/>
                </a:solidFill>
              </a:rPr>
              <a:t> by reviewing the </a:t>
            </a:r>
            <a:r>
              <a:rPr lang="en-US" dirty="0">
                <a:solidFill>
                  <a:srgbClr val="FF0000"/>
                </a:solidFill>
                <a:hlinkClick r:id="rId4" tooltip="Methodology"/>
              </a:rPr>
              <a:t>methods</a:t>
            </a:r>
            <a:r>
              <a:rPr lang="en-US" dirty="0">
                <a:solidFill>
                  <a:srgbClr val="FF0000"/>
                </a:solidFill>
              </a:rPr>
              <a:t> proposed for </a:t>
            </a:r>
            <a:r>
              <a:rPr lang="en-US" dirty="0">
                <a:solidFill>
                  <a:srgbClr val="FF0000"/>
                </a:solidFill>
                <a:hlinkClick r:id="rId5" tooltip="Research"/>
              </a:rPr>
              <a:t>research</a:t>
            </a:r>
            <a:r>
              <a:rPr lang="en-US" dirty="0">
                <a:solidFill>
                  <a:srgbClr val="FF0000"/>
                </a:solidFill>
              </a:rPr>
              <a:t> to ensure that they are </a:t>
            </a:r>
            <a:r>
              <a:rPr lang="en-US" dirty="0" smtClean="0">
                <a:solidFill>
                  <a:srgbClr val="FF0000"/>
                </a:solidFill>
                <a:hlinkClick r:id="rId6" tooltip="Ethics"/>
              </a:rPr>
              <a:t>ethical</a:t>
            </a:r>
            <a:r>
              <a:rPr lang="en-US" dirty="0" smtClean="0">
                <a:solidFill>
                  <a:srgbClr val="FF0000"/>
                </a:solidFill>
              </a:rPr>
              <a:t>)</a:t>
            </a:r>
            <a:endParaRPr lang="en-US" dirty="0">
              <a:solidFill>
                <a:srgbClr val="FF0000"/>
              </a:solidFill>
            </a:endParaRPr>
          </a:p>
          <a:p>
            <a:pPr algn="just"/>
            <a:endParaRPr lang="en-US" sz="2000" dirty="0"/>
          </a:p>
          <a:p>
            <a:pPr algn="just">
              <a:buFontTx/>
              <a:buChar char="•"/>
            </a:pPr>
            <a:endParaRPr lang="en-US" sz="2000" dirty="0"/>
          </a:p>
        </p:txBody>
      </p:sp>
    </p:spTree>
    <p:extLst>
      <p:ext uri="{BB962C8B-B14F-4D97-AF65-F5344CB8AC3E}">
        <p14:creationId xmlns:p14="http://schemas.microsoft.com/office/powerpoint/2010/main" val="1611221426"/>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4"/>
          <p:cNvSpPr>
            <a:spLocks noChangeArrowheads="1"/>
          </p:cNvSpPr>
          <p:nvPr/>
        </p:nvSpPr>
        <p:spPr bwMode="auto">
          <a:xfrm>
            <a:off x="276045" y="365115"/>
            <a:ext cx="11447253" cy="7171194"/>
          </a:xfrm>
          <a:prstGeom prst="rect">
            <a:avLst/>
          </a:prstGeom>
          <a:noFill/>
          <a:ln w="12700" cap="sq">
            <a:noFill/>
            <a:miter lim="800000"/>
            <a:headEnd type="none" w="sm" len="sm"/>
            <a:tailEnd type="none" w="sm" len="sm"/>
          </a:ln>
          <a:effectLst/>
        </p:spPr>
        <p:txBody>
          <a:bodyPr wrap="square">
            <a:spAutoFit/>
          </a:bodyPr>
          <a:lstStyle/>
          <a:p>
            <a:pPr algn="just"/>
            <a:r>
              <a:rPr lang="en-US" sz="2000" b="1" dirty="0">
                <a:solidFill>
                  <a:srgbClr val="FF0000"/>
                </a:solidFill>
              </a:rPr>
              <a:t>FDA Review of an IND </a:t>
            </a:r>
            <a:r>
              <a:rPr lang="en-US" sz="2000" b="1" dirty="0" smtClean="0">
                <a:solidFill>
                  <a:srgbClr val="FF0000"/>
                </a:solidFill>
              </a:rPr>
              <a:t>Application</a:t>
            </a:r>
          </a:p>
          <a:p>
            <a:pPr algn="just"/>
            <a:endParaRPr lang="en-US" sz="2000" dirty="0">
              <a:solidFill>
                <a:srgbClr val="FF0000"/>
              </a:solidFill>
            </a:endParaRPr>
          </a:p>
          <a:p>
            <a:pPr algn="just"/>
            <a:r>
              <a:rPr lang="en-US" sz="2000" dirty="0"/>
              <a:t>To protect the safety and rights of the human subjects and to help ensure that the study allows the evaluation of the drug’s </a:t>
            </a:r>
            <a:r>
              <a:rPr lang="en-US" sz="2000" b="1" dirty="0"/>
              <a:t>safety and effectiveness.</a:t>
            </a:r>
          </a:p>
          <a:p>
            <a:pPr algn="just"/>
            <a:r>
              <a:rPr lang="en-US" sz="2000" dirty="0"/>
              <a:t>When received by the FDA, the IND submission is stamped with the date of receipt, assigned an application number, and forwarded to either </a:t>
            </a:r>
            <a:r>
              <a:rPr lang="en-US" sz="2000" dirty="0">
                <a:solidFill>
                  <a:srgbClr val="C00000"/>
                </a:solidFill>
              </a:rPr>
              <a:t>the Center for Drug Evaluation and Research (CDER) or the Center for Biologics Evaluation and Research (CBER) for review. Applications for chemical agents are sent to CDER and applications for biologics to CBER</a:t>
            </a:r>
            <a:r>
              <a:rPr lang="en-US" sz="2000" dirty="0" smtClean="0">
                <a:solidFill>
                  <a:srgbClr val="C00000"/>
                </a:solidFill>
              </a:rPr>
              <a:t>.</a:t>
            </a:r>
          </a:p>
          <a:p>
            <a:pPr algn="just"/>
            <a:endParaRPr lang="en-GB" sz="2000" b="1" dirty="0"/>
          </a:p>
          <a:p>
            <a:pPr algn="just"/>
            <a:r>
              <a:rPr lang="en-US" sz="2000" b="1" dirty="0">
                <a:solidFill>
                  <a:srgbClr val="FF0000"/>
                </a:solidFill>
              </a:rPr>
              <a:t>FDA Drug Classification </a:t>
            </a:r>
            <a:r>
              <a:rPr lang="en-US" sz="2000" b="1" dirty="0" smtClean="0">
                <a:solidFill>
                  <a:srgbClr val="FF0000"/>
                </a:solidFill>
              </a:rPr>
              <a:t>System</a:t>
            </a:r>
          </a:p>
          <a:p>
            <a:pPr algn="just"/>
            <a:endParaRPr lang="en-US" sz="2000" b="1" dirty="0">
              <a:solidFill>
                <a:srgbClr val="FF0000"/>
              </a:solidFill>
            </a:endParaRPr>
          </a:p>
          <a:p>
            <a:pPr algn="just"/>
            <a:r>
              <a:rPr lang="en-US" sz="2000" b="1" i="1" dirty="0">
                <a:solidFill>
                  <a:srgbClr val="FF0000"/>
                </a:solidFill>
              </a:rPr>
              <a:t>By Chemical Type</a:t>
            </a:r>
          </a:p>
          <a:p>
            <a:pPr algn="just"/>
            <a:endParaRPr lang="en-US" sz="2000" b="1" i="1" dirty="0"/>
          </a:p>
          <a:p>
            <a:pPr algn="just"/>
            <a:r>
              <a:rPr lang="en-US" sz="2000" dirty="0"/>
              <a:t>Type 1 – New Molecular entity, not marketed in US</a:t>
            </a:r>
          </a:p>
          <a:p>
            <a:pPr algn="just"/>
            <a:r>
              <a:rPr lang="en-US" sz="2000" dirty="0"/>
              <a:t>Type 2 – New ester, new salt, or other derivative of an approved active moiety</a:t>
            </a:r>
          </a:p>
          <a:p>
            <a:pPr algn="just"/>
            <a:r>
              <a:rPr lang="en-US" sz="2000" dirty="0"/>
              <a:t>Type 3 – New formulation of a drug marketed in US</a:t>
            </a:r>
          </a:p>
          <a:p>
            <a:pPr algn="just"/>
            <a:r>
              <a:rPr lang="en-US" sz="2000" dirty="0"/>
              <a:t>Type 4 – New combination of two or more compounds</a:t>
            </a:r>
          </a:p>
          <a:p>
            <a:pPr algn="just"/>
            <a:r>
              <a:rPr lang="en-US" sz="2000" dirty="0"/>
              <a:t>Type 5 – New manufacturer of a drug marketed in US</a:t>
            </a:r>
          </a:p>
          <a:p>
            <a:pPr algn="just"/>
            <a:r>
              <a:rPr lang="en-US" sz="2000" dirty="0"/>
              <a:t>Type 6 – New therapeutic indication for an approved drug</a:t>
            </a:r>
          </a:p>
          <a:p>
            <a:pPr algn="just"/>
            <a:endParaRPr lang="en-US" sz="2000" dirty="0"/>
          </a:p>
          <a:p>
            <a:pPr algn="just"/>
            <a:endParaRPr lang="en-US" sz="2000" b="1" dirty="0"/>
          </a:p>
          <a:p>
            <a:pPr algn="just"/>
            <a:endParaRPr lang="en-GB" sz="2000" b="1" dirty="0"/>
          </a:p>
          <a:p>
            <a:pPr algn="just"/>
            <a:endParaRPr lang="en-US" sz="2000" b="1" dirty="0"/>
          </a:p>
        </p:txBody>
      </p:sp>
    </p:spTree>
    <p:extLst>
      <p:ext uri="{BB962C8B-B14F-4D97-AF65-F5344CB8AC3E}">
        <p14:creationId xmlns:p14="http://schemas.microsoft.com/office/powerpoint/2010/main" val="39536896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ext Box 4"/>
          <p:cNvSpPr txBox="1">
            <a:spLocks noChangeArrowheads="1"/>
          </p:cNvSpPr>
          <p:nvPr/>
        </p:nvSpPr>
        <p:spPr bwMode="auto">
          <a:xfrm>
            <a:off x="250167" y="533401"/>
            <a:ext cx="11240218" cy="5940088"/>
          </a:xfrm>
          <a:prstGeom prst="rect">
            <a:avLst/>
          </a:prstGeom>
          <a:noFill/>
          <a:ln w="12700" cap="sq">
            <a:noFill/>
            <a:miter lim="800000"/>
            <a:headEnd type="none" w="sm" len="sm"/>
            <a:tailEnd type="none" w="sm" len="sm"/>
          </a:ln>
          <a:effectLst/>
        </p:spPr>
        <p:txBody>
          <a:bodyPr wrap="square">
            <a:spAutoFit/>
          </a:bodyPr>
          <a:lstStyle/>
          <a:p>
            <a:pPr algn="just"/>
            <a:r>
              <a:rPr lang="en-US" sz="2000" b="1" i="1" dirty="0">
                <a:solidFill>
                  <a:srgbClr val="FF0000"/>
                </a:solidFill>
              </a:rPr>
              <a:t>By Therapeutic Classification</a:t>
            </a:r>
          </a:p>
          <a:p>
            <a:pPr algn="just"/>
            <a:endParaRPr lang="en-US" sz="2000" b="1" i="1" dirty="0"/>
          </a:p>
          <a:p>
            <a:pPr algn="just"/>
            <a:r>
              <a:rPr lang="en-US" sz="2000" dirty="0">
                <a:solidFill>
                  <a:srgbClr val="FF0000"/>
                </a:solidFill>
              </a:rPr>
              <a:t>Type P – </a:t>
            </a:r>
            <a:r>
              <a:rPr lang="en-US" sz="2000" dirty="0"/>
              <a:t>Priority review, a therapeutic </a:t>
            </a:r>
            <a:r>
              <a:rPr lang="en-US" sz="2000" dirty="0" smtClean="0"/>
              <a:t>gain (</a:t>
            </a:r>
            <a:r>
              <a:rPr lang="en-US" sz="2000" dirty="0"/>
              <a:t>to expedite the review process for drugs that are expected to have a particularly great impact on the treatment of a </a:t>
            </a:r>
            <a:r>
              <a:rPr lang="en-US" sz="2000" dirty="0" smtClean="0"/>
              <a:t>disease)</a:t>
            </a:r>
            <a:endParaRPr lang="en-US" sz="2000" dirty="0"/>
          </a:p>
          <a:p>
            <a:pPr algn="just"/>
            <a:r>
              <a:rPr lang="en-US" sz="2000" dirty="0">
                <a:solidFill>
                  <a:srgbClr val="FF0000"/>
                </a:solidFill>
              </a:rPr>
              <a:t>Type S – </a:t>
            </a:r>
            <a:r>
              <a:rPr lang="en-US" sz="2000" dirty="0"/>
              <a:t>Standard review, similar to other approved drugs</a:t>
            </a:r>
          </a:p>
          <a:p>
            <a:pPr algn="just"/>
            <a:endParaRPr lang="en-GB" sz="2000" dirty="0"/>
          </a:p>
          <a:p>
            <a:pPr algn="just"/>
            <a:r>
              <a:rPr lang="en-US" sz="2000" b="1" i="1" dirty="0">
                <a:solidFill>
                  <a:srgbClr val="FF0000"/>
                </a:solidFill>
              </a:rPr>
              <a:t>Additional Classification</a:t>
            </a:r>
          </a:p>
          <a:p>
            <a:pPr algn="just"/>
            <a:endParaRPr lang="en-US" sz="2000" b="1" i="1" dirty="0"/>
          </a:p>
          <a:p>
            <a:pPr algn="just"/>
            <a:r>
              <a:rPr lang="en-US" sz="2000" dirty="0">
                <a:solidFill>
                  <a:srgbClr val="FF0000"/>
                </a:solidFill>
              </a:rPr>
              <a:t>Type </a:t>
            </a:r>
            <a:r>
              <a:rPr lang="en-US" sz="2000" dirty="0" smtClean="0">
                <a:solidFill>
                  <a:srgbClr val="FF0000"/>
                </a:solidFill>
              </a:rPr>
              <a:t>A </a:t>
            </a:r>
            <a:r>
              <a:rPr lang="en-US" sz="2000" dirty="0"/>
              <a:t>– For treatment of AIDS or HIV-related </a:t>
            </a:r>
            <a:r>
              <a:rPr lang="en-US" sz="2000" dirty="0" smtClean="0"/>
              <a:t>disease</a:t>
            </a:r>
            <a:endParaRPr lang="en-US" sz="2000" dirty="0"/>
          </a:p>
          <a:p>
            <a:pPr algn="just"/>
            <a:r>
              <a:rPr lang="en-US" sz="2000" dirty="0">
                <a:solidFill>
                  <a:srgbClr val="FF0000"/>
                </a:solidFill>
              </a:rPr>
              <a:t>Type E – </a:t>
            </a:r>
            <a:r>
              <a:rPr lang="en-US" sz="2000" dirty="0"/>
              <a:t>For life-threatening or severely debilitating </a:t>
            </a:r>
            <a:r>
              <a:rPr lang="en-US" sz="2000" dirty="0" smtClean="0"/>
              <a:t>disease</a:t>
            </a:r>
            <a:endParaRPr lang="en-US" sz="2000" dirty="0"/>
          </a:p>
          <a:p>
            <a:pPr algn="just"/>
            <a:r>
              <a:rPr lang="en-US" sz="2000" dirty="0">
                <a:solidFill>
                  <a:srgbClr val="FF0000"/>
                </a:solidFill>
              </a:rPr>
              <a:t>Type F – </a:t>
            </a:r>
            <a:r>
              <a:rPr lang="en-US" sz="2000" dirty="0"/>
              <a:t>Review deferred </a:t>
            </a:r>
            <a:r>
              <a:rPr lang="en-US" sz="2000" dirty="0" smtClean="0"/>
              <a:t>or </a:t>
            </a:r>
            <a:r>
              <a:rPr lang="en-US" sz="2000" dirty="0" err="1" smtClean="0"/>
              <a:t>posponded</a:t>
            </a:r>
            <a:r>
              <a:rPr lang="en-US" sz="2000" dirty="0" smtClean="0"/>
              <a:t> pending </a:t>
            </a:r>
            <a:r>
              <a:rPr lang="en-US" sz="2000" dirty="0"/>
              <a:t>data validation</a:t>
            </a:r>
            <a:r>
              <a:rPr lang="en-US" sz="2000" dirty="0" smtClean="0"/>
              <a:t>.</a:t>
            </a:r>
            <a:endParaRPr lang="en-GB" sz="2000" dirty="0"/>
          </a:p>
          <a:p>
            <a:pPr algn="just"/>
            <a:r>
              <a:rPr lang="en-US" sz="2000" dirty="0">
                <a:solidFill>
                  <a:srgbClr val="FF0000"/>
                </a:solidFill>
              </a:rPr>
              <a:t>Type G </a:t>
            </a:r>
            <a:r>
              <a:rPr lang="en-US" sz="2000" dirty="0"/>
              <a:t>– Data validated, removal of F </a:t>
            </a:r>
            <a:r>
              <a:rPr lang="en-US" sz="2000" dirty="0" smtClean="0"/>
              <a:t>rating</a:t>
            </a:r>
            <a:endParaRPr lang="en-US" sz="2000" dirty="0"/>
          </a:p>
          <a:p>
            <a:pPr algn="just"/>
            <a:r>
              <a:rPr lang="en-US" sz="2000" dirty="0">
                <a:solidFill>
                  <a:srgbClr val="FF0000"/>
                </a:solidFill>
              </a:rPr>
              <a:t>Type N </a:t>
            </a:r>
            <a:r>
              <a:rPr lang="en-US" sz="2000" dirty="0"/>
              <a:t>– Nonprescription </a:t>
            </a:r>
            <a:r>
              <a:rPr lang="en-US" sz="2000" dirty="0" smtClean="0"/>
              <a:t>drug</a:t>
            </a:r>
            <a:endParaRPr lang="en-US" sz="2000" dirty="0"/>
          </a:p>
          <a:p>
            <a:pPr algn="just"/>
            <a:r>
              <a:rPr lang="en-US" sz="2000" dirty="0">
                <a:solidFill>
                  <a:srgbClr val="FF0000"/>
                </a:solidFill>
              </a:rPr>
              <a:t>Type V </a:t>
            </a:r>
            <a:r>
              <a:rPr lang="en-US" sz="2000" dirty="0"/>
              <a:t>– Drug having orphan drug </a:t>
            </a:r>
            <a:r>
              <a:rPr lang="en-US" sz="2000" dirty="0" smtClean="0"/>
              <a:t>status</a:t>
            </a:r>
          </a:p>
          <a:p>
            <a:pPr algn="just"/>
            <a:endParaRPr lang="en-US" sz="2000" dirty="0"/>
          </a:p>
          <a:p>
            <a:pPr algn="just"/>
            <a:r>
              <a:rPr lang="en-US" sz="2000" dirty="0">
                <a:solidFill>
                  <a:srgbClr val="FF0000"/>
                </a:solidFill>
              </a:rPr>
              <a:t>Phases of a clinical </a:t>
            </a:r>
            <a:r>
              <a:rPr lang="en-US" sz="2000" dirty="0" smtClean="0">
                <a:solidFill>
                  <a:srgbClr val="FF0000"/>
                </a:solidFill>
              </a:rPr>
              <a:t>investigation ???</a:t>
            </a:r>
            <a:endParaRPr lang="en-US" sz="2000" dirty="0">
              <a:solidFill>
                <a:srgbClr val="FF0000"/>
              </a:solidFill>
            </a:endParaRPr>
          </a:p>
          <a:p>
            <a:pPr algn="just"/>
            <a:endParaRPr lang="en-US" sz="2000" dirty="0"/>
          </a:p>
          <a:p>
            <a:pPr algn="just"/>
            <a:endParaRPr lang="en-US" sz="2000" dirty="0"/>
          </a:p>
          <a:p>
            <a:pPr algn="just"/>
            <a:endParaRPr lang="en-US" sz="2000" dirty="0"/>
          </a:p>
        </p:txBody>
      </p:sp>
    </p:spTree>
    <p:extLst>
      <p:ext uri="{BB962C8B-B14F-4D97-AF65-F5344CB8AC3E}">
        <p14:creationId xmlns:p14="http://schemas.microsoft.com/office/powerpoint/2010/main" val="3178237499"/>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4"/>
          <p:cNvSpPr>
            <a:spLocks noChangeArrowheads="1"/>
          </p:cNvSpPr>
          <p:nvPr/>
        </p:nvSpPr>
        <p:spPr bwMode="auto">
          <a:xfrm>
            <a:off x="258793" y="339306"/>
            <a:ext cx="11473132" cy="6863417"/>
          </a:xfrm>
          <a:prstGeom prst="rect">
            <a:avLst/>
          </a:prstGeom>
          <a:noFill/>
          <a:ln w="12700" cap="sq">
            <a:noFill/>
            <a:miter lim="800000"/>
            <a:headEnd type="none" w="sm" len="sm"/>
            <a:tailEnd type="none" w="sm" len="sm"/>
          </a:ln>
          <a:effectLst/>
        </p:spPr>
        <p:txBody>
          <a:bodyPr wrap="square">
            <a:spAutoFit/>
          </a:bodyPr>
          <a:lstStyle/>
          <a:p>
            <a:pPr marL="342900" indent="-342900" algn="just"/>
            <a:r>
              <a:rPr lang="en-US" sz="2000" b="1" dirty="0">
                <a:solidFill>
                  <a:srgbClr val="FF0000"/>
                </a:solidFill>
              </a:rPr>
              <a:t>Drug Dosage and </a:t>
            </a:r>
            <a:r>
              <a:rPr lang="en-US" sz="2000" b="1" dirty="0" smtClean="0">
                <a:solidFill>
                  <a:srgbClr val="FF0000"/>
                </a:solidFill>
              </a:rPr>
              <a:t>Terminology</a:t>
            </a:r>
            <a:endParaRPr lang="en-US" sz="2000" b="1" dirty="0"/>
          </a:p>
          <a:p>
            <a:pPr marL="342900" indent="-342900" algn="just"/>
            <a:r>
              <a:rPr lang="en-US" sz="2000" dirty="0"/>
              <a:t>The safe and effective dose of a drug depends on different FACTOR</a:t>
            </a:r>
            <a:r>
              <a:rPr lang="en-US" sz="2000" dirty="0" smtClean="0"/>
              <a:t>:</a:t>
            </a:r>
            <a:endParaRPr lang="en-US" sz="2000" dirty="0"/>
          </a:p>
          <a:p>
            <a:pPr marL="342900" indent="-342900" algn="just">
              <a:buFontTx/>
              <a:buAutoNum type="arabicPeriod"/>
            </a:pPr>
            <a:r>
              <a:rPr lang="en-US" sz="2000" dirty="0"/>
              <a:t>Characteristics of the drug </a:t>
            </a:r>
            <a:r>
              <a:rPr lang="en-US" sz="2000" dirty="0" smtClean="0"/>
              <a:t>substance</a:t>
            </a:r>
            <a:endParaRPr lang="en-US" sz="2000" dirty="0"/>
          </a:p>
          <a:p>
            <a:pPr marL="342900" indent="-342900" algn="just">
              <a:buFontTx/>
              <a:buAutoNum type="arabicPeriod" startAt="2"/>
            </a:pPr>
            <a:r>
              <a:rPr lang="en-US" sz="2000" dirty="0"/>
              <a:t>The dosage form and its route of </a:t>
            </a:r>
            <a:r>
              <a:rPr lang="en-US" sz="2000" dirty="0" smtClean="0"/>
              <a:t>administration</a:t>
            </a:r>
            <a:endParaRPr lang="en-US" sz="2000" dirty="0"/>
          </a:p>
          <a:p>
            <a:pPr marL="342900" indent="-342900" algn="just">
              <a:buFontTx/>
              <a:buAutoNum type="arabicPeriod" startAt="3"/>
            </a:pPr>
            <a:r>
              <a:rPr lang="en-US" sz="2000" dirty="0"/>
              <a:t>Variety patient factors - age, body weight, general health status, pathologic </a:t>
            </a:r>
            <a:r>
              <a:rPr lang="en-US" sz="2000" dirty="0" smtClean="0"/>
              <a:t>conditions</a:t>
            </a:r>
            <a:endParaRPr lang="en-US" sz="2000" dirty="0"/>
          </a:p>
          <a:p>
            <a:pPr marL="457200" indent="-457200" algn="just">
              <a:buAutoNum type="arabicPeriod" startAt="4"/>
            </a:pPr>
            <a:r>
              <a:rPr lang="en-US" sz="2000" dirty="0" smtClean="0"/>
              <a:t>Concomitant </a:t>
            </a:r>
            <a:r>
              <a:rPr lang="en-US" sz="2000" dirty="0"/>
              <a:t>drug </a:t>
            </a:r>
            <a:r>
              <a:rPr lang="en-US" sz="2000" dirty="0" smtClean="0"/>
              <a:t>therapy</a:t>
            </a:r>
          </a:p>
          <a:p>
            <a:pPr algn="just"/>
            <a:endParaRPr lang="en-US" sz="2000" dirty="0" smtClean="0"/>
          </a:p>
          <a:p>
            <a:pPr marL="342900" indent="-342900" algn="just">
              <a:buFont typeface="Wingdings" panose="05000000000000000000" pitchFamily="2" charset="2"/>
              <a:buChar char="Ø"/>
            </a:pPr>
            <a:r>
              <a:rPr lang="en-US" sz="2000" b="1" dirty="0">
                <a:solidFill>
                  <a:srgbClr val="FF0000"/>
                </a:solidFill>
              </a:rPr>
              <a:t>Usual adult dose - </a:t>
            </a:r>
            <a:r>
              <a:rPr lang="en-US" sz="2000" dirty="0">
                <a:solidFill>
                  <a:srgbClr val="FF0000"/>
                </a:solidFill>
              </a:rPr>
              <a:t> </a:t>
            </a:r>
            <a:r>
              <a:rPr lang="en-US" sz="2000" dirty="0"/>
              <a:t>the amount of drug that will produce the desired effect in most adult patients</a:t>
            </a:r>
            <a:r>
              <a:rPr lang="en-US" sz="2000" dirty="0" smtClean="0"/>
              <a:t>.</a:t>
            </a:r>
          </a:p>
          <a:p>
            <a:pPr algn="just"/>
            <a:endParaRPr lang="en-US" sz="2000" dirty="0"/>
          </a:p>
          <a:p>
            <a:pPr marL="342900" indent="-342900" algn="just">
              <a:buFont typeface="Wingdings" panose="05000000000000000000" pitchFamily="2" charset="2"/>
              <a:buChar char="Ø"/>
            </a:pPr>
            <a:r>
              <a:rPr lang="en-US" sz="2000" b="1" dirty="0">
                <a:solidFill>
                  <a:srgbClr val="FF0000"/>
                </a:solidFill>
              </a:rPr>
              <a:t>Usual Dosage range</a:t>
            </a:r>
            <a:r>
              <a:rPr lang="en-US" sz="2000" dirty="0">
                <a:solidFill>
                  <a:srgbClr val="FF0000"/>
                </a:solidFill>
              </a:rPr>
              <a:t> - </a:t>
            </a:r>
            <a:r>
              <a:rPr lang="en-US" sz="2000" dirty="0"/>
              <a:t>indicates the quantitative range or amounts of the drug that may be prescribed safely within the framework of usual medical practice</a:t>
            </a:r>
            <a:r>
              <a:rPr lang="en-US" sz="2000" dirty="0" smtClean="0"/>
              <a:t>.</a:t>
            </a:r>
          </a:p>
          <a:p>
            <a:pPr algn="just"/>
            <a:endParaRPr lang="en-GB" sz="2000" b="1" dirty="0"/>
          </a:p>
          <a:p>
            <a:pPr marL="342900" indent="-342900" algn="just">
              <a:buFont typeface="Wingdings" panose="05000000000000000000" pitchFamily="2" charset="2"/>
              <a:buChar char="Ø"/>
            </a:pPr>
            <a:r>
              <a:rPr lang="en-US" sz="2000" b="1" dirty="0" err="1">
                <a:solidFill>
                  <a:srgbClr val="FF0000"/>
                </a:solidFill>
              </a:rPr>
              <a:t>Underdosage</a:t>
            </a:r>
            <a:r>
              <a:rPr lang="en-US" sz="2000" b="1" dirty="0">
                <a:solidFill>
                  <a:srgbClr val="FF0000"/>
                </a:solidFill>
              </a:rPr>
              <a:t> / </a:t>
            </a:r>
            <a:r>
              <a:rPr lang="en-US" sz="2000" b="1" dirty="0" err="1">
                <a:solidFill>
                  <a:srgbClr val="FF0000"/>
                </a:solidFill>
              </a:rPr>
              <a:t>Overdosage</a:t>
            </a:r>
            <a:r>
              <a:rPr lang="en-US" sz="2000" b="1" dirty="0">
                <a:solidFill>
                  <a:srgbClr val="FF0000"/>
                </a:solidFill>
              </a:rPr>
              <a:t> </a:t>
            </a:r>
            <a:r>
              <a:rPr lang="en-US" sz="2000" b="1" dirty="0" smtClean="0">
                <a:solidFill>
                  <a:srgbClr val="FF0000"/>
                </a:solidFill>
              </a:rPr>
              <a:t>- </a:t>
            </a:r>
            <a:r>
              <a:rPr lang="en-US" sz="2000" dirty="0" smtClean="0"/>
              <a:t>doses </a:t>
            </a:r>
            <a:r>
              <a:rPr lang="en-US" sz="2000" dirty="0"/>
              <a:t>falling outside of the usual </a:t>
            </a:r>
            <a:r>
              <a:rPr lang="en-US" sz="2000" dirty="0" smtClean="0"/>
              <a:t>range</a:t>
            </a:r>
          </a:p>
          <a:p>
            <a:pPr algn="just"/>
            <a:endParaRPr lang="en-US" sz="2000" dirty="0"/>
          </a:p>
          <a:p>
            <a:pPr marL="342900" indent="-342900" algn="just">
              <a:buFont typeface="Wingdings" panose="05000000000000000000" pitchFamily="2" charset="2"/>
              <a:buChar char="Ø"/>
            </a:pPr>
            <a:r>
              <a:rPr lang="en-US" sz="2000" b="1" dirty="0">
                <a:solidFill>
                  <a:srgbClr val="FF0000"/>
                </a:solidFill>
              </a:rPr>
              <a:t>Usual Pediatric dose - </a:t>
            </a:r>
            <a:r>
              <a:rPr lang="en-US" sz="2000" dirty="0"/>
              <a:t>dose usually given to </a:t>
            </a:r>
            <a:r>
              <a:rPr lang="en-US" sz="2000" dirty="0" smtClean="0"/>
              <a:t>children</a:t>
            </a:r>
          </a:p>
          <a:p>
            <a:pPr algn="just"/>
            <a:endParaRPr lang="en-US" sz="2000" dirty="0"/>
          </a:p>
          <a:p>
            <a:pPr marL="342900" indent="-342900" algn="just">
              <a:buFont typeface="Wingdings" panose="05000000000000000000" pitchFamily="2" charset="2"/>
              <a:buChar char="Ø"/>
            </a:pPr>
            <a:r>
              <a:rPr lang="en-US" sz="2000" b="1" dirty="0">
                <a:solidFill>
                  <a:srgbClr val="FF0000"/>
                </a:solidFill>
              </a:rPr>
              <a:t>Schedule of dosage or Dosage regimen</a:t>
            </a:r>
            <a:r>
              <a:rPr lang="en-US" sz="2000" dirty="0">
                <a:solidFill>
                  <a:srgbClr val="FF0000"/>
                </a:solidFill>
              </a:rPr>
              <a:t> - </a:t>
            </a:r>
            <a:r>
              <a:rPr lang="en-US" sz="2000" dirty="0"/>
              <a:t>determined during the clinical investigation and is based largely on a drug’s inherent duration of action, its pharmacokinetics, and characteristics of the dosage form</a:t>
            </a:r>
          </a:p>
          <a:p>
            <a:endParaRPr lang="en-US" sz="2000" b="1" dirty="0"/>
          </a:p>
          <a:p>
            <a:pPr algn="just"/>
            <a:endParaRPr lang="en-US" sz="2000" dirty="0"/>
          </a:p>
        </p:txBody>
      </p:sp>
    </p:spTree>
    <p:extLst>
      <p:ext uri="{BB962C8B-B14F-4D97-AF65-F5344CB8AC3E}">
        <p14:creationId xmlns:p14="http://schemas.microsoft.com/office/powerpoint/2010/main" val="20360645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4"/>
          <p:cNvSpPr>
            <a:spLocks noChangeArrowheads="1"/>
          </p:cNvSpPr>
          <p:nvPr/>
        </p:nvSpPr>
        <p:spPr bwMode="auto">
          <a:xfrm>
            <a:off x="353683" y="381000"/>
            <a:ext cx="11197087" cy="4708981"/>
          </a:xfrm>
          <a:prstGeom prst="rect">
            <a:avLst/>
          </a:prstGeom>
          <a:noFill/>
          <a:ln w="12700" cap="sq">
            <a:noFill/>
            <a:miter lim="800000"/>
            <a:headEnd type="none" w="sm" len="sm"/>
            <a:tailEnd type="none" w="sm" len="sm"/>
          </a:ln>
          <a:effectLst/>
        </p:spPr>
        <p:txBody>
          <a:bodyPr wrap="square">
            <a:spAutoFit/>
          </a:bodyPr>
          <a:lstStyle/>
          <a:p>
            <a:pPr algn="just"/>
            <a:r>
              <a:rPr lang="en-US" sz="2000" b="1" dirty="0" smtClean="0">
                <a:solidFill>
                  <a:srgbClr val="FF0000"/>
                </a:solidFill>
              </a:rPr>
              <a:t>MEC </a:t>
            </a:r>
            <a:r>
              <a:rPr lang="en-US" sz="2000" b="1" dirty="0">
                <a:solidFill>
                  <a:srgbClr val="FF0000"/>
                </a:solidFill>
              </a:rPr>
              <a:t>Minimum Effective Concentration - </a:t>
            </a:r>
            <a:r>
              <a:rPr lang="en-US" sz="2000" dirty="0"/>
              <a:t>An average blood serum concentration represents the minimum concentration that can be expected to produce the drug’s desired effects in a patient</a:t>
            </a:r>
          </a:p>
          <a:p>
            <a:pPr algn="just"/>
            <a:endParaRPr lang="en-US" sz="2000" dirty="0"/>
          </a:p>
          <a:p>
            <a:pPr algn="just"/>
            <a:r>
              <a:rPr lang="en-US" sz="2000" b="1" dirty="0" smtClean="0">
                <a:solidFill>
                  <a:srgbClr val="FF0000"/>
                </a:solidFill>
              </a:rPr>
              <a:t>MTC </a:t>
            </a:r>
            <a:r>
              <a:rPr lang="en-US" sz="2000" b="1" dirty="0">
                <a:solidFill>
                  <a:srgbClr val="FF0000"/>
                </a:solidFill>
              </a:rPr>
              <a:t>Minimum toxic Concentration -</a:t>
            </a:r>
            <a:r>
              <a:rPr lang="en-US" sz="2000" dirty="0">
                <a:solidFill>
                  <a:srgbClr val="FF0000"/>
                </a:solidFill>
              </a:rPr>
              <a:t> </a:t>
            </a:r>
            <a:r>
              <a:rPr lang="en-US" sz="2000" dirty="0"/>
              <a:t>The second level of serum concentration of drugs expected to produce dose-related toxic effects in the average individual.</a:t>
            </a:r>
          </a:p>
          <a:p>
            <a:pPr algn="just"/>
            <a:endParaRPr lang="en-GB" sz="2000" dirty="0"/>
          </a:p>
          <a:p>
            <a:pPr algn="just"/>
            <a:r>
              <a:rPr lang="en-US" sz="2000" b="1" dirty="0">
                <a:solidFill>
                  <a:srgbClr val="FF0000"/>
                </a:solidFill>
              </a:rPr>
              <a:t>MED Median Effective Dose </a:t>
            </a:r>
            <a:r>
              <a:rPr lang="en-US" sz="2000" dirty="0"/>
              <a:t>of a drug is the amount that will produce the desired intensity of effect in 50% of the individuals tested.</a:t>
            </a:r>
          </a:p>
          <a:p>
            <a:pPr algn="just"/>
            <a:endParaRPr lang="en-GB" sz="2000" dirty="0"/>
          </a:p>
          <a:p>
            <a:pPr algn="just"/>
            <a:r>
              <a:rPr lang="en-US" sz="2000" b="1" dirty="0">
                <a:solidFill>
                  <a:srgbClr val="FF0000"/>
                </a:solidFill>
              </a:rPr>
              <a:t>MTD Median Toxic Dose - </a:t>
            </a:r>
            <a:r>
              <a:rPr lang="en-US" sz="2000" dirty="0"/>
              <a:t>is the amount that will produce a defined toxic effect in 50% of the individuals </a:t>
            </a:r>
            <a:r>
              <a:rPr lang="en-US" sz="2000" dirty="0" smtClean="0"/>
              <a:t>tested</a:t>
            </a:r>
          </a:p>
          <a:p>
            <a:pPr algn="just"/>
            <a:endParaRPr lang="en-US" sz="2000" dirty="0"/>
          </a:p>
          <a:p>
            <a:pPr algn="just"/>
            <a:r>
              <a:rPr lang="en-US" sz="2000" dirty="0"/>
              <a:t>The relationship between the desired and undesired effects of a drug is commonly expressed as the </a:t>
            </a:r>
            <a:r>
              <a:rPr lang="en-US" sz="2000" b="1" dirty="0">
                <a:solidFill>
                  <a:srgbClr val="FF0000"/>
                </a:solidFill>
              </a:rPr>
              <a:t>Therapeutic index </a:t>
            </a:r>
            <a:r>
              <a:rPr lang="en-US" sz="2000" b="1" dirty="0"/>
              <a:t>	</a:t>
            </a:r>
            <a:r>
              <a:rPr lang="en-US" sz="2000" dirty="0"/>
              <a:t>and is defined as the ratio between a drug’s median toxic dose and its median effective dose, </a:t>
            </a:r>
            <a:r>
              <a:rPr lang="en-US" sz="2000" b="1" dirty="0">
                <a:solidFill>
                  <a:srgbClr val="FF0000"/>
                </a:solidFill>
              </a:rPr>
              <a:t>TD50/ED50</a:t>
            </a:r>
            <a:r>
              <a:rPr lang="en-US" sz="2000" b="1" dirty="0" smtClean="0">
                <a:solidFill>
                  <a:srgbClr val="FF0000"/>
                </a:solidFill>
              </a:rPr>
              <a:t>.</a:t>
            </a:r>
            <a:endParaRPr lang="en-US" sz="2000" dirty="0">
              <a:solidFill>
                <a:srgbClr val="FF0000"/>
              </a:solidFill>
            </a:endParaRPr>
          </a:p>
        </p:txBody>
      </p:sp>
    </p:spTree>
    <p:extLst>
      <p:ext uri="{BB962C8B-B14F-4D97-AF65-F5344CB8AC3E}">
        <p14:creationId xmlns:p14="http://schemas.microsoft.com/office/powerpoint/2010/main" val="3979694300"/>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543050" y="28575"/>
            <a:ext cx="8229600" cy="381000"/>
          </a:xfrm>
        </p:spPr>
        <p:txBody>
          <a:bodyPr>
            <a:noAutofit/>
          </a:bodyPr>
          <a:lstStyle/>
          <a:p>
            <a:r>
              <a:rPr lang="en-GB" sz="3200" b="1" dirty="0"/>
              <a:t>Pharmacology</a:t>
            </a:r>
            <a:endParaRPr lang="ar-IQ" sz="3200" dirty="0"/>
          </a:p>
        </p:txBody>
      </p:sp>
      <p:sp>
        <p:nvSpPr>
          <p:cNvPr id="6" name="Content Placeholder 5"/>
          <p:cNvSpPr>
            <a:spLocks noGrp="1"/>
          </p:cNvSpPr>
          <p:nvPr>
            <p:ph idx="1"/>
          </p:nvPr>
        </p:nvSpPr>
        <p:spPr>
          <a:xfrm>
            <a:off x="409575" y="914400"/>
            <a:ext cx="11363325" cy="5257800"/>
          </a:xfrm>
        </p:spPr>
        <p:txBody>
          <a:bodyPr>
            <a:noAutofit/>
          </a:bodyPr>
          <a:lstStyle/>
          <a:p>
            <a:pPr algn="just" rtl="0">
              <a:buFont typeface="Wingdings" pitchFamily="2" charset="2"/>
              <a:buChar char="Ø"/>
            </a:pPr>
            <a:r>
              <a:rPr lang="en-US" sz="2000" dirty="0"/>
              <a:t>Within its broad definition, pharmacology (</a:t>
            </a:r>
            <a:r>
              <a:rPr lang="en-US" sz="2000" b="1" dirty="0" err="1"/>
              <a:t>pharmaco</a:t>
            </a:r>
            <a:r>
              <a:rPr lang="en-US" sz="2000" dirty="0"/>
              <a:t>, drugs;</a:t>
            </a:r>
            <a:r>
              <a:rPr lang="en-US" sz="2000" b="1" dirty="0"/>
              <a:t> logo, </a:t>
            </a:r>
            <a:r>
              <a:rPr lang="en-US" sz="2000" dirty="0"/>
              <a:t>study of) is the science concerned with drugs, their sources, appearance, chemistry, actions, and uses.</a:t>
            </a:r>
          </a:p>
          <a:p>
            <a:pPr algn="just" rtl="0">
              <a:buFont typeface="Wingdings" pitchFamily="2" charset="2"/>
              <a:buChar char="Ø"/>
            </a:pPr>
            <a:r>
              <a:rPr lang="en-US" sz="2000" b="1" dirty="0"/>
              <a:t>The term in general can be expanded to include</a:t>
            </a:r>
            <a:endParaRPr lang="en-US" sz="2000" dirty="0"/>
          </a:p>
          <a:p>
            <a:pPr algn="just" rtl="0">
              <a:buNone/>
            </a:pPr>
            <a:r>
              <a:rPr lang="en-US" sz="2000" dirty="0"/>
              <a:t>	1. Properties</a:t>
            </a:r>
          </a:p>
          <a:p>
            <a:pPr algn="just" rtl="0">
              <a:buNone/>
            </a:pPr>
            <a:r>
              <a:rPr lang="en-US" sz="2000" dirty="0"/>
              <a:t>	2. Biochemical and physiologic effects</a:t>
            </a:r>
          </a:p>
          <a:p>
            <a:pPr algn="just" rtl="0">
              <a:buNone/>
            </a:pPr>
            <a:r>
              <a:rPr lang="en-US" sz="2000" dirty="0"/>
              <a:t>	3.  Mechanism of actions</a:t>
            </a:r>
          </a:p>
          <a:p>
            <a:pPr algn="just" rtl="0">
              <a:buNone/>
            </a:pPr>
            <a:r>
              <a:rPr lang="en-US" sz="2000" dirty="0"/>
              <a:t>	4.  Absorption, distribution, biotransformation, and excretion. </a:t>
            </a:r>
          </a:p>
          <a:p>
            <a:pPr algn="just" rtl="0">
              <a:buFont typeface="Wingdings" pitchFamily="2" charset="2"/>
              <a:buChar char="Ø"/>
            </a:pPr>
            <a:r>
              <a:rPr lang="en-GB" sz="2000" dirty="0"/>
              <a:t>From this basic field of study come subareas as </a:t>
            </a:r>
          </a:p>
          <a:p>
            <a:pPr algn="just" rtl="0">
              <a:buFont typeface="Wingdings" pitchFamily="2" charset="2"/>
              <a:buChar char="§"/>
            </a:pPr>
            <a:r>
              <a:rPr lang="en-US" sz="2000" b="1" dirty="0">
                <a:solidFill>
                  <a:srgbClr val="FF0000"/>
                </a:solidFill>
              </a:rPr>
              <a:t>Pharmacodynamics</a:t>
            </a:r>
            <a:r>
              <a:rPr lang="en-US" sz="2000" b="1" dirty="0"/>
              <a:t>, </a:t>
            </a:r>
            <a:r>
              <a:rPr lang="en-US" sz="2000" dirty="0"/>
              <a:t>the study of the biochemical and physiologic effects of drugs and their mechanisms of action.</a:t>
            </a:r>
          </a:p>
          <a:p>
            <a:pPr algn="just" rtl="0">
              <a:buFont typeface="Wingdings" pitchFamily="2" charset="2"/>
              <a:buChar char="§"/>
            </a:pPr>
            <a:r>
              <a:rPr lang="en-US" sz="2000" b="1" dirty="0">
                <a:solidFill>
                  <a:srgbClr val="FF0000"/>
                </a:solidFill>
              </a:rPr>
              <a:t>Pharmacokinetics</a:t>
            </a:r>
            <a:r>
              <a:rPr lang="en-US" sz="2000" dirty="0"/>
              <a:t>, which deals with the absorption, distribution, metabolism or biotransformation, and excretion (ADME) of drugs; and</a:t>
            </a:r>
          </a:p>
          <a:p>
            <a:pPr algn="just" rtl="0">
              <a:buFont typeface="Wingdings" pitchFamily="2" charset="2"/>
              <a:buChar char="§"/>
            </a:pPr>
            <a:r>
              <a:rPr lang="en-US" sz="2000" b="1" dirty="0">
                <a:solidFill>
                  <a:srgbClr val="FF0000"/>
                </a:solidFill>
              </a:rPr>
              <a:t>Clinical Pharmacology</a:t>
            </a:r>
            <a:r>
              <a:rPr lang="en-US" sz="2000" dirty="0"/>
              <a:t>, which applies pharmacologic principles to the study of the effects and actions of drugs in humans</a:t>
            </a:r>
          </a:p>
          <a:p>
            <a:pPr algn="just" rtl="0">
              <a:buNone/>
            </a:pPr>
            <a:endParaRPr lang="ar-IQ" sz="2000" dirty="0"/>
          </a:p>
        </p:txBody>
      </p:sp>
    </p:spTree>
    <p:extLst>
      <p:ext uri="{BB962C8B-B14F-4D97-AF65-F5344CB8AC3E}">
        <p14:creationId xmlns:p14="http://schemas.microsoft.com/office/powerpoint/2010/main" val="2943189031"/>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72528" y="432759"/>
            <a:ext cx="11464505" cy="5486400"/>
          </a:xfrm>
        </p:spPr>
        <p:txBody>
          <a:bodyPr>
            <a:normAutofit fontScale="92500" lnSpcReduction="10000"/>
          </a:bodyPr>
          <a:lstStyle/>
          <a:p>
            <a:pPr marL="0" indent="0" algn="just" rtl="0">
              <a:buNone/>
            </a:pPr>
            <a:r>
              <a:rPr lang="en-US" sz="2000" dirty="0">
                <a:solidFill>
                  <a:srgbClr val="FF0000"/>
                </a:solidFill>
                <a:latin typeface="Arial" panose="020B0604020202020204" pitchFamily="34" charset="0"/>
                <a:cs typeface="Arial" panose="020B0604020202020204" pitchFamily="34" charset="0"/>
              </a:rPr>
              <a:t>Some factors of patients considered in determining a drug’s dose in clinical investigations and in medical practice include the following:</a:t>
            </a:r>
          </a:p>
          <a:p>
            <a:pPr marL="0" indent="0" algn="just">
              <a:buNone/>
            </a:pPr>
            <a:r>
              <a:rPr lang="en-US" sz="2000" dirty="0" smtClean="0">
                <a:solidFill>
                  <a:srgbClr val="FF0000"/>
                </a:solidFill>
                <a:latin typeface="Arial" panose="020B0604020202020204" pitchFamily="34" charset="0"/>
                <a:cs typeface="Arial" panose="020B0604020202020204" pitchFamily="34" charset="0"/>
              </a:rPr>
              <a:t>1.  </a:t>
            </a:r>
            <a:r>
              <a:rPr lang="en-US" sz="2000" dirty="0">
                <a:solidFill>
                  <a:srgbClr val="FF0000"/>
                </a:solidFill>
                <a:latin typeface="Arial" panose="020B0604020202020204" pitchFamily="34" charset="0"/>
                <a:cs typeface="Arial" panose="020B0604020202020204" pitchFamily="34" charset="0"/>
              </a:rPr>
              <a:t>Age</a:t>
            </a:r>
            <a:r>
              <a:rPr lang="ar-IQ" sz="2000" dirty="0">
                <a:solidFill>
                  <a:srgbClr val="FF0000"/>
                </a:solidFill>
                <a:latin typeface="Arial" panose="020B0604020202020204" pitchFamily="34" charset="0"/>
                <a:cs typeface="Arial" panose="020B0604020202020204" pitchFamily="34" charset="0"/>
              </a:rPr>
              <a:t>:</a:t>
            </a:r>
            <a:r>
              <a:rPr lang="en-GB" sz="2000" dirty="0">
                <a:solidFill>
                  <a:srgbClr val="FF0000"/>
                </a:solidFill>
                <a:latin typeface="Arial" panose="020B0604020202020204" pitchFamily="34" charset="0"/>
                <a:cs typeface="Arial" panose="020B0604020202020204" pitchFamily="34" charset="0"/>
              </a:rPr>
              <a:t> </a:t>
            </a:r>
          </a:p>
          <a:p>
            <a:pPr algn="just"/>
            <a:r>
              <a:rPr lang="en-GB" sz="2000" dirty="0" err="1" smtClean="0">
                <a:latin typeface="Arial" panose="020B0604020202020204" pitchFamily="34" charset="0"/>
                <a:cs typeface="Arial" panose="020B0604020202020204" pitchFamily="34" charset="0"/>
              </a:rPr>
              <a:t>newborns</a:t>
            </a:r>
            <a:r>
              <a:rPr lang="en-GB" sz="2000" dirty="0" smtClean="0">
                <a:latin typeface="Arial" panose="020B0604020202020204" pitchFamily="34" charset="0"/>
                <a:cs typeface="Arial" panose="020B0604020202020204" pitchFamily="34" charset="0"/>
              </a:rPr>
              <a:t> </a:t>
            </a:r>
            <a:r>
              <a:rPr lang="en-GB" sz="2000" dirty="0">
                <a:latin typeface="Arial" panose="020B0604020202020204" pitchFamily="34" charset="0"/>
                <a:cs typeface="Arial" panose="020B0604020202020204" pitchFamily="34" charset="0"/>
              </a:rPr>
              <a:t>and those born prematurely, have immature hepatic and renal function, the means by which drugs are normally inactivated and eliminated from the body. </a:t>
            </a:r>
          </a:p>
          <a:p>
            <a:pPr algn="just"/>
            <a:r>
              <a:rPr lang="en-GB" sz="2000" dirty="0">
                <a:latin typeface="Arial" panose="020B0604020202020204" pitchFamily="34" charset="0"/>
                <a:cs typeface="Arial" panose="020B0604020202020204" pitchFamily="34" charset="0"/>
              </a:rPr>
              <a:t>  Elderly persons: physiologic functions decrease after 30 years. Cardiac output decrease 1% /year from age 20 to 80. GFR falls progressively until age 80; at time it is only half of what it was at age 20’ </a:t>
            </a:r>
          </a:p>
          <a:p>
            <a:pPr algn="just"/>
            <a:r>
              <a:rPr lang="en-GB" sz="2000" dirty="0">
                <a:latin typeface="Arial" panose="020B0604020202020204" pitchFamily="34" charset="0"/>
                <a:cs typeface="Arial" panose="020B0604020202020204" pitchFamily="34" charset="0"/>
              </a:rPr>
              <a:t>  Vital capacity, immune capacity, and liver enzyme  function also decrease. </a:t>
            </a:r>
          </a:p>
          <a:p>
            <a:pPr algn="just"/>
            <a:r>
              <a:rPr lang="en-GB" sz="2000" dirty="0">
                <a:latin typeface="Arial" panose="020B0604020202020204" pitchFamily="34" charset="0"/>
                <a:cs typeface="Arial" panose="020B0604020202020204" pitchFamily="34" charset="0"/>
              </a:rPr>
              <a:t> The decrease in renal and hepatic function in elderly slows drug clearance rate.</a:t>
            </a:r>
          </a:p>
          <a:p>
            <a:pPr algn="just"/>
            <a:r>
              <a:rPr lang="en-GB" sz="2000" dirty="0">
                <a:latin typeface="Arial" panose="020B0604020202020204" pitchFamily="34" charset="0"/>
                <a:cs typeface="Arial" panose="020B0604020202020204" pitchFamily="34" charset="0"/>
              </a:rPr>
              <a:t>Accumulation and toxicity: chronic disorder in old patients require concomitant drug therapy, increasing drug-drug interaction and adverse effects. </a:t>
            </a:r>
          </a:p>
          <a:p>
            <a:pPr marL="0" indent="0" algn="just">
              <a:buNone/>
            </a:pPr>
            <a:r>
              <a:rPr lang="en-GB" sz="2000" dirty="0" smtClean="0">
                <a:solidFill>
                  <a:srgbClr val="FF0000"/>
                </a:solidFill>
                <a:latin typeface="Arial" panose="020B0604020202020204" pitchFamily="34" charset="0"/>
                <a:cs typeface="Arial" panose="020B0604020202020204" pitchFamily="34" charset="0"/>
              </a:rPr>
              <a:t>2. </a:t>
            </a:r>
            <a:r>
              <a:rPr lang="en-GB" sz="2000" dirty="0" err="1">
                <a:solidFill>
                  <a:srgbClr val="FF0000"/>
                </a:solidFill>
                <a:latin typeface="Arial" panose="020B0604020202020204" pitchFamily="34" charset="0"/>
                <a:cs typeface="Arial" panose="020B0604020202020204" pitchFamily="34" charset="0"/>
              </a:rPr>
              <a:t>Pharmacogenetics</a:t>
            </a:r>
            <a:r>
              <a:rPr lang="en-GB" sz="2000" dirty="0">
                <a:solidFill>
                  <a:srgbClr val="FF0000"/>
                </a:solidFill>
                <a:latin typeface="Arial" panose="020B0604020202020204" pitchFamily="34" charset="0"/>
                <a:cs typeface="Arial" panose="020B0604020202020204" pitchFamily="34" charset="0"/>
              </a:rPr>
              <a:t> </a:t>
            </a:r>
            <a:endParaRPr lang="en-GB" sz="2000" dirty="0" smtClean="0">
              <a:solidFill>
                <a:srgbClr val="FF0000"/>
              </a:solidFill>
              <a:latin typeface="Arial" panose="020B0604020202020204" pitchFamily="34" charset="0"/>
              <a:cs typeface="Arial" panose="020B0604020202020204" pitchFamily="34" charset="0"/>
            </a:endParaRPr>
          </a:p>
          <a:p>
            <a:pPr algn="just"/>
            <a:r>
              <a:rPr lang="en-GB" sz="2000" dirty="0" smtClean="0">
                <a:latin typeface="Arial" panose="020B0604020202020204" pitchFamily="34" charset="0"/>
                <a:cs typeface="Arial" panose="020B0604020202020204" pitchFamily="34" charset="0"/>
              </a:rPr>
              <a:t>varying </a:t>
            </a:r>
            <a:r>
              <a:rPr lang="en-GB" sz="2000" dirty="0">
                <a:latin typeface="Arial" panose="020B0604020202020204" pitchFamily="34" charset="0"/>
                <a:cs typeface="Arial" panose="020B0604020202020204" pitchFamily="34" charset="0"/>
              </a:rPr>
              <a:t>effects among different racial and ethnic populations.</a:t>
            </a:r>
          </a:p>
          <a:p>
            <a:pPr algn="just" rtl="0"/>
            <a:r>
              <a:rPr lang="en-GB" sz="2000" dirty="0">
                <a:latin typeface="Arial" panose="020B0604020202020204" pitchFamily="34" charset="0"/>
                <a:cs typeface="Arial" panose="020B0604020202020204" pitchFamily="34" charset="0"/>
              </a:rPr>
              <a:t>Common genetic polymorphisms: multiple forms of enzymes governing drug metabolism, affect clearance from blood of many drug used in large patient population.</a:t>
            </a:r>
          </a:p>
          <a:p>
            <a:pPr algn="just" rtl="0"/>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95012816"/>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793" y="310550"/>
            <a:ext cx="11395494" cy="6426679"/>
          </a:xfrm>
        </p:spPr>
        <p:txBody>
          <a:bodyPr>
            <a:normAutofit fontScale="77500" lnSpcReduction="20000"/>
          </a:bodyPr>
          <a:lstStyle/>
          <a:p>
            <a:pPr marL="0" indent="0" algn="just">
              <a:buNone/>
            </a:pPr>
            <a:r>
              <a:rPr lang="en-US" sz="2400" dirty="0" smtClean="0">
                <a:solidFill>
                  <a:srgbClr val="FF0000"/>
                </a:solidFill>
              </a:rPr>
              <a:t>3. Body </a:t>
            </a:r>
            <a:r>
              <a:rPr lang="en-US" sz="2400" dirty="0">
                <a:solidFill>
                  <a:srgbClr val="FF0000"/>
                </a:solidFill>
              </a:rPr>
              <a:t>Weight: </a:t>
            </a:r>
            <a:endParaRPr lang="en-US" sz="2400" dirty="0" smtClean="0">
              <a:solidFill>
                <a:srgbClr val="FF0000"/>
              </a:solidFill>
            </a:endParaRPr>
          </a:p>
          <a:p>
            <a:pPr marL="0" indent="0" algn="just">
              <a:buNone/>
            </a:pPr>
            <a:r>
              <a:rPr lang="en-US" sz="2400" dirty="0" smtClean="0"/>
              <a:t>usual </a:t>
            </a:r>
            <a:r>
              <a:rPr lang="en-US" sz="2400" dirty="0"/>
              <a:t>doses for drugs are suitable for 70-kg (150 </a:t>
            </a:r>
            <a:r>
              <a:rPr lang="en-US" sz="2400" dirty="0" err="1"/>
              <a:t>Ib</a:t>
            </a:r>
            <a:r>
              <a:rPr lang="en-US" sz="2400" dirty="0"/>
              <a:t>) individuals. </a:t>
            </a:r>
          </a:p>
          <a:p>
            <a:pPr algn="just" rtl="0">
              <a:buFontTx/>
              <a:buChar char="•"/>
            </a:pPr>
            <a:r>
              <a:rPr lang="en-US" sz="2400" dirty="0"/>
              <a:t>The ratio between amount of drug administered and the size of the body influences drug concentration in body fluids. Therefore, drug dosage require adjustment heavy patients. Body weight is more dependable than age.</a:t>
            </a:r>
          </a:p>
          <a:p>
            <a:pPr algn="just" rtl="0">
              <a:buFontTx/>
              <a:buChar char="•"/>
            </a:pPr>
            <a:r>
              <a:rPr lang="en-US" sz="2400" dirty="0"/>
              <a:t> In some instances, pediatric dose based on a combination age and weight (e.g., 6 months to 2 years of age: 3 mg/kg/day)</a:t>
            </a:r>
          </a:p>
          <a:p>
            <a:pPr algn="just" rtl="0">
              <a:buFontTx/>
              <a:buChar char="•"/>
            </a:pPr>
            <a:r>
              <a:rPr lang="en-US" sz="2400" dirty="0"/>
              <a:t>age or weight is not enough in determine pediatric dose. </a:t>
            </a:r>
          </a:p>
          <a:p>
            <a:pPr marL="0" indent="0" algn="just">
              <a:buNone/>
            </a:pPr>
            <a:r>
              <a:rPr lang="en-US" sz="2400" dirty="0" smtClean="0">
                <a:solidFill>
                  <a:srgbClr val="FF0000"/>
                </a:solidFill>
              </a:rPr>
              <a:t>4. Body </a:t>
            </a:r>
            <a:r>
              <a:rPr lang="en-US" sz="2400" dirty="0">
                <a:solidFill>
                  <a:srgbClr val="FF0000"/>
                </a:solidFill>
              </a:rPr>
              <a:t>Surface Area: </a:t>
            </a:r>
            <a:endParaRPr lang="en-US" sz="2400" dirty="0" smtClean="0">
              <a:solidFill>
                <a:srgbClr val="FF0000"/>
              </a:solidFill>
            </a:endParaRPr>
          </a:p>
          <a:p>
            <a:pPr marL="0" indent="0" algn="just">
              <a:buNone/>
            </a:pPr>
            <a:r>
              <a:rPr lang="en-US" sz="2400" dirty="0" smtClean="0"/>
              <a:t>many </a:t>
            </a:r>
            <a:r>
              <a:rPr lang="en-US" sz="2400" dirty="0"/>
              <a:t>pediatric doses based on body weight or body surface area (BSA). The BSA for child or adult determined using </a:t>
            </a:r>
            <a:r>
              <a:rPr lang="en-US" sz="2400" dirty="0" err="1"/>
              <a:t>nomogram</a:t>
            </a:r>
            <a:r>
              <a:rPr lang="en-US" sz="2400" dirty="0"/>
              <a:t>. The BSA determined at intercept of straight line drawn to connect an individual’s height and weight. For example, an adult measuring 67 inch in height and weighing 132 </a:t>
            </a:r>
            <a:r>
              <a:rPr lang="en-US" sz="2400" dirty="0" err="1"/>
              <a:t>Ib</a:t>
            </a:r>
            <a:r>
              <a:rPr lang="en-US" sz="2400" dirty="0"/>
              <a:t> would have a BSA of approximately 1.7 m</a:t>
            </a:r>
            <a:r>
              <a:rPr lang="en-US" sz="2400" baseline="30000" dirty="0"/>
              <a:t>2 </a:t>
            </a:r>
            <a:endParaRPr lang="en-US" sz="2400" baseline="30000" dirty="0" smtClean="0"/>
          </a:p>
          <a:p>
            <a:pPr marL="0" indent="0" algn="just">
              <a:buNone/>
            </a:pPr>
            <a:r>
              <a:rPr lang="en-GB" sz="2400" dirty="0" smtClean="0">
                <a:solidFill>
                  <a:srgbClr val="FF0000"/>
                </a:solidFill>
              </a:rPr>
              <a:t>5. Sex</a:t>
            </a:r>
            <a:r>
              <a:rPr lang="en-GB" sz="2400" dirty="0">
                <a:solidFill>
                  <a:srgbClr val="FF0000"/>
                </a:solidFill>
              </a:rPr>
              <a:t>: </a:t>
            </a:r>
            <a:endParaRPr lang="en-GB" sz="2400" dirty="0" smtClean="0">
              <a:solidFill>
                <a:srgbClr val="FF0000"/>
              </a:solidFill>
            </a:endParaRPr>
          </a:p>
          <a:p>
            <a:pPr algn="just"/>
            <a:r>
              <a:rPr lang="en-GB" sz="2400" dirty="0" smtClean="0"/>
              <a:t>pharmacokinetic </a:t>
            </a:r>
            <a:r>
              <a:rPr lang="en-GB" sz="2400" dirty="0"/>
              <a:t>differences between women and men important for narrow therapeutic index. Drug with narrow therapeutic risk increase to toxic levels or decrease to ineffective levels with minimal dosing changes. </a:t>
            </a:r>
            <a:endParaRPr lang="en-GB" sz="2400" dirty="0" smtClean="0"/>
          </a:p>
          <a:p>
            <a:pPr algn="just"/>
            <a:r>
              <a:rPr lang="en-GB" sz="2400" dirty="0" smtClean="0"/>
              <a:t>Great </a:t>
            </a:r>
            <a:r>
              <a:rPr lang="en-GB" sz="2400" dirty="0"/>
              <a:t>caution is advised for use of most drugs during pregnancy and in women of childbearing age. </a:t>
            </a:r>
            <a:endParaRPr lang="en-GB" sz="2400" dirty="0" smtClean="0"/>
          </a:p>
          <a:p>
            <a:pPr algn="just"/>
            <a:r>
              <a:rPr lang="en-GB" sz="2400" dirty="0" smtClean="0"/>
              <a:t>Similar </a:t>
            </a:r>
            <a:r>
              <a:rPr lang="en-GB" sz="2400" dirty="0"/>
              <a:t>caution is applicable to drug use in nursing mothers because transfer mother’s milk to an infant is well documented for a variety of drugs. </a:t>
            </a:r>
          </a:p>
          <a:p>
            <a:pPr marL="0" indent="0" algn="just">
              <a:buNone/>
            </a:pPr>
            <a:endParaRPr lang="en-US" sz="2400" dirty="0"/>
          </a:p>
          <a:p>
            <a:pPr algn="just" rtl="0"/>
            <a:endParaRPr lang="en-US" sz="2400" dirty="0"/>
          </a:p>
          <a:p>
            <a:pPr algn="just" rtl="0"/>
            <a:endParaRPr lang="ar-IQ" dirty="0" smtClean="0"/>
          </a:p>
          <a:p>
            <a:pPr algn="just"/>
            <a:endParaRPr lang="ar-IQ" dirty="0"/>
          </a:p>
        </p:txBody>
      </p:sp>
    </p:spTree>
    <p:extLst>
      <p:ext uri="{BB962C8B-B14F-4D97-AF65-F5344CB8AC3E}">
        <p14:creationId xmlns:p14="http://schemas.microsoft.com/office/powerpoint/2010/main" val="35689228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5024" y="357668"/>
            <a:ext cx="11201240" cy="6207034"/>
          </a:xfrm>
        </p:spPr>
        <p:txBody>
          <a:bodyPr>
            <a:normAutofit fontScale="92500" lnSpcReduction="10000"/>
          </a:bodyPr>
          <a:lstStyle/>
          <a:p>
            <a:pPr marL="0" indent="0" algn="just">
              <a:buNone/>
            </a:pPr>
            <a:r>
              <a:rPr lang="en-GB" dirty="0" smtClean="0">
                <a:solidFill>
                  <a:srgbClr val="FF0000"/>
                </a:solidFill>
              </a:rPr>
              <a:t>6. Pathologic </a:t>
            </a:r>
            <a:r>
              <a:rPr lang="en-GB" dirty="0">
                <a:solidFill>
                  <a:srgbClr val="FF0000"/>
                </a:solidFill>
              </a:rPr>
              <a:t>state: </a:t>
            </a:r>
            <a:endParaRPr lang="en-GB" dirty="0" smtClean="0">
              <a:solidFill>
                <a:srgbClr val="FF0000"/>
              </a:solidFill>
            </a:endParaRPr>
          </a:p>
          <a:p>
            <a:pPr marL="0" indent="0" algn="just">
              <a:buNone/>
            </a:pPr>
            <a:r>
              <a:rPr lang="en-GB" dirty="0" smtClean="0"/>
              <a:t>example</a:t>
            </a:r>
            <a:r>
              <a:rPr lang="en-GB" dirty="0"/>
              <a:t>, if drugs in presence of renal impairment, excessive systemic accumulation occur, risking toxicity. In such condition, lower doses are indicated, and if therapy is prolonged, blood levels should be assessed and the patient monitored at regular intervals to ensure the maintenance of nontoxic levels of the </a:t>
            </a:r>
            <a:r>
              <a:rPr lang="en-GB" dirty="0" smtClean="0"/>
              <a:t>drug.</a:t>
            </a:r>
          </a:p>
          <a:p>
            <a:pPr marL="0" indent="0" algn="just">
              <a:buNone/>
            </a:pPr>
            <a:r>
              <a:rPr lang="en-GB" dirty="0" smtClean="0">
                <a:solidFill>
                  <a:srgbClr val="FF0000"/>
                </a:solidFill>
              </a:rPr>
              <a:t>7. Tolerance: </a:t>
            </a:r>
          </a:p>
          <a:p>
            <a:pPr marL="0" indent="0" algn="just">
              <a:buNone/>
            </a:pPr>
            <a:r>
              <a:rPr lang="en-GB" dirty="0" smtClean="0"/>
              <a:t>The ability to endure the influence of a drug particularly during continues use.  </a:t>
            </a:r>
          </a:p>
          <a:p>
            <a:pPr marL="0" indent="0" algn="just">
              <a:buNone/>
            </a:pPr>
            <a:r>
              <a:rPr lang="en-GB" dirty="0" smtClean="0"/>
              <a:t>it is common with antihistamines and narcotic analgesics. After tolerance, normal response may be regained by suspending the drug’s administration for a while.  </a:t>
            </a:r>
          </a:p>
          <a:p>
            <a:pPr marL="0" indent="0" algn="just">
              <a:buNone/>
            </a:pPr>
            <a:r>
              <a:rPr lang="en-GB" dirty="0" smtClean="0">
                <a:solidFill>
                  <a:srgbClr val="FF0000"/>
                </a:solidFill>
              </a:rPr>
              <a:t>8. Concomitant </a:t>
            </a:r>
            <a:r>
              <a:rPr lang="en-GB" dirty="0">
                <a:solidFill>
                  <a:srgbClr val="FF0000"/>
                </a:solidFill>
              </a:rPr>
              <a:t>drug therapy: </a:t>
            </a:r>
            <a:endParaRPr lang="en-GB" dirty="0" smtClean="0">
              <a:solidFill>
                <a:srgbClr val="FF0000"/>
              </a:solidFill>
            </a:endParaRPr>
          </a:p>
          <a:p>
            <a:pPr algn="just"/>
            <a:r>
              <a:rPr lang="en-US" dirty="0" smtClean="0">
                <a:latin typeface="PalatinoLTStd-Roman"/>
              </a:rPr>
              <a:t>The </a:t>
            </a:r>
            <a:r>
              <a:rPr lang="en-US" dirty="0">
                <a:latin typeface="PalatinoLTStd-Roman"/>
              </a:rPr>
              <a:t>effects of a drug may be modified by the prior or concurrent administration of another drug. Such interference, a drug–drug interaction, may be due to a chemical or physical interaction between the drugs or to an alteration of </a:t>
            </a:r>
            <a:r>
              <a:rPr lang="en-US" dirty="0" smtClean="0">
                <a:latin typeface="PalatinoLTStd-Roman"/>
              </a:rPr>
              <a:t>ADME patterns </a:t>
            </a:r>
            <a:r>
              <a:rPr lang="en-US" dirty="0">
                <a:latin typeface="PalatinoLTStd-Roman"/>
              </a:rPr>
              <a:t>of one of the drugs</a:t>
            </a:r>
            <a:r>
              <a:rPr lang="en-US" dirty="0" smtClean="0">
                <a:latin typeface="PalatinoLTStd-Roman"/>
              </a:rPr>
              <a:t>.</a:t>
            </a:r>
          </a:p>
          <a:p>
            <a:pPr algn="just"/>
            <a:r>
              <a:rPr lang="en-GB" dirty="0" smtClean="0"/>
              <a:t>absorption </a:t>
            </a:r>
            <a:r>
              <a:rPr lang="en-GB" dirty="0"/>
              <a:t>rapid if stomach and upper part of intestine are empty. A dose of drug that is effective when taken before a meal less effective if administered during or after eating. Drug-food interactions can affect a drug’s absorption.</a:t>
            </a:r>
          </a:p>
          <a:p>
            <a:pPr marL="0" indent="0" algn="just">
              <a:buNone/>
            </a:pPr>
            <a:r>
              <a:rPr lang="en-GB" dirty="0" smtClean="0">
                <a:solidFill>
                  <a:srgbClr val="FF0000"/>
                </a:solidFill>
              </a:rPr>
              <a:t>9. Dosage </a:t>
            </a:r>
            <a:r>
              <a:rPr lang="en-GB" dirty="0">
                <a:solidFill>
                  <a:srgbClr val="FF0000"/>
                </a:solidFill>
              </a:rPr>
              <a:t>form and route of administration: </a:t>
            </a:r>
            <a:endParaRPr lang="en-GB" dirty="0" smtClean="0">
              <a:solidFill>
                <a:srgbClr val="FF0000"/>
              </a:solidFill>
            </a:endParaRPr>
          </a:p>
          <a:p>
            <a:pPr marL="0" indent="0" algn="just">
              <a:buNone/>
            </a:pPr>
            <a:r>
              <a:rPr lang="en-GB" dirty="0" smtClean="0"/>
              <a:t>varying </a:t>
            </a:r>
            <a:r>
              <a:rPr lang="en-GB" dirty="0"/>
              <a:t>rates and degrees of absorption occur from drug administration in rectum, GIT, under tongue, via skin, and to other sites. Therefore, for a given drug, different dosage forms and routes of administration are considered new by the </a:t>
            </a:r>
            <a:r>
              <a:rPr lang="en-GB" dirty="0" smtClean="0"/>
              <a:t>FDA </a:t>
            </a:r>
            <a:r>
              <a:rPr lang="en-US" dirty="0">
                <a:latin typeface="PalatinoLTStd-Roman"/>
              </a:rPr>
              <a:t>FDA </a:t>
            </a:r>
            <a:r>
              <a:rPr lang="en-US" dirty="0" smtClean="0">
                <a:latin typeface="PalatinoLTStd-Roman"/>
              </a:rPr>
              <a:t>and must </a:t>
            </a:r>
            <a:r>
              <a:rPr lang="en-US" dirty="0">
                <a:latin typeface="PalatinoLTStd-Roman"/>
              </a:rPr>
              <a:t>be evaluated individually through </a:t>
            </a:r>
            <a:r>
              <a:rPr lang="en-US" dirty="0" smtClean="0">
                <a:latin typeface="PalatinoLTStd-Roman"/>
              </a:rPr>
              <a:t>clinical studies </a:t>
            </a:r>
            <a:r>
              <a:rPr lang="en-US" dirty="0">
                <a:latin typeface="PalatinoLTStd-Roman"/>
              </a:rPr>
              <a:t>to determine </a:t>
            </a:r>
            <a:r>
              <a:rPr lang="en-US" dirty="0" smtClean="0">
                <a:latin typeface="PalatinoLTStd-Roman"/>
              </a:rPr>
              <a:t>the effective </a:t>
            </a:r>
            <a:r>
              <a:rPr lang="en-US" dirty="0">
                <a:latin typeface="PalatinoLTStd-Roman"/>
              </a:rPr>
              <a:t>doses</a:t>
            </a:r>
            <a:r>
              <a:rPr lang="en-GB" dirty="0" smtClean="0"/>
              <a:t> </a:t>
            </a:r>
            <a:endParaRPr lang="en-GB" dirty="0"/>
          </a:p>
          <a:p>
            <a:pPr marL="0" indent="0" algn="just">
              <a:buNone/>
            </a:pPr>
            <a:endParaRPr lang="en-GB" dirty="0" smtClean="0"/>
          </a:p>
          <a:p>
            <a:pPr marL="514350" indent="-514350" algn="just">
              <a:buFont typeface="+mj-lt"/>
              <a:buAutoNum type="arabicPeriod" startAt="4"/>
            </a:pPr>
            <a:endParaRPr lang="en-GB" dirty="0"/>
          </a:p>
          <a:p>
            <a:pPr marL="514350" indent="-514350" algn="just">
              <a:buFont typeface="+mj-lt"/>
              <a:buAutoNum type="arabicPeriod" startAt="4"/>
            </a:pPr>
            <a:endParaRPr lang="ar-IQ" dirty="0"/>
          </a:p>
        </p:txBody>
      </p:sp>
    </p:spTree>
    <p:extLst>
      <p:ext uri="{BB962C8B-B14F-4D97-AF65-F5344CB8AC3E}">
        <p14:creationId xmlns:p14="http://schemas.microsoft.com/office/powerpoint/2010/main" val="19403975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Text Box 2"/>
          <p:cNvSpPr txBox="1">
            <a:spLocks noChangeArrowheads="1"/>
          </p:cNvSpPr>
          <p:nvPr/>
        </p:nvSpPr>
        <p:spPr bwMode="auto">
          <a:xfrm>
            <a:off x="189781" y="259964"/>
            <a:ext cx="11568023" cy="6663363"/>
          </a:xfrm>
          <a:prstGeom prst="rect">
            <a:avLst/>
          </a:prstGeom>
          <a:noFill/>
          <a:ln w="9525">
            <a:noFill/>
            <a:miter lim="800000"/>
            <a:headEnd/>
            <a:tailEnd/>
          </a:ln>
          <a:effectLst/>
        </p:spPr>
        <p:txBody>
          <a:bodyPr wrap="square">
            <a:spAutoFit/>
          </a:bodyPr>
          <a:lstStyle/>
          <a:p>
            <a:pPr algn="just" eaLnBrk="0" hangingPunct="0">
              <a:spcBef>
                <a:spcPct val="50000"/>
              </a:spcBef>
            </a:pPr>
            <a:r>
              <a:rPr lang="en-US" sz="1400" b="1" dirty="0">
                <a:solidFill>
                  <a:srgbClr val="FF0000"/>
                </a:solidFill>
              </a:rPr>
              <a:t>Routes Of Drug Administration</a:t>
            </a:r>
          </a:p>
          <a:p>
            <a:pPr algn="just" eaLnBrk="0" hangingPunct="0">
              <a:spcBef>
                <a:spcPct val="50000"/>
              </a:spcBef>
            </a:pPr>
            <a:r>
              <a:rPr lang="en-US" sz="1400" b="1" dirty="0">
                <a:solidFill>
                  <a:srgbClr val="FF0000"/>
                </a:solidFill>
              </a:rPr>
              <a:t>TERM</a:t>
            </a:r>
            <a:r>
              <a:rPr lang="en-US" sz="1400" b="1" dirty="0"/>
              <a:t>			</a:t>
            </a:r>
            <a:r>
              <a:rPr lang="en-US" sz="1400" b="1" dirty="0" smtClean="0">
                <a:solidFill>
                  <a:srgbClr val="FF0000"/>
                </a:solidFill>
              </a:rPr>
              <a:t>SITE</a:t>
            </a:r>
            <a:endParaRPr lang="en-US" sz="1400" b="1" dirty="0">
              <a:solidFill>
                <a:srgbClr val="FF0000"/>
              </a:solidFill>
            </a:endParaRPr>
          </a:p>
          <a:p>
            <a:pPr algn="just" eaLnBrk="0" hangingPunct="0">
              <a:spcBef>
                <a:spcPct val="50000"/>
              </a:spcBef>
            </a:pPr>
            <a:r>
              <a:rPr lang="en-US" sz="1400" dirty="0"/>
              <a:t> oral		 </a:t>
            </a:r>
            <a:r>
              <a:rPr lang="en-US" sz="1400" dirty="0" smtClean="0"/>
              <a:t>              mouth</a:t>
            </a:r>
            <a:endParaRPr lang="en-US" sz="1400" dirty="0"/>
          </a:p>
          <a:p>
            <a:pPr algn="just" eaLnBrk="0" hangingPunct="0">
              <a:spcBef>
                <a:spcPct val="50000"/>
              </a:spcBef>
            </a:pPr>
            <a:r>
              <a:rPr lang="en-US" sz="1400" dirty="0" smtClean="0"/>
              <a:t>sublingual</a:t>
            </a:r>
            <a:r>
              <a:rPr lang="en-US" sz="1400" dirty="0"/>
              <a:t>		</a:t>
            </a:r>
            <a:r>
              <a:rPr lang="en-US" sz="1400" dirty="0" smtClean="0"/>
              <a:t>               under </a:t>
            </a:r>
            <a:r>
              <a:rPr lang="en-US" sz="1400" dirty="0"/>
              <a:t>the tongue</a:t>
            </a:r>
          </a:p>
          <a:p>
            <a:pPr algn="just" eaLnBrk="0" hangingPunct="0">
              <a:spcBef>
                <a:spcPct val="50000"/>
              </a:spcBef>
            </a:pPr>
            <a:r>
              <a:rPr lang="en-US" sz="1400" dirty="0"/>
              <a:t>parenteral		        </a:t>
            </a:r>
            <a:r>
              <a:rPr lang="en-US" sz="1400" dirty="0" smtClean="0"/>
              <a:t>        other </a:t>
            </a:r>
            <a:r>
              <a:rPr lang="en-US" sz="1400" dirty="0"/>
              <a:t>than GIT (by injection)</a:t>
            </a:r>
          </a:p>
          <a:p>
            <a:pPr algn="just" eaLnBrk="0" hangingPunct="0">
              <a:spcBef>
                <a:spcPct val="50000"/>
              </a:spcBef>
            </a:pPr>
            <a:r>
              <a:rPr lang="en-US" sz="1400" dirty="0"/>
              <a:t>intravenous		</a:t>
            </a:r>
            <a:r>
              <a:rPr lang="en-US" sz="1400" dirty="0" smtClean="0"/>
              <a:t>vein</a:t>
            </a:r>
          </a:p>
          <a:p>
            <a:pPr algn="just" eaLnBrk="0" hangingPunct="0">
              <a:spcBef>
                <a:spcPct val="50000"/>
              </a:spcBef>
            </a:pPr>
            <a:r>
              <a:rPr lang="en-US" sz="1400" dirty="0" err="1" smtClean="0"/>
              <a:t>intraarterial</a:t>
            </a:r>
            <a:r>
              <a:rPr lang="en-US" sz="1400" dirty="0"/>
              <a:t>		</a:t>
            </a:r>
            <a:r>
              <a:rPr lang="en-US" sz="1400" dirty="0" smtClean="0"/>
              <a:t>artery</a:t>
            </a:r>
            <a:endParaRPr lang="en-US" sz="1400" dirty="0"/>
          </a:p>
          <a:p>
            <a:r>
              <a:rPr lang="en-US" sz="1400" dirty="0" err="1"/>
              <a:t>intracardiac</a:t>
            </a:r>
            <a:r>
              <a:rPr lang="en-US" sz="1400" dirty="0"/>
              <a:t>		</a:t>
            </a:r>
            <a:r>
              <a:rPr lang="en-US" sz="1400" dirty="0" smtClean="0"/>
              <a:t>heart</a:t>
            </a:r>
            <a:endParaRPr lang="en-US" sz="1400" dirty="0"/>
          </a:p>
          <a:p>
            <a:r>
              <a:rPr lang="en-US" sz="1400" dirty="0" err="1"/>
              <a:t>intraspinal</a:t>
            </a:r>
            <a:r>
              <a:rPr lang="en-US" sz="1400" dirty="0"/>
              <a:t>/</a:t>
            </a:r>
            <a:r>
              <a:rPr lang="en-US" sz="1400" dirty="0" err="1"/>
              <a:t>intrathecal</a:t>
            </a:r>
            <a:r>
              <a:rPr lang="en-US" sz="1400" dirty="0"/>
              <a:t>		spine</a:t>
            </a:r>
          </a:p>
          <a:p>
            <a:r>
              <a:rPr lang="en-US" sz="1400" dirty="0" err="1"/>
              <a:t>intraosseous</a:t>
            </a:r>
            <a:r>
              <a:rPr lang="en-US" sz="1400" dirty="0"/>
              <a:t>		</a:t>
            </a:r>
            <a:r>
              <a:rPr lang="en-US" sz="1400" dirty="0" smtClean="0"/>
              <a:t>bone</a:t>
            </a:r>
            <a:endParaRPr lang="en-US" sz="1400" dirty="0"/>
          </a:p>
          <a:p>
            <a:r>
              <a:rPr lang="en-US" sz="1400" dirty="0" err="1"/>
              <a:t>intraarticular</a:t>
            </a:r>
            <a:r>
              <a:rPr lang="en-US" sz="1400" dirty="0"/>
              <a:t>		</a:t>
            </a:r>
            <a:r>
              <a:rPr lang="en-US" sz="1400" dirty="0" smtClean="0"/>
              <a:t>joint</a:t>
            </a:r>
            <a:endParaRPr lang="en-US" sz="1400" dirty="0"/>
          </a:p>
          <a:p>
            <a:r>
              <a:rPr lang="en-US" sz="1400" dirty="0" err="1"/>
              <a:t>intrasynovial</a:t>
            </a:r>
            <a:r>
              <a:rPr lang="en-US" sz="1400" dirty="0"/>
              <a:t>	</a:t>
            </a:r>
            <a:r>
              <a:rPr lang="en-US" sz="1400" dirty="0" smtClean="0"/>
              <a:t>	joint-fluid </a:t>
            </a:r>
            <a:r>
              <a:rPr lang="en-US" sz="1400" dirty="0"/>
              <a:t>area</a:t>
            </a:r>
          </a:p>
          <a:p>
            <a:r>
              <a:rPr lang="en-US" sz="1400" dirty="0" err="1"/>
              <a:t>intracutaneous</a:t>
            </a:r>
            <a:r>
              <a:rPr lang="en-US" sz="1400" dirty="0"/>
              <a:t>/intradermal	skin</a:t>
            </a:r>
          </a:p>
          <a:p>
            <a:r>
              <a:rPr lang="en-US" sz="1400" dirty="0"/>
              <a:t>subcutaneous		</a:t>
            </a:r>
            <a:r>
              <a:rPr lang="en-US" sz="1400" dirty="0" smtClean="0"/>
              <a:t>beneath </a:t>
            </a:r>
            <a:r>
              <a:rPr lang="en-US" sz="1400" dirty="0"/>
              <a:t>the skin</a:t>
            </a:r>
          </a:p>
          <a:p>
            <a:r>
              <a:rPr lang="en-US" sz="1400" dirty="0"/>
              <a:t>intramuscular		</a:t>
            </a:r>
            <a:r>
              <a:rPr lang="en-US" sz="1400" dirty="0" smtClean="0"/>
              <a:t>muscle</a:t>
            </a:r>
          </a:p>
          <a:p>
            <a:pPr eaLnBrk="0" hangingPunct="0">
              <a:spcBef>
                <a:spcPct val="50000"/>
              </a:spcBef>
            </a:pPr>
            <a:r>
              <a:rPr lang="en-US" sz="1400" dirty="0" err="1"/>
              <a:t>epicutaneous</a:t>
            </a:r>
            <a:r>
              <a:rPr lang="en-US" sz="1400" dirty="0"/>
              <a:t> (topical)		</a:t>
            </a:r>
            <a:r>
              <a:rPr lang="en-US" sz="1400" dirty="0" smtClean="0"/>
              <a:t>skin </a:t>
            </a:r>
            <a:r>
              <a:rPr lang="en-US" sz="1400" dirty="0"/>
              <a:t>surface</a:t>
            </a:r>
          </a:p>
          <a:p>
            <a:pPr eaLnBrk="0" hangingPunct="0">
              <a:spcBef>
                <a:spcPct val="50000"/>
              </a:spcBef>
            </a:pPr>
            <a:r>
              <a:rPr lang="en-US" sz="1400" dirty="0"/>
              <a:t>transdermal		</a:t>
            </a:r>
            <a:r>
              <a:rPr lang="en-US" sz="1400" dirty="0" smtClean="0"/>
              <a:t>skin </a:t>
            </a:r>
            <a:r>
              <a:rPr lang="en-US" sz="1400" dirty="0"/>
              <a:t>surface</a:t>
            </a:r>
          </a:p>
          <a:p>
            <a:pPr eaLnBrk="0" hangingPunct="0">
              <a:spcBef>
                <a:spcPct val="50000"/>
              </a:spcBef>
            </a:pPr>
            <a:r>
              <a:rPr lang="en-US" sz="1400" dirty="0" err="1"/>
              <a:t>conjunctival</a:t>
            </a:r>
            <a:r>
              <a:rPr lang="en-US" sz="1400" dirty="0"/>
              <a:t>		</a:t>
            </a:r>
            <a:r>
              <a:rPr lang="en-US" sz="1400" dirty="0" smtClean="0"/>
              <a:t>conjunctiva</a:t>
            </a:r>
          </a:p>
          <a:p>
            <a:r>
              <a:rPr lang="en-US" sz="1400" dirty="0"/>
              <a:t>intraocular			</a:t>
            </a:r>
            <a:r>
              <a:rPr lang="en-US" sz="1400" dirty="0" smtClean="0"/>
              <a:t>eye</a:t>
            </a:r>
            <a:endParaRPr lang="en-US" sz="1400" dirty="0"/>
          </a:p>
          <a:p>
            <a:r>
              <a:rPr lang="en-US" sz="1400" dirty="0"/>
              <a:t>intranasal			</a:t>
            </a:r>
            <a:r>
              <a:rPr lang="en-US" sz="1400" dirty="0" smtClean="0"/>
              <a:t>nose</a:t>
            </a:r>
            <a:endParaRPr lang="en-US" sz="1400" dirty="0"/>
          </a:p>
          <a:p>
            <a:r>
              <a:rPr lang="en-US" sz="1400" dirty="0"/>
              <a:t>aural			</a:t>
            </a:r>
            <a:r>
              <a:rPr lang="en-US" sz="1400" dirty="0" smtClean="0"/>
              <a:t>ear</a:t>
            </a:r>
            <a:endParaRPr lang="en-US" sz="1400" dirty="0"/>
          </a:p>
          <a:p>
            <a:r>
              <a:rPr lang="en-US" sz="1400" dirty="0" err="1"/>
              <a:t>intrarespiratory</a:t>
            </a:r>
            <a:r>
              <a:rPr lang="en-US" sz="1400" dirty="0"/>
              <a:t>		</a:t>
            </a:r>
            <a:r>
              <a:rPr lang="en-US" sz="1400" dirty="0" smtClean="0"/>
              <a:t>lung</a:t>
            </a:r>
            <a:endParaRPr lang="en-US" sz="1400" dirty="0"/>
          </a:p>
          <a:p>
            <a:r>
              <a:rPr lang="en-US" sz="1400" dirty="0"/>
              <a:t>rectal			</a:t>
            </a:r>
            <a:r>
              <a:rPr lang="en-US" sz="1400" dirty="0" smtClean="0"/>
              <a:t>rectum</a:t>
            </a:r>
            <a:endParaRPr lang="en-US" sz="1400" dirty="0"/>
          </a:p>
          <a:p>
            <a:r>
              <a:rPr lang="en-US" sz="1400" dirty="0"/>
              <a:t>vaginal			</a:t>
            </a:r>
            <a:r>
              <a:rPr lang="en-US" sz="1400" dirty="0" smtClean="0"/>
              <a:t>vagina</a:t>
            </a:r>
            <a:endParaRPr lang="en-US" sz="1400" dirty="0"/>
          </a:p>
          <a:p>
            <a:r>
              <a:rPr lang="en-US" sz="1400" dirty="0"/>
              <a:t>urethral			</a:t>
            </a:r>
            <a:r>
              <a:rPr lang="en-US" sz="1400" dirty="0" smtClean="0"/>
              <a:t>urethra</a:t>
            </a:r>
          </a:p>
          <a:p>
            <a:r>
              <a:rPr lang="en-US" sz="1400" dirty="0" err="1" smtClean="0"/>
              <a:t>Intravitreal</a:t>
            </a:r>
            <a:r>
              <a:rPr lang="en-US" sz="1400" dirty="0" smtClean="0"/>
              <a:t>                                           eye/</a:t>
            </a:r>
            <a:r>
              <a:rPr lang="en-US" sz="1400" dirty="0" err="1" smtClean="0"/>
              <a:t>vitrouse</a:t>
            </a:r>
            <a:r>
              <a:rPr lang="en-US" sz="1400" dirty="0" smtClean="0"/>
              <a:t> </a:t>
            </a:r>
            <a:endParaRPr lang="en-US" sz="1400" dirty="0"/>
          </a:p>
        </p:txBody>
      </p:sp>
    </p:spTree>
    <p:extLst>
      <p:ext uri="{BB962C8B-B14F-4D97-AF65-F5344CB8AC3E}">
        <p14:creationId xmlns:p14="http://schemas.microsoft.com/office/powerpoint/2010/main" val="1367936590"/>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2662" y="178280"/>
            <a:ext cx="8596668" cy="313426"/>
          </a:xfrm>
        </p:spPr>
        <p:txBody>
          <a:bodyPr>
            <a:normAutofit fontScale="90000"/>
          </a:bodyPr>
          <a:lstStyle/>
          <a:p>
            <a:r>
              <a:rPr lang="en-US" dirty="0" smtClean="0"/>
              <a:t>Treatment IND</a:t>
            </a:r>
            <a:endParaRPr lang="en-US" dirty="0"/>
          </a:p>
        </p:txBody>
      </p:sp>
      <p:sp>
        <p:nvSpPr>
          <p:cNvPr id="3" name="Content Placeholder 2"/>
          <p:cNvSpPr>
            <a:spLocks noGrp="1"/>
          </p:cNvSpPr>
          <p:nvPr>
            <p:ph idx="1"/>
          </p:nvPr>
        </p:nvSpPr>
        <p:spPr>
          <a:xfrm>
            <a:off x="232913" y="957532"/>
            <a:ext cx="11559396" cy="5684808"/>
          </a:xfrm>
        </p:spPr>
        <p:txBody>
          <a:bodyPr>
            <a:normAutofit lnSpcReduction="10000"/>
          </a:bodyPr>
          <a:lstStyle/>
          <a:p>
            <a:pPr algn="just"/>
            <a:r>
              <a:rPr lang="en-US" dirty="0">
                <a:latin typeface="PalatinoLTStd-Roman"/>
              </a:rPr>
              <a:t>A treatment IND or a treatment protocol </a:t>
            </a:r>
            <a:r>
              <a:rPr lang="en-US" dirty="0" smtClean="0">
                <a:latin typeface="PalatinoLTStd-Roman"/>
              </a:rPr>
              <a:t>permits the </a:t>
            </a:r>
            <a:r>
              <a:rPr lang="en-US" dirty="0">
                <a:latin typeface="PalatinoLTStd-Roman"/>
              </a:rPr>
              <a:t>use of an investigational drug in </a:t>
            </a:r>
            <a:r>
              <a:rPr lang="en-US" dirty="0" smtClean="0">
                <a:latin typeface="PalatinoLTStd-Roman"/>
              </a:rPr>
              <a:t>the treatment </a:t>
            </a:r>
            <a:r>
              <a:rPr lang="en-US" dirty="0">
                <a:latin typeface="PalatinoLTStd-Roman"/>
              </a:rPr>
              <a:t>of patients who are not </a:t>
            </a:r>
            <a:r>
              <a:rPr lang="en-US" dirty="0" smtClean="0">
                <a:latin typeface="PalatinoLTStd-Roman"/>
              </a:rPr>
              <a:t>enrolled in </a:t>
            </a:r>
            <a:r>
              <a:rPr lang="en-US" dirty="0">
                <a:latin typeface="PalatinoLTStd-Roman"/>
              </a:rPr>
              <a:t>the clinical study but who have a </a:t>
            </a:r>
            <a:r>
              <a:rPr lang="en-US" dirty="0" smtClean="0">
                <a:latin typeface="PalatinoLTStd-Roman"/>
              </a:rPr>
              <a:t>serious or </a:t>
            </a:r>
            <a:r>
              <a:rPr lang="en-US" dirty="0">
                <a:latin typeface="PalatinoLTStd-Roman"/>
              </a:rPr>
              <a:t>immediately life-threatening </a:t>
            </a:r>
            <a:r>
              <a:rPr lang="en-US" dirty="0" smtClean="0">
                <a:latin typeface="PalatinoLTStd-Roman"/>
              </a:rPr>
              <a:t>disease for </a:t>
            </a:r>
            <a:r>
              <a:rPr lang="en-US" dirty="0">
                <a:latin typeface="PalatinoLTStd-Roman"/>
              </a:rPr>
              <a:t>which there is no satisfactory </a:t>
            </a:r>
            <a:r>
              <a:rPr lang="en-US" dirty="0" smtClean="0">
                <a:latin typeface="PalatinoLTStd-Roman"/>
              </a:rPr>
              <a:t>alternative therapy</a:t>
            </a:r>
            <a:r>
              <a:rPr lang="en-US" dirty="0">
                <a:latin typeface="PalatinoLTStd-Roman"/>
              </a:rPr>
              <a:t>. </a:t>
            </a:r>
            <a:endParaRPr lang="en-US" dirty="0" smtClean="0">
              <a:latin typeface="PalatinoLTStd-Roman"/>
            </a:endParaRPr>
          </a:p>
          <a:p>
            <a:pPr algn="just"/>
            <a:r>
              <a:rPr lang="en-US" dirty="0" smtClean="0">
                <a:latin typeface="PalatinoLTStd-Roman"/>
              </a:rPr>
              <a:t>The </a:t>
            </a:r>
            <a:r>
              <a:rPr lang="en-US" dirty="0">
                <a:latin typeface="PalatinoLTStd-Roman"/>
              </a:rPr>
              <a:t>objective is to make </a:t>
            </a:r>
            <a:r>
              <a:rPr lang="en-US" dirty="0" smtClean="0">
                <a:latin typeface="PalatinoLTStd-Roman"/>
              </a:rPr>
              <a:t>promising new </a:t>
            </a:r>
            <a:r>
              <a:rPr lang="en-US" dirty="0">
                <a:latin typeface="PalatinoLTStd-Roman"/>
              </a:rPr>
              <a:t>drugs available to desperately ill </a:t>
            </a:r>
            <a:r>
              <a:rPr lang="en-US" dirty="0" smtClean="0">
                <a:latin typeface="PalatinoLTStd-Roman"/>
              </a:rPr>
              <a:t>patients as </a:t>
            </a:r>
            <a:r>
              <a:rPr lang="en-US" dirty="0">
                <a:latin typeface="PalatinoLTStd-Roman"/>
              </a:rPr>
              <a:t>early as possible in the drug development</a:t>
            </a:r>
          </a:p>
          <a:p>
            <a:pPr algn="just"/>
            <a:r>
              <a:rPr lang="en-US" dirty="0">
                <a:latin typeface="PalatinoLTStd-Roman"/>
              </a:rPr>
              <a:t>For products to be considered for a </a:t>
            </a:r>
            <a:r>
              <a:rPr lang="en-US" dirty="0" smtClean="0">
                <a:latin typeface="PalatinoLTStd-Roman"/>
              </a:rPr>
              <a:t>treatment IND</a:t>
            </a:r>
            <a:r>
              <a:rPr lang="en-US" dirty="0">
                <a:latin typeface="PalatinoLTStd-Roman"/>
              </a:rPr>
              <a:t>, the drug must be under </a:t>
            </a:r>
            <a:r>
              <a:rPr lang="en-US" dirty="0" smtClean="0">
                <a:latin typeface="PalatinoLTStd-Roman"/>
              </a:rPr>
              <a:t>active process</a:t>
            </a:r>
            <a:r>
              <a:rPr lang="en-US" dirty="0">
                <a:latin typeface="PalatinoLTStd-Roman"/>
              </a:rPr>
              <a:t>. investigation in a controlled clinical </a:t>
            </a:r>
            <a:r>
              <a:rPr lang="en-US" dirty="0" smtClean="0">
                <a:latin typeface="PalatinoLTStd-Roman"/>
              </a:rPr>
              <a:t>trial with </a:t>
            </a:r>
            <a:r>
              <a:rPr lang="en-US" dirty="0">
                <a:latin typeface="PalatinoLTStd-Roman"/>
              </a:rPr>
              <a:t>sufficient evidence of its safety and </a:t>
            </a:r>
            <a:r>
              <a:rPr lang="en-US" dirty="0" smtClean="0">
                <a:latin typeface="PalatinoLTStd-Roman"/>
              </a:rPr>
              <a:t>efficacy demonstrated </a:t>
            </a:r>
            <a:r>
              <a:rPr lang="en-US" dirty="0">
                <a:latin typeface="PalatinoLTStd-Roman"/>
              </a:rPr>
              <a:t>to support its use in </a:t>
            </a:r>
            <a:r>
              <a:rPr lang="en-US" dirty="0" smtClean="0">
                <a:latin typeface="PalatinoLTStd-Roman"/>
              </a:rPr>
              <a:t>the intended patients</a:t>
            </a:r>
          </a:p>
          <a:p>
            <a:pPr algn="just"/>
            <a:endParaRPr lang="en-US" dirty="0">
              <a:latin typeface="PalatinoLTStd-Roman"/>
            </a:endParaRPr>
          </a:p>
          <a:p>
            <a:pPr algn="just"/>
            <a:endParaRPr lang="en-US" dirty="0" smtClean="0">
              <a:latin typeface="PalatinoLTStd-Roman"/>
            </a:endParaRPr>
          </a:p>
          <a:p>
            <a:pPr algn="just"/>
            <a:r>
              <a:rPr lang="en-US" dirty="0">
                <a:latin typeface="PalatinoLTStd-Roman"/>
              </a:rPr>
              <a:t>Under the Orphan Drug Act of 1983 as amended, an orphan disease is defined as a rare disease or condition that affects fewer than 200,000 people in the United States and for which there is no reasonable expectation that costs of R&amp;D for the indication can be recovered by sales of the product in the United States</a:t>
            </a:r>
            <a:r>
              <a:rPr lang="en-US" dirty="0" smtClean="0">
                <a:latin typeface="PalatinoLTStd-Roman"/>
              </a:rPr>
              <a:t>.</a:t>
            </a:r>
          </a:p>
          <a:p>
            <a:pPr marL="0" indent="0" algn="just">
              <a:buNone/>
            </a:pPr>
            <a:endParaRPr lang="en-US" dirty="0" smtClean="0">
              <a:latin typeface="PalatinoLTStd-Roman"/>
            </a:endParaRPr>
          </a:p>
          <a:p>
            <a:pPr marL="0" indent="0" algn="just">
              <a:buNone/>
            </a:pPr>
            <a:r>
              <a:rPr lang="en-US" dirty="0">
                <a:solidFill>
                  <a:srgbClr val="FF0000"/>
                </a:solidFill>
                <a:latin typeface="PalatinoLTStd-Roman"/>
              </a:rPr>
              <a:t>If the three phases of clinical testing during the IND period demonstrate sufficient drug safety and therapeutic effectiveness, the sponsor may file an NDA with the </a:t>
            </a:r>
            <a:r>
              <a:rPr lang="en-US" dirty="0" smtClean="0">
                <a:solidFill>
                  <a:srgbClr val="FF0000"/>
                </a:solidFill>
                <a:latin typeface="PalatinoLTStd-Roman"/>
              </a:rPr>
              <a:t>FDA. This </a:t>
            </a:r>
            <a:r>
              <a:rPr lang="en-US" dirty="0">
                <a:solidFill>
                  <a:srgbClr val="FF0000"/>
                </a:solidFill>
                <a:latin typeface="PalatinoLTStd-Roman"/>
              </a:rPr>
              <a:t>filing may be preceded by a pre-NDA meeting between the sponsor and the FDA to discuss the content and format of the </a:t>
            </a:r>
            <a:r>
              <a:rPr lang="en-US" dirty="0" smtClean="0">
                <a:solidFill>
                  <a:srgbClr val="FF0000"/>
                </a:solidFill>
                <a:latin typeface="PalatinoLTStd-Roman"/>
              </a:rPr>
              <a:t>NDA. The </a:t>
            </a:r>
            <a:r>
              <a:rPr lang="en-US" dirty="0">
                <a:solidFill>
                  <a:srgbClr val="FF0000"/>
                </a:solidFill>
                <a:latin typeface="PalatinoLTStd-Roman"/>
              </a:rPr>
              <a:t>purpose of the NDA is to gain permission to market the drug product in the United States.</a:t>
            </a:r>
            <a:endParaRPr lang="en-US" dirty="0">
              <a:solidFill>
                <a:srgbClr val="FF0000"/>
              </a:solidFill>
            </a:endParaRPr>
          </a:p>
          <a:p>
            <a:pPr algn="just"/>
            <a:endParaRPr lang="en-US" dirty="0"/>
          </a:p>
          <a:p>
            <a:pPr algn="just"/>
            <a:endParaRPr lang="en-US" dirty="0"/>
          </a:p>
        </p:txBody>
      </p:sp>
      <p:sp>
        <p:nvSpPr>
          <p:cNvPr id="4" name="Title 1"/>
          <p:cNvSpPr txBox="1">
            <a:spLocks/>
          </p:cNvSpPr>
          <p:nvPr/>
        </p:nvSpPr>
        <p:spPr>
          <a:xfrm>
            <a:off x="392662" y="3421810"/>
            <a:ext cx="8596668" cy="278921"/>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da-DK" sz="3200" dirty="0" smtClean="0"/>
              <a:t>IND for an Orphan Drug</a:t>
            </a:r>
            <a:endParaRPr lang="en-US" sz="3200" dirty="0"/>
          </a:p>
        </p:txBody>
      </p:sp>
    </p:spTree>
    <p:extLst>
      <p:ext uri="{BB962C8B-B14F-4D97-AF65-F5344CB8AC3E}">
        <p14:creationId xmlns:p14="http://schemas.microsoft.com/office/powerpoint/2010/main" val="41120379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Text Box 2"/>
          <p:cNvSpPr txBox="1">
            <a:spLocks noChangeArrowheads="1"/>
          </p:cNvSpPr>
          <p:nvPr/>
        </p:nvSpPr>
        <p:spPr bwMode="auto">
          <a:xfrm>
            <a:off x="276044" y="232914"/>
            <a:ext cx="11205713" cy="6863417"/>
          </a:xfrm>
          <a:prstGeom prst="rect">
            <a:avLst/>
          </a:prstGeom>
          <a:noFill/>
          <a:ln w="9525">
            <a:noFill/>
            <a:miter lim="800000"/>
            <a:headEnd/>
            <a:tailEnd/>
          </a:ln>
          <a:effectLst/>
        </p:spPr>
        <p:txBody>
          <a:bodyPr wrap="square">
            <a:spAutoFit/>
          </a:bodyPr>
          <a:lstStyle/>
          <a:p>
            <a:pPr algn="just" eaLnBrk="0" hangingPunct="0">
              <a:spcBef>
                <a:spcPct val="50000"/>
              </a:spcBef>
            </a:pPr>
            <a:r>
              <a:rPr lang="en-US" sz="2000" b="1" dirty="0">
                <a:solidFill>
                  <a:srgbClr val="FF0000"/>
                </a:solidFill>
              </a:rPr>
              <a:t>Drug Product Labeling (Package Inserts</a:t>
            </a:r>
            <a:r>
              <a:rPr lang="en-US" sz="2000" b="1" dirty="0" smtClean="0">
                <a:solidFill>
                  <a:srgbClr val="FF0000"/>
                </a:solidFill>
              </a:rPr>
              <a:t>)</a:t>
            </a:r>
            <a:endParaRPr lang="en-US" sz="2000" b="1" dirty="0">
              <a:solidFill>
                <a:srgbClr val="FF0000"/>
              </a:solidFill>
            </a:endParaRPr>
          </a:p>
          <a:p>
            <a:pPr marL="342900" indent="-342900" algn="just">
              <a:buFont typeface="Arial" panose="020B0604020202020204" pitchFamily="34" charset="0"/>
              <a:buChar char="•"/>
            </a:pPr>
            <a:r>
              <a:rPr lang="en-US" sz="2000" dirty="0">
                <a:latin typeface="PalatinoLTStd-Roman"/>
              </a:rPr>
              <a:t>The labeling of all drug products </a:t>
            </a:r>
            <a:r>
              <a:rPr lang="en-US" sz="2000" dirty="0" smtClean="0">
                <a:latin typeface="PalatinoLTStd-Roman"/>
              </a:rPr>
              <a:t>distributed in </a:t>
            </a:r>
            <a:r>
              <a:rPr lang="en-US" sz="2000" dirty="0">
                <a:latin typeface="PalatinoLTStd-Roman"/>
              </a:rPr>
              <a:t>the United States must meet the </a:t>
            </a:r>
            <a:r>
              <a:rPr lang="en-US" sz="2000" dirty="0" smtClean="0">
                <a:latin typeface="PalatinoLTStd-Roman"/>
              </a:rPr>
              <a:t>specific labeling </a:t>
            </a:r>
            <a:r>
              <a:rPr lang="en-US" sz="2000" dirty="0">
                <a:latin typeface="PalatinoLTStd-Roman"/>
              </a:rPr>
              <a:t>requirements set forth in the </a:t>
            </a:r>
            <a:r>
              <a:rPr lang="en-US" sz="2000" dirty="0" smtClean="0">
                <a:latin typeface="PalatinoLTStd-Roman"/>
              </a:rPr>
              <a:t>CFR (</a:t>
            </a:r>
            <a:r>
              <a:rPr lang="en-US" sz="2000" u="sng" dirty="0" smtClean="0"/>
              <a:t>Code </a:t>
            </a:r>
            <a:r>
              <a:rPr lang="en-US" sz="2000" u="sng" dirty="0"/>
              <a:t>of Federal </a:t>
            </a:r>
            <a:r>
              <a:rPr lang="en-US" sz="2000" u="sng" dirty="0" smtClean="0"/>
              <a:t>Regulations) </a:t>
            </a:r>
            <a:r>
              <a:rPr lang="en-US" sz="2000" dirty="0" smtClean="0">
                <a:latin typeface="PalatinoLTStd-Roman"/>
              </a:rPr>
              <a:t>and </a:t>
            </a:r>
            <a:r>
              <a:rPr lang="en-US" sz="2000" dirty="0">
                <a:latin typeface="PalatinoLTStd-Roman"/>
              </a:rPr>
              <a:t>approved for each product by the </a:t>
            </a:r>
            <a:r>
              <a:rPr lang="en-US" sz="2000" dirty="0" smtClean="0">
                <a:latin typeface="PalatinoLTStd-Roman"/>
              </a:rPr>
              <a:t>FDA .</a:t>
            </a:r>
          </a:p>
          <a:p>
            <a:pPr marL="342900" indent="-342900" algn="just">
              <a:buFont typeface="Arial" panose="020B0604020202020204" pitchFamily="34" charset="0"/>
              <a:buChar char="•"/>
            </a:pPr>
            <a:r>
              <a:rPr lang="en-US" sz="2000" dirty="0" smtClean="0">
                <a:latin typeface="PalatinoLTStd-Roman"/>
              </a:rPr>
              <a:t>Specific </a:t>
            </a:r>
            <a:r>
              <a:rPr lang="en-US" sz="2000" dirty="0">
                <a:latin typeface="PalatinoLTStd-Roman"/>
              </a:rPr>
              <a:t>labeling requirements differ </a:t>
            </a:r>
            <a:r>
              <a:rPr lang="en-US" sz="2000" dirty="0" smtClean="0">
                <a:latin typeface="PalatinoLTStd-Roman"/>
              </a:rPr>
              <a:t>for prescription </a:t>
            </a:r>
            <a:r>
              <a:rPr lang="en-US" sz="2000" dirty="0">
                <a:latin typeface="PalatinoLTStd-Roman"/>
              </a:rPr>
              <a:t>drugs, nonprescription </a:t>
            </a:r>
            <a:r>
              <a:rPr lang="en-US" sz="2000" dirty="0" smtClean="0">
                <a:latin typeface="PalatinoLTStd-Roman"/>
              </a:rPr>
              <a:t>drugs, and </a:t>
            </a:r>
            <a:r>
              <a:rPr lang="en-US" sz="2000" dirty="0">
                <a:latin typeface="PalatinoLTStd-Roman"/>
              </a:rPr>
              <a:t>animal drugs. In each instance, </a:t>
            </a:r>
            <a:r>
              <a:rPr lang="en-US" sz="2000" dirty="0" smtClean="0">
                <a:latin typeface="PalatinoLTStd-Roman"/>
              </a:rPr>
              <a:t>however, the </a:t>
            </a:r>
            <a:r>
              <a:rPr lang="en-US" sz="2000" dirty="0">
                <a:latin typeface="PalatinoLTStd-Roman"/>
              </a:rPr>
              <a:t>objective is the same—to ensure </a:t>
            </a:r>
            <a:r>
              <a:rPr lang="en-US" sz="2000" dirty="0" smtClean="0">
                <a:latin typeface="PalatinoLTStd-Roman"/>
              </a:rPr>
              <a:t>the appropriate </a:t>
            </a:r>
            <a:r>
              <a:rPr lang="en-US" sz="2000" dirty="0">
                <a:latin typeface="PalatinoLTStd-Roman"/>
              </a:rPr>
              <a:t>and safe use of the </a:t>
            </a:r>
            <a:r>
              <a:rPr lang="en-US" sz="2000" dirty="0" smtClean="0">
                <a:latin typeface="PalatinoLTStd-Roman"/>
              </a:rPr>
              <a:t>approved product</a:t>
            </a:r>
            <a:r>
              <a:rPr lang="en-US" sz="2000" dirty="0">
                <a:latin typeface="PalatinoLTStd-Roman"/>
              </a:rPr>
              <a:t>.</a:t>
            </a:r>
            <a:endParaRPr lang="en-US" sz="2000" b="1" dirty="0"/>
          </a:p>
          <a:p>
            <a:pPr marL="457200" indent="-457200" algn="just" eaLnBrk="0" hangingPunct="0">
              <a:spcBef>
                <a:spcPct val="50000"/>
              </a:spcBef>
              <a:buFont typeface="+mj-lt"/>
              <a:buAutoNum type="arabicPeriod"/>
            </a:pPr>
            <a:r>
              <a:rPr lang="en-US" sz="2000" dirty="0" smtClean="0"/>
              <a:t>Description </a:t>
            </a:r>
            <a:r>
              <a:rPr lang="en-US" sz="2000" dirty="0"/>
              <a:t>of the product</a:t>
            </a:r>
          </a:p>
          <a:p>
            <a:pPr marL="457200" indent="-457200" algn="just" eaLnBrk="0" hangingPunct="0">
              <a:spcBef>
                <a:spcPct val="50000"/>
              </a:spcBef>
              <a:buFont typeface="+mj-lt"/>
              <a:buAutoNum type="arabicPeriod"/>
            </a:pPr>
            <a:r>
              <a:rPr lang="en-US" sz="2000" dirty="0" smtClean="0"/>
              <a:t>Clinical </a:t>
            </a:r>
            <a:r>
              <a:rPr lang="en-US" sz="2000" dirty="0"/>
              <a:t>Pharmacology</a:t>
            </a:r>
          </a:p>
          <a:p>
            <a:pPr marL="457200" indent="-457200" algn="just" eaLnBrk="0" hangingPunct="0">
              <a:spcBef>
                <a:spcPct val="50000"/>
              </a:spcBef>
              <a:buFont typeface="+mj-lt"/>
              <a:buAutoNum type="arabicPeriod"/>
            </a:pPr>
            <a:r>
              <a:rPr lang="en-US" sz="2000" dirty="0" smtClean="0"/>
              <a:t>Indications </a:t>
            </a:r>
            <a:r>
              <a:rPr lang="en-US" sz="2000" dirty="0"/>
              <a:t>and usage</a:t>
            </a:r>
          </a:p>
          <a:p>
            <a:pPr marL="457200" indent="-457200" algn="just" eaLnBrk="0" hangingPunct="0">
              <a:spcBef>
                <a:spcPct val="50000"/>
              </a:spcBef>
              <a:buFont typeface="+mj-lt"/>
              <a:buAutoNum type="arabicPeriod"/>
            </a:pPr>
            <a:r>
              <a:rPr lang="en-US" sz="2000" dirty="0" smtClean="0"/>
              <a:t>Contraindications</a:t>
            </a:r>
            <a:endParaRPr lang="en-US" sz="2000" dirty="0"/>
          </a:p>
          <a:p>
            <a:pPr marL="457200" indent="-457200" algn="just" eaLnBrk="0" hangingPunct="0">
              <a:spcBef>
                <a:spcPct val="50000"/>
              </a:spcBef>
              <a:buFont typeface="+mj-lt"/>
              <a:buAutoNum type="arabicPeriod"/>
            </a:pPr>
            <a:r>
              <a:rPr lang="en-US" sz="2000" dirty="0"/>
              <a:t>Warnings</a:t>
            </a:r>
          </a:p>
          <a:p>
            <a:pPr marL="457200" indent="-457200" algn="just">
              <a:buFont typeface="+mj-lt"/>
              <a:buAutoNum type="arabicPeriod"/>
            </a:pPr>
            <a:r>
              <a:rPr lang="en-US" sz="2000" dirty="0"/>
              <a:t>Precautions</a:t>
            </a:r>
          </a:p>
          <a:p>
            <a:pPr marL="457200" indent="-457200" algn="just">
              <a:buFont typeface="+mj-lt"/>
              <a:buAutoNum type="arabicPeriod"/>
            </a:pPr>
            <a:r>
              <a:rPr lang="en-US" sz="2000" dirty="0"/>
              <a:t>Adverse reactions</a:t>
            </a:r>
          </a:p>
          <a:p>
            <a:pPr marL="457200" indent="-457200" algn="just">
              <a:buFont typeface="+mj-lt"/>
              <a:buAutoNum type="arabicPeriod"/>
            </a:pPr>
            <a:r>
              <a:rPr lang="en-US" sz="2000" dirty="0"/>
              <a:t>Drug abuse and Dependence</a:t>
            </a:r>
          </a:p>
          <a:p>
            <a:pPr marL="457200" indent="-457200" algn="just">
              <a:buFont typeface="+mj-lt"/>
              <a:buAutoNum type="arabicPeriod"/>
            </a:pPr>
            <a:r>
              <a:rPr lang="en-US" sz="2000" dirty="0"/>
              <a:t>Over dosage</a:t>
            </a:r>
          </a:p>
          <a:p>
            <a:pPr marL="457200" indent="-457200" algn="just">
              <a:buFont typeface="+mj-lt"/>
              <a:buAutoNum type="arabicPeriod"/>
            </a:pPr>
            <a:r>
              <a:rPr lang="en-US" sz="2000" dirty="0"/>
              <a:t>Dosage and Administration</a:t>
            </a:r>
          </a:p>
          <a:p>
            <a:pPr marL="457200" indent="-457200" algn="just">
              <a:buFont typeface="+mj-lt"/>
              <a:buAutoNum type="arabicPeriod"/>
            </a:pPr>
            <a:r>
              <a:rPr lang="en-US" sz="2000" dirty="0" smtClean="0"/>
              <a:t>How </a:t>
            </a:r>
            <a:r>
              <a:rPr lang="en-US" sz="2000" dirty="0"/>
              <a:t>supplied</a:t>
            </a:r>
          </a:p>
          <a:p>
            <a:pPr marL="457200" indent="-457200" algn="just" eaLnBrk="0" hangingPunct="0">
              <a:spcBef>
                <a:spcPct val="50000"/>
              </a:spcBef>
              <a:buAutoNum type="arabicPeriod" startAt="5"/>
            </a:pPr>
            <a:endParaRPr lang="en-US" sz="2000" dirty="0"/>
          </a:p>
        </p:txBody>
      </p:sp>
    </p:spTree>
    <p:extLst>
      <p:ext uri="{BB962C8B-B14F-4D97-AF65-F5344CB8AC3E}">
        <p14:creationId xmlns:p14="http://schemas.microsoft.com/office/powerpoint/2010/main" val="4285932967"/>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7419" y="373811"/>
            <a:ext cx="11205713" cy="5562600"/>
          </a:xfrm>
        </p:spPr>
        <p:txBody>
          <a:bodyPr>
            <a:normAutofit lnSpcReduction="10000"/>
          </a:bodyPr>
          <a:lstStyle/>
          <a:p>
            <a:pPr marL="0" indent="0" algn="just">
              <a:buNone/>
            </a:pPr>
            <a:r>
              <a:rPr lang="en-GB" sz="2000" dirty="0" smtClean="0">
                <a:solidFill>
                  <a:srgbClr val="FF0000"/>
                </a:solidFill>
              </a:rPr>
              <a:t>FDA review and action letters</a:t>
            </a:r>
          </a:p>
          <a:p>
            <a:pPr marL="0" indent="0" algn="just">
              <a:buNone/>
            </a:pPr>
            <a:r>
              <a:rPr lang="en-US" sz="2000" dirty="0" smtClean="0">
                <a:solidFill>
                  <a:schemeClr val="tx1"/>
                </a:solidFill>
                <a:latin typeface="PalatinoLTStd-Roman"/>
              </a:rPr>
              <a:t>The </a:t>
            </a:r>
            <a:r>
              <a:rPr lang="en-US" sz="2000" dirty="0">
                <a:solidFill>
                  <a:schemeClr val="tx1"/>
                </a:solidFill>
                <a:latin typeface="PalatinoLTStd-Roman"/>
              </a:rPr>
              <a:t>completed NDA is carefully reviewed </a:t>
            </a:r>
            <a:r>
              <a:rPr lang="en-US" sz="2000" dirty="0" smtClean="0">
                <a:solidFill>
                  <a:schemeClr val="tx1"/>
                </a:solidFill>
                <a:latin typeface="PalatinoLTStd-Roman"/>
              </a:rPr>
              <a:t>by the </a:t>
            </a:r>
            <a:r>
              <a:rPr lang="en-US" sz="2000" dirty="0">
                <a:solidFill>
                  <a:schemeClr val="tx1"/>
                </a:solidFill>
                <a:latin typeface="PalatinoLTStd-Roman"/>
              </a:rPr>
              <a:t>FDA, which decides whether to allow </a:t>
            </a:r>
            <a:r>
              <a:rPr lang="en-US" sz="2000" dirty="0" smtClean="0">
                <a:solidFill>
                  <a:schemeClr val="tx1"/>
                </a:solidFill>
                <a:latin typeface="PalatinoLTStd-Roman"/>
              </a:rPr>
              <a:t>the sponsor </a:t>
            </a:r>
            <a:r>
              <a:rPr lang="en-US" sz="2000" dirty="0">
                <a:solidFill>
                  <a:schemeClr val="tx1"/>
                </a:solidFill>
                <a:latin typeface="PalatinoLTStd-Roman"/>
              </a:rPr>
              <a:t>to market the drug, to disallow </a:t>
            </a:r>
            <a:r>
              <a:rPr lang="en-US" sz="2000" dirty="0" smtClean="0">
                <a:solidFill>
                  <a:schemeClr val="tx1"/>
                </a:solidFill>
                <a:latin typeface="PalatinoLTStd-Roman"/>
              </a:rPr>
              <a:t>marketing, or </a:t>
            </a:r>
            <a:r>
              <a:rPr lang="en-US" sz="2000" dirty="0">
                <a:solidFill>
                  <a:schemeClr val="tx1"/>
                </a:solidFill>
                <a:latin typeface="PalatinoLTStd-Roman"/>
              </a:rPr>
              <a:t>to require additional data </a:t>
            </a:r>
            <a:r>
              <a:rPr lang="en-US" sz="2000" dirty="0" smtClean="0">
                <a:solidFill>
                  <a:schemeClr val="tx1"/>
                </a:solidFill>
                <a:latin typeface="PalatinoLTStd-Roman"/>
              </a:rPr>
              <a:t>before rendering </a:t>
            </a:r>
            <a:r>
              <a:rPr lang="en-US" sz="2000" dirty="0">
                <a:solidFill>
                  <a:schemeClr val="tx1"/>
                </a:solidFill>
                <a:latin typeface="PalatinoLTStd-Roman"/>
              </a:rPr>
              <a:t>a judgment.</a:t>
            </a:r>
            <a:endParaRPr lang="en-GB" sz="2000" dirty="0" smtClean="0">
              <a:solidFill>
                <a:schemeClr val="tx1"/>
              </a:solidFill>
            </a:endParaRPr>
          </a:p>
          <a:p>
            <a:pPr marL="0" indent="0" algn="just">
              <a:buNone/>
            </a:pPr>
            <a:r>
              <a:rPr lang="en-US" sz="2000" dirty="0">
                <a:solidFill>
                  <a:srgbClr val="FF0000"/>
                </a:solidFill>
                <a:latin typeface="ITCAvantGardeStd-Md"/>
              </a:rPr>
              <a:t>Phase 4 Studies </a:t>
            </a:r>
            <a:r>
              <a:rPr lang="en-US" sz="2000" dirty="0" smtClean="0">
                <a:solidFill>
                  <a:srgbClr val="FF0000"/>
                </a:solidFill>
                <a:latin typeface="ITCAvantGardeStd-Md"/>
              </a:rPr>
              <a:t>and </a:t>
            </a:r>
            <a:r>
              <a:rPr lang="en-US" sz="2000" dirty="0" err="1" smtClean="0">
                <a:solidFill>
                  <a:srgbClr val="FF0000"/>
                </a:solidFill>
                <a:latin typeface="ITCAvantGardeStd-Md"/>
              </a:rPr>
              <a:t>Postmarketing</a:t>
            </a:r>
            <a:r>
              <a:rPr lang="en-US" sz="2000" dirty="0" smtClean="0">
                <a:solidFill>
                  <a:srgbClr val="FF0000"/>
                </a:solidFill>
                <a:latin typeface="ITCAvantGardeStd-Md"/>
              </a:rPr>
              <a:t> </a:t>
            </a:r>
            <a:r>
              <a:rPr lang="en-US" sz="2000" dirty="0">
                <a:solidFill>
                  <a:srgbClr val="FF0000"/>
                </a:solidFill>
                <a:latin typeface="ITCAvantGardeStd-Md"/>
              </a:rPr>
              <a:t>Surveillance</a:t>
            </a:r>
          </a:p>
          <a:p>
            <a:pPr algn="just"/>
            <a:r>
              <a:rPr lang="en-US" sz="2000" dirty="0">
                <a:solidFill>
                  <a:srgbClr val="000000"/>
                </a:solidFill>
                <a:latin typeface="PalatinoLTStd-Roman"/>
              </a:rPr>
              <a:t>The receipt of marketing status for a new </a:t>
            </a:r>
            <a:r>
              <a:rPr lang="en-US" sz="2000" dirty="0" smtClean="0">
                <a:solidFill>
                  <a:srgbClr val="000000"/>
                </a:solidFill>
                <a:latin typeface="PalatinoLTStd-Roman"/>
              </a:rPr>
              <a:t>drug product </a:t>
            </a:r>
            <a:r>
              <a:rPr lang="en-US" sz="2000" dirty="0">
                <a:solidFill>
                  <a:srgbClr val="000000"/>
                </a:solidFill>
                <a:latin typeface="PalatinoLTStd-Roman"/>
              </a:rPr>
              <a:t>does not necessarily end a </a:t>
            </a:r>
            <a:r>
              <a:rPr lang="en-US" sz="2000" dirty="0" smtClean="0">
                <a:solidFill>
                  <a:srgbClr val="000000"/>
                </a:solidFill>
                <a:latin typeface="PalatinoLTStd-Roman"/>
              </a:rPr>
              <a:t>sponsor’s investigation </a:t>
            </a:r>
            <a:r>
              <a:rPr lang="en-US" sz="2000" dirty="0">
                <a:solidFill>
                  <a:srgbClr val="000000"/>
                </a:solidFill>
                <a:latin typeface="PalatinoLTStd-Roman"/>
              </a:rPr>
              <a:t>of the drug. Continued </a:t>
            </a:r>
            <a:r>
              <a:rPr lang="en-US" sz="2000" dirty="0" smtClean="0">
                <a:solidFill>
                  <a:srgbClr val="000000"/>
                </a:solidFill>
                <a:latin typeface="PalatinoLTStd-Roman"/>
              </a:rPr>
              <a:t>clinical investigations</a:t>
            </a:r>
            <a:r>
              <a:rPr lang="en-US" sz="2000" dirty="0">
                <a:solidFill>
                  <a:srgbClr val="000000"/>
                </a:solidFill>
                <a:latin typeface="PalatinoLTStd-Roman"/>
              </a:rPr>
              <a:t>, often called </a:t>
            </a:r>
            <a:r>
              <a:rPr lang="en-US" sz="2000" dirty="0">
                <a:solidFill>
                  <a:srgbClr val="FF0000"/>
                </a:solidFill>
                <a:latin typeface="PalatinoLTStd-Roman"/>
              </a:rPr>
              <a:t>Phase 4 </a:t>
            </a:r>
            <a:r>
              <a:rPr lang="en-US" sz="2000" dirty="0" smtClean="0">
                <a:solidFill>
                  <a:srgbClr val="FF0000"/>
                </a:solidFill>
                <a:latin typeface="PalatinoLTStd-Roman"/>
              </a:rPr>
              <a:t>studies</a:t>
            </a:r>
            <a:r>
              <a:rPr lang="en-US" sz="2000" dirty="0" smtClean="0">
                <a:solidFill>
                  <a:srgbClr val="000000"/>
                </a:solidFill>
                <a:latin typeface="PalatinoLTStd-Roman"/>
              </a:rPr>
              <a:t>, </a:t>
            </a:r>
          </a:p>
          <a:p>
            <a:pPr marL="457200" indent="-457200" algn="just">
              <a:buFont typeface="+mj-lt"/>
              <a:buAutoNum type="arabicPeriod"/>
            </a:pPr>
            <a:r>
              <a:rPr lang="en-US" sz="2000" dirty="0" smtClean="0">
                <a:solidFill>
                  <a:srgbClr val="000000"/>
                </a:solidFill>
                <a:latin typeface="PalatinoLTStd-Roman"/>
              </a:rPr>
              <a:t>may </a:t>
            </a:r>
            <a:r>
              <a:rPr lang="en-US" sz="2000" dirty="0">
                <a:solidFill>
                  <a:srgbClr val="000000"/>
                </a:solidFill>
                <a:latin typeface="PalatinoLTStd-Roman"/>
              </a:rPr>
              <a:t>contribute to the understanding of </a:t>
            </a:r>
            <a:r>
              <a:rPr lang="en-US" sz="2000" dirty="0" smtClean="0">
                <a:solidFill>
                  <a:srgbClr val="000000"/>
                </a:solidFill>
                <a:latin typeface="PalatinoLTStd-Roman"/>
              </a:rPr>
              <a:t>the drug’s </a:t>
            </a:r>
            <a:r>
              <a:rPr lang="en-US" sz="2000" dirty="0">
                <a:solidFill>
                  <a:srgbClr val="000000"/>
                </a:solidFill>
                <a:latin typeface="PalatinoLTStd-Roman"/>
              </a:rPr>
              <a:t>mechanism or scope of </a:t>
            </a:r>
            <a:r>
              <a:rPr lang="en-US" sz="2000" dirty="0" smtClean="0">
                <a:solidFill>
                  <a:srgbClr val="000000"/>
                </a:solidFill>
                <a:latin typeface="PalatinoLTStd-Roman"/>
              </a:rPr>
              <a:t>action</a:t>
            </a:r>
          </a:p>
          <a:p>
            <a:pPr marL="457200" indent="-457200" algn="just">
              <a:buFont typeface="+mj-lt"/>
              <a:buAutoNum type="arabicPeriod"/>
            </a:pPr>
            <a:r>
              <a:rPr lang="en-US" sz="2000" dirty="0" smtClean="0">
                <a:solidFill>
                  <a:srgbClr val="000000"/>
                </a:solidFill>
                <a:latin typeface="PalatinoLTStd-Roman"/>
              </a:rPr>
              <a:t>may </a:t>
            </a:r>
            <a:r>
              <a:rPr lang="en-US" sz="2000" dirty="0" smtClean="0">
                <a:latin typeface="PalatinoLTStd-Roman"/>
              </a:rPr>
              <a:t>indicate </a:t>
            </a:r>
            <a:r>
              <a:rPr lang="en-US" sz="2000" dirty="0">
                <a:latin typeface="PalatinoLTStd-Roman"/>
              </a:rPr>
              <a:t>possible new therapeutic uses for </a:t>
            </a:r>
            <a:r>
              <a:rPr lang="en-US" sz="2000" dirty="0" smtClean="0">
                <a:latin typeface="PalatinoLTStd-Roman"/>
              </a:rPr>
              <a:t>the drug</a:t>
            </a:r>
            <a:r>
              <a:rPr lang="en-US" sz="2000" dirty="0">
                <a:latin typeface="PalatinoLTStd-Roman"/>
              </a:rPr>
              <a:t>, and/or may demonstrate the need </a:t>
            </a:r>
            <a:r>
              <a:rPr lang="en-US" sz="2000" dirty="0" smtClean="0">
                <a:latin typeface="PalatinoLTStd-Roman"/>
              </a:rPr>
              <a:t>for additional </a:t>
            </a:r>
            <a:r>
              <a:rPr lang="en-US" sz="2000" dirty="0">
                <a:latin typeface="PalatinoLTStd-Roman"/>
              </a:rPr>
              <a:t>dosage strengths, dosage forms, </a:t>
            </a:r>
            <a:r>
              <a:rPr lang="en-US" sz="2000" dirty="0" smtClean="0">
                <a:latin typeface="PalatinoLTStd-Roman"/>
              </a:rPr>
              <a:t>or routes </a:t>
            </a:r>
            <a:r>
              <a:rPr lang="en-US" sz="2000" dirty="0">
                <a:latin typeface="PalatinoLTStd-Roman"/>
              </a:rPr>
              <a:t>of administration. </a:t>
            </a:r>
            <a:endParaRPr lang="en-US" sz="2000" dirty="0" smtClean="0">
              <a:latin typeface="PalatinoLTStd-Roman"/>
            </a:endParaRPr>
          </a:p>
          <a:p>
            <a:pPr marL="457200" indent="-457200" algn="just">
              <a:buFont typeface="+mj-lt"/>
              <a:buAutoNum type="arabicPeriod"/>
            </a:pPr>
            <a:r>
              <a:rPr lang="en-US" sz="2000" dirty="0" smtClean="0">
                <a:latin typeface="PalatinoLTStd-Roman"/>
              </a:rPr>
              <a:t>may </a:t>
            </a:r>
            <a:r>
              <a:rPr lang="en-US" sz="2000" dirty="0">
                <a:latin typeface="PalatinoLTStd-Roman"/>
              </a:rPr>
              <a:t>also reveal additional side </a:t>
            </a:r>
            <a:r>
              <a:rPr lang="en-US" sz="2000" dirty="0" smtClean="0">
                <a:latin typeface="PalatinoLTStd-Roman"/>
              </a:rPr>
              <a:t>effects, serious </a:t>
            </a:r>
            <a:r>
              <a:rPr lang="en-US" sz="2000" dirty="0">
                <a:latin typeface="PalatinoLTStd-Roman"/>
              </a:rPr>
              <a:t>and unexpected adverse effects, </a:t>
            </a:r>
            <a:r>
              <a:rPr lang="en-US" sz="2000" dirty="0" smtClean="0">
                <a:latin typeface="PalatinoLTStd-Roman"/>
              </a:rPr>
              <a:t>and/ or </a:t>
            </a:r>
            <a:r>
              <a:rPr lang="en-US" sz="2000" dirty="0">
                <a:latin typeface="PalatinoLTStd-Roman"/>
              </a:rPr>
              <a:t>drug interactions</a:t>
            </a:r>
            <a:r>
              <a:rPr lang="en-US" sz="2000" dirty="0" smtClean="0">
                <a:latin typeface="PalatinoLTStd-Roman"/>
              </a:rPr>
              <a:t>.</a:t>
            </a:r>
          </a:p>
          <a:p>
            <a:pPr marL="457200" indent="-457200" algn="just">
              <a:buFont typeface="+mj-lt"/>
              <a:buAutoNum type="arabicPeriod"/>
            </a:pPr>
            <a:endParaRPr lang="en-US" sz="2000" dirty="0">
              <a:solidFill>
                <a:srgbClr val="000000"/>
              </a:solidFill>
              <a:latin typeface="PalatinoLTStd-Roman"/>
            </a:endParaRPr>
          </a:p>
          <a:p>
            <a:pPr marL="0" indent="0">
              <a:buNone/>
            </a:pPr>
            <a:r>
              <a:rPr lang="en-GB" sz="2000" dirty="0" err="1"/>
              <a:t>Postmarketing</a:t>
            </a:r>
            <a:r>
              <a:rPr lang="en-GB" sz="2000" dirty="0"/>
              <a:t> reporting of adverse drug </a:t>
            </a:r>
            <a:r>
              <a:rPr lang="en-GB" sz="2000" dirty="0" smtClean="0"/>
              <a:t>experience, Annual </a:t>
            </a:r>
            <a:r>
              <a:rPr lang="en-GB" sz="2000" dirty="0"/>
              <a:t>reports: failure to make required reports may lead to FDA withdrawal of approval for marketing.</a:t>
            </a:r>
            <a:endParaRPr lang="en-US" sz="2000" dirty="0">
              <a:solidFill>
                <a:srgbClr val="000000"/>
              </a:solidFill>
              <a:latin typeface="PalatinoLTStd-Roman"/>
            </a:endParaRPr>
          </a:p>
        </p:txBody>
      </p:sp>
    </p:spTree>
    <p:extLst>
      <p:ext uri="{BB962C8B-B14F-4D97-AF65-F5344CB8AC3E}">
        <p14:creationId xmlns:p14="http://schemas.microsoft.com/office/powerpoint/2010/main" val="40635193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651" y="288657"/>
            <a:ext cx="11339262" cy="6310551"/>
          </a:xfrm>
        </p:spPr>
        <p:txBody>
          <a:bodyPr>
            <a:noAutofit/>
          </a:bodyPr>
          <a:lstStyle/>
          <a:p>
            <a:pPr marL="0" indent="0" algn="just">
              <a:buNone/>
            </a:pPr>
            <a:r>
              <a:rPr lang="en-GB" sz="2000" dirty="0" smtClean="0">
                <a:solidFill>
                  <a:srgbClr val="FF0000"/>
                </a:solidFill>
              </a:rPr>
              <a:t>Supplemental </a:t>
            </a:r>
            <a:r>
              <a:rPr lang="en-GB" sz="2000" dirty="0">
                <a:solidFill>
                  <a:srgbClr val="FF0000"/>
                </a:solidFill>
              </a:rPr>
              <a:t>new drug </a:t>
            </a:r>
            <a:r>
              <a:rPr lang="en-GB" sz="2000" dirty="0" smtClean="0">
                <a:solidFill>
                  <a:srgbClr val="FF0000"/>
                </a:solidFill>
              </a:rPr>
              <a:t>application SNDA</a:t>
            </a:r>
          </a:p>
          <a:p>
            <a:pPr marL="0" indent="0" algn="just">
              <a:buNone/>
            </a:pPr>
            <a:r>
              <a:rPr lang="en-US" sz="2000" dirty="0" smtClean="0">
                <a:latin typeface="PalatinoLTStd-Roman"/>
              </a:rPr>
              <a:t>A </a:t>
            </a:r>
            <a:r>
              <a:rPr lang="en-US" sz="2000" dirty="0">
                <a:latin typeface="PalatinoLTStd-Roman"/>
              </a:rPr>
              <a:t>sponsor of an approved NDA may </a:t>
            </a:r>
            <a:r>
              <a:rPr lang="en-US" sz="2000" dirty="0" smtClean="0">
                <a:latin typeface="PalatinoLTStd-Roman"/>
              </a:rPr>
              <a:t>make changes </a:t>
            </a:r>
            <a:r>
              <a:rPr lang="en-US" sz="2000" dirty="0">
                <a:latin typeface="PalatinoLTStd-Roman"/>
              </a:rPr>
              <a:t>in that application through the </a:t>
            </a:r>
            <a:r>
              <a:rPr lang="en-US" sz="2000" dirty="0" smtClean="0">
                <a:latin typeface="PalatinoLTStd-Roman"/>
              </a:rPr>
              <a:t>filing of </a:t>
            </a:r>
            <a:r>
              <a:rPr lang="en-US" sz="2000" dirty="0">
                <a:latin typeface="PalatinoLTStd-Roman"/>
              </a:rPr>
              <a:t>an SNDA. Depending on the </a:t>
            </a:r>
            <a:r>
              <a:rPr lang="en-US" sz="2000" dirty="0" smtClean="0">
                <a:latin typeface="PalatinoLTStd-Roman"/>
              </a:rPr>
              <a:t>changes proposed</a:t>
            </a:r>
            <a:r>
              <a:rPr lang="en-US" sz="2000" dirty="0">
                <a:latin typeface="PalatinoLTStd-Roman"/>
              </a:rPr>
              <a:t>, some require FDA approval </a:t>
            </a:r>
            <a:r>
              <a:rPr lang="en-US" sz="2000" dirty="0" smtClean="0">
                <a:latin typeface="PalatinoLTStd-Roman"/>
              </a:rPr>
              <a:t>before implementing</a:t>
            </a:r>
            <a:r>
              <a:rPr lang="en-US" sz="2000" dirty="0">
                <a:latin typeface="PalatinoLTStd-Roman"/>
              </a:rPr>
              <a:t>; others do not. Among </a:t>
            </a:r>
            <a:r>
              <a:rPr lang="en-US" sz="2000" dirty="0" smtClean="0">
                <a:latin typeface="PalatinoLTStd-Roman"/>
              </a:rPr>
              <a:t>the changes </a:t>
            </a:r>
            <a:r>
              <a:rPr lang="en-US" sz="2000" dirty="0">
                <a:latin typeface="PalatinoLTStd-Roman"/>
              </a:rPr>
              <a:t>requiring prior approval </a:t>
            </a:r>
            <a:r>
              <a:rPr lang="en-US" sz="2000" dirty="0" smtClean="0">
                <a:latin typeface="PalatinoLTStd-Roman"/>
              </a:rPr>
              <a:t>are: </a:t>
            </a:r>
            <a:endParaRPr lang="en-GB" sz="2000" dirty="0" smtClean="0"/>
          </a:p>
          <a:p>
            <a:pPr marL="457200" indent="-457200" algn="just">
              <a:buFont typeface="+mj-lt"/>
              <a:buAutoNum type="arabicPeriod"/>
            </a:pPr>
            <a:r>
              <a:rPr lang="en-US" sz="2000" dirty="0">
                <a:solidFill>
                  <a:srgbClr val="000000"/>
                </a:solidFill>
                <a:latin typeface="PalatinoLTStd-Roman"/>
              </a:rPr>
              <a:t>A change in the method of synthesis of </a:t>
            </a:r>
            <a:r>
              <a:rPr lang="en-US" sz="2000" dirty="0" smtClean="0">
                <a:solidFill>
                  <a:srgbClr val="000000"/>
                </a:solidFill>
                <a:latin typeface="PalatinoLTStd-Roman"/>
              </a:rPr>
              <a:t>the drug </a:t>
            </a:r>
            <a:r>
              <a:rPr lang="en-US" sz="2000" dirty="0">
                <a:solidFill>
                  <a:srgbClr val="000000"/>
                </a:solidFill>
                <a:latin typeface="PalatinoLTStd-Roman"/>
              </a:rPr>
              <a:t>substance</a:t>
            </a:r>
          </a:p>
          <a:p>
            <a:pPr marL="457200" indent="-457200" algn="just">
              <a:buFont typeface="+mj-lt"/>
              <a:buAutoNum type="arabicPeriod"/>
            </a:pPr>
            <a:r>
              <a:rPr lang="en-US" sz="2000" dirty="0" smtClean="0">
                <a:solidFill>
                  <a:srgbClr val="000000"/>
                </a:solidFill>
                <a:latin typeface="PalatinoLTStd-Roman"/>
              </a:rPr>
              <a:t>Use </a:t>
            </a:r>
            <a:r>
              <a:rPr lang="en-US" sz="2000" dirty="0">
                <a:solidFill>
                  <a:srgbClr val="000000"/>
                </a:solidFill>
                <a:latin typeface="PalatinoLTStd-Roman"/>
              </a:rPr>
              <a:t>of a different facility to </a:t>
            </a:r>
            <a:r>
              <a:rPr lang="en-US" sz="2000" dirty="0" smtClean="0">
                <a:solidFill>
                  <a:srgbClr val="000000"/>
                </a:solidFill>
                <a:latin typeface="PalatinoLTStd-Roman"/>
              </a:rPr>
              <a:t>manufacture the </a:t>
            </a:r>
            <a:r>
              <a:rPr lang="en-US" sz="2000" dirty="0">
                <a:solidFill>
                  <a:srgbClr val="000000"/>
                </a:solidFill>
                <a:latin typeface="PalatinoLTStd-Roman"/>
              </a:rPr>
              <a:t>drug substance where the facility </a:t>
            </a:r>
            <a:r>
              <a:rPr lang="en-US" sz="2000" dirty="0" smtClean="0">
                <a:solidFill>
                  <a:srgbClr val="000000"/>
                </a:solidFill>
                <a:latin typeface="PalatinoLTStd-Roman"/>
              </a:rPr>
              <a:t>has not </a:t>
            </a:r>
            <a:r>
              <a:rPr lang="en-US" sz="2000" dirty="0">
                <a:solidFill>
                  <a:srgbClr val="000000"/>
                </a:solidFill>
                <a:latin typeface="PalatinoLTStd-Roman"/>
              </a:rPr>
              <a:t>been approved through </a:t>
            </a:r>
            <a:r>
              <a:rPr lang="en-US" sz="2000" dirty="0" smtClean="0">
                <a:solidFill>
                  <a:srgbClr val="000000"/>
                </a:solidFill>
                <a:latin typeface="PalatinoLTStd-Roman"/>
              </a:rPr>
              <a:t>inspection for </a:t>
            </a:r>
            <a:r>
              <a:rPr lang="en-US" sz="2000" dirty="0">
                <a:solidFill>
                  <a:srgbClr val="000000"/>
                </a:solidFill>
                <a:latin typeface="PalatinoLTStd-Roman"/>
              </a:rPr>
              <a:t>Current Good Manufacturing </a:t>
            </a:r>
            <a:r>
              <a:rPr lang="en-US" sz="2000" dirty="0" smtClean="0">
                <a:solidFill>
                  <a:srgbClr val="000000"/>
                </a:solidFill>
                <a:latin typeface="PalatinoLTStd-Roman"/>
              </a:rPr>
              <a:t>Practice standards </a:t>
            </a:r>
            <a:r>
              <a:rPr lang="en-US" sz="2000" dirty="0">
                <a:solidFill>
                  <a:srgbClr val="000000"/>
                </a:solidFill>
                <a:latin typeface="PalatinoLTStd-Roman"/>
              </a:rPr>
              <a:t>within the previous 2 years</a:t>
            </a:r>
          </a:p>
          <a:p>
            <a:pPr marL="457200" indent="-457200" algn="just">
              <a:buFont typeface="+mj-lt"/>
              <a:buAutoNum type="arabicPeriod"/>
            </a:pPr>
            <a:r>
              <a:rPr lang="en-US" sz="2000" dirty="0" smtClean="0">
                <a:solidFill>
                  <a:srgbClr val="000000"/>
                </a:solidFill>
                <a:latin typeface="PalatinoLTStd-Roman"/>
              </a:rPr>
              <a:t>Change </a:t>
            </a:r>
            <a:r>
              <a:rPr lang="en-US" sz="2000" dirty="0">
                <a:solidFill>
                  <a:srgbClr val="000000"/>
                </a:solidFill>
                <a:latin typeface="PalatinoLTStd-Roman"/>
              </a:rPr>
              <a:t>in the formulation, </a:t>
            </a:r>
            <a:r>
              <a:rPr lang="en-US" sz="2000" dirty="0" smtClean="0">
                <a:solidFill>
                  <a:srgbClr val="000000"/>
                </a:solidFill>
                <a:latin typeface="PalatinoLTStd-Roman"/>
              </a:rPr>
              <a:t>analytical standards</a:t>
            </a:r>
            <a:r>
              <a:rPr lang="en-US" sz="2000" dirty="0">
                <a:solidFill>
                  <a:srgbClr val="000000"/>
                </a:solidFill>
                <a:latin typeface="PalatinoLTStd-Roman"/>
              </a:rPr>
              <a:t>, method of manufacture, </a:t>
            </a:r>
            <a:r>
              <a:rPr lang="en-US" sz="2000" dirty="0" smtClean="0">
                <a:solidFill>
                  <a:srgbClr val="000000"/>
                </a:solidFill>
                <a:latin typeface="PalatinoLTStd-Roman"/>
              </a:rPr>
              <a:t>or in-process </a:t>
            </a:r>
            <a:r>
              <a:rPr lang="en-US" sz="2000" dirty="0">
                <a:solidFill>
                  <a:srgbClr val="000000"/>
                </a:solidFill>
                <a:latin typeface="PalatinoLTStd-Roman"/>
              </a:rPr>
              <a:t>controls of the drug product</a:t>
            </a:r>
          </a:p>
          <a:p>
            <a:pPr marL="457200" indent="-457200" algn="just">
              <a:buFont typeface="+mj-lt"/>
              <a:buAutoNum type="arabicPeriod"/>
            </a:pPr>
            <a:r>
              <a:rPr lang="en-US" sz="2000" dirty="0" smtClean="0">
                <a:solidFill>
                  <a:srgbClr val="000000"/>
                </a:solidFill>
                <a:latin typeface="PalatinoLTStd-Roman"/>
              </a:rPr>
              <a:t>Use </a:t>
            </a:r>
            <a:r>
              <a:rPr lang="en-US" sz="2000" dirty="0">
                <a:solidFill>
                  <a:srgbClr val="000000"/>
                </a:solidFill>
                <a:latin typeface="PalatinoLTStd-Roman"/>
              </a:rPr>
              <a:t>of a different facility or contractor </a:t>
            </a:r>
            <a:r>
              <a:rPr lang="en-US" sz="2000" dirty="0" smtClean="0">
                <a:solidFill>
                  <a:srgbClr val="000000"/>
                </a:solidFill>
                <a:latin typeface="PalatinoLTStd-Roman"/>
              </a:rPr>
              <a:t>to manufacture</a:t>
            </a:r>
            <a:r>
              <a:rPr lang="en-US" sz="2000" dirty="0">
                <a:solidFill>
                  <a:srgbClr val="000000"/>
                </a:solidFill>
                <a:latin typeface="PalatinoLTStd-Roman"/>
              </a:rPr>
              <a:t>, process, or package the </a:t>
            </a:r>
            <a:r>
              <a:rPr lang="en-US" sz="2000" dirty="0" smtClean="0">
                <a:solidFill>
                  <a:srgbClr val="000000"/>
                </a:solidFill>
                <a:latin typeface="PalatinoLTStd-Roman"/>
              </a:rPr>
              <a:t>drug product</a:t>
            </a:r>
            <a:endParaRPr lang="en-US" sz="2000" dirty="0">
              <a:solidFill>
                <a:srgbClr val="000000"/>
              </a:solidFill>
              <a:latin typeface="PalatinoLTStd-Roman"/>
            </a:endParaRPr>
          </a:p>
          <a:p>
            <a:pPr marL="457200" indent="-457200" algn="just">
              <a:buFont typeface="+mj-lt"/>
              <a:buAutoNum type="arabicPeriod"/>
            </a:pPr>
            <a:r>
              <a:rPr lang="en-US" sz="2000" dirty="0" smtClean="0">
                <a:solidFill>
                  <a:srgbClr val="000000"/>
                </a:solidFill>
                <a:latin typeface="PalatinoLTStd-Roman"/>
              </a:rPr>
              <a:t>Change </a:t>
            </a:r>
            <a:r>
              <a:rPr lang="en-US" sz="2000" dirty="0">
                <a:solidFill>
                  <a:srgbClr val="000000"/>
                </a:solidFill>
                <a:latin typeface="PalatinoLTStd-Roman"/>
              </a:rPr>
              <a:t>in the container and closure </a:t>
            </a:r>
            <a:r>
              <a:rPr lang="en-US" sz="2000" dirty="0" smtClean="0">
                <a:solidFill>
                  <a:srgbClr val="000000"/>
                </a:solidFill>
                <a:latin typeface="PalatinoLTStd-Roman"/>
              </a:rPr>
              <a:t>system for </a:t>
            </a:r>
            <a:r>
              <a:rPr lang="en-US" sz="2000" dirty="0">
                <a:solidFill>
                  <a:srgbClr val="000000"/>
                </a:solidFill>
                <a:latin typeface="PalatinoLTStd-Roman"/>
              </a:rPr>
              <a:t>a drug product</a:t>
            </a:r>
          </a:p>
          <a:p>
            <a:pPr marL="457200" indent="-457200" algn="just">
              <a:buFont typeface="+mj-lt"/>
              <a:buAutoNum type="arabicPeriod"/>
            </a:pPr>
            <a:r>
              <a:rPr lang="en-US" sz="2000" dirty="0" smtClean="0">
                <a:solidFill>
                  <a:srgbClr val="000000"/>
                </a:solidFill>
                <a:latin typeface="PalatinoLTStd-Roman"/>
              </a:rPr>
              <a:t>Extension </a:t>
            </a:r>
            <a:r>
              <a:rPr lang="en-US" sz="2000" dirty="0">
                <a:solidFill>
                  <a:srgbClr val="000000"/>
                </a:solidFill>
                <a:latin typeface="PalatinoLTStd-Roman"/>
              </a:rPr>
              <a:t>of the expiration date for a </a:t>
            </a:r>
            <a:r>
              <a:rPr lang="en-US" sz="2000" dirty="0" smtClean="0">
                <a:solidFill>
                  <a:srgbClr val="000000"/>
                </a:solidFill>
                <a:latin typeface="PalatinoLTStd-Roman"/>
              </a:rPr>
              <a:t>drug product </a:t>
            </a:r>
            <a:r>
              <a:rPr lang="en-US" sz="2000" dirty="0">
                <a:solidFill>
                  <a:srgbClr val="000000"/>
                </a:solidFill>
                <a:latin typeface="PalatinoLTStd-Roman"/>
              </a:rPr>
              <a:t>based on new stability data</a:t>
            </a:r>
          </a:p>
          <a:p>
            <a:pPr marL="457200" indent="-457200" algn="just">
              <a:buFont typeface="+mj-lt"/>
              <a:buAutoNum type="arabicPeriod"/>
            </a:pPr>
            <a:r>
              <a:rPr lang="en-US" sz="2000" dirty="0" smtClean="0">
                <a:solidFill>
                  <a:srgbClr val="000000"/>
                </a:solidFill>
                <a:latin typeface="PalatinoLTStd-Roman"/>
              </a:rPr>
              <a:t>Any </a:t>
            </a:r>
            <a:r>
              <a:rPr lang="en-US" sz="2000" dirty="0">
                <a:solidFill>
                  <a:srgbClr val="000000"/>
                </a:solidFill>
                <a:latin typeface="PalatinoLTStd-Roman"/>
              </a:rPr>
              <a:t>labeling change that does not add </a:t>
            </a:r>
            <a:r>
              <a:rPr lang="en-US" sz="2000" dirty="0" smtClean="0">
                <a:solidFill>
                  <a:srgbClr val="000000"/>
                </a:solidFill>
                <a:latin typeface="PalatinoLTStd-Roman"/>
              </a:rPr>
              <a:t>to or </a:t>
            </a:r>
            <a:r>
              <a:rPr lang="en-US" sz="2000" dirty="0">
                <a:solidFill>
                  <a:srgbClr val="000000"/>
                </a:solidFill>
                <a:latin typeface="PalatinoLTStd-Roman"/>
              </a:rPr>
              <a:t>strengthen a previously approved </a:t>
            </a:r>
            <a:r>
              <a:rPr lang="en-US" sz="2000" dirty="0" smtClean="0">
                <a:solidFill>
                  <a:srgbClr val="000000"/>
                </a:solidFill>
                <a:latin typeface="PalatinoLTStd-Roman"/>
              </a:rPr>
              <a:t>label statement</a:t>
            </a:r>
            <a:endParaRPr lang="en-US" sz="2000" b="1" dirty="0"/>
          </a:p>
        </p:txBody>
      </p:sp>
    </p:spTree>
    <p:extLst>
      <p:ext uri="{BB962C8B-B14F-4D97-AF65-F5344CB8AC3E}">
        <p14:creationId xmlns:p14="http://schemas.microsoft.com/office/powerpoint/2010/main" val="180218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5794" y="383547"/>
            <a:ext cx="10994205" cy="6163902"/>
          </a:xfrm>
        </p:spPr>
        <p:txBody>
          <a:bodyPr>
            <a:normAutofit fontScale="92500" lnSpcReduction="10000"/>
          </a:bodyPr>
          <a:lstStyle/>
          <a:p>
            <a:pPr marL="0" indent="0" algn="just">
              <a:buNone/>
            </a:pPr>
            <a:r>
              <a:rPr lang="en-US" sz="2000" dirty="0">
                <a:solidFill>
                  <a:srgbClr val="FF0000"/>
                </a:solidFill>
                <a:latin typeface="ITCAvantGardeStd-Md"/>
              </a:rPr>
              <a:t>Abbreviated New </a:t>
            </a:r>
            <a:r>
              <a:rPr lang="en-US" sz="2000" dirty="0" smtClean="0">
                <a:solidFill>
                  <a:srgbClr val="FF0000"/>
                </a:solidFill>
                <a:latin typeface="ITCAvantGardeStd-Md"/>
              </a:rPr>
              <a:t>Drug Application ANDA</a:t>
            </a:r>
            <a:endParaRPr lang="en-US" sz="2000" dirty="0">
              <a:solidFill>
                <a:srgbClr val="FF0000"/>
              </a:solidFill>
              <a:latin typeface="ITCAvantGardeStd-Md"/>
            </a:endParaRPr>
          </a:p>
          <a:p>
            <a:pPr algn="just"/>
            <a:r>
              <a:rPr lang="en-US" sz="2000" dirty="0">
                <a:solidFill>
                  <a:srgbClr val="000000"/>
                </a:solidFill>
                <a:latin typeface="PalatinoLTStd-Roman"/>
              </a:rPr>
              <a:t>An ANDA is one in which nonclinical </a:t>
            </a:r>
            <a:r>
              <a:rPr lang="en-US" sz="2000" dirty="0" smtClean="0">
                <a:solidFill>
                  <a:srgbClr val="000000"/>
                </a:solidFill>
                <a:latin typeface="PalatinoLTStd-Roman"/>
              </a:rPr>
              <a:t>laboratory studies </a:t>
            </a:r>
            <a:r>
              <a:rPr lang="en-US" sz="2000" dirty="0">
                <a:solidFill>
                  <a:srgbClr val="000000"/>
                </a:solidFill>
                <a:latin typeface="PalatinoLTStd-Roman"/>
              </a:rPr>
              <a:t>and clinical investigations </a:t>
            </a:r>
            <a:r>
              <a:rPr lang="en-US" sz="2000" dirty="0" smtClean="0">
                <a:solidFill>
                  <a:srgbClr val="000000"/>
                </a:solidFill>
                <a:latin typeface="PalatinoLTStd-Roman"/>
              </a:rPr>
              <a:t>may be </a:t>
            </a:r>
            <a:r>
              <a:rPr lang="en-US" sz="2000" dirty="0">
                <a:solidFill>
                  <a:srgbClr val="000000"/>
                </a:solidFill>
                <a:latin typeface="PalatinoLTStd-Roman"/>
              </a:rPr>
              <a:t>omitted, </a:t>
            </a:r>
            <a:r>
              <a:rPr lang="en-US" sz="2000" u="sng" dirty="0">
                <a:solidFill>
                  <a:srgbClr val="FF0000"/>
                </a:solidFill>
                <a:latin typeface="PalatinoLTStd-Roman"/>
              </a:rPr>
              <a:t>except those pertaining to </a:t>
            </a:r>
            <a:r>
              <a:rPr lang="en-US" sz="2000" u="sng" dirty="0" smtClean="0">
                <a:solidFill>
                  <a:srgbClr val="FF0000"/>
                </a:solidFill>
                <a:latin typeface="PalatinoLTStd-Roman"/>
              </a:rPr>
              <a:t>the drug’s </a:t>
            </a:r>
            <a:r>
              <a:rPr lang="en-US" sz="2000" u="sng" dirty="0">
                <a:solidFill>
                  <a:srgbClr val="FF0000"/>
                </a:solidFill>
                <a:latin typeface="PalatinoLTStd-Roman"/>
              </a:rPr>
              <a:t>bioavailability</a:t>
            </a:r>
            <a:r>
              <a:rPr lang="en-US" sz="2000" dirty="0">
                <a:solidFill>
                  <a:srgbClr val="000000"/>
                </a:solidFill>
                <a:latin typeface="PalatinoLTStd-Roman"/>
              </a:rPr>
              <a:t>. </a:t>
            </a:r>
            <a:r>
              <a:rPr lang="en-US" sz="2000" dirty="0" smtClean="0">
                <a:solidFill>
                  <a:srgbClr val="000000"/>
                </a:solidFill>
                <a:latin typeface="PalatinoLTStd-Roman"/>
              </a:rPr>
              <a:t>These </a:t>
            </a:r>
            <a:r>
              <a:rPr lang="en-US" sz="2000" dirty="0">
                <a:solidFill>
                  <a:srgbClr val="000000"/>
                </a:solidFill>
                <a:latin typeface="PalatinoLTStd-Roman"/>
              </a:rPr>
              <a:t>applications </a:t>
            </a:r>
            <a:r>
              <a:rPr lang="en-US" sz="2000" dirty="0" smtClean="0">
                <a:solidFill>
                  <a:srgbClr val="000000"/>
                </a:solidFill>
                <a:latin typeface="PalatinoLTStd-Roman"/>
              </a:rPr>
              <a:t>are usually </a:t>
            </a:r>
            <a:r>
              <a:rPr lang="en-US" sz="2000" dirty="0">
                <a:solidFill>
                  <a:srgbClr val="000000"/>
                </a:solidFill>
                <a:latin typeface="PalatinoLTStd-Roman"/>
              </a:rPr>
              <a:t>filed for duplicates (generic </a:t>
            </a:r>
            <a:r>
              <a:rPr lang="en-US" sz="2000" dirty="0" smtClean="0">
                <a:solidFill>
                  <a:srgbClr val="000000"/>
                </a:solidFill>
                <a:latin typeface="PalatinoLTStd-Roman"/>
              </a:rPr>
              <a:t>copies) of </a:t>
            </a:r>
            <a:r>
              <a:rPr lang="en-US" sz="2000" dirty="0">
                <a:solidFill>
                  <a:srgbClr val="000000"/>
                </a:solidFill>
                <a:latin typeface="PalatinoLTStd-Roman"/>
              </a:rPr>
              <a:t>drug products previously approved </a:t>
            </a:r>
            <a:r>
              <a:rPr lang="en-US" sz="2000" dirty="0" smtClean="0">
                <a:solidFill>
                  <a:srgbClr val="000000"/>
                </a:solidFill>
                <a:latin typeface="PalatinoLTStd-Roman"/>
              </a:rPr>
              <a:t>under a </a:t>
            </a:r>
            <a:r>
              <a:rPr lang="en-US" sz="2000" dirty="0">
                <a:solidFill>
                  <a:srgbClr val="000000"/>
                </a:solidFill>
                <a:latin typeface="PalatinoLTStd-Roman"/>
              </a:rPr>
              <a:t>full NDA and for which the FDA has </a:t>
            </a:r>
            <a:r>
              <a:rPr lang="en-US" sz="2000" dirty="0" smtClean="0">
                <a:solidFill>
                  <a:srgbClr val="000000"/>
                </a:solidFill>
                <a:latin typeface="PalatinoLTStd-Roman"/>
              </a:rPr>
              <a:t>determined that </a:t>
            </a:r>
            <a:r>
              <a:rPr lang="en-US" sz="2000" dirty="0">
                <a:solidFill>
                  <a:srgbClr val="000000"/>
                </a:solidFill>
                <a:latin typeface="PalatinoLTStd-Roman"/>
              </a:rPr>
              <a:t>information on the </a:t>
            </a:r>
            <a:r>
              <a:rPr lang="en-US" sz="2000" dirty="0" smtClean="0">
                <a:solidFill>
                  <a:srgbClr val="000000"/>
                </a:solidFill>
                <a:latin typeface="PalatinoLTStd-Roman"/>
              </a:rPr>
              <a:t>exempted nonclinical </a:t>
            </a:r>
            <a:r>
              <a:rPr lang="en-US" sz="2000" dirty="0">
                <a:solidFill>
                  <a:srgbClr val="000000"/>
                </a:solidFill>
                <a:latin typeface="PalatinoLTStd-Roman"/>
              </a:rPr>
              <a:t>and clinical studies is </a:t>
            </a:r>
            <a:r>
              <a:rPr lang="en-US" sz="2000" dirty="0" smtClean="0">
                <a:solidFill>
                  <a:srgbClr val="000000"/>
                </a:solidFill>
                <a:latin typeface="PalatinoLTStd-Roman"/>
              </a:rPr>
              <a:t>already available </a:t>
            </a:r>
            <a:r>
              <a:rPr lang="en-US" sz="2000" dirty="0">
                <a:solidFill>
                  <a:srgbClr val="000000"/>
                </a:solidFill>
                <a:latin typeface="PalatinoLTStd-Roman"/>
              </a:rPr>
              <a:t>at the </a:t>
            </a:r>
            <a:r>
              <a:rPr lang="en-US" sz="2000" dirty="0" smtClean="0">
                <a:solidFill>
                  <a:srgbClr val="000000"/>
                </a:solidFill>
                <a:latin typeface="PalatinoLTStd-Roman"/>
              </a:rPr>
              <a:t>agency</a:t>
            </a:r>
            <a:endParaRPr lang="en-US" sz="2000" dirty="0">
              <a:solidFill>
                <a:srgbClr val="000000"/>
              </a:solidFill>
              <a:latin typeface="PalatinoLTStd-Roman"/>
            </a:endParaRPr>
          </a:p>
          <a:p>
            <a:pPr marL="0" indent="0" algn="just">
              <a:buNone/>
            </a:pPr>
            <a:r>
              <a:rPr lang="en-US" sz="2000" dirty="0">
                <a:solidFill>
                  <a:srgbClr val="FF0000"/>
                </a:solidFill>
                <a:latin typeface="ITCAvantGardeStd-Md"/>
              </a:rPr>
              <a:t>Biologics License Application</a:t>
            </a:r>
          </a:p>
          <a:p>
            <a:pPr algn="just"/>
            <a:r>
              <a:rPr lang="en-US" sz="2000" dirty="0">
                <a:solidFill>
                  <a:srgbClr val="000000"/>
                </a:solidFill>
                <a:latin typeface="PalatinoLTStd-Roman"/>
              </a:rPr>
              <a:t>BLAs are submitted to the FDA’s CBER for the manufacture of biologics such as blood products, vaccines, and toxins. The applications for biologics approvals follow the regulatory requirements as stated specifically for these products in the relevant parts of the CFR</a:t>
            </a:r>
          </a:p>
          <a:p>
            <a:pPr marL="0" indent="0" algn="just">
              <a:buNone/>
            </a:pPr>
            <a:r>
              <a:rPr lang="en-US" sz="2000" dirty="0">
                <a:solidFill>
                  <a:srgbClr val="FF0000"/>
                </a:solidFill>
                <a:latin typeface="ITCAvantGardeStd-Md"/>
              </a:rPr>
              <a:t>Animal Drug Applications</a:t>
            </a:r>
          </a:p>
          <a:p>
            <a:pPr algn="just"/>
            <a:r>
              <a:rPr lang="en-US" sz="2000" dirty="0">
                <a:solidFill>
                  <a:srgbClr val="000000"/>
                </a:solidFill>
                <a:latin typeface="PalatinoLTStd-Roman"/>
              </a:rPr>
              <a:t>The Federal Food, Drug, and Cosmetic Act, as amended, contains specific regulations pertaining to the approval for the marketing and labeling of drugs intended for animal </a:t>
            </a:r>
            <a:r>
              <a:rPr lang="en-US" sz="2000" dirty="0" smtClean="0">
                <a:solidFill>
                  <a:srgbClr val="000000"/>
                </a:solidFill>
                <a:latin typeface="PalatinoLTStd-Roman"/>
              </a:rPr>
              <a:t>use</a:t>
            </a:r>
          </a:p>
          <a:p>
            <a:pPr marL="0" indent="0" algn="just">
              <a:buNone/>
            </a:pPr>
            <a:r>
              <a:rPr lang="en-US" sz="2000" dirty="0">
                <a:solidFill>
                  <a:srgbClr val="FF0000"/>
                </a:solidFill>
              </a:rPr>
              <a:t>Medical Devices</a:t>
            </a:r>
          </a:p>
          <a:p>
            <a:pPr algn="just"/>
            <a:r>
              <a:rPr lang="en-US" sz="2000" dirty="0"/>
              <a:t>The FDA has regulatory authority over the manufacture and licensing of all medical devices, from surgical gloves and catheters to cardiac pacemakers and cardiopulmonary bypass blood gas monitors. Included in the regulations are standards and procedures for manufacturer registration, investigational studies, good manufacturing practices, </a:t>
            </a:r>
            <a:r>
              <a:rPr lang="en-US" sz="2000" dirty="0" smtClean="0"/>
              <a:t>and premarket </a:t>
            </a:r>
            <a:r>
              <a:rPr lang="en-US" sz="2000" dirty="0"/>
              <a:t>approval.</a:t>
            </a:r>
          </a:p>
          <a:p>
            <a:pPr algn="just"/>
            <a:endParaRPr lang="en-US" sz="2000" dirty="0"/>
          </a:p>
          <a:p>
            <a:pPr algn="just"/>
            <a:endParaRPr lang="en-US" sz="2000" dirty="0"/>
          </a:p>
        </p:txBody>
      </p:sp>
    </p:spTree>
    <p:extLst>
      <p:ext uri="{BB962C8B-B14F-4D97-AF65-F5344CB8AC3E}">
        <p14:creationId xmlns:p14="http://schemas.microsoft.com/office/powerpoint/2010/main" val="29810944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7529" y="260648"/>
            <a:ext cx="6347713" cy="515144"/>
          </a:xfrm>
        </p:spPr>
        <p:txBody>
          <a:bodyPr>
            <a:normAutofit fontScale="90000"/>
          </a:bodyPr>
          <a:lstStyle/>
          <a:p>
            <a:r>
              <a:rPr lang="en-US" dirty="0" smtClean="0"/>
              <a:t>Reference </a:t>
            </a:r>
            <a:endParaRPr lang="en-US" dirty="0"/>
          </a:p>
        </p:txBody>
      </p:sp>
      <p:sp>
        <p:nvSpPr>
          <p:cNvPr id="3" name="Content Placeholder 2"/>
          <p:cNvSpPr>
            <a:spLocks noGrp="1"/>
          </p:cNvSpPr>
          <p:nvPr>
            <p:ph idx="1"/>
          </p:nvPr>
        </p:nvSpPr>
        <p:spPr>
          <a:xfrm>
            <a:off x="1775521" y="1268761"/>
            <a:ext cx="8352927" cy="2684371"/>
          </a:xfrm>
        </p:spPr>
        <p:txBody>
          <a:bodyPr>
            <a:normAutofit/>
          </a:bodyPr>
          <a:lstStyle/>
          <a:p>
            <a:pPr marL="0" indent="0" algn="just">
              <a:buNone/>
            </a:pPr>
            <a:r>
              <a:rPr lang="en-US" sz="2800" i="1" dirty="0" err="1">
                <a:latin typeface="Arial" panose="020B0604020202020204" pitchFamily="34" charset="0"/>
                <a:cs typeface="Arial" panose="020B0604020202020204" pitchFamily="34" charset="0"/>
              </a:rPr>
              <a:t>Ansel’s</a:t>
            </a:r>
            <a:r>
              <a:rPr lang="en-US" sz="2800" i="1" dirty="0">
                <a:latin typeface="Arial" panose="020B0604020202020204" pitchFamily="34" charset="0"/>
                <a:cs typeface="Arial" panose="020B0604020202020204" pitchFamily="34" charset="0"/>
              </a:rPr>
              <a:t> </a:t>
            </a:r>
            <a:r>
              <a:rPr lang="en-US" sz="2800" i="1" dirty="0">
                <a:latin typeface="Arial" panose="020B0604020202020204" pitchFamily="34" charset="0"/>
                <a:cs typeface="Arial" panose="020B0604020202020204" pitchFamily="34" charset="0"/>
              </a:rPr>
              <a:t>pharmaceutical dosage forms and drug delivery systems , </a:t>
            </a:r>
            <a:r>
              <a:rPr lang="en-US" sz="2800" i="1" dirty="0">
                <a:latin typeface="Arial" panose="020B0604020202020204" pitchFamily="34" charset="0"/>
                <a:cs typeface="Arial" panose="020B0604020202020204" pitchFamily="34" charset="0"/>
              </a:rPr>
              <a:t>tenth </a:t>
            </a:r>
            <a:r>
              <a:rPr lang="en-US" sz="2800" i="1" dirty="0">
                <a:latin typeface="Arial" panose="020B0604020202020204" pitchFamily="34" charset="0"/>
                <a:cs typeface="Arial" panose="020B0604020202020204" pitchFamily="34" charset="0"/>
              </a:rPr>
              <a:t>edition </a:t>
            </a:r>
            <a:endParaRPr lang="en-US" sz="2800" dirty="0">
              <a:latin typeface="Arial" panose="020B0604020202020204" pitchFamily="34" charset="0"/>
              <a:cs typeface="Arial" panose="020B0604020202020204" pitchFamily="34" charset="0"/>
            </a:endParaRPr>
          </a:p>
          <a:p>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98660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327804" y="434198"/>
            <a:ext cx="11128075" cy="4206814"/>
          </a:xfrm>
        </p:spPr>
        <p:txBody>
          <a:bodyPr>
            <a:normAutofit fontScale="70000" lnSpcReduction="20000"/>
          </a:bodyPr>
          <a:lstStyle/>
          <a:p>
            <a:pPr algn="just" rtl="0"/>
            <a:r>
              <a:rPr lang="en-GB" sz="2900" dirty="0"/>
              <a:t>Today’s emphasis in the development of new drugs is on identifying the cause and process of a disease and then designing molecules capable of interfering with that process. </a:t>
            </a:r>
          </a:p>
          <a:p>
            <a:pPr algn="just" rtl="0"/>
            <a:r>
              <a:rPr lang="en-GB" sz="2900" dirty="0"/>
              <a:t>Although the precise cause of each disease is not yet known, what is known is that most diseases arise from a biochemical imbalance, an abnormal proliferation of cells, an endogenous deficiency, or an exogenous chemical toxin or invasive pathogen</a:t>
            </a:r>
            <a:r>
              <a:rPr lang="en-GB" sz="2900" dirty="0" smtClean="0"/>
              <a:t>.</a:t>
            </a:r>
            <a:endParaRPr lang="en-GB" sz="2900" dirty="0"/>
          </a:p>
          <a:p>
            <a:pPr algn="just" rtl="0"/>
            <a:r>
              <a:rPr lang="en-GB" sz="2900" dirty="0"/>
              <a:t>The biochemical processes in the body’s cells involve intricate enzymatic reactions</a:t>
            </a:r>
            <a:r>
              <a:rPr lang="en-GB" sz="2900" dirty="0" smtClean="0"/>
              <a:t>.</a:t>
            </a:r>
            <a:endParaRPr lang="en-GB" sz="2900" dirty="0"/>
          </a:p>
          <a:p>
            <a:pPr algn="just" rtl="0"/>
            <a:r>
              <a:rPr lang="en-GB" sz="2900" dirty="0"/>
              <a:t>An understanding of the role of a particular enzyme system in the body’s healthy state and disease state can led to the design of drugs that affect the enzyme system with positive results, e.g., </a:t>
            </a:r>
            <a:r>
              <a:rPr lang="en-GB" sz="2900" dirty="0" err="1"/>
              <a:t>enalaprilat</a:t>
            </a:r>
            <a:r>
              <a:rPr lang="en-GB" sz="2900" dirty="0" smtClean="0"/>
              <a:t>.</a:t>
            </a:r>
            <a:endParaRPr lang="en-GB" sz="2900" dirty="0"/>
          </a:p>
          <a:p>
            <a:pPr algn="just" rtl="0"/>
            <a:r>
              <a:rPr lang="en-GB" sz="2900" dirty="0"/>
              <a:t>Different drug substances produce different effects on the biologic system because of the specific interactions between a drug’s chemical structure and specific cells or cellular components of a particular tissue or organ, termed receptor sites (Figure 2.4). </a:t>
            </a:r>
          </a:p>
          <a:p>
            <a:pPr algn="just" rtl="0"/>
            <a:endParaRPr lang="en-GB" sz="2900" dirty="0"/>
          </a:p>
          <a:p>
            <a:pPr algn="just" rtl="0"/>
            <a:endParaRPr lang="ar-IQ" dirty="0"/>
          </a:p>
        </p:txBody>
      </p:sp>
      <p:pic>
        <p:nvPicPr>
          <p:cNvPr id="3" name="Picture 2"/>
          <p:cNvPicPr>
            <a:picLocks noChangeAspect="1" noChangeArrowheads="1"/>
          </p:cNvPicPr>
          <p:nvPr/>
        </p:nvPicPr>
        <p:blipFill>
          <a:blip r:embed="rId2" cstate="print"/>
          <a:srcRect/>
          <a:stretch>
            <a:fillRect/>
          </a:stretch>
        </p:blipFill>
        <p:spPr bwMode="auto">
          <a:xfrm>
            <a:off x="3802848" y="4123426"/>
            <a:ext cx="5242251" cy="2734575"/>
          </a:xfrm>
          <a:prstGeom prst="rect">
            <a:avLst/>
          </a:prstGeom>
          <a:noFill/>
          <a:ln w="9525">
            <a:noFill/>
            <a:miter lim="800000"/>
            <a:headEnd/>
            <a:tailEnd/>
          </a:ln>
        </p:spPr>
      </p:pic>
    </p:spTree>
    <p:extLst>
      <p:ext uri="{BB962C8B-B14F-4D97-AF65-F5344CB8AC3E}">
        <p14:creationId xmlns:p14="http://schemas.microsoft.com/office/powerpoint/2010/main" val="2322872643"/>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6815" y="685800"/>
            <a:ext cx="10455215" cy="5638800"/>
          </a:xfrm>
        </p:spPr>
        <p:txBody>
          <a:bodyPr>
            <a:normAutofit/>
          </a:bodyPr>
          <a:lstStyle/>
          <a:p>
            <a:pPr algn="just" rtl="0"/>
            <a:r>
              <a:rPr lang="en-GB" sz="2000" dirty="0"/>
              <a:t>The action of most drugs takes place at the molecular level, with the drug molecules interacting with the molecules of the cell structure or its contents. </a:t>
            </a:r>
          </a:p>
          <a:p>
            <a:pPr algn="just" rtl="0"/>
            <a:r>
              <a:rPr lang="en-GB" sz="2000" dirty="0"/>
              <a:t>The selectivity and specificity of drugs for a certain body tissue-for example, drugs that act primarily on the nerves, heart, or kidney-are related to specific sites on or within the cells, receptive only to chemicals of a particular chemical structure and configuration. </a:t>
            </a:r>
          </a:p>
          <a:p>
            <a:pPr algn="just" rtl="0"/>
            <a:r>
              <a:rPr lang="en-GB" sz="2000" dirty="0"/>
              <a:t>This is the basis for structure-activity relationships established for drugs and for families of drugs within therapeutic categories. </a:t>
            </a:r>
          </a:p>
          <a:p>
            <a:pPr algn="just" rtl="0"/>
            <a:r>
              <a:rPr lang="en-GB" sz="2000" dirty="0"/>
              <a:t>Studies of the pharmacologic activities of a series of analogs with varied functional groups and side chains can reveal the most specific structure for a given drug-cell or drug-enzyme interaction</a:t>
            </a:r>
            <a:r>
              <a:rPr lang="en-GB" sz="2000" dirty="0" smtClean="0"/>
              <a:t>.</a:t>
            </a:r>
          </a:p>
          <a:p>
            <a:pPr algn="just"/>
            <a:r>
              <a:rPr lang="en-GB" sz="2000" dirty="0"/>
              <a:t>Although receptors for many drugs have yet to be identified, like the active </a:t>
            </a:r>
            <a:r>
              <a:rPr lang="en-GB" sz="2000" dirty="0" err="1"/>
              <a:t>centers</a:t>
            </a:r>
            <a:r>
              <a:rPr lang="en-GB" sz="2000" dirty="0"/>
              <a:t> of enzymes, are considered to be </a:t>
            </a:r>
            <a:r>
              <a:rPr lang="en-GB" sz="2000" dirty="0">
                <a:solidFill>
                  <a:srgbClr val="FF0000"/>
                </a:solidFill>
              </a:rPr>
              <a:t>carboxyl, amino, sulfhydryl, phosphate,</a:t>
            </a:r>
            <a:r>
              <a:rPr lang="en-GB" sz="2000" dirty="0"/>
              <a:t> and similar reactive groups oriented on or in the cell in a pattern complementary to that of the drugs with which they react. </a:t>
            </a:r>
          </a:p>
          <a:p>
            <a:pPr marL="0" indent="0" algn="just" rtl="0">
              <a:buNone/>
            </a:pPr>
            <a:r>
              <a:rPr lang="en-GB" sz="2000" dirty="0" smtClean="0"/>
              <a:t>    </a:t>
            </a:r>
            <a:endParaRPr lang="en-GB" sz="2000" dirty="0"/>
          </a:p>
          <a:p>
            <a:pPr algn="just"/>
            <a:endParaRPr lang="ar-IQ" sz="2000" dirty="0"/>
          </a:p>
        </p:txBody>
      </p:sp>
    </p:spTree>
    <p:extLst>
      <p:ext uri="{BB962C8B-B14F-4D97-AF65-F5344CB8AC3E}">
        <p14:creationId xmlns:p14="http://schemas.microsoft.com/office/powerpoint/2010/main" val="22628177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791" y="271731"/>
            <a:ext cx="11490385" cy="6361981"/>
          </a:xfrm>
        </p:spPr>
        <p:txBody>
          <a:bodyPr>
            <a:normAutofit/>
          </a:bodyPr>
          <a:lstStyle/>
          <a:p>
            <a:pPr algn="just" rtl="0"/>
            <a:r>
              <a:rPr lang="en-GB" sz="2000" dirty="0" smtClean="0"/>
              <a:t>The binding of a drug to the receptor is thought to be accomplished mainly by ionic, covalent, and other relative weak reversible bonds. Occasionally, firm covalent bonding is involved, and the drug effect is then slowly reversible.</a:t>
            </a:r>
          </a:p>
          <a:p>
            <a:pPr algn="just" rtl="0"/>
            <a:r>
              <a:rPr lang="en-GB" sz="2000" dirty="0" smtClean="0"/>
              <a:t> There is a relationship between the quantity of drug molecules available for interaction and the capacity of the specific receptor site. </a:t>
            </a:r>
          </a:p>
          <a:p>
            <a:pPr algn="just" rtl="0"/>
            <a:r>
              <a:rPr lang="en-GB" sz="2000" dirty="0" smtClean="0"/>
              <a:t>For instance, after a dose of drug and its transit to the site of action, the cell’s receptors may or may not become fully saturated with the interacting drug. When the receptors are saturated, the effects of the specific interaction are maximized. Any additional drug present (as in the circulation) and not participating in the interaction may serve as a reservoir to replace the drug molecules released from complex. </a:t>
            </a:r>
          </a:p>
          <a:p>
            <a:pPr algn="just"/>
            <a:r>
              <a:rPr lang="en-GB" sz="2000" dirty="0"/>
              <a:t>Two drugs in a biologic system may compete for the same binding sites, with the drug having the stronger bonding attraction for the site generally prevailing. </a:t>
            </a:r>
            <a:endParaRPr lang="en-GB" sz="2000" dirty="0" smtClean="0"/>
          </a:p>
          <a:p>
            <a:pPr algn="just"/>
            <a:r>
              <a:rPr lang="en-GB" sz="2000" dirty="0"/>
              <a:t>Already bound molecules of the more weakly bound drug may be displaced from the binding site and left free in the circulation.</a:t>
            </a:r>
          </a:p>
          <a:p>
            <a:pPr algn="just"/>
            <a:r>
              <a:rPr lang="en-GB" sz="2000" u="sng" dirty="0"/>
              <a:t>Certain cells within the body are capable of binding drugs without eliciting a drug effect</a:t>
            </a:r>
            <a:r>
              <a:rPr lang="en-GB" sz="2000" dirty="0"/>
              <a:t>. These cells act as carriers and may be important to a drug’s transport to active sites or to sites of the drug’s biotransformation and elimination. </a:t>
            </a:r>
            <a:endParaRPr lang="ar-IQ" sz="2000" dirty="0"/>
          </a:p>
          <a:p>
            <a:pPr algn="just"/>
            <a:endParaRPr lang="en-GB" sz="2000" dirty="0"/>
          </a:p>
          <a:p>
            <a:pPr algn="just" rtl="0"/>
            <a:endParaRPr lang="ar-IQ" sz="2000" dirty="0"/>
          </a:p>
        </p:txBody>
      </p:sp>
    </p:spTree>
    <p:extLst>
      <p:ext uri="{BB962C8B-B14F-4D97-AF65-F5344CB8AC3E}">
        <p14:creationId xmlns:p14="http://schemas.microsoft.com/office/powerpoint/2010/main" val="37109345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5441" y="362309"/>
            <a:ext cx="11283351" cy="6314535"/>
          </a:xfrm>
        </p:spPr>
        <p:txBody>
          <a:bodyPr>
            <a:normAutofit/>
          </a:bodyPr>
          <a:lstStyle/>
          <a:p>
            <a:pPr algn="just" rtl="0"/>
            <a:r>
              <a:rPr lang="en-US" dirty="0"/>
              <a:t>The process of evaluating chemical compounds for biologic activity and the determination of their mechanisms of action are the responsibilities of the pharmacologist. </a:t>
            </a:r>
          </a:p>
          <a:p>
            <a:pPr algn="just" rtl="0"/>
            <a:r>
              <a:rPr lang="en-US" dirty="0"/>
              <a:t>In vitro cultures of cells and enzymes systems and in vivo animal models are used to define a chemical’s pharmacologic profile.</a:t>
            </a:r>
          </a:p>
          <a:p>
            <a:pPr algn="just" rtl="0"/>
            <a:r>
              <a:rPr lang="en-GB" dirty="0">
                <a:solidFill>
                  <a:schemeClr val="tx1"/>
                </a:solidFill>
              </a:rPr>
              <a:t>To define a pharmacologic profile, pharmacologists progress stepwise through increasingly sophisticated levels of evaluation, based on the test compound’s success in prior studies. </a:t>
            </a:r>
          </a:p>
          <a:p>
            <a:pPr algn="just" rtl="0"/>
            <a:r>
              <a:rPr lang="en-GB" dirty="0">
                <a:solidFill>
                  <a:schemeClr val="tx1"/>
                </a:solidFill>
              </a:rPr>
              <a:t>Whole-animal studies are reserved for the test compounds that have demonstrated reasonable potential as a drug candidate. </a:t>
            </a:r>
            <a:endParaRPr lang="en-GB" dirty="0" smtClean="0">
              <a:solidFill>
                <a:schemeClr val="tx1"/>
              </a:solidFill>
            </a:endParaRPr>
          </a:p>
          <a:p>
            <a:pPr marL="0" indent="0" algn="just">
              <a:buNone/>
            </a:pPr>
            <a:r>
              <a:rPr lang="en-GB" b="1" dirty="0">
                <a:solidFill>
                  <a:srgbClr val="FF0000"/>
                </a:solidFill>
              </a:rPr>
              <a:t>General steps for pharmacologic studies</a:t>
            </a:r>
          </a:p>
          <a:p>
            <a:pPr marL="457200" indent="-457200" algn="just">
              <a:buFont typeface="+mj-lt"/>
              <a:buAutoNum type="arabicPeriod"/>
            </a:pPr>
            <a:r>
              <a:rPr lang="en-GB" dirty="0"/>
              <a:t>Among the early studies are the determination of compound’s selectivity for various receptors and its activity against select enzyme systems. </a:t>
            </a:r>
          </a:p>
          <a:p>
            <a:pPr marL="514350" indent="-514350" algn="just">
              <a:buFont typeface="+mj-lt"/>
              <a:buAutoNum type="arabicPeriod"/>
            </a:pPr>
            <a:r>
              <a:rPr lang="en-GB" dirty="0"/>
              <a:t>Studies of the compound’s effect on cell function are then performed to detect evidence of efficacy and to determine whether the compound is an agonist or antagonist. </a:t>
            </a:r>
          </a:p>
          <a:p>
            <a:pPr marL="514350" indent="-514350" algn="just">
              <a:buFont typeface="+mj-lt"/>
              <a:buAutoNum type="arabicPeriod"/>
            </a:pPr>
            <a:r>
              <a:rPr lang="en-GB" dirty="0"/>
              <a:t> studies with isolated animal tissues to define further the compound activity and selectivity.  </a:t>
            </a:r>
          </a:p>
          <a:p>
            <a:pPr marL="514350" indent="-514350" algn="just">
              <a:buFont typeface="+mj-lt"/>
              <a:buAutoNum type="arabicPeriod"/>
            </a:pPr>
            <a:r>
              <a:rPr lang="en-GB" dirty="0"/>
              <a:t>Whole-animal studies are used to evaluate the pharmacologic effects of the agent on specific organ systems. </a:t>
            </a:r>
          </a:p>
          <a:p>
            <a:pPr marL="514350" indent="-514350" algn="just">
              <a:buFont typeface="+mj-lt"/>
              <a:buAutoNum type="arabicPeriod"/>
            </a:pPr>
            <a:r>
              <a:rPr lang="en-GB" dirty="0"/>
              <a:t>Studies are undertaken using animal models of human disease for which the compound is considered a drug candidate.  </a:t>
            </a:r>
            <a:endParaRPr lang="en-US" dirty="0"/>
          </a:p>
          <a:p>
            <a:pPr algn="just" rtl="0"/>
            <a:endParaRPr lang="en-GB" dirty="0">
              <a:solidFill>
                <a:srgbClr val="FF0000"/>
              </a:solidFill>
            </a:endParaRPr>
          </a:p>
          <a:p>
            <a:pPr algn="just" rtl="0"/>
            <a:endParaRPr lang="en-US" dirty="0"/>
          </a:p>
          <a:p>
            <a:pPr algn="just"/>
            <a:endParaRPr lang="ar-IQ" dirty="0"/>
          </a:p>
        </p:txBody>
      </p:sp>
    </p:spTree>
    <p:extLst>
      <p:ext uri="{BB962C8B-B14F-4D97-AF65-F5344CB8AC3E}">
        <p14:creationId xmlns:p14="http://schemas.microsoft.com/office/powerpoint/2010/main" val="23175263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0165" y="334993"/>
            <a:ext cx="11222966" cy="6096000"/>
          </a:xfrm>
        </p:spPr>
        <p:txBody>
          <a:bodyPr>
            <a:normAutofit fontScale="92500" lnSpcReduction="10000"/>
          </a:bodyPr>
          <a:lstStyle/>
          <a:p>
            <a:pPr algn="just" rtl="0"/>
            <a:r>
              <a:rPr lang="en-US" sz="2400" dirty="0"/>
              <a:t> Most animal testing is done on small animals, usually rodents </a:t>
            </a:r>
            <a:r>
              <a:rPr lang="en-US" sz="2400" b="1" dirty="0">
                <a:solidFill>
                  <a:srgbClr val="C00000"/>
                </a:solidFill>
              </a:rPr>
              <a:t>(mouse, rats) </a:t>
            </a:r>
            <a:r>
              <a:rPr lang="en-US" sz="2400" dirty="0"/>
              <a:t>for a number of reasons including </a:t>
            </a:r>
          </a:p>
          <a:p>
            <a:pPr marL="457200" indent="-457200" algn="just">
              <a:buFont typeface="+mj-lt"/>
              <a:buAutoNum type="arabicPeriod"/>
            </a:pPr>
            <a:r>
              <a:rPr lang="en-US" sz="2400" dirty="0"/>
              <a:t>cost, </a:t>
            </a:r>
          </a:p>
          <a:p>
            <a:pPr marL="457200" indent="-457200" algn="just">
              <a:buFont typeface="+mj-lt"/>
              <a:buAutoNum type="arabicPeriod"/>
            </a:pPr>
            <a:r>
              <a:rPr lang="en-US" sz="2400" dirty="0"/>
              <a:t>availability, </a:t>
            </a:r>
          </a:p>
          <a:p>
            <a:pPr marL="457200" indent="-457200" algn="just">
              <a:buFont typeface="+mj-lt"/>
              <a:buAutoNum type="arabicPeriod"/>
            </a:pPr>
            <a:r>
              <a:rPr lang="en-US" sz="2400" dirty="0"/>
              <a:t>the small amount of drug required for a study, </a:t>
            </a:r>
          </a:p>
          <a:p>
            <a:pPr marL="457200" indent="-457200" algn="just">
              <a:buFont typeface="+mj-lt"/>
              <a:buAutoNum type="arabicPeriod"/>
            </a:pPr>
            <a:r>
              <a:rPr lang="en-US" sz="2400" dirty="0"/>
              <a:t>the ease of administration by various routes (oral, inhalation, intravenous) </a:t>
            </a:r>
          </a:p>
          <a:p>
            <a:pPr marL="457200" indent="-457200" algn="just">
              <a:buFont typeface="+mj-lt"/>
              <a:buAutoNum type="arabicPeriod"/>
            </a:pPr>
            <a:r>
              <a:rPr lang="en-US" sz="2400" dirty="0"/>
              <a:t>experience with drug testing in these species. </a:t>
            </a:r>
          </a:p>
          <a:p>
            <a:pPr algn="just" rtl="0"/>
            <a:r>
              <a:rPr lang="en-GB" sz="2400" dirty="0"/>
              <a:t>However, in final pharmacologic and toxicologic studies, two or more animal species are used as required by the FDA, including a rodent and an animal from another order. </a:t>
            </a:r>
          </a:p>
          <a:p>
            <a:pPr algn="just" rtl="0"/>
            <a:r>
              <a:rPr lang="en-GB" sz="2400" dirty="0"/>
              <a:t>Drug are studied at various dose levels to determine the effect, potency, and toxicity.</a:t>
            </a:r>
          </a:p>
          <a:p>
            <a:pPr algn="just" rtl="0"/>
            <a:r>
              <a:rPr lang="en-GB" sz="2400" dirty="0">
                <a:solidFill>
                  <a:srgbClr val="FF0000"/>
                </a:solidFill>
              </a:rPr>
              <a:t>The primary objective of the animal studies </a:t>
            </a:r>
            <a:r>
              <a:rPr lang="en-GB" sz="2400" dirty="0"/>
              <a:t>is to obtain basic information on the drug’s effects that may be used to predict safe and effective use in humans. This is a difficult task because of species variation and the fact that animals are not absolute predictors of human response. </a:t>
            </a:r>
          </a:p>
          <a:p>
            <a:pPr algn="just"/>
            <a:endParaRPr lang="ar-IQ" dirty="0"/>
          </a:p>
        </p:txBody>
      </p:sp>
    </p:spTree>
    <p:extLst>
      <p:ext uri="{BB962C8B-B14F-4D97-AF65-F5344CB8AC3E}">
        <p14:creationId xmlns:p14="http://schemas.microsoft.com/office/powerpoint/2010/main" val="17768124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9561" y="381000"/>
            <a:ext cx="11274725" cy="6477000"/>
          </a:xfrm>
        </p:spPr>
        <p:txBody>
          <a:bodyPr>
            <a:normAutofit/>
          </a:bodyPr>
          <a:lstStyle/>
          <a:p>
            <a:pPr algn="just" rtl="0"/>
            <a:r>
              <a:rPr lang="en-GB" sz="2000" dirty="0"/>
              <a:t>However, a number of animal models have been developed to  mimic certain human diseases, and these are used effectively. </a:t>
            </a:r>
          </a:p>
          <a:p>
            <a:pPr algn="just" rtl="0"/>
            <a:r>
              <a:rPr lang="en-GB" sz="2000" dirty="0"/>
              <a:t>For instance, there are animal models for type I diabetes and hypertension, using genetically diabetic and hypertensive animals, respectively, and for tumor growth, using tumor transplants in various species. </a:t>
            </a:r>
          </a:p>
          <a:p>
            <a:pPr algn="just" rtl="0"/>
            <a:r>
              <a:rPr lang="en-GB" sz="2000" dirty="0"/>
              <a:t>Certain animal species have been determined to be the best for certain studies of organ systems, or as human disease models, including </a:t>
            </a:r>
            <a:r>
              <a:rPr lang="en-US" sz="2000" dirty="0"/>
              <a:t> </a:t>
            </a:r>
          </a:p>
          <a:p>
            <a:pPr marL="514350" indent="-514350" algn="just">
              <a:buFont typeface="+mj-lt"/>
              <a:buAutoNum type="arabicPeriod"/>
            </a:pPr>
            <a:r>
              <a:rPr lang="en-US" sz="2000" dirty="0"/>
              <a:t>dogs or rats for hypertension, </a:t>
            </a:r>
          </a:p>
          <a:p>
            <a:pPr marL="514350" indent="-514350" algn="just">
              <a:buFont typeface="+mj-lt"/>
              <a:buAutoNum type="arabicPeriod"/>
            </a:pPr>
            <a:r>
              <a:rPr lang="en-US" sz="2000" dirty="0"/>
              <a:t>dogs and guinea pigs  for respiratory effects </a:t>
            </a:r>
          </a:p>
          <a:p>
            <a:pPr marL="514350" indent="-514350" algn="just">
              <a:buFont typeface="+mj-lt"/>
              <a:buAutoNum type="arabicPeriod"/>
            </a:pPr>
            <a:r>
              <a:rPr lang="en-US" sz="2000" dirty="0"/>
              <a:t>dogs for diuretic activity; </a:t>
            </a:r>
          </a:p>
          <a:p>
            <a:pPr marL="514350" indent="-514350" algn="just">
              <a:buFont typeface="+mj-lt"/>
              <a:buAutoNum type="arabicPeriod"/>
            </a:pPr>
            <a:r>
              <a:rPr lang="en-US" sz="2000" dirty="0"/>
              <a:t>rabbits for blood coagulation; </a:t>
            </a:r>
          </a:p>
          <a:p>
            <a:pPr marL="514350" indent="-514350" algn="just">
              <a:buFont typeface="+mj-lt"/>
              <a:buAutoNum type="arabicPeriod"/>
            </a:pPr>
            <a:r>
              <a:rPr lang="en-US" sz="2000" dirty="0"/>
              <a:t>mice and rats for CNS studies.</a:t>
            </a:r>
          </a:p>
          <a:p>
            <a:pPr algn="just" rtl="0"/>
            <a:r>
              <a:rPr lang="en-GB" sz="2000" dirty="0"/>
              <a:t>Unfortunately, useful animal models are not available for every human disease. </a:t>
            </a:r>
          </a:p>
          <a:p>
            <a:pPr algn="just" rtl="0"/>
            <a:r>
              <a:rPr lang="en-GB" sz="2000" b="1" dirty="0">
                <a:solidFill>
                  <a:srgbClr val="0070C0"/>
                </a:solidFill>
              </a:rPr>
              <a:t>As a drug candidate progresses in its preclinical pharmacologic evaluation, drug metabolism and toxicity tests are initiated. </a:t>
            </a:r>
            <a:endParaRPr lang="en-US" sz="2000" b="1" dirty="0">
              <a:solidFill>
                <a:srgbClr val="0070C0"/>
              </a:solidFill>
            </a:endParaRPr>
          </a:p>
        </p:txBody>
      </p:sp>
    </p:spTree>
    <p:extLst>
      <p:ext uri="{BB962C8B-B14F-4D97-AF65-F5344CB8AC3E}">
        <p14:creationId xmlns:p14="http://schemas.microsoft.com/office/powerpoint/2010/main" val="22504447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126</TotalTime>
  <Words>5662</Words>
  <Application>Microsoft Office PowerPoint</Application>
  <PresentationFormat>Widescreen</PresentationFormat>
  <Paragraphs>385</Paragraphs>
  <Slides>39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39</vt:i4>
      </vt:variant>
    </vt:vector>
  </HeadingPairs>
  <TitlesOfParts>
    <vt:vector size="47" baseType="lpstr">
      <vt:lpstr>Arial</vt:lpstr>
      <vt:lpstr>ITCAvantGardeStd-Md</vt:lpstr>
      <vt:lpstr>PalatinoLTStd-Roman</vt:lpstr>
      <vt:lpstr>Tahoma</vt:lpstr>
      <vt:lpstr>Trebuchet MS</vt:lpstr>
      <vt:lpstr>Wingdings</vt:lpstr>
      <vt:lpstr>Wingdings 3</vt:lpstr>
      <vt:lpstr>Facet</vt:lpstr>
      <vt:lpstr>PowerPoint Presentation</vt:lpstr>
      <vt:lpstr>Biologic Characterization </vt:lpstr>
      <vt:lpstr>Pharmacology</vt:lpstr>
      <vt:lpstr>PowerPoint Presentation</vt:lpstr>
      <vt:lpstr>PowerPoint Presentation</vt:lpstr>
      <vt:lpstr>PowerPoint Presentation</vt:lpstr>
      <vt:lpstr>PowerPoint Presentation</vt:lpstr>
      <vt:lpstr>PowerPoint Presentation</vt:lpstr>
      <vt:lpstr>PowerPoint Presentation</vt:lpstr>
      <vt:lpstr>Drug metabolism  </vt:lpstr>
      <vt:lpstr>Toxicology </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Treatment IND</vt:lpstr>
      <vt:lpstr>PowerPoint Presentation</vt:lpstr>
      <vt:lpstr>PowerPoint Presentation</vt:lpstr>
      <vt:lpstr>PowerPoint Presentation</vt:lpstr>
      <vt:lpstr>PowerPoint Presentation</vt:lpstr>
      <vt:lpstr>Reference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46</cp:revision>
  <dcterms:created xsi:type="dcterms:W3CDTF">2019-02-23T14:20:49Z</dcterms:created>
  <dcterms:modified xsi:type="dcterms:W3CDTF">2019-03-04T15:47:34Z</dcterms:modified>
</cp:coreProperties>
</file>