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6" d="100"/>
          <a:sy n="46" d="100"/>
        </p:scale>
        <p:origin x="67" y="3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18C1BB-5333-4B1F-B68E-DAC193AAE0CB}"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857EF-B235-477C-8A6D-0C324C0B71A9}" type="slidenum">
              <a:rPr lang="en-US" smtClean="0"/>
              <a:t>‹#›</a:t>
            </a:fld>
            <a:endParaRPr lang="en-US"/>
          </a:p>
        </p:txBody>
      </p:sp>
    </p:spTree>
    <p:extLst>
      <p:ext uri="{BB962C8B-B14F-4D97-AF65-F5344CB8AC3E}">
        <p14:creationId xmlns:p14="http://schemas.microsoft.com/office/powerpoint/2010/main" val="1856583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18C1BB-5333-4B1F-B68E-DAC193AAE0CB}"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857EF-B235-477C-8A6D-0C324C0B71A9}" type="slidenum">
              <a:rPr lang="en-US" smtClean="0"/>
              <a:t>‹#›</a:t>
            </a:fld>
            <a:endParaRPr lang="en-US"/>
          </a:p>
        </p:txBody>
      </p:sp>
    </p:spTree>
    <p:extLst>
      <p:ext uri="{BB962C8B-B14F-4D97-AF65-F5344CB8AC3E}">
        <p14:creationId xmlns:p14="http://schemas.microsoft.com/office/powerpoint/2010/main" val="148006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18C1BB-5333-4B1F-B68E-DAC193AAE0CB}"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857EF-B235-477C-8A6D-0C324C0B71A9}" type="slidenum">
              <a:rPr lang="en-US" smtClean="0"/>
              <a:t>‹#›</a:t>
            </a:fld>
            <a:endParaRPr lang="en-US"/>
          </a:p>
        </p:txBody>
      </p:sp>
    </p:spTree>
    <p:extLst>
      <p:ext uri="{BB962C8B-B14F-4D97-AF65-F5344CB8AC3E}">
        <p14:creationId xmlns:p14="http://schemas.microsoft.com/office/powerpoint/2010/main" val="3126671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18C1BB-5333-4B1F-B68E-DAC193AAE0CB}"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857EF-B235-477C-8A6D-0C324C0B71A9}" type="slidenum">
              <a:rPr lang="en-US" smtClean="0"/>
              <a:t>‹#›</a:t>
            </a:fld>
            <a:endParaRPr lang="en-US"/>
          </a:p>
        </p:txBody>
      </p:sp>
    </p:spTree>
    <p:extLst>
      <p:ext uri="{BB962C8B-B14F-4D97-AF65-F5344CB8AC3E}">
        <p14:creationId xmlns:p14="http://schemas.microsoft.com/office/powerpoint/2010/main" val="19395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18C1BB-5333-4B1F-B68E-DAC193AAE0CB}"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857EF-B235-477C-8A6D-0C324C0B71A9}" type="slidenum">
              <a:rPr lang="en-US" smtClean="0"/>
              <a:t>‹#›</a:t>
            </a:fld>
            <a:endParaRPr lang="en-US"/>
          </a:p>
        </p:txBody>
      </p:sp>
    </p:spTree>
    <p:extLst>
      <p:ext uri="{BB962C8B-B14F-4D97-AF65-F5344CB8AC3E}">
        <p14:creationId xmlns:p14="http://schemas.microsoft.com/office/powerpoint/2010/main" val="254008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18C1BB-5333-4B1F-B68E-DAC193AAE0CB}" type="datetimeFigureOut">
              <a:rPr lang="en-US" smtClean="0"/>
              <a:t>04-Mar-19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857EF-B235-477C-8A6D-0C324C0B71A9}" type="slidenum">
              <a:rPr lang="en-US" smtClean="0"/>
              <a:t>‹#›</a:t>
            </a:fld>
            <a:endParaRPr lang="en-US"/>
          </a:p>
        </p:txBody>
      </p:sp>
    </p:spTree>
    <p:extLst>
      <p:ext uri="{BB962C8B-B14F-4D97-AF65-F5344CB8AC3E}">
        <p14:creationId xmlns:p14="http://schemas.microsoft.com/office/powerpoint/2010/main" val="2434487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18C1BB-5333-4B1F-B68E-DAC193AAE0CB}" type="datetimeFigureOut">
              <a:rPr lang="en-US" smtClean="0"/>
              <a:t>04-Mar-19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8857EF-B235-477C-8A6D-0C324C0B71A9}" type="slidenum">
              <a:rPr lang="en-US" smtClean="0"/>
              <a:t>‹#›</a:t>
            </a:fld>
            <a:endParaRPr lang="en-US"/>
          </a:p>
        </p:txBody>
      </p:sp>
    </p:spTree>
    <p:extLst>
      <p:ext uri="{BB962C8B-B14F-4D97-AF65-F5344CB8AC3E}">
        <p14:creationId xmlns:p14="http://schemas.microsoft.com/office/powerpoint/2010/main" val="1038905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18C1BB-5333-4B1F-B68E-DAC193AAE0CB}" type="datetimeFigureOut">
              <a:rPr lang="en-US" smtClean="0"/>
              <a:t>04-Mar-19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8857EF-B235-477C-8A6D-0C324C0B71A9}" type="slidenum">
              <a:rPr lang="en-US" smtClean="0"/>
              <a:t>‹#›</a:t>
            </a:fld>
            <a:endParaRPr lang="en-US"/>
          </a:p>
        </p:txBody>
      </p:sp>
    </p:spTree>
    <p:extLst>
      <p:ext uri="{BB962C8B-B14F-4D97-AF65-F5344CB8AC3E}">
        <p14:creationId xmlns:p14="http://schemas.microsoft.com/office/powerpoint/2010/main" val="3596129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18C1BB-5333-4B1F-B68E-DAC193AAE0CB}" type="datetimeFigureOut">
              <a:rPr lang="en-US" smtClean="0"/>
              <a:t>04-Mar-19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8857EF-B235-477C-8A6D-0C324C0B71A9}" type="slidenum">
              <a:rPr lang="en-US" smtClean="0"/>
              <a:t>‹#›</a:t>
            </a:fld>
            <a:endParaRPr lang="en-US"/>
          </a:p>
        </p:txBody>
      </p:sp>
    </p:spTree>
    <p:extLst>
      <p:ext uri="{BB962C8B-B14F-4D97-AF65-F5344CB8AC3E}">
        <p14:creationId xmlns:p14="http://schemas.microsoft.com/office/powerpoint/2010/main" val="861195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18C1BB-5333-4B1F-B68E-DAC193AAE0CB}" type="datetimeFigureOut">
              <a:rPr lang="en-US" smtClean="0"/>
              <a:t>04-Mar-19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857EF-B235-477C-8A6D-0C324C0B71A9}" type="slidenum">
              <a:rPr lang="en-US" smtClean="0"/>
              <a:t>‹#›</a:t>
            </a:fld>
            <a:endParaRPr lang="en-US"/>
          </a:p>
        </p:txBody>
      </p:sp>
    </p:spTree>
    <p:extLst>
      <p:ext uri="{BB962C8B-B14F-4D97-AF65-F5344CB8AC3E}">
        <p14:creationId xmlns:p14="http://schemas.microsoft.com/office/powerpoint/2010/main" val="835517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18C1BB-5333-4B1F-B68E-DAC193AAE0CB}" type="datetimeFigureOut">
              <a:rPr lang="en-US" smtClean="0"/>
              <a:t>04-Mar-19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857EF-B235-477C-8A6D-0C324C0B71A9}" type="slidenum">
              <a:rPr lang="en-US" smtClean="0"/>
              <a:t>‹#›</a:t>
            </a:fld>
            <a:endParaRPr lang="en-US"/>
          </a:p>
        </p:txBody>
      </p:sp>
    </p:spTree>
    <p:extLst>
      <p:ext uri="{BB962C8B-B14F-4D97-AF65-F5344CB8AC3E}">
        <p14:creationId xmlns:p14="http://schemas.microsoft.com/office/powerpoint/2010/main" val="2853080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8C1BB-5333-4B1F-B68E-DAC193AAE0CB}" type="datetimeFigureOut">
              <a:rPr lang="en-US" smtClean="0"/>
              <a:t>04-Mar-19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857EF-B235-477C-8A6D-0C324C0B71A9}" type="slidenum">
              <a:rPr lang="en-US" smtClean="0"/>
              <a:t>‹#›</a:t>
            </a:fld>
            <a:endParaRPr lang="en-US"/>
          </a:p>
        </p:txBody>
      </p:sp>
    </p:spTree>
    <p:extLst>
      <p:ext uri="{BB962C8B-B14F-4D97-AF65-F5344CB8AC3E}">
        <p14:creationId xmlns:p14="http://schemas.microsoft.com/office/powerpoint/2010/main" val="4228963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thmar.habeeb.12@ucl.ac.uk" TargetMode="External"/><Relationship Id="rId2" Type="http://schemas.openxmlformats.org/officeDocument/2006/relationships/hyperlink" Target="mailto:athmar1978@yahoo.com"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1576647" y="1238596"/>
            <a:ext cx="8305800" cy="6309420"/>
          </a:xfrm>
          <a:prstGeom prst="rect">
            <a:avLst/>
          </a:prstGeom>
          <a:noFill/>
          <a:ln w="12700" cap="sq">
            <a:noFill/>
            <a:miter lim="800000"/>
            <a:headEnd type="none" w="sm" len="sm"/>
            <a:tailEnd type="none" w="sm" len="sm"/>
          </a:ln>
          <a:effectLst/>
        </p:spPr>
        <p:txBody>
          <a:bodyPr wrap="square">
            <a:spAutoFit/>
          </a:bodyPr>
          <a:lstStyle/>
          <a:p>
            <a:pPr algn="ctr"/>
            <a:r>
              <a:rPr lang="en-US" sz="4800" dirty="0"/>
              <a:t>Dosage Form Design</a:t>
            </a:r>
          </a:p>
          <a:p>
            <a:pPr algn="ctr"/>
            <a:endParaRPr lang="en-US" sz="4400" dirty="0"/>
          </a:p>
          <a:p>
            <a:pPr algn="ctr"/>
            <a:endParaRPr lang="en-US" sz="4400" dirty="0"/>
          </a:p>
          <a:p>
            <a:pPr algn="ctr"/>
            <a:r>
              <a:rPr lang="en-US" sz="2800" dirty="0"/>
              <a:t>Lecture 2</a:t>
            </a:r>
          </a:p>
          <a:p>
            <a:pPr algn="ctr"/>
            <a:r>
              <a:rPr lang="en-US" sz="2800" dirty="0"/>
              <a:t>19/2/2019</a:t>
            </a:r>
          </a:p>
          <a:p>
            <a:pPr algn="ctr"/>
            <a:r>
              <a:rPr lang="en-US" sz="2800" dirty="0"/>
              <a:t>Dr. </a:t>
            </a:r>
            <a:r>
              <a:rPr lang="en-US" sz="2800" dirty="0" err="1"/>
              <a:t>Athmar</a:t>
            </a:r>
            <a:r>
              <a:rPr lang="en-US" sz="2800" dirty="0"/>
              <a:t> </a:t>
            </a:r>
            <a:r>
              <a:rPr lang="en-US" sz="2800" dirty="0" err="1"/>
              <a:t>Dhahir</a:t>
            </a:r>
            <a:r>
              <a:rPr lang="en-US" sz="2800" dirty="0"/>
              <a:t> Habeeb</a:t>
            </a:r>
          </a:p>
          <a:p>
            <a:pPr algn="ctr"/>
            <a:r>
              <a:rPr lang="en-US" sz="2800" dirty="0"/>
              <a:t>PhD in Industrial pharmacy and drug delivery</a:t>
            </a:r>
          </a:p>
          <a:p>
            <a:pPr algn="ctr"/>
            <a:r>
              <a:rPr lang="en-US" sz="2400" dirty="0">
                <a:hlinkClick r:id="rId2"/>
              </a:rPr>
              <a:t>athmar1978@uomustansiriyah.edu.iq</a:t>
            </a:r>
          </a:p>
          <a:p>
            <a:pPr algn="ctr"/>
            <a:r>
              <a:rPr lang="en-US" sz="2400" dirty="0">
                <a:hlinkClick r:id="rId2"/>
              </a:rPr>
              <a:t>athmar1978@yahoo.com</a:t>
            </a:r>
            <a:endParaRPr lang="en-US" sz="2400" dirty="0"/>
          </a:p>
          <a:p>
            <a:pPr algn="ctr"/>
            <a:r>
              <a:rPr lang="en-US" sz="2400" u="sng" dirty="0"/>
              <a:t>a</a:t>
            </a:r>
            <a:r>
              <a:rPr lang="en-US" sz="2400" u="sng" dirty="0">
                <a:hlinkClick r:id="rId3"/>
              </a:rPr>
              <a:t>th</a:t>
            </a:r>
            <a:r>
              <a:rPr lang="en-US" sz="2400" dirty="0">
                <a:hlinkClick r:id="rId3"/>
              </a:rPr>
              <a:t>mar.habeeb.12@ucl.ac.uk</a:t>
            </a:r>
            <a:endParaRPr lang="en-US" sz="2400" dirty="0"/>
          </a:p>
          <a:p>
            <a:pPr algn="ctr"/>
            <a:endParaRPr lang="en-US" sz="2800" dirty="0"/>
          </a:p>
          <a:p>
            <a:pPr algn="ctr"/>
            <a:endParaRPr lang="en-US" sz="4400" dirty="0"/>
          </a:p>
        </p:txBody>
      </p:sp>
    </p:spTree>
    <p:extLst>
      <p:ext uri="{BB962C8B-B14F-4D97-AF65-F5344CB8AC3E}">
        <p14:creationId xmlns:p14="http://schemas.microsoft.com/office/powerpoint/2010/main" val="8546170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GB" dirty="0" smtClean="0">
                <a:solidFill>
                  <a:schemeClr val="tx1"/>
                </a:solidFill>
              </a:rPr>
              <a:t>Example on Monoclonal antibodies application (</a:t>
            </a:r>
            <a:r>
              <a:rPr lang="en-GB" dirty="0" smtClean="0">
                <a:solidFill>
                  <a:srgbClr val="FF0000"/>
                </a:solidFill>
              </a:rPr>
              <a:t>home pregnancy testing products)</a:t>
            </a:r>
            <a:r>
              <a:rPr lang="en-GB" dirty="0" smtClean="0">
                <a:solidFill>
                  <a:schemeClr val="tx1"/>
                </a:solidFill>
              </a:rPr>
              <a:t>. Their use ensures that a women can perform the test easily in a short period with high reproducibility and in an inexpensive manner. </a:t>
            </a:r>
          </a:p>
          <a:p>
            <a:pPr algn="just"/>
            <a:r>
              <a:rPr lang="en-US" dirty="0" smtClean="0"/>
              <a:t>In these tests, the </a:t>
            </a:r>
            <a:r>
              <a:rPr lang="en-US" dirty="0" err="1" smtClean="0"/>
              <a:t>mAb</a:t>
            </a:r>
            <a:r>
              <a:rPr lang="en-US" dirty="0" smtClean="0"/>
              <a:t> is highly sensitive to binding on one site on the human chorionic gonadotropin (HCG) molecule, a specific marker to pregnancy because in healthy women, HCG is synthesized exclusively by the placenta. </a:t>
            </a:r>
          </a:p>
          <a:p>
            <a:pPr algn="just"/>
            <a:r>
              <a:rPr lang="en-US" dirty="0" smtClean="0"/>
              <a:t>The first FDA-approved therapeutic </a:t>
            </a:r>
            <a:r>
              <a:rPr lang="en-US" dirty="0" err="1" smtClean="0"/>
              <a:t>mAb</a:t>
            </a:r>
            <a:r>
              <a:rPr lang="en-US" dirty="0" smtClean="0"/>
              <a:t> was </a:t>
            </a:r>
            <a:r>
              <a:rPr lang="en-US" dirty="0" err="1" smtClean="0"/>
              <a:t>muromonab</a:t>
            </a:r>
            <a:r>
              <a:rPr lang="en-US" dirty="0" smtClean="0"/>
              <a:t>, a transplant rejection drug, approved in 1986.</a:t>
            </a:r>
            <a:endParaRPr lang="en-GB" dirty="0" smtClean="0">
              <a:solidFill>
                <a:schemeClr val="tx1"/>
              </a:solidFill>
            </a:endParaRPr>
          </a:p>
          <a:p>
            <a:pPr algn="just"/>
            <a:r>
              <a:rPr lang="en-US" u="sng" dirty="0" smtClean="0"/>
              <a:t>In medicine</a:t>
            </a:r>
            <a:r>
              <a:rPr lang="en-US" dirty="0" smtClean="0"/>
              <a:t>, monoclonal antibodies are being used to stage and to localize malignant cells of cancer, and it is anticipated that they will be used in the future to combat diseases such as lupus erythematosus, juvenile-onset diabetes, and myasthenia gravis</a:t>
            </a:r>
          </a:p>
          <a:p>
            <a:endParaRPr lang="en-US" dirty="0"/>
          </a:p>
        </p:txBody>
      </p:sp>
    </p:spTree>
    <p:extLst>
      <p:ext uri="{BB962C8B-B14F-4D97-AF65-F5344CB8AC3E}">
        <p14:creationId xmlns:p14="http://schemas.microsoft.com/office/powerpoint/2010/main" val="3583530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b="1" u="sng" dirty="0" smtClean="0">
                <a:solidFill>
                  <a:srgbClr val="FF0000"/>
                </a:solidFill>
              </a:rPr>
              <a:t>Human Gene Therap</a:t>
            </a:r>
            <a:r>
              <a:rPr lang="en-US" b="1" dirty="0" smtClean="0">
                <a:solidFill>
                  <a:srgbClr val="FF0000"/>
                </a:solidFill>
              </a:rPr>
              <a:t>y </a:t>
            </a:r>
            <a:r>
              <a:rPr lang="en-US" dirty="0" smtClean="0"/>
              <a:t>used to prevent, treat, cure, diagnose, or mitigate human disease caused by genetic disorders, is another promising new technology </a:t>
            </a:r>
            <a:r>
              <a:rPr lang="en-US" u="sng" dirty="0" smtClean="0">
                <a:solidFill>
                  <a:schemeClr val="accent2">
                    <a:lumMod val="75000"/>
                  </a:schemeClr>
                </a:solidFill>
              </a:rPr>
              <a:t>When a gene is expressed, a specific type of protein is produced.</a:t>
            </a:r>
            <a:r>
              <a:rPr lang="en-US" dirty="0" smtClean="0">
                <a:solidFill>
                  <a:schemeClr val="accent2">
                    <a:lumMod val="75000"/>
                  </a:schemeClr>
                </a:solidFill>
              </a:rPr>
              <a:t> </a:t>
            </a:r>
          </a:p>
          <a:p>
            <a:pPr algn="just"/>
            <a:r>
              <a:rPr lang="en-GB" b="1" dirty="0" smtClean="0"/>
              <a:t>Gene therapy </a:t>
            </a:r>
            <a:r>
              <a:rPr lang="en-GB" dirty="0" smtClean="0"/>
              <a:t>is a medicinal intervention based on the modification of </a:t>
            </a:r>
            <a:r>
              <a:rPr lang="en-GB" u="sng" dirty="0" smtClean="0"/>
              <a:t>the genetic material of living cells</a:t>
            </a:r>
            <a:r>
              <a:rPr lang="en-GB" dirty="0" smtClean="0"/>
              <a:t>. </a:t>
            </a:r>
            <a:r>
              <a:rPr lang="en-GB" u="sng" dirty="0" smtClean="0"/>
              <a:t>gene therapy entails the transfer of new genetic material to the cells of a patient with a genetic disease. </a:t>
            </a:r>
            <a:endParaRPr lang="en-GB" dirty="0" smtClean="0"/>
          </a:p>
          <a:p>
            <a:pPr algn="just"/>
            <a:r>
              <a:rPr lang="en-GB" dirty="0" smtClean="0"/>
              <a:t>(modified outside the body (ex vivo))</a:t>
            </a:r>
          </a:p>
          <a:p>
            <a:pPr algn="just"/>
            <a:r>
              <a:rPr lang="en-GB" dirty="0" smtClean="0"/>
              <a:t>(modified within the body (in vivo)) by gene therapy products given directly to the patient. </a:t>
            </a:r>
          </a:p>
          <a:p>
            <a:pPr algn="just"/>
            <a:r>
              <a:rPr lang="en-GB" dirty="0" smtClean="0"/>
              <a:t>The first human gene therapy used was to treat </a:t>
            </a:r>
            <a:r>
              <a:rPr lang="en-GB" u="sng" dirty="0" err="1" smtClean="0"/>
              <a:t>adnosine</a:t>
            </a:r>
            <a:r>
              <a:rPr lang="en-GB" u="sng" dirty="0" smtClean="0"/>
              <a:t> </a:t>
            </a:r>
            <a:r>
              <a:rPr lang="en-GB" u="sng" dirty="0" err="1" smtClean="0"/>
              <a:t>deaminase</a:t>
            </a:r>
            <a:r>
              <a:rPr lang="en-GB" u="sng" dirty="0" smtClean="0"/>
              <a:t> (ADA) deficiency, a condition that results in abnormal functioning of immune system.</a:t>
            </a:r>
            <a:r>
              <a:rPr lang="en-GB" dirty="0" smtClean="0"/>
              <a:t> Therapy consisted of the administration of genetically modified cells capable of producing ADA.</a:t>
            </a:r>
          </a:p>
          <a:p>
            <a:pPr algn="just"/>
            <a:endParaRPr lang="ar-IQ" dirty="0" smtClean="0"/>
          </a:p>
          <a:p>
            <a:endParaRPr lang="en-US" dirty="0"/>
          </a:p>
        </p:txBody>
      </p:sp>
    </p:spTree>
    <p:extLst>
      <p:ext uri="{BB962C8B-B14F-4D97-AF65-F5344CB8AC3E}">
        <p14:creationId xmlns:p14="http://schemas.microsoft.com/office/powerpoint/2010/main" val="1954362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marL="0" indent="0" algn="just">
              <a:buNone/>
            </a:pPr>
            <a:r>
              <a:rPr lang="en-US" sz="3200" b="1" dirty="0" smtClean="0">
                <a:solidFill>
                  <a:srgbClr val="FF0000"/>
                </a:solidFill>
              </a:rPr>
              <a:t>Animals</a:t>
            </a:r>
          </a:p>
          <a:p>
            <a:pPr algn="just"/>
            <a:r>
              <a:rPr lang="en-US" dirty="0" smtClean="0"/>
              <a:t>Animals have served humans in their search for drugs in a number of ways. They not only have yielded to drug testing and biologic assay but also have provided drugs that are mannered from their tissues or through their biologic processes.</a:t>
            </a:r>
          </a:p>
          <a:p>
            <a:pPr marL="0" indent="0" algn="just">
              <a:buNone/>
            </a:pPr>
            <a:r>
              <a:rPr lang="en-GB" u="sng" dirty="0" smtClean="0">
                <a:solidFill>
                  <a:srgbClr val="FF0000"/>
                </a:solidFill>
              </a:rPr>
              <a:t>Examples </a:t>
            </a:r>
          </a:p>
          <a:p>
            <a:pPr algn="just">
              <a:buFont typeface="+mj-lt"/>
              <a:buAutoNum type="arabicPeriod"/>
            </a:pPr>
            <a:r>
              <a:rPr lang="en-GB" dirty="0" smtClean="0"/>
              <a:t>Hormonal substances (thyroid extract, insulin, pituitary hormone) obtained from the endocrine glands of cattle, sheep, and swine.</a:t>
            </a:r>
            <a:endParaRPr lang="ar-IQ" dirty="0" smtClean="0"/>
          </a:p>
          <a:p>
            <a:pPr algn="just">
              <a:buFont typeface="+mj-lt"/>
              <a:buAutoNum type="arabicPeriod"/>
            </a:pPr>
            <a:r>
              <a:rPr lang="en-GB" dirty="0" smtClean="0"/>
              <a:t>The urine of pregnant mares is a rich source of </a:t>
            </a:r>
            <a:r>
              <a:rPr lang="en-GB" dirty="0" err="1" smtClean="0"/>
              <a:t>estrogens</a:t>
            </a:r>
            <a:r>
              <a:rPr lang="en-GB" dirty="0" smtClean="0"/>
              <a:t>.</a:t>
            </a:r>
          </a:p>
          <a:p>
            <a:pPr algn="just">
              <a:buFont typeface="+mj-lt"/>
              <a:buAutoNum type="arabicPeriod"/>
            </a:pPr>
            <a:r>
              <a:rPr lang="en-US" dirty="0" smtClean="0"/>
              <a:t>Today the poliomyelitis vaccine is prepared in cultures of renal monkey tissue, the mumps and influenza vaccines in fluids of chick embryo, the rubella (German measles) vaccine in duck embryo, and the smallpox vaccine from the skin of bovine calves inoculated with </a:t>
            </a:r>
            <a:r>
              <a:rPr lang="en-US" dirty="0" err="1" smtClean="0"/>
              <a:t>vaccinia</a:t>
            </a:r>
            <a:r>
              <a:rPr lang="en-US" dirty="0" smtClean="0"/>
              <a:t> virus. </a:t>
            </a:r>
          </a:p>
          <a:p>
            <a:pPr algn="just">
              <a:buFont typeface="+mj-lt"/>
              <a:buAutoNum type="arabicPeriod"/>
            </a:pPr>
            <a:r>
              <a:rPr lang="en-US" dirty="0" smtClean="0"/>
              <a:t>New vaccines for diseases such as AIDS and cancer are being developed through the use of cell and tissue cultures.</a:t>
            </a:r>
          </a:p>
          <a:p>
            <a:pPr algn="just"/>
            <a:r>
              <a:rPr lang="en-US" dirty="0" smtClean="0"/>
              <a:t> </a:t>
            </a:r>
            <a:r>
              <a:rPr lang="en-US" dirty="0" smtClean="0">
                <a:solidFill>
                  <a:schemeClr val="accent2">
                    <a:lumMod val="75000"/>
                  </a:schemeClr>
                </a:solidFill>
              </a:rPr>
              <a:t>Knowledge of the structural architecture of the individual hormonal substances has produced a variety of synthetic and semisynthetic compounds with hormone-like activity. The synthetic chemicals used as oral contraceptives are notable examples.</a:t>
            </a:r>
          </a:p>
          <a:p>
            <a:endParaRPr lang="en-US" dirty="0"/>
          </a:p>
        </p:txBody>
      </p:sp>
    </p:spTree>
    <p:extLst>
      <p:ext uri="{BB962C8B-B14F-4D97-AF65-F5344CB8AC3E}">
        <p14:creationId xmlns:p14="http://schemas.microsoft.com/office/powerpoint/2010/main" val="1067395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 </a:t>
            </a:r>
            <a:r>
              <a:rPr lang="en-US" b="1" dirty="0" smtClean="0"/>
              <a:t>Goal Drug </a:t>
            </a:r>
            <a:endParaRPr lang="en-US" dirty="0"/>
          </a:p>
        </p:txBody>
      </p:sp>
      <p:sp>
        <p:nvSpPr>
          <p:cNvPr id="3" name="Content Placeholder 2"/>
          <p:cNvSpPr>
            <a:spLocks noGrp="1"/>
          </p:cNvSpPr>
          <p:nvPr>
            <p:ph idx="1"/>
          </p:nvPr>
        </p:nvSpPr>
        <p:spPr/>
        <p:txBody>
          <a:bodyPr>
            <a:normAutofit fontScale="85000" lnSpcReduction="10000"/>
          </a:bodyPr>
          <a:lstStyle/>
          <a:p>
            <a:pPr marL="342900" indent="-342900" algn="just"/>
            <a:r>
              <a:rPr lang="en-US" dirty="0" smtClean="0"/>
              <a:t>In theory, a goal drug</a:t>
            </a:r>
          </a:p>
          <a:p>
            <a:pPr marL="342900" indent="-342900" algn="just">
              <a:buFontTx/>
              <a:buAutoNum type="arabicPeriod"/>
            </a:pPr>
            <a:r>
              <a:rPr lang="en-US" dirty="0" smtClean="0"/>
              <a:t>Would produce the specifically desired effect</a:t>
            </a:r>
          </a:p>
          <a:p>
            <a:pPr marL="514350" indent="-514350" algn="just">
              <a:buFont typeface="+mj-lt"/>
              <a:buAutoNum type="arabicPeriod"/>
            </a:pPr>
            <a:r>
              <a:rPr lang="en-US" dirty="0" smtClean="0"/>
              <a:t>Be administered by the most desired route (generally oral) at minimal dosage and dosing frequency</a:t>
            </a:r>
          </a:p>
          <a:p>
            <a:pPr marL="514350" indent="-514350" algn="just">
              <a:buFont typeface="+mj-lt"/>
              <a:buAutoNum type="arabicPeriod"/>
            </a:pPr>
            <a:r>
              <a:rPr lang="en-US" dirty="0" smtClean="0"/>
              <a:t>Have optimal onset and duration of activity</a:t>
            </a:r>
          </a:p>
          <a:p>
            <a:pPr marL="514350" indent="-514350" algn="just">
              <a:buFont typeface="+mj-lt"/>
              <a:buAutoNum type="arabicPeriod"/>
            </a:pPr>
            <a:r>
              <a:rPr lang="en-US" dirty="0" smtClean="0"/>
              <a:t>Exhibit no side effects and</a:t>
            </a:r>
          </a:p>
          <a:p>
            <a:pPr marL="514350" indent="-514350" algn="just">
              <a:buFont typeface="+mj-lt"/>
              <a:buAutoNum type="arabicPeriod"/>
            </a:pPr>
            <a:r>
              <a:rPr lang="en-US" dirty="0" smtClean="0"/>
              <a:t>Following its desired effect would be eliminated from the body efficiently and completely and without residual effect</a:t>
            </a:r>
          </a:p>
          <a:p>
            <a:pPr marL="514350" indent="-514350" algn="just">
              <a:buFont typeface="+mj-lt"/>
              <a:buAutoNum type="arabicPeriod"/>
            </a:pPr>
            <a:r>
              <a:rPr lang="en-US" dirty="0" smtClean="0"/>
              <a:t> It would be easily produced at low cost</a:t>
            </a:r>
          </a:p>
          <a:p>
            <a:pPr marL="514350" indent="-514350" algn="just">
              <a:buFont typeface="+mj-lt"/>
              <a:buAutoNum type="arabicPeriod"/>
            </a:pPr>
            <a:r>
              <a:rPr lang="en-US" dirty="0" smtClean="0"/>
              <a:t> Be pharmaceutically elegant</a:t>
            </a:r>
          </a:p>
          <a:p>
            <a:pPr marL="514350" indent="-514350" algn="just">
              <a:buFont typeface="+mj-lt"/>
              <a:buAutoNum type="arabicPeriod"/>
            </a:pPr>
            <a:r>
              <a:rPr lang="en-US" dirty="0" smtClean="0"/>
              <a:t>Physically and chemically stable under various conditions of use and storage.</a:t>
            </a:r>
          </a:p>
          <a:p>
            <a:endParaRPr lang="en-US" dirty="0"/>
          </a:p>
        </p:txBody>
      </p:sp>
    </p:spTree>
    <p:extLst>
      <p:ext uri="{BB962C8B-B14F-4D97-AF65-F5344CB8AC3E}">
        <p14:creationId xmlns:p14="http://schemas.microsoft.com/office/powerpoint/2010/main" val="401330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Methods of Drug Discovery</a:t>
            </a:r>
            <a:endParaRPr lang="en-US" dirty="0"/>
          </a:p>
        </p:txBody>
      </p:sp>
      <p:sp>
        <p:nvSpPr>
          <p:cNvPr id="3" name="Content Placeholder 2"/>
          <p:cNvSpPr>
            <a:spLocks noGrp="1"/>
          </p:cNvSpPr>
          <p:nvPr>
            <p:ph idx="1"/>
          </p:nvPr>
        </p:nvSpPr>
        <p:spPr/>
        <p:txBody>
          <a:bodyPr>
            <a:normAutofit fontScale="92500" lnSpcReduction="10000"/>
          </a:bodyPr>
          <a:lstStyle/>
          <a:p>
            <a:pPr marL="457200" indent="-457200" algn="just">
              <a:buFont typeface="+mj-lt"/>
              <a:buAutoNum type="arabicPeriod"/>
            </a:pPr>
            <a:r>
              <a:rPr lang="en-US" sz="2600" b="1" dirty="0" smtClean="0">
                <a:solidFill>
                  <a:schemeClr val="accent2">
                    <a:lumMod val="75000"/>
                  </a:schemeClr>
                </a:solidFill>
              </a:rPr>
              <a:t>Random or untargeted screening:</a:t>
            </a:r>
            <a:r>
              <a:rPr lang="en-US" sz="2600" dirty="0" smtClean="0">
                <a:solidFill>
                  <a:schemeClr val="accent2">
                    <a:lumMod val="75000"/>
                  </a:schemeClr>
                </a:solidFill>
              </a:rPr>
              <a:t> </a:t>
            </a:r>
            <a:r>
              <a:rPr lang="en-US" sz="2600" dirty="0" smtClean="0"/>
              <a:t>involves the testing of large numbers of synthetic organic compounds or substances of natural origin for biologic activity</a:t>
            </a:r>
          </a:p>
          <a:p>
            <a:pPr algn="just"/>
            <a:r>
              <a:rPr lang="en-US" sz="2600" dirty="0" smtClean="0"/>
              <a:t> Purposes: random screens may be use initially</a:t>
            </a:r>
          </a:p>
          <a:p>
            <a:pPr marL="914400" lvl="1" indent="-457200" algn="just">
              <a:buFont typeface="+mj-lt"/>
              <a:buAutoNum type="arabicPeriod"/>
            </a:pPr>
            <a:r>
              <a:rPr lang="en-US" sz="2600" dirty="0" smtClean="0"/>
              <a:t>to detect an unknown activity of the test compound or  substance </a:t>
            </a:r>
          </a:p>
          <a:p>
            <a:pPr marL="914400" lvl="1" indent="-457200" algn="just">
              <a:buFont typeface="+mj-lt"/>
              <a:buAutoNum type="arabicPeriod"/>
            </a:pPr>
            <a:r>
              <a:rPr lang="en-US" sz="2600" dirty="0" smtClean="0"/>
              <a:t>to identify the most promising compounds to be studied by more sophisticated nonrandom </a:t>
            </a:r>
          </a:p>
          <a:p>
            <a:pPr marL="914400" lvl="1" indent="-457200" algn="just">
              <a:buFont typeface="+mj-lt"/>
              <a:buAutoNum type="arabicPeriod"/>
            </a:pPr>
            <a:r>
              <a:rPr lang="en-US" sz="2600" dirty="0" smtClean="0"/>
              <a:t>targeted screens to determine a specific activity</a:t>
            </a:r>
          </a:p>
          <a:p>
            <a:pPr algn="just"/>
            <a:r>
              <a:rPr lang="en-GB" sz="2600" dirty="0" smtClean="0"/>
              <a:t>sometimes promising compounds may be overlooked if the screening models are not sensitive enough to reflect accurately the specific disease against which the agent or its metabolites may be useful. </a:t>
            </a:r>
          </a:p>
          <a:p>
            <a:pPr algn="just"/>
            <a:r>
              <a:rPr lang="en-GB" sz="2600" dirty="0" smtClean="0"/>
              <a:t>Bioassays are used to differentiate the effect and potency (strength of effect) of test agent from those of controls of known action and effect.</a:t>
            </a:r>
          </a:p>
          <a:p>
            <a:endParaRPr lang="en-US" dirty="0"/>
          </a:p>
        </p:txBody>
      </p:sp>
    </p:spTree>
    <p:extLst>
      <p:ext uri="{BB962C8B-B14F-4D97-AF65-F5344CB8AC3E}">
        <p14:creationId xmlns:p14="http://schemas.microsoft.com/office/powerpoint/2010/main" val="1696997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The initial bioassays may be performed in vitro using </a:t>
            </a:r>
            <a:r>
              <a:rPr lang="en-US" dirty="0" smtClean="0">
                <a:solidFill>
                  <a:schemeClr val="accent5"/>
                </a:solidFill>
              </a:rPr>
              <a:t>cell cultures </a:t>
            </a:r>
            <a:r>
              <a:rPr lang="en-US" dirty="0" smtClean="0"/>
              <a:t>to test the new agent’s effect against enzyme systems or tumor cells</a:t>
            </a:r>
          </a:p>
          <a:p>
            <a:pPr algn="just"/>
            <a:endParaRPr lang="en-US" dirty="0" smtClean="0"/>
          </a:p>
          <a:p>
            <a:pPr algn="just"/>
            <a:r>
              <a:rPr lang="en-US" dirty="0" smtClean="0"/>
              <a:t>whereas subsequent bioassays may be performed in vivo and may use more expensive and disease-specific animal models.</a:t>
            </a:r>
          </a:p>
          <a:p>
            <a:pPr algn="just"/>
            <a:endParaRPr lang="en-US" dirty="0" smtClean="0"/>
          </a:p>
          <a:p>
            <a:pPr algn="just"/>
            <a:r>
              <a:rPr lang="en-GB" dirty="0" smtClean="0"/>
              <a:t>Newer methods, such as high-throughput screening, are capable of examining 15,000 chemical compounds a week using 10 to 20 biologic assays.  </a:t>
            </a:r>
            <a:endParaRPr lang="ar-IQ" dirty="0" smtClean="0"/>
          </a:p>
          <a:p>
            <a:endParaRPr lang="en-US" dirty="0"/>
          </a:p>
        </p:txBody>
      </p:sp>
    </p:spTree>
    <p:extLst>
      <p:ext uri="{BB962C8B-B14F-4D97-AF65-F5344CB8AC3E}">
        <p14:creationId xmlns:p14="http://schemas.microsoft.com/office/powerpoint/2010/main" val="158749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514350" indent="-514350" algn="just">
              <a:spcBef>
                <a:spcPct val="50000"/>
              </a:spcBef>
              <a:buFont typeface="+mj-lt"/>
              <a:buAutoNum type="arabicPeriod" startAt="2"/>
            </a:pPr>
            <a:r>
              <a:rPr lang="en-US" b="1" dirty="0" smtClean="0">
                <a:solidFill>
                  <a:schemeClr val="accent2">
                    <a:lumMod val="75000"/>
                  </a:schemeClr>
                </a:solidFill>
              </a:rPr>
              <a:t>Molecular modification: </a:t>
            </a:r>
            <a:r>
              <a:rPr lang="en-US" dirty="0" smtClean="0"/>
              <a:t>is chemical alteration of a known and previously characterized organic compound (frequently a </a:t>
            </a:r>
            <a:r>
              <a:rPr lang="en-US" u="sng" dirty="0" smtClean="0">
                <a:solidFill>
                  <a:schemeClr val="accent5"/>
                </a:solidFill>
              </a:rPr>
              <a:t>lead</a:t>
            </a:r>
            <a:r>
              <a:rPr lang="en-US" dirty="0" smtClean="0">
                <a:solidFill>
                  <a:schemeClr val="accent5"/>
                </a:solidFill>
              </a:rPr>
              <a:t> compound) </a:t>
            </a:r>
            <a:r>
              <a:rPr lang="en-US" dirty="0" smtClean="0"/>
              <a:t>for the purpose of enhancing its useful as a drug. </a:t>
            </a:r>
          </a:p>
          <a:p>
            <a:pPr marL="342900" indent="-342900" algn="just">
              <a:spcBef>
                <a:spcPct val="50000"/>
              </a:spcBef>
              <a:buNone/>
            </a:pPr>
            <a:r>
              <a:rPr lang="en-US" dirty="0" smtClean="0"/>
              <a:t>Purpose: this could mean</a:t>
            </a:r>
          </a:p>
          <a:p>
            <a:pPr marL="514350" indent="-514350" algn="just">
              <a:spcBef>
                <a:spcPct val="50000"/>
              </a:spcBef>
              <a:buFont typeface="+mj-lt"/>
              <a:buAutoNum type="arabicPeriod"/>
            </a:pPr>
            <a:r>
              <a:rPr lang="en-US" dirty="0" smtClean="0"/>
              <a:t>Enhancing its specificity for a particular body target site</a:t>
            </a:r>
          </a:p>
          <a:p>
            <a:pPr marL="514350" indent="-514350" algn="just">
              <a:spcBef>
                <a:spcPct val="50000"/>
              </a:spcBef>
              <a:buFont typeface="+mj-lt"/>
              <a:buAutoNum type="arabicPeriod"/>
            </a:pPr>
            <a:r>
              <a:rPr lang="en-US" dirty="0" smtClean="0"/>
              <a:t>Increasing its potency</a:t>
            </a:r>
          </a:p>
          <a:p>
            <a:pPr marL="514350" indent="-514350" algn="just">
              <a:spcBef>
                <a:spcPct val="50000"/>
              </a:spcBef>
              <a:buFont typeface="+mj-lt"/>
              <a:buAutoNum type="arabicPeriod"/>
            </a:pPr>
            <a:r>
              <a:rPr lang="en-US" dirty="0" smtClean="0"/>
              <a:t>Improving its rate and extent of absorption</a:t>
            </a:r>
          </a:p>
          <a:p>
            <a:pPr marL="514350" indent="-514350" algn="just">
              <a:spcBef>
                <a:spcPct val="50000"/>
              </a:spcBef>
              <a:buFont typeface="+mj-lt"/>
              <a:buAutoNum type="arabicPeriod"/>
            </a:pPr>
            <a:r>
              <a:rPr lang="en-US" dirty="0" smtClean="0"/>
              <a:t>Modifying to the advantage its time-course in the body</a:t>
            </a:r>
          </a:p>
          <a:p>
            <a:pPr marL="514350" indent="-514350" algn="just">
              <a:spcBef>
                <a:spcPct val="50000"/>
              </a:spcBef>
              <a:buFont typeface="+mj-lt"/>
              <a:buAutoNum type="arabicPeriod"/>
            </a:pPr>
            <a:r>
              <a:rPr lang="en-US" dirty="0" smtClean="0"/>
              <a:t>Reducing its toxicity</a:t>
            </a:r>
          </a:p>
          <a:p>
            <a:pPr marL="514350" indent="-514350" algn="just">
              <a:spcBef>
                <a:spcPct val="50000"/>
              </a:spcBef>
              <a:buFont typeface="+mj-lt"/>
              <a:buAutoNum type="arabicPeriod"/>
            </a:pPr>
            <a:r>
              <a:rPr lang="en-US" dirty="0" smtClean="0"/>
              <a:t>Changing its physical and chemical properties (e.g., solubility) to provide desired features. </a:t>
            </a:r>
          </a:p>
          <a:p>
            <a:r>
              <a:rPr lang="en-GB" dirty="0" smtClean="0"/>
              <a:t>The molecular modifications may be slight or substantial</a:t>
            </a:r>
          </a:p>
          <a:p>
            <a:r>
              <a:rPr lang="en-GB" dirty="0" smtClean="0"/>
              <a:t>Knowledge of chemical structure-pharmacologic activity relationships plays an important role in designing new drug molecules. </a:t>
            </a:r>
          </a:p>
          <a:p>
            <a:endParaRPr lang="en-US" dirty="0"/>
          </a:p>
        </p:txBody>
      </p:sp>
    </p:spTree>
    <p:extLst>
      <p:ext uri="{BB962C8B-B14F-4D97-AF65-F5344CB8AC3E}">
        <p14:creationId xmlns:p14="http://schemas.microsoft.com/office/powerpoint/2010/main" val="1327117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228600" y="381000"/>
            <a:ext cx="8316912" cy="4648200"/>
          </a:xfrm>
          <a:prstGeom prst="rect">
            <a:avLst/>
          </a:prstGeom>
          <a:noFill/>
          <a:ln w="9525">
            <a:noFill/>
            <a:miter lim="800000"/>
            <a:headEnd/>
            <a:tailEnd/>
          </a:ln>
        </p:spPr>
      </p:pic>
      <p:sp>
        <p:nvSpPr>
          <p:cNvPr id="5" name="Rectangle 4">
            <a:extLst>
              <a:ext uri="{FF2B5EF4-FFF2-40B4-BE49-F238E27FC236}">
                <a16:creationId xmlns="" xmlns:a16="http://schemas.microsoft.com/office/drawing/2014/main" id="{275769B8-0963-42BE-8494-4671781C9CAA}"/>
              </a:ext>
            </a:extLst>
          </p:cNvPr>
          <p:cNvSpPr/>
          <p:nvPr/>
        </p:nvSpPr>
        <p:spPr>
          <a:xfrm>
            <a:off x="381000" y="5334000"/>
            <a:ext cx="8316912" cy="1015663"/>
          </a:xfrm>
          <a:prstGeom prst="rect">
            <a:avLst/>
          </a:prstGeom>
        </p:spPr>
        <p:txBody>
          <a:bodyPr wrap="square">
            <a:spAutoFit/>
          </a:bodyPr>
          <a:lstStyle/>
          <a:p>
            <a:pPr algn="just"/>
            <a:r>
              <a:rPr lang="en-GB" sz="2000" dirty="0"/>
              <a:t>The molecular modifications that led to the discoveries of the first commercial beta-blocker, propranolol, and the first commercial histamine H</a:t>
            </a:r>
            <a:r>
              <a:rPr lang="en-GB" sz="2000" baseline="-25000" dirty="0"/>
              <a:t>2</a:t>
            </a:r>
            <a:r>
              <a:rPr lang="en-GB" sz="2000" dirty="0"/>
              <a:t>-receptor blocking agent, cimetidine.  </a:t>
            </a:r>
            <a:endParaRPr lang="ar-IQ" sz="2000" dirty="0"/>
          </a:p>
        </p:txBody>
      </p:sp>
    </p:spTree>
    <p:extLst>
      <p:ext uri="{BB962C8B-B14F-4D97-AF65-F5344CB8AC3E}">
        <p14:creationId xmlns:p14="http://schemas.microsoft.com/office/powerpoint/2010/main" val="2812671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p:cNvPicPr>
            <a:picLocks noGrp="1" noChangeAspect="1" noChangeArrowheads="1"/>
          </p:cNvPicPr>
          <p:nvPr>
            <p:ph idx="1"/>
          </p:nvPr>
        </p:nvPicPr>
        <p:blipFill>
          <a:blip r:embed="rId2" cstate="print"/>
          <a:srcRect/>
          <a:stretch>
            <a:fillRect/>
          </a:stretch>
        </p:blipFill>
        <p:spPr bwMode="auto">
          <a:xfrm>
            <a:off x="3043237" y="2458244"/>
            <a:ext cx="6105525" cy="3086100"/>
          </a:xfrm>
          <a:prstGeom prst="rect">
            <a:avLst/>
          </a:prstGeom>
          <a:noFill/>
          <a:ln w="9525">
            <a:noFill/>
            <a:miter lim="800000"/>
            <a:headEnd/>
            <a:tailEnd/>
          </a:ln>
        </p:spPr>
      </p:pic>
    </p:spTree>
    <p:extLst>
      <p:ext uri="{BB962C8B-B14F-4D97-AF65-F5344CB8AC3E}">
        <p14:creationId xmlns:p14="http://schemas.microsoft.com/office/powerpoint/2010/main" val="702558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419100" y="838200"/>
            <a:ext cx="8153400" cy="1246495"/>
          </a:xfrm>
          <a:prstGeom prst="rect">
            <a:avLst/>
          </a:prstGeom>
          <a:noFill/>
          <a:ln w="12700" cap="sq">
            <a:noFill/>
            <a:miter lim="800000"/>
            <a:headEnd type="none" w="sm" len="sm"/>
            <a:tailEnd type="none" w="sm" len="sm"/>
          </a:ln>
          <a:effectLst/>
        </p:spPr>
        <p:txBody>
          <a:bodyPr wrap="square">
            <a:spAutoFit/>
          </a:bodyPr>
          <a:lstStyle/>
          <a:p>
            <a:pPr algn="just"/>
            <a:r>
              <a:rPr lang="en-US" sz="2000" b="1" dirty="0">
                <a:solidFill>
                  <a:schemeClr val="accent2">
                    <a:lumMod val="75000"/>
                  </a:schemeClr>
                </a:solidFill>
              </a:rPr>
              <a:t>3.  Mechanism-based drug design:</a:t>
            </a:r>
            <a:r>
              <a:rPr lang="en-US" sz="2000" dirty="0">
                <a:solidFill>
                  <a:schemeClr val="accent2">
                    <a:lumMod val="75000"/>
                  </a:schemeClr>
                </a:solidFill>
              </a:rPr>
              <a:t> </a:t>
            </a:r>
            <a:r>
              <a:rPr lang="en-US" sz="2000" dirty="0"/>
              <a:t>is a molecular modification to design a drug that interferes specifically with the known or suspected biochemical pathway or mechanism of a disease process</a:t>
            </a:r>
          </a:p>
          <a:p>
            <a:endParaRPr lang="en-US" sz="1500" dirty="0"/>
          </a:p>
        </p:txBody>
      </p:sp>
      <p:sp>
        <p:nvSpPr>
          <p:cNvPr id="5" name="Rectangle 4"/>
          <p:cNvSpPr/>
          <p:nvPr/>
        </p:nvSpPr>
        <p:spPr>
          <a:xfrm>
            <a:off x="419100" y="1981200"/>
            <a:ext cx="8153400" cy="5632311"/>
          </a:xfrm>
          <a:prstGeom prst="rect">
            <a:avLst/>
          </a:prstGeom>
        </p:spPr>
        <p:txBody>
          <a:bodyPr wrap="square">
            <a:spAutoFit/>
          </a:bodyPr>
          <a:lstStyle/>
          <a:p>
            <a:pPr algn="just">
              <a:spcBef>
                <a:spcPct val="50000"/>
              </a:spcBef>
            </a:pPr>
            <a:r>
              <a:rPr lang="en-US" sz="2000" dirty="0"/>
              <a:t>Purpose: The intention is the interaction of the drug with specific cell receptors, enzymes systems, or metabolic process of pathogens or tumor cells, resulting in blocking, disruption, or reversal of the disease process</a:t>
            </a:r>
            <a:r>
              <a:rPr lang="en-GB" sz="2000" dirty="0"/>
              <a:t>.</a:t>
            </a:r>
          </a:p>
          <a:p>
            <a:pPr algn="just">
              <a:lnSpc>
                <a:spcPct val="150000"/>
              </a:lnSpc>
              <a:spcBef>
                <a:spcPct val="50000"/>
              </a:spcBef>
              <a:buFont typeface="Wingdings" pitchFamily="2" charset="2"/>
              <a:buChar char="Ø"/>
            </a:pPr>
            <a:r>
              <a:rPr lang="en-GB" sz="2000" dirty="0"/>
              <a:t> </a:t>
            </a:r>
            <a:r>
              <a:rPr lang="en-GB" sz="2000" dirty="0">
                <a:solidFill>
                  <a:schemeClr val="accent2">
                    <a:lumMod val="75000"/>
                  </a:schemeClr>
                </a:solidFill>
              </a:rPr>
              <a:t>Molecular graphics</a:t>
            </a:r>
          </a:p>
          <a:p>
            <a:pPr marL="342900" indent="-342900"/>
            <a:r>
              <a:rPr lang="en-US" sz="2000" b="1" dirty="0"/>
              <a:t>Example of Mechanism-based drug design</a:t>
            </a:r>
          </a:p>
          <a:p>
            <a:pPr marL="342900" indent="-342900" algn="just">
              <a:buFontTx/>
              <a:buAutoNum type="arabicPeriod"/>
            </a:pPr>
            <a:r>
              <a:rPr lang="en-US" sz="2000" b="1" dirty="0" err="1"/>
              <a:t>Enalaprilat</a:t>
            </a:r>
            <a:r>
              <a:rPr lang="en-US" sz="2000" b="1" dirty="0"/>
              <a:t> (Vasotec)</a:t>
            </a:r>
            <a:r>
              <a:rPr lang="en-US" sz="2000" dirty="0"/>
              <a:t>, which inhibits the angiotensin-converting enzyme (ACE) that catalyzes the conversion of angiotensin I to the vasoconstrictor substance angiotensin II. Inhibition of the enzyme results in  decreased plasma angiotensin II, leading to decrease vasopressor effects and lower blood pressure. </a:t>
            </a:r>
          </a:p>
          <a:p>
            <a:pPr marL="342900" indent="-342900" algn="just">
              <a:buFontTx/>
              <a:buAutoNum type="arabicPeriod" startAt="2"/>
            </a:pPr>
            <a:r>
              <a:rPr lang="en-US" sz="2000" b="1" dirty="0"/>
              <a:t>Ranitidine (Zantac</a:t>
            </a:r>
            <a:r>
              <a:rPr lang="en-US" sz="2000" dirty="0" smtClean="0"/>
              <a:t>)?? </a:t>
            </a:r>
            <a:endParaRPr lang="en-US" sz="2000" dirty="0"/>
          </a:p>
          <a:p>
            <a:pPr marL="342900" indent="-342900" algn="just">
              <a:buFontTx/>
              <a:buAutoNum type="arabicPeriod" startAt="3"/>
            </a:pPr>
            <a:r>
              <a:rPr lang="en-US" sz="2000" dirty="0"/>
              <a:t> </a:t>
            </a:r>
            <a:r>
              <a:rPr lang="en-US" sz="2000" b="1" dirty="0"/>
              <a:t>Sertraline (Zoloft</a:t>
            </a:r>
            <a:r>
              <a:rPr lang="en-US" sz="2000" dirty="0" smtClean="0"/>
              <a:t>)?? </a:t>
            </a:r>
            <a:endParaRPr lang="en-US" sz="2000" dirty="0"/>
          </a:p>
          <a:p>
            <a:pPr>
              <a:lnSpc>
                <a:spcPct val="150000"/>
              </a:lnSpc>
              <a:spcBef>
                <a:spcPct val="50000"/>
              </a:spcBef>
            </a:pPr>
            <a:endParaRPr lang="ar-IQ" sz="2000" dirty="0"/>
          </a:p>
          <a:p>
            <a:pPr>
              <a:lnSpc>
                <a:spcPct val="150000"/>
              </a:lnSpc>
              <a:spcBef>
                <a:spcPct val="50000"/>
              </a:spcBef>
            </a:pPr>
            <a:endParaRPr lang="en-US" sz="2000" dirty="0"/>
          </a:p>
        </p:txBody>
      </p:sp>
    </p:spTree>
    <p:extLst>
      <p:ext uri="{BB962C8B-B14F-4D97-AF65-F5344CB8AC3E}">
        <p14:creationId xmlns:p14="http://schemas.microsoft.com/office/powerpoint/2010/main" val="40657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Drug discovery and drug design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GB" dirty="0" smtClean="0"/>
              <a:t>The discovery of new drugs and their development into commercial products take place across the broad scope of pharmaceutical industry.</a:t>
            </a:r>
          </a:p>
          <a:p>
            <a:pPr algn="just"/>
            <a:r>
              <a:rPr lang="en-GB" dirty="0" smtClean="0"/>
              <a:t>The basic underpinning for this effort is the cumulative body of scientific and biomedical information generated worldwide in research institutes, academic </a:t>
            </a:r>
            <a:r>
              <a:rPr lang="en-GB" dirty="0" err="1" smtClean="0"/>
              <a:t>centers</a:t>
            </a:r>
            <a:r>
              <a:rPr lang="en-GB" dirty="0" smtClean="0"/>
              <a:t>, and industry. </a:t>
            </a:r>
          </a:p>
          <a:p>
            <a:pPr algn="just"/>
            <a:r>
              <a:rPr lang="en-GB" dirty="0" smtClean="0"/>
              <a:t>Some pharmaceutical firms focus their research and development (R&amp;D) activity on new prescription drugs for human use</a:t>
            </a:r>
          </a:p>
          <a:p>
            <a:pPr algn="just"/>
            <a:r>
              <a:rPr lang="en-GB" dirty="0" smtClean="0"/>
              <a:t>Many of the large pharmaceutical companies develop and manufacture products of various types, with some firms having subsidiary companies for specialized functions and products.</a:t>
            </a:r>
          </a:p>
          <a:p>
            <a:pPr algn="just"/>
            <a:r>
              <a:rPr lang="en-GB" dirty="0" smtClean="0"/>
              <a:t>The pharmaceutical industry in the United States grew rapidly during World War II and in the years immediately following</a:t>
            </a:r>
            <a:r>
              <a:rPr lang="en-GB" dirty="0" smtClean="0">
                <a:solidFill>
                  <a:srgbClr val="C00000"/>
                </a:solidFill>
              </a:rPr>
              <a:t>.(WHY) </a:t>
            </a:r>
          </a:p>
          <a:p>
            <a:pPr algn="just"/>
            <a:r>
              <a:rPr lang="en-US" sz="2400" dirty="0" smtClean="0"/>
              <a:t>penicillin, the antibiotic that became commercially available in 1944, 15 years after its discovery in England by Sir Alexander Fleming and 1 year before the end of the war</a:t>
            </a:r>
            <a:r>
              <a:rPr lang="en-GB" dirty="0" smtClean="0">
                <a:solidFill>
                  <a:srgbClr val="C00000"/>
                </a:solidFill>
              </a:rPr>
              <a:t> </a:t>
            </a:r>
            <a:endParaRPr lang="ar-IQ" dirty="0" smtClean="0">
              <a:solidFill>
                <a:srgbClr val="C00000"/>
              </a:solidFill>
            </a:endParaRPr>
          </a:p>
          <a:p>
            <a:endParaRPr lang="en-US" dirty="0"/>
          </a:p>
        </p:txBody>
      </p:sp>
    </p:spTree>
    <p:extLst>
      <p:ext uri="{BB962C8B-B14F-4D97-AF65-F5344CB8AC3E}">
        <p14:creationId xmlns:p14="http://schemas.microsoft.com/office/powerpoint/2010/main" val="40370113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eaLnBrk="0" hangingPunct="0">
              <a:spcBef>
                <a:spcPct val="50000"/>
              </a:spcBef>
            </a:pPr>
            <a:r>
              <a:rPr lang="en-US" sz="3600" b="1" dirty="0" smtClean="0">
                <a:solidFill>
                  <a:schemeClr val="accent1"/>
                </a:solidFill>
              </a:rPr>
              <a:t>Lead compound</a:t>
            </a:r>
            <a:r>
              <a:rPr lang="en-US" sz="3600" dirty="0" smtClean="0">
                <a:solidFill>
                  <a:schemeClr val="accent1"/>
                </a:solidFill>
              </a:rPr>
              <a:t>: </a:t>
            </a:r>
            <a:r>
              <a:rPr lang="en-US" dirty="0" smtClean="0"/>
              <a:t>is a prototype chemical compound that has a fundamental desired biologic or pharmacologic activity.</a:t>
            </a:r>
            <a:r>
              <a:rPr lang="ar-IQ" dirty="0" smtClean="0"/>
              <a:t> </a:t>
            </a:r>
            <a:endParaRPr lang="en-GB" dirty="0" smtClean="0"/>
          </a:p>
          <a:p>
            <a:pPr marL="342900" indent="-342900" algn="just" eaLnBrk="0" hangingPunct="0">
              <a:spcBef>
                <a:spcPct val="50000"/>
              </a:spcBef>
              <a:buFont typeface="Wingdings" panose="05000000000000000000" pitchFamily="2" charset="2"/>
              <a:buChar char="Ø"/>
            </a:pPr>
            <a:r>
              <a:rPr lang="en-GB" dirty="0" smtClean="0"/>
              <a:t> Although active, the lead compound may not possess all of the features desired, such as potency, absorbability, solubility, low toxicity, and so forth.</a:t>
            </a:r>
          </a:p>
          <a:p>
            <a:pPr marL="342900" indent="-342900" algn="just">
              <a:buFont typeface="Wingdings" panose="05000000000000000000" pitchFamily="2" charset="2"/>
              <a:buChar char="Ø"/>
            </a:pPr>
            <a:r>
              <a:rPr lang="en-US" dirty="0" smtClean="0"/>
              <a:t>the medicinal chemist ma seek to modify the lead compound’s chemical structure to </a:t>
            </a:r>
            <a:r>
              <a:rPr lang="en-US" dirty="0" smtClean="0">
                <a:solidFill>
                  <a:schemeClr val="accent5"/>
                </a:solidFill>
              </a:rPr>
              <a:t>achieve the desired feature while reducing the undesired ones</a:t>
            </a:r>
            <a:r>
              <a:rPr lang="en-US" dirty="0" smtClean="0"/>
              <a:t>.</a:t>
            </a:r>
          </a:p>
          <a:p>
            <a:pPr marL="342900" indent="-342900" algn="just">
              <a:buFont typeface="Wingdings" panose="05000000000000000000" pitchFamily="2" charset="2"/>
              <a:buChar char="Ø"/>
            </a:pPr>
            <a:r>
              <a:rPr lang="en-GB" dirty="0" smtClean="0"/>
              <a:t>The chemical modifications produce </a:t>
            </a:r>
            <a:r>
              <a:rPr lang="en-GB" dirty="0" err="1" smtClean="0"/>
              <a:t>analogs</a:t>
            </a:r>
            <a:r>
              <a:rPr lang="en-GB" dirty="0" smtClean="0"/>
              <a:t> with</a:t>
            </a:r>
          </a:p>
          <a:p>
            <a:pPr marL="457200" indent="-457200" algn="just" eaLnBrk="0" hangingPunct="0">
              <a:spcBef>
                <a:spcPct val="50000"/>
              </a:spcBef>
              <a:buFont typeface="+mj-lt"/>
              <a:buAutoNum type="arabicPeriod"/>
            </a:pPr>
            <a:r>
              <a:rPr lang="en-GB" dirty="0" smtClean="0"/>
              <a:t> additional or different functional groups</a:t>
            </a:r>
          </a:p>
          <a:p>
            <a:pPr marL="457200" indent="-457200" algn="just" eaLnBrk="0" hangingPunct="0">
              <a:spcBef>
                <a:spcPct val="50000"/>
              </a:spcBef>
              <a:buFont typeface="+mj-lt"/>
              <a:buAutoNum type="arabicPeriod"/>
            </a:pPr>
            <a:r>
              <a:rPr lang="en-GB" dirty="0" smtClean="0"/>
              <a:t>Altered ring structures</a:t>
            </a:r>
          </a:p>
          <a:p>
            <a:pPr marL="457200" indent="-457200" algn="just" eaLnBrk="0" hangingPunct="0">
              <a:spcBef>
                <a:spcPct val="50000"/>
              </a:spcBef>
              <a:buFont typeface="+mj-lt"/>
              <a:buAutoNum type="arabicPeriod"/>
            </a:pPr>
            <a:r>
              <a:rPr lang="en-GB" dirty="0" smtClean="0"/>
              <a:t>Different chemical configurations. </a:t>
            </a:r>
          </a:p>
          <a:p>
            <a:pPr marL="457200" indent="-457200" algn="just" eaLnBrk="0" hangingPunct="0">
              <a:spcBef>
                <a:spcPct val="50000"/>
              </a:spcBef>
              <a:buFont typeface="Wingdings" pitchFamily="2" charset="2"/>
              <a:buChar char="Ø"/>
            </a:pPr>
            <a:r>
              <a:rPr lang="en-GB" dirty="0" smtClean="0"/>
              <a:t>The results are modified chemical compounds capable of having different interactions with the body’s receptors, thereby eliciting different actions and intensities of action</a:t>
            </a:r>
            <a:endParaRPr lang="en-US" dirty="0"/>
          </a:p>
        </p:txBody>
      </p:sp>
    </p:spTree>
    <p:extLst>
      <p:ext uri="{BB962C8B-B14F-4D97-AF65-F5344CB8AC3E}">
        <p14:creationId xmlns:p14="http://schemas.microsoft.com/office/powerpoint/2010/main" val="99139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342900" indent="-342900" algn="just"/>
            <a:r>
              <a:rPr lang="en-US" dirty="0" smtClean="0"/>
              <a:t>The synthesis of derivatives of the prototype chemical may ultimately lead to successive generations of new compounds of the same pharmacologic type. </a:t>
            </a:r>
          </a:p>
          <a:p>
            <a:pPr marL="342900" indent="-342900" algn="just"/>
            <a:r>
              <a:rPr lang="en-US" dirty="0" smtClean="0"/>
              <a:t>This may be exemplified by </a:t>
            </a:r>
          </a:p>
          <a:p>
            <a:pPr marL="457200" indent="-457200" algn="just">
              <a:buFont typeface="+mj-lt"/>
              <a:buAutoNum type="arabicPeriod"/>
            </a:pPr>
            <a:r>
              <a:rPr lang="en-US" dirty="0" smtClean="0"/>
              <a:t>The development of new generations of cephalosporin antibiotics,</a:t>
            </a:r>
          </a:p>
          <a:p>
            <a:pPr marL="457200" indent="-457200" algn="just">
              <a:buFont typeface="+mj-lt"/>
              <a:buAutoNum type="arabicPeriod"/>
            </a:pPr>
            <a:r>
              <a:rPr lang="en-US" dirty="0" smtClean="0"/>
              <a:t> Additional H</a:t>
            </a:r>
            <a:r>
              <a:rPr lang="en-US" baseline="-25000" dirty="0" smtClean="0"/>
              <a:t>2</a:t>
            </a:r>
            <a:r>
              <a:rPr lang="en-US" dirty="0" smtClean="0"/>
              <a:t> antagonists from the pioneer drug Cimetidine. </a:t>
            </a:r>
          </a:p>
          <a:p>
            <a:pPr marL="457200" indent="-457200" algn="just">
              <a:buFont typeface="+mj-lt"/>
              <a:buAutoNum type="arabicPeriod"/>
            </a:pPr>
            <a:r>
              <a:rPr lang="en-US" dirty="0" smtClean="0"/>
              <a:t>The large series of antianxiety drugs derived from Benzodiazepine structure and the innovator drug </a:t>
            </a:r>
            <a:r>
              <a:rPr lang="en-US" dirty="0" err="1" smtClean="0"/>
              <a:t>chlordiazepine</a:t>
            </a:r>
            <a:r>
              <a:rPr lang="en-US" dirty="0" smtClean="0"/>
              <a:t> (Librium).</a:t>
            </a:r>
          </a:p>
          <a:p>
            <a:pPr algn="just"/>
            <a:endParaRPr lang="en-US" dirty="0" smtClean="0"/>
          </a:p>
          <a:p>
            <a:pPr algn="just"/>
            <a:r>
              <a:rPr lang="en-US" dirty="0" smtClean="0">
                <a:solidFill>
                  <a:schemeClr val="accent2">
                    <a:lumMod val="75000"/>
                  </a:schemeClr>
                </a:solidFill>
              </a:rPr>
              <a:t>Most drugs exhibit activities secondary to their primary pharmacologic action. It is fairly common to take advantage of a secondary activity by using molecular modification to develop new compounds that amplify the secondary use of the drug or by gaining approval to market the drug for a secondary indication</a:t>
            </a:r>
          </a:p>
          <a:p>
            <a:pPr marL="342900" indent="-342900" algn="just"/>
            <a:r>
              <a:rPr lang="en-US" b="1" dirty="0" smtClean="0"/>
              <a:t>Example</a:t>
            </a:r>
            <a:r>
              <a:rPr lang="en-US" dirty="0" smtClean="0"/>
              <a:t>:  </a:t>
            </a:r>
            <a:r>
              <a:rPr lang="en-US" dirty="0" err="1" smtClean="0">
                <a:solidFill>
                  <a:schemeClr val="accent4">
                    <a:lumMod val="75000"/>
                  </a:schemeClr>
                </a:solidFill>
              </a:rPr>
              <a:t>Finasteride</a:t>
            </a:r>
            <a:r>
              <a:rPr lang="en-US" dirty="0" smtClean="0">
                <a:solidFill>
                  <a:schemeClr val="accent4">
                    <a:lumMod val="75000"/>
                  </a:schemeClr>
                </a:solidFill>
              </a:rPr>
              <a:t> (</a:t>
            </a:r>
            <a:r>
              <a:rPr lang="en-US" dirty="0" err="1" smtClean="0">
                <a:solidFill>
                  <a:schemeClr val="accent4">
                    <a:lumMod val="75000"/>
                  </a:schemeClr>
                </a:solidFill>
              </a:rPr>
              <a:t>Proscar</a:t>
            </a:r>
            <a:r>
              <a:rPr lang="en-US" dirty="0" smtClean="0">
                <a:solidFill>
                  <a:schemeClr val="accent4">
                    <a:lumMod val="75000"/>
                  </a:schemeClr>
                </a:solidFill>
              </a:rPr>
              <a:t>) </a:t>
            </a:r>
            <a:r>
              <a:rPr lang="en-US" dirty="0" smtClean="0"/>
              <a:t>was originally developed and approved to treat benign prostatic hyperplasia. Later, the same drug as (</a:t>
            </a:r>
            <a:r>
              <a:rPr lang="en-US" dirty="0" err="1" smtClean="0"/>
              <a:t>Propecia</a:t>
            </a:r>
            <a:r>
              <a:rPr lang="en-US" u="sng" dirty="0" smtClean="0"/>
              <a:t>)</a:t>
            </a:r>
            <a:r>
              <a:rPr lang="en-US" dirty="0" smtClean="0"/>
              <a:t> was approved at lower recommended dosage to treat male pattern baldness.</a:t>
            </a:r>
          </a:p>
          <a:p>
            <a:endParaRPr lang="en-US" dirty="0"/>
          </a:p>
        </p:txBody>
      </p:sp>
    </p:spTree>
    <p:extLst>
      <p:ext uri="{BB962C8B-B14F-4D97-AF65-F5344CB8AC3E}">
        <p14:creationId xmlns:p14="http://schemas.microsoft.com/office/powerpoint/2010/main" val="727179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eaLnBrk="0" hangingPunct="0">
              <a:spcBef>
                <a:spcPct val="50000"/>
              </a:spcBef>
            </a:pPr>
            <a:r>
              <a:rPr lang="en-US" b="1" dirty="0" err="1" smtClean="0">
                <a:solidFill>
                  <a:schemeClr val="accent1"/>
                </a:solidFill>
              </a:rPr>
              <a:t>Prodrugs</a:t>
            </a:r>
            <a:r>
              <a:rPr lang="en-US" b="1" dirty="0" smtClean="0">
                <a:solidFill>
                  <a:schemeClr val="accent1"/>
                </a:solidFill>
              </a:rPr>
              <a:t>:</a:t>
            </a:r>
            <a:r>
              <a:rPr lang="en-US" b="1" dirty="0" smtClean="0"/>
              <a:t> </a:t>
            </a:r>
            <a:r>
              <a:rPr lang="en-US" dirty="0" smtClean="0"/>
              <a:t>is a term used to described a compound that requires metabolic biotransformation following administration to produce the desired pharmacologically active compound.</a:t>
            </a:r>
          </a:p>
          <a:p>
            <a:pPr algn="just" eaLnBrk="0" hangingPunct="0">
              <a:spcBef>
                <a:spcPct val="50000"/>
              </a:spcBef>
              <a:buFont typeface="Wingdings" pitchFamily="2" charset="2"/>
              <a:buChar char="Ø"/>
            </a:pPr>
            <a:r>
              <a:rPr lang="en-GB" dirty="0" smtClean="0"/>
              <a:t> The conversion of an inactive </a:t>
            </a:r>
            <a:r>
              <a:rPr lang="en-GB" dirty="0" err="1" smtClean="0"/>
              <a:t>prodrug</a:t>
            </a:r>
            <a:r>
              <a:rPr lang="en-GB" dirty="0" smtClean="0"/>
              <a:t> to an active compound occurs primarily through enzymatic biochemical cleavage. </a:t>
            </a:r>
          </a:p>
          <a:p>
            <a:pPr algn="just"/>
            <a:r>
              <a:rPr lang="en-US" b="1" dirty="0" smtClean="0">
                <a:solidFill>
                  <a:schemeClr val="accent4">
                    <a:lumMod val="75000"/>
                  </a:schemeClr>
                </a:solidFill>
              </a:rPr>
              <a:t>Example of </a:t>
            </a:r>
            <a:r>
              <a:rPr lang="en-US" b="1" dirty="0" err="1" smtClean="0">
                <a:solidFill>
                  <a:schemeClr val="accent4">
                    <a:lumMod val="75000"/>
                  </a:schemeClr>
                </a:solidFill>
              </a:rPr>
              <a:t>Prodrug</a:t>
            </a:r>
            <a:r>
              <a:rPr lang="en-US" b="1" dirty="0" smtClean="0">
                <a:solidFill>
                  <a:schemeClr val="accent4">
                    <a:lumMod val="75000"/>
                  </a:schemeClr>
                </a:solidFill>
              </a:rPr>
              <a:t>:</a:t>
            </a:r>
          </a:p>
          <a:p>
            <a:pPr algn="just"/>
            <a:r>
              <a:rPr lang="en-US" b="1" dirty="0" smtClean="0"/>
              <a:t> </a:t>
            </a:r>
            <a:r>
              <a:rPr lang="en-US" dirty="0" err="1" smtClean="0"/>
              <a:t>Enalapril</a:t>
            </a:r>
            <a:r>
              <a:rPr lang="en-US" dirty="0" smtClean="0"/>
              <a:t> maleate (</a:t>
            </a:r>
            <a:r>
              <a:rPr lang="en-US" dirty="0" err="1" smtClean="0"/>
              <a:t>Vasotec</a:t>
            </a:r>
            <a:r>
              <a:rPr lang="en-US" dirty="0" smtClean="0"/>
              <a:t>) which, after oral administration, is </a:t>
            </a:r>
            <a:r>
              <a:rPr lang="en-US" dirty="0" err="1" smtClean="0"/>
              <a:t>bioactivated</a:t>
            </a:r>
            <a:r>
              <a:rPr lang="en-US" dirty="0" smtClean="0"/>
              <a:t> by hydrolysis to </a:t>
            </a:r>
            <a:r>
              <a:rPr lang="en-US" dirty="0" err="1" smtClean="0"/>
              <a:t>enalaprilat</a:t>
            </a:r>
            <a:r>
              <a:rPr lang="en-US" dirty="0" smtClean="0"/>
              <a:t>, an ACE inhibitor used in the treatment of hypertension.</a:t>
            </a:r>
          </a:p>
          <a:p>
            <a:pPr algn="just"/>
            <a:r>
              <a:rPr lang="en-US" dirty="0" err="1" smtClean="0"/>
              <a:t>Prodrug</a:t>
            </a:r>
            <a:r>
              <a:rPr lang="en-US" dirty="0" smtClean="0"/>
              <a:t> may be design preferentially for </a:t>
            </a:r>
          </a:p>
          <a:p>
            <a:pPr marL="457200" indent="-457200" algn="just">
              <a:buFont typeface="+mj-lt"/>
              <a:buAutoNum type="arabicPeriod"/>
            </a:pPr>
            <a:r>
              <a:rPr lang="en-US" dirty="0" smtClean="0">
                <a:solidFill>
                  <a:schemeClr val="accent1"/>
                </a:solidFill>
              </a:rPr>
              <a:t>solubility,</a:t>
            </a:r>
            <a:r>
              <a:rPr lang="en-US" dirty="0" smtClean="0"/>
              <a:t> hydrocortisone sodium succinate, could be prepared through the addition of a functional group that later would be detached by the metabolic process to yield, once again, the active drug molecule</a:t>
            </a:r>
          </a:p>
          <a:p>
            <a:pPr marL="457200" indent="-457200" algn="just">
              <a:buFont typeface="+mj-lt"/>
              <a:buAutoNum type="arabicPeriod"/>
            </a:pPr>
            <a:r>
              <a:rPr lang="en-US" dirty="0" smtClean="0">
                <a:solidFill>
                  <a:schemeClr val="accent1"/>
                </a:solidFill>
              </a:rPr>
              <a:t>absorption,</a:t>
            </a:r>
            <a:r>
              <a:rPr lang="en-GB" dirty="0" smtClean="0"/>
              <a:t>the addition of the </a:t>
            </a:r>
            <a:r>
              <a:rPr lang="en-GB" dirty="0" err="1" smtClean="0"/>
              <a:t>decanoate</a:t>
            </a:r>
            <a:r>
              <a:rPr lang="en-GB" dirty="0" smtClean="0"/>
              <a:t> ester to the haloperidol molecule makes the molecule less water soluble. Subsequently, when it is administered by a deep IM provides a sustained effect 4 Weeks.</a:t>
            </a:r>
            <a:endParaRPr lang="en-US" dirty="0" smtClean="0">
              <a:solidFill>
                <a:schemeClr val="accent1"/>
              </a:solidFill>
            </a:endParaRPr>
          </a:p>
          <a:p>
            <a:pPr marL="457200" indent="-457200" algn="just">
              <a:buFont typeface="+mj-lt"/>
              <a:buAutoNum type="arabicPeriod"/>
            </a:pPr>
            <a:r>
              <a:rPr lang="en-US" dirty="0" smtClean="0">
                <a:solidFill>
                  <a:schemeClr val="accent1"/>
                </a:solidFill>
              </a:rPr>
              <a:t>prolonged release </a:t>
            </a:r>
            <a:r>
              <a:rPr lang="en-US" dirty="0" smtClean="0"/>
              <a:t>Depending on a </a:t>
            </a:r>
            <a:r>
              <a:rPr lang="en-US" dirty="0" err="1" smtClean="0"/>
              <a:t>prodrug’s</a:t>
            </a:r>
            <a:r>
              <a:rPr lang="en-US" dirty="0" smtClean="0"/>
              <a:t> rate of metabolic conversion to an active drug,</a:t>
            </a:r>
            <a:r>
              <a:rPr lang="en-US" dirty="0" smtClean="0">
                <a:solidFill>
                  <a:schemeClr val="accent1"/>
                </a:solidFill>
              </a:rPr>
              <a:t> </a:t>
            </a:r>
          </a:p>
          <a:p>
            <a:pPr marL="457200" indent="-457200" algn="just">
              <a:buFont typeface="+mj-lt"/>
              <a:buAutoNum type="arabicPeriod"/>
            </a:pPr>
            <a:r>
              <a:rPr lang="en-US" dirty="0" smtClean="0">
                <a:solidFill>
                  <a:schemeClr val="accent1"/>
                </a:solidFill>
              </a:rPr>
              <a:t> </a:t>
            </a:r>
            <a:r>
              <a:rPr lang="en-US" dirty="0" err="1" smtClean="0">
                <a:solidFill>
                  <a:schemeClr val="accent1"/>
                </a:solidFill>
              </a:rPr>
              <a:t>biostability</a:t>
            </a:r>
            <a:endParaRPr lang="en-US" dirty="0" smtClean="0">
              <a:solidFill>
                <a:schemeClr val="accent1"/>
              </a:solidFill>
            </a:endParaRPr>
          </a:p>
          <a:p>
            <a:endParaRPr lang="en-US" dirty="0"/>
          </a:p>
        </p:txBody>
      </p:sp>
    </p:spTree>
    <p:extLst>
      <p:ext uri="{BB962C8B-B14F-4D97-AF65-F5344CB8AC3E}">
        <p14:creationId xmlns:p14="http://schemas.microsoft.com/office/powerpoint/2010/main" val="831405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b="1" dirty="0" err="1" smtClean="0">
                <a:solidFill>
                  <a:schemeClr val="accent2">
                    <a:lumMod val="60000"/>
                    <a:lumOff val="40000"/>
                  </a:schemeClr>
                </a:solidFill>
              </a:rPr>
              <a:t>Biostability</a:t>
            </a:r>
            <a:endParaRPr lang="en-US" b="1" dirty="0" smtClean="0">
              <a:solidFill>
                <a:schemeClr val="accent2">
                  <a:lumMod val="60000"/>
                  <a:lumOff val="40000"/>
                </a:schemeClr>
              </a:solidFill>
            </a:endParaRPr>
          </a:p>
          <a:p>
            <a:pPr algn="just">
              <a:buFontTx/>
              <a:buChar char="-"/>
            </a:pPr>
            <a:r>
              <a:rPr lang="en-US" dirty="0" smtClean="0"/>
              <a:t>If an active drug is prematurely destroyed by biochemical or enzymatic process, the design of a </a:t>
            </a:r>
            <a:r>
              <a:rPr lang="en-US" dirty="0" err="1" smtClean="0"/>
              <a:t>prodrug</a:t>
            </a:r>
            <a:r>
              <a:rPr lang="en-US" dirty="0" smtClean="0"/>
              <a:t> may protect the drug during its transport in the body. </a:t>
            </a:r>
          </a:p>
          <a:p>
            <a:pPr algn="just">
              <a:buFontTx/>
              <a:buChar char="-"/>
            </a:pPr>
            <a:r>
              <a:rPr lang="en-US" dirty="0" err="1" smtClean="0">
                <a:solidFill>
                  <a:srgbClr val="FF0000"/>
                </a:solidFill>
              </a:rPr>
              <a:t>valacyclovir</a:t>
            </a:r>
            <a:r>
              <a:rPr lang="en-US" dirty="0" smtClean="0"/>
              <a:t> is a </a:t>
            </a:r>
            <a:r>
              <a:rPr lang="en-US" dirty="0" err="1" smtClean="0"/>
              <a:t>prodrug</a:t>
            </a:r>
            <a:r>
              <a:rPr lang="en-US" dirty="0" smtClean="0"/>
              <a:t> of </a:t>
            </a:r>
            <a:r>
              <a:rPr lang="en-US" dirty="0" smtClean="0">
                <a:solidFill>
                  <a:srgbClr val="FF0000"/>
                </a:solidFill>
              </a:rPr>
              <a:t>acyclovir. </a:t>
            </a:r>
            <a:r>
              <a:rPr lang="en-US" dirty="0" smtClean="0"/>
              <a:t>Normally, the bioavailability of acyclovir is 10% to 20% after oral administration. </a:t>
            </a:r>
            <a:r>
              <a:rPr lang="en-US" dirty="0" err="1" smtClean="0"/>
              <a:t>Valacyclovir</a:t>
            </a:r>
            <a:r>
              <a:rPr lang="en-US" dirty="0" smtClean="0"/>
              <a:t> is converted to acyclovir by liver esterase via the first pass metabolism resulting in a 55% bioavailability.</a:t>
            </a:r>
          </a:p>
          <a:p>
            <a:pPr algn="just">
              <a:buFontTx/>
              <a:buChar char="-"/>
            </a:pPr>
            <a:r>
              <a:rPr lang="en-US" dirty="0" smtClean="0"/>
              <a:t> In addition, the use of a </a:t>
            </a:r>
            <a:r>
              <a:rPr lang="en-US" dirty="0" err="1" smtClean="0"/>
              <a:t>prodrug</a:t>
            </a:r>
            <a:r>
              <a:rPr lang="en-US" dirty="0" smtClean="0"/>
              <a:t> could result in site-specific action of greater potency. </a:t>
            </a:r>
          </a:p>
          <a:p>
            <a:pPr algn="just">
              <a:buFontTx/>
              <a:buChar char="-"/>
            </a:pPr>
            <a:r>
              <a:rPr lang="en-US" dirty="0" smtClean="0"/>
              <a:t>For example, </a:t>
            </a:r>
            <a:r>
              <a:rPr lang="en-US" dirty="0" smtClean="0">
                <a:solidFill>
                  <a:srgbClr val="FF0000"/>
                </a:solidFill>
              </a:rPr>
              <a:t>dopamine</a:t>
            </a:r>
            <a:r>
              <a:rPr lang="en-US" dirty="0" smtClean="0"/>
              <a:t> in the treatment of </a:t>
            </a:r>
            <a:r>
              <a:rPr lang="en-US" dirty="0" err="1" smtClean="0"/>
              <a:t>parkinson</a:t>
            </a:r>
            <a:r>
              <a:rPr lang="en-US" dirty="0" smtClean="0"/>
              <a:t> disease is unable to cross the blood-brain barrier. However, its </a:t>
            </a:r>
            <a:r>
              <a:rPr lang="en-US" dirty="0" err="1" smtClean="0"/>
              <a:t>prodrug</a:t>
            </a:r>
            <a:r>
              <a:rPr lang="en-US" dirty="0" smtClean="0"/>
              <a:t>, </a:t>
            </a:r>
            <a:r>
              <a:rPr lang="en-US" dirty="0" smtClean="0">
                <a:solidFill>
                  <a:srgbClr val="FF0000"/>
                </a:solidFill>
              </a:rPr>
              <a:t>levodopa</a:t>
            </a:r>
            <a:r>
              <a:rPr lang="en-US" dirty="0" smtClean="0"/>
              <a:t>, is able to cross the blood-brain barrier and then is converted to dopamine.   </a:t>
            </a:r>
          </a:p>
          <a:p>
            <a:endParaRPr lang="en-US" dirty="0"/>
          </a:p>
        </p:txBody>
      </p:sp>
    </p:spTree>
    <p:extLst>
      <p:ext uri="{BB962C8B-B14F-4D97-AF65-F5344CB8AC3E}">
        <p14:creationId xmlns:p14="http://schemas.microsoft.com/office/powerpoint/2010/main" val="2342752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FDA’s Definition of a New Drug</a:t>
            </a:r>
            <a:br>
              <a:rPr lang="en-US" dirty="0" smtClean="0">
                <a:solidFill>
                  <a:schemeClr val="accent1"/>
                </a:solidFill>
              </a:rPr>
            </a:br>
            <a:endParaRPr lang="en-US" dirty="0"/>
          </a:p>
        </p:txBody>
      </p:sp>
      <p:sp>
        <p:nvSpPr>
          <p:cNvPr id="3" name="Content Placeholder 2"/>
          <p:cNvSpPr>
            <a:spLocks noGrp="1"/>
          </p:cNvSpPr>
          <p:nvPr>
            <p:ph idx="1"/>
          </p:nvPr>
        </p:nvSpPr>
        <p:spPr/>
        <p:txBody>
          <a:bodyPr>
            <a:normAutofit fontScale="85000" lnSpcReduction="20000"/>
          </a:bodyPr>
          <a:lstStyle/>
          <a:p>
            <a:pPr marL="342900" indent="-342900" algn="just">
              <a:buFont typeface="Wingdings" panose="05000000000000000000" pitchFamily="2" charset="2"/>
              <a:buChar char="Ø"/>
            </a:pPr>
            <a:r>
              <a:rPr lang="en-US" dirty="0" smtClean="0"/>
              <a:t> </a:t>
            </a:r>
            <a:r>
              <a:rPr lang="en-US" dirty="0" smtClean="0">
                <a:solidFill>
                  <a:srgbClr val="FF0000"/>
                </a:solidFill>
              </a:rPr>
              <a:t>A New Molecular Entity (NME) </a:t>
            </a:r>
            <a:r>
              <a:rPr lang="en-US" dirty="0" smtClean="0"/>
              <a:t>is defined by the FDA as an active ingredient that has never before been marketed in the United States in any form</a:t>
            </a:r>
          </a:p>
          <a:p>
            <a:pPr marL="342900" indent="-342900">
              <a:buFont typeface="Wingdings" panose="05000000000000000000" pitchFamily="2" charset="2"/>
              <a:buChar char="Ø"/>
            </a:pPr>
            <a:r>
              <a:rPr lang="en-US" dirty="0" smtClean="0"/>
              <a:t>According to the FDA, a new drug is any drug that is not recognized as being safe and effective in the conditions recommended for its use in the labeling among experts who are qualified by scientific training and experience.</a:t>
            </a:r>
          </a:p>
          <a:p>
            <a:pPr algn="just"/>
            <a:r>
              <a:rPr lang="en-GB" b="1" dirty="0" smtClean="0">
                <a:solidFill>
                  <a:srgbClr val="FF0000"/>
                </a:solidFill>
              </a:rPr>
              <a:t>Note:  </a:t>
            </a:r>
            <a:r>
              <a:rPr lang="en-GB" b="1" u="sng" dirty="0" smtClean="0">
                <a:solidFill>
                  <a:srgbClr val="FF0000"/>
                </a:solidFill>
              </a:rPr>
              <a:t>A drug need not be a new chemical entity to be considered new.</a:t>
            </a:r>
          </a:p>
          <a:p>
            <a:pPr marL="457200" indent="-457200" algn="just">
              <a:buFont typeface="+mj-lt"/>
              <a:buAutoNum type="arabicPeriod"/>
            </a:pPr>
            <a:r>
              <a:rPr lang="en-GB" dirty="0" smtClean="0"/>
              <a:t> A change in a previously approved drug product’s formulation or method of manufacture </a:t>
            </a:r>
            <a:r>
              <a:rPr lang="en-US" dirty="0" smtClean="0"/>
              <a:t>constitutes newness under the law since such changes can alter the therapeutic efficacy and/or safety of a product</a:t>
            </a:r>
            <a:endParaRPr lang="en-GB" dirty="0" smtClean="0"/>
          </a:p>
          <a:p>
            <a:pPr marL="457200" indent="-457200" algn="just">
              <a:buFont typeface="+mj-lt"/>
              <a:buAutoNum type="arabicPeriod"/>
            </a:pPr>
            <a:r>
              <a:rPr lang="en-US" dirty="0" smtClean="0"/>
              <a:t>A combination of two or more old drugs or a change in the usual proportions of drugs in an established combination product </a:t>
            </a:r>
          </a:p>
          <a:p>
            <a:pPr marL="457200" indent="-457200" algn="just">
              <a:buFont typeface="+mj-lt"/>
              <a:buAutoNum type="arabicPeriod"/>
            </a:pPr>
            <a:r>
              <a:rPr lang="en-GB" dirty="0" smtClean="0"/>
              <a:t>A proposed new use for an established drug, a new dosage schedule or regimen, a new route of administration, or new dosage form makes a drug or a drug product’s status new and triggers reconsideration for safety and efficacy. </a:t>
            </a:r>
            <a:endParaRPr lang="en-US" dirty="0" smtClean="0"/>
          </a:p>
          <a:p>
            <a:endParaRPr lang="en-US" dirty="0"/>
          </a:p>
        </p:txBody>
      </p:sp>
    </p:spTree>
    <p:extLst>
      <p:ext uri="{BB962C8B-B14F-4D97-AF65-F5344CB8AC3E}">
        <p14:creationId xmlns:p14="http://schemas.microsoft.com/office/powerpoint/2010/main" val="37226875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Drug Nomenclature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GB" dirty="0" smtClean="0"/>
              <a:t>When first synthesized or identified from a natural source, an organic compound is represented by an empirical formula, for example, C</a:t>
            </a:r>
            <a:r>
              <a:rPr lang="en-GB" baseline="-25000" dirty="0" smtClean="0"/>
              <a:t>16</a:t>
            </a:r>
            <a:r>
              <a:rPr lang="en-GB" dirty="0" smtClean="0"/>
              <a:t>H</a:t>
            </a:r>
            <a:r>
              <a:rPr lang="en-GB" baseline="-25000" dirty="0" smtClean="0"/>
              <a:t>19</a:t>
            </a:r>
            <a:r>
              <a:rPr lang="en-GB" dirty="0" smtClean="0"/>
              <a:t>N</a:t>
            </a:r>
            <a:r>
              <a:rPr lang="en-GB" baseline="-25000" dirty="0" smtClean="0"/>
              <a:t>3</a:t>
            </a:r>
            <a:r>
              <a:rPr lang="en-GB" dirty="0" smtClean="0"/>
              <a:t>O</a:t>
            </a:r>
            <a:r>
              <a:rPr lang="en-GB" baseline="-25000" dirty="0" smtClean="0"/>
              <a:t>5</a:t>
            </a:r>
            <a:r>
              <a:rPr lang="en-GB" dirty="0" smtClean="0"/>
              <a:t>S.3H</a:t>
            </a:r>
            <a:r>
              <a:rPr lang="en-GB" baseline="-25000" dirty="0" smtClean="0"/>
              <a:t>2</a:t>
            </a:r>
            <a:r>
              <a:rPr lang="en-GB" dirty="0" smtClean="0"/>
              <a:t>O for amoxicillin, which indicates the number and relationship of the atoms in the molecule. </a:t>
            </a:r>
          </a:p>
          <a:p>
            <a:pPr algn="just"/>
            <a:r>
              <a:rPr lang="en-GB" dirty="0" smtClean="0"/>
              <a:t>As knowledge of the relative locations of these atoms increases, the compound receives a systematic chemical name, such as</a:t>
            </a:r>
          </a:p>
          <a:p>
            <a:pPr algn="just">
              <a:buNone/>
            </a:pPr>
            <a:r>
              <a:rPr lang="en-GB" dirty="0" smtClean="0"/>
              <a:t>   4-Thia-1-azabicylco[3.2.0]heptane-2-carboxylic acid, 6-[amino(4-hydroxyphenyl)acetyl]amino-3,3-dimethyl-7—</a:t>
            </a:r>
            <a:r>
              <a:rPr lang="en-GB" dirty="0" err="1" smtClean="0"/>
              <a:t>oxo</a:t>
            </a:r>
            <a:r>
              <a:rPr lang="en-GB" dirty="0" smtClean="0"/>
              <a:t>, </a:t>
            </a:r>
            <a:r>
              <a:rPr lang="en-GB" dirty="0" err="1" smtClean="0"/>
              <a:t>trihydrate</a:t>
            </a:r>
            <a:r>
              <a:rPr lang="en-GB" dirty="0" smtClean="0"/>
              <a:t> 2S[2[alpha],[5[alpha].6[beta](S*)]]. </a:t>
            </a:r>
          </a:p>
          <a:p>
            <a:pPr algn="just"/>
            <a:r>
              <a:rPr lang="en-GB" dirty="0" smtClean="0"/>
              <a:t>To be adequate and fully specific, name must reveal every part of the compound’s molecular structure, so that it describes only that compound and no other.</a:t>
            </a:r>
            <a:endParaRPr lang="ar-IQ" dirty="0" smtClean="0"/>
          </a:p>
          <a:p>
            <a:endParaRPr lang="en-US" dirty="0"/>
          </a:p>
        </p:txBody>
      </p:sp>
    </p:spTree>
    <p:extLst>
      <p:ext uri="{BB962C8B-B14F-4D97-AF65-F5344CB8AC3E}">
        <p14:creationId xmlns:p14="http://schemas.microsoft.com/office/powerpoint/2010/main" val="2741514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buFont typeface="Wingdings" pitchFamily="2" charset="2"/>
              <a:buChar char="Ø"/>
            </a:pPr>
            <a:r>
              <a:rPr lang="en-US" dirty="0" smtClean="0"/>
              <a:t>The systematic name is generally so formidable that it soon is replaced in scientific communication by a shortened name, which, although less descriptive chemically, is understood to refer only to that chemical compound. </a:t>
            </a:r>
          </a:p>
          <a:p>
            <a:pPr algn="just"/>
            <a:endParaRPr lang="en-US" dirty="0" smtClean="0"/>
          </a:p>
          <a:p>
            <a:pPr algn="just">
              <a:buFont typeface="Wingdings" pitchFamily="2" charset="2"/>
              <a:buChar char="Ø"/>
            </a:pPr>
            <a:r>
              <a:rPr lang="en-GB" dirty="0" smtClean="0"/>
              <a:t>This shortened name is the chemical’s </a:t>
            </a:r>
            <a:r>
              <a:rPr lang="en-GB" dirty="0" err="1" smtClean="0"/>
              <a:t>nonproprietary</a:t>
            </a:r>
            <a:r>
              <a:rPr lang="en-GB" dirty="0" smtClean="0"/>
              <a:t> (or generic) name (e.g., amoxicillin).</a:t>
            </a:r>
          </a:p>
          <a:p>
            <a:pPr algn="just"/>
            <a:endParaRPr lang="en-GB" dirty="0" smtClean="0"/>
          </a:p>
          <a:p>
            <a:pPr algn="just">
              <a:buFont typeface="Wingdings" pitchFamily="2" charset="2"/>
              <a:buChar char="Ø"/>
            </a:pPr>
            <a:r>
              <a:rPr lang="en-GB" dirty="0" smtClean="0"/>
              <a:t> Today, many companies give their new compound code numbers before assigning a </a:t>
            </a:r>
            <a:r>
              <a:rPr lang="en-GB" dirty="0" err="1" smtClean="0"/>
              <a:t>nonproprietary</a:t>
            </a:r>
            <a:r>
              <a:rPr lang="en-GB" dirty="0" smtClean="0"/>
              <a:t> name. </a:t>
            </a:r>
          </a:p>
          <a:p>
            <a:pPr algn="just">
              <a:buFont typeface="Wingdings" pitchFamily="2" charset="2"/>
              <a:buChar char="Ø"/>
            </a:pPr>
            <a:endParaRPr lang="en-GB" dirty="0" smtClean="0"/>
          </a:p>
          <a:p>
            <a:pPr algn="just">
              <a:buFont typeface="Wingdings" pitchFamily="2" charset="2"/>
              <a:buChar char="Ø"/>
            </a:pPr>
            <a:r>
              <a:rPr lang="en-GB" dirty="0" smtClean="0"/>
              <a:t>These code numbers take the form of an identifying prefix letter or letters that identify the drug’s sponsor, followed by a number that further identifies the test compound (e.g., SQ 14,225,  the investigational code number for the drug captopril, initially developed by Squibb). </a:t>
            </a:r>
          </a:p>
          <a:p>
            <a:pPr algn="just">
              <a:buFont typeface="Wingdings" pitchFamily="2" charset="2"/>
              <a:buChar char="Ø"/>
            </a:pPr>
            <a:endParaRPr lang="en-GB" dirty="0" smtClean="0"/>
          </a:p>
          <a:p>
            <a:pPr algn="just">
              <a:buFont typeface="Wingdings" pitchFamily="2" charset="2"/>
              <a:buChar char="Ø"/>
            </a:pPr>
            <a:r>
              <a:rPr lang="en-GB" dirty="0" smtClean="0"/>
              <a:t>The code number frequently stays with a compound from its initial preclinical laboratory investigation through human clinical trials.</a:t>
            </a:r>
          </a:p>
          <a:p>
            <a:pPr>
              <a:buFont typeface="Wingdings" pitchFamily="2" charset="2"/>
              <a:buChar char="Ø"/>
            </a:pPr>
            <a:endParaRPr lang="en-US" dirty="0" smtClean="0"/>
          </a:p>
          <a:p>
            <a:endParaRPr lang="en-US" dirty="0"/>
          </a:p>
        </p:txBody>
      </p:sp>
    </p:spTree>
    <p:extLst>
      <p:ext uri="{BB962C8B-B14F-4D97-AF65-F5344CB8AC3E}">
        <p14:creationId xmlns:p14="http://schemas.microsoft.com/office/powerpoint/2010/main" val="1635937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GB" dirty="0" smtClean="0">
                <a:solidFill>
                  <a:schemeClr val="tx1"/>
                </a:solidFill>
              </a:rPr>
              <a:t>When the results of testing indicate that a compound shows sufficient promise of becoming a drug. The sponsor may formally propose a </a:t>
            </a:r>
            <a:r>
              <a:rPr lang="en-GB" dirty="0" err="1" smtClean="0">
                <a:solidFill>
                  <a:schemeClr val="tx1"/>
                </a:solidFill>
              </a:rPr>
              <a:t>nonproprietary</a:t>
            </a:r>
            <a:r>
              <a:rPr lang="en-GB" dirty="0" smtClean="0">
                <a:solidFill>
                  <a:schemeClr val="tx1"/>
                </a:solidFill>
              </a:rPr>
              <a:t> name to the </a:t>
            </a:r>
            <a:r>
              <a:rPr lang="en-GB" dirty="0" smtClean="0">
                <a:solidFill>
                  <a:srgbClr val="FF0000"/>
                </a:solidFill>
              </a:rPr>
              <a:t>U.S. Adopted Names (USAN) Council</a:t>
            </a:r>
            <a:r>
              <a:rPr lang="en-GB" dirty="0" smtClean="0">
                <a:solidFill>
                  <a:schemeClr val="tx1"/>
                </a:solidFill>
              </a:rPr>
              <a:t> in association with the USP Expert Committee on Nomenclature, the FDA, and the U.S. Patent and Trademark Office (and foreign agencies as well) for a proprietary or trademark name.</a:t>
            </a:r>
          </a:p>
          <a:p>
            <a:pPr algn="just"/>
            <a:r>
              <a:rPr lang="en-GB" u="sng" dirty="0" err="1" smtClean="0">
                <a:solidFill>
                  <a:schemeClr val="tx1"/>
                </a:solidFill>
              </a:rPr>
              <a:t>Nonproprietary</a:t>
            </a:r>
            <a:r>
              <a:rPr lang="en-GB" u="sng" dirty="0" smtClean="0">
                <a:solidFill>
                  <a:schemeClr val="tx1"/>
                </a:solidFill>
              </a:rPr>
              <a:t> names are issued only for single agents, whereas proprietary names may be associated with a single chemical entity or with a mixture of chemicals constituting a specific proprietary product</a:t>
            </a:r>
            <a:r>
              <a:rPr lang="en-GB" dirty="0" smtClean="0">
                <a:solidFill>
                  <a:schemeClr val="tx1"/>
                </a:solidFill>
              </a:rPr>
              <a:t>. </a:t>
            </a:r>
            <a:endParaRPr lang="en-US" dirty="0" smtClean="0">
              <a:solidFill>
                <a:schemeClr val="tx1"/>
              </a:solidFill>
            </a:endParaRPr>
          </a:p>
          <a:p>
            <a:pPr algn="just"/>
            <a:r>
              <a:rPr lang="en-US" dirty="0" smtClean="0">
                <a:solidFill>
                  <a:schemeClr val="tx1"/>
                </a:solidFill>
              </a:rPr>
              <a:t>The task of designating appropriate </a:t>
            </a:r>
            <a:r>
              <a:rPr lang="en-US" b="1" dirty="0" smtClean="0">
                <a:solidFill>
                  <a:schemeClr val="tx1"/>
                </a:solidFill>
              </a:rPr>
              <a:t>non-proprietary names</a:t>
            </a:r>
            <a:r>
              <a:rPr lang="en-US" dirty="0" smtClean="0">
                <a:solidFill>
                  <a:schemeClr val="tx1"/>
                </a:solidFill>
              </a:rPr>
              <a:t> for newly found chemical agents rests primarily with the </a:t>
            </a:r>
            <a:r>
              <a:rPr lang="en-US" b="1" u="sng" dirty="0" smtClean="0">
                <a:solidFill>
                  <a:schemeClr val="tx1"/>
                </a:solidFill>
              </a:rPr>
              <a:t>USAN</a:t>
            </a:r>
            <a:r>
              <a:rPr lang="en-US" i="1" u="sng" dirty="0" smtClean="0">
                <a:solidFill>
                  <a:schemeClr val="tx1"/>
                </a:solidFill>
              </a:rPr>
              <a:t> </a:t>
            </a:r>
            <a:r>
              <a:rPr lang="en-US" dirty="0" smtClean="0">
                <a:solidFill>
                  <a:schemeClr val="tx1"/>
                </a:solidFill>
              </a:rPr>
              <a:t>Council.</a:t>
            </a:r>
          </a:p>
          <a:p>
            <a:pPr algn="just">
              <a:buFont typeface="Wingdings" pitchFamily="2" charset="2"/>
              <a:buChar char="Ø"/>
            </a:pPr>
            <a:r>
              <a:rPr lang="en-US" dirty="0" smtClean="0">
                <a:solidFill>
                  <a:schemeClr val="tx1"/>
                </a:solidFill>
              </a:rPr>
              <a:t> The </a:t>
            </a:r>
            <a:r>
              <a:rPr lang="en-US" b="1" dirty="0" smtClean="0">
                <a:solidFill>
                  <a:schemeClr val="tx1"/>
                </a:solidFill>
              </a:rPr>
              <a:t>official name</a:t>
            </a:r>
            <a:r>
              <a:rPr lang="en-US" dirty="0" smtClean="0">
                <a:solidFill>
                  <a:schemeClr val="tx1"/>
                </a:solidFill>
              </a:rPr>
              <a:t> for a drug is referred to as the drug</a:t>
            </a:r>
            <a:r>
              <a:rPr lang="en-US" b="1" dirty="0" smtClean="0">
                <a:solidFill>
                  <a:schemeClr val="tx1"/>
                </a:solidFill>
              </a:rPr>
              <a:t> nonproprietary or public name</a:t>
            </a:r>
            <a:r>
              <a:rPr lang="en-GB" b="1" dirty="0" smtClean="0">
                <a:solidFill>
                  <a:schemeClr val="tx1"/>
                </a:solidFill>
              </a:rPr>
              <a:t>.</a:t>
            </a:r>
          </a:p>
          <a:p>
            <a:pPr algn="just">
              <a:buFont typeface="Wingdings" pitchFamily="2" charset="2"/>
              <a:buChar char="Ø"/>
            </a:pPr>
            <a:r>
              <a:rPr lang="en-GB" b="1" dirty="0" smtClean="0">
                <a:solidFill>
                  <a:schemeClr val="tx1"/>
                </a:solidFill>
              </a:rPr>
              <a:t> </a:t>
            </a:r>
            <a:r>
              <a:rPr lang="en-US" dirty="0" smtClean="0">
                <a:solidFill>
                  <a:schemeClr val="tx1"/>
                </a:solidFill>
              </a:rPr>
              <a:t>In contrast to the </a:t>
            </a:r>
            <a:r>
              <a:rPr lang="en-US" b="1" dirty="0" smtClean="0">
                <a:solidFill>
                  <a:schemeClr val="tx1"/>
                </a:solidFill>
              </a:rPr>
              <a:t>proprietary or brand names or trademark names</a:t>
            </a:r>
            <a:r>
              <a:rPr lang="en-US" dirty="0" smtClean="0">
                <a:solidFill>
                  <a:schemeClr val="tx1"/>
                </a:solidFill>
              </a:rPr>
              <a:t> given by the specific </a:t>
            </a:r>
            <a:r>
              <a:rPr lang="en-US" b="1" dirty="0" smtClean="0">
                <a:solidFill>
                  <a:schemeClr val="tx1"/>
                </a:solidFill>
              </a:rPr>
              <a:t>manufacturers or distributors</a:t>
            </a:r>
            <a:r>
              <a:rPr lang="en-US" dirty="0" smtClean="0">
                <a:solidFill>
                  <a:schemeClr val="tx1"/>
                </a:solidFill>
              </a:rPr>
              <a:t> of the drug, the term </a:t>
            </a:r>
            <a:r>
              <a:rPr lang="en-US" b="1" dirty="0" smtClean="0">
                <a:solidFill>
                  <a:schemeClr val="tx1"/>
                </a:solidFill>
              </a:rPr>
              <a:t>generic name,</a:t>
            </a:r>
            <a:r>
              <a:rPr lang="en-US" dirty="0" smtClean="0">
                <a:solidFill>
                  <a:schemeClr val="tx1"/>
                </a:solidFill>
              </a:rPr>
              <a:t> has been used extensively in referring to the </a:t>
            </a:r>
            <a:r>
              <a:rPr lang="en-US" b="1" dirty="0" smtClean="0">
                <a:solidFill>
                  <a:schemeClr val="tx1"/>
                </a:solidFill>
              </a:rPr>
              <a:t>nonproprietary names</a:t>
            </a:r>
            <a:r>
              <a:rPr lang="en-US" dirty="0" smtClean="0">
                <a:solidFill>
                  <a:schemeClr val="tx1"/>
                </a:solidFill>
              </a:rPr>
              <a:t> of the drugs. </a:t>
            </a:r>
          </a:p>
          <a:p>
            <a:pPr algn="just">
              <a:buFont typeface="Wingdings" pitchFamily="2" charset="2"/>
              <a:buChar char="Ø"/>
            </a:pPr>
            <a:r>
              <a:rPr lang="en-US" b="1" dirty="0" smtClean="0">
                <a:solidFill>
                  <a:schemeClr val="tx1"/>
                </a:solidFill>
              </a:rPr>
              <a:t> Brand name</a:t>
            </a:r>
            <a:r>
              <a:rPr lang="en-US" dirty="0" smtClean="0">
                <a:solidFill>
                  <a:schemeClr val="tx1"/>
                </a:solidFill>
              </a:rPr>
              <a:t> is registered as a trademark with the </a:t>
            </a:r>
            <a:r>
              <a:rPr lang="en-US" b="1" dirty="0" smtClean="0">
                <a:solidFill>
                  <a:schemeClr val="tx1"/>
                </a:solidFill>
              </a:rPr>
              <a:t>United States Patent Office</a:t>
            </a:r>
          </a:p>
          <a:p>
            <a:pPr algn="just"/>
            <a:r>
              <a:rPr lang="en-US" dirty="0" smtClean="0">
                <a:solidFill>
                  <a:schemeClr val="tx1"/>
                </a:solidFill>
              </a:rPr>
              <a:t> </a:t>
            </a:r>
            <a:r>
              <a:rPr lang="en-US" dirty="0" err="1" smtClean="0">
                <a:solidFill>
                  <a:srgbClr val="FF0000"/>
                </a:solidFill>
              </a:rPr>
              <a:t>paracetamol</a:t>
            </a:r>
            <a:r>
              <a:rPr lang="en-US" dirty="0" smtClean="0">
                <a:solidFill>
                  <a:srgbClr val="FF0000"/>
                </a:solidFill>
              </a:rPr>
              <a:t>/acetaminophen is the non-proprietary name (generic name) while </a:t>
            </a:r>
            <a:r>
              <a:rPr lang="en-US" dirty="0" err="1" smtClean="0">
                <a:solidFill>
                  <a:srgbClr val="FF0000"/>
                </a:solidFill>
              </a:rPr>
              <a:t>Crocin</a:t>
            </a:r>
            <a:r>
              <a:rPr lang="en-US" dirty="0" smtClean="0">
                <a:solidFill>
                  <a:srgbClr val="FF0000"/>
                </a:solidFill>
              </a:rPr>
              <a:t>/</a:t>
            </a:r>
            <a:r>
              <a:rPr lang="en-US" dirty="0" err="1" smtClean="0">
                <a:solidFill>
                  <a:srgbClr val="FF0000"/>
                </a:solidFill>
              </a:rPr>
              <a:t>Metacin</a:t>
            </a:r>
            <a:r>
              <a:rPr lang="en-US" dirty="0" smtClean="0">
                <a:solidFill>
                  <a:srgbClr val="FF0000"/>
                </a:solidFill>
              </a:rPr>
              <a:t>/</a:t>
            </a:r>
            <a:r>
              <a:rPr lang="en-US" dirty="0" err="1" smtClean="0">
                <a:solidFill>
                  <a:srgbClr val="FF0000"/>
                </a:solidFill>
              </a:rPr>
              <a:t>Meftal</a:t>
            </a:r>
            <a:r>
              <a:rPr lang="en-US" dirty="0" smtClean="0">
                <a:solidFill>
                  <a:srgbClr val="FF0000"/>
                </a:solidFill>
              </a:rPr>
              <a:t>/Tylenol etc. are brand names</a:t>
            </a:r>
            <a:endParaRPr lang="en-US" b="1" dirty="0" smtClean="0">
              <a:solidFill>
                <a:srgbClr val="FF0000"/>
              </a:solidFill>
            </a:endParaRPr>
          </a:p>
          <a:p>
            <a:pPr marL="0" indent="0">
              <a:spcBef>
                <a:spcPct val="50000"/>
              </a:spcBef>
              <a:buNone/>
            </a:pPr>
            <a:endParaRPr lang="en-US" sz="2400" dirty="0" smtClean="0"/>
          </a:p>
          <a:p>
            <a:endParaRPr lang="ar-IQ" dirty="0" smtClean="0"/>
          </a:p>
          <a:p>
            <a:endParaRPr lang="en-US" dirty="0"/>
          </a:p>
        </p:txBody>
      </p:sp>
    </p:spTree>
    <p:extLst>
      <p:ext uri="{BB962C8B-B14F-4D97-AF65-F5344CB8AC3E}">
        <p14:creationId xmlns:p14="http://schemas.microsoft.com/office/powerpoint/2010/main" val="1727718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Proposals for Nonproprietary Names</a:t>
            </a:r>
          </a:p>
          <a:p>
            <a:pPr marL="457200" indent="-457200" algn="just"/>
            <a:r>
              <a:rPr lang="en-US" dirty="0" smtClean="0"/>
              <a:t>The name should </a:t>
            </a:r>
          </a:p>
          <a:p>
            <a:pPr marL="457200" indent="-457200" algn="just">
              <a:buFont typeface="+mj-lt"/>
              <a:buAutoNum type="arabicPeriod"/>
            </a:pPr>
            <a:r>
              <a:rPr lang="en-US" dirty="0" smtClean="0"/>
              <a:t>Be short and distinctive in sound and spelling and not be such that it is easily confused with existing names.</a:t>
            </a:r>
          </a:p>
          <a:p>
            <a:pPr marL="342900" indent="-342900" algn="just">
              <a:buFontTx/>
              <a:buAutoNum type="arabicPeriod" startAt="2"/>
            </a:pPr>
            <a:r>
              <a:rPr lang="en-US" dirty="0" smtClean="0"/>
              <a:t>Indicate the general pharmacologic or therapeutic class into which the substance falls or the general chemical nature of the substance if the latter is associated with the specific pharmacologic activity</a:t>
            </a:r>
          </a:p>
          <a:p>
            <a:pPr marL="342900" indent="-342900" algn="just"/>
            <a:r>
              <a:rPr lang="en-US" dirty="0" smtClean="0"/>
              <a:t>3.Embody the syllable or syllables characteristic of a related group of compounds</a:t>
            </a:r>
          </a:p>
          <a:p>
            <a:pPr marL="457200" indent="-457200"/>
            <a:endParaRPr lang="en-US" sz="2400" dirty="0" smtClean="0"/>
          </a:p>
          <a:p>
            <a:pPr marL="457200" indent="-457200">
              <a:buFont typeface="+mj-lt"/>
              <a:buAutoNum type="arabicPeriod"/>
            </a:pPr>
            <a:endParaRPr lang="en-US" sz="2400" dirty="0" smtClean="0"/>
          </a:p>
          <a:p>
            <a:pPr>
              <a:spcBef>
                <a:spcPct val="50000"/>
              </a:spcBef>
            </a:pPr>
            <a:endParaRPr lang="en-US" sz="1600" smtClean="0"/>
          </a:p>
          <a:p>
            <a:endParaRPr lang="en-US"/>
          </a:p>
        </p:txBody>
      </p:sp>
    </p:spTree>
    <p:extLst>
      <p:ext uri="{BB962C8B-B14F-4D97-AF65-F5344CB8AC3E}">
        <p14:creationId xmlns:p14="http://schemas.microsoft.com/office/powerpoint/2010/main" val="25736894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7529" y="260648"/>
            <a:ext cx="6347713" cy="515144"/>
          </a:xfrm>
        </p:spPr>
        <p:txBody>
          <a:bodyPr>
            <a:normAutofit fontScale="90000"/>
          </a:bodyPr>
          <a:lstStyle/>
          <a:p>
            <a:r>
              <a:rPr lang="en-US" dirty="0" smtClean="0"/>
              <a:t>Reference </a:t>
            </a:r>
            <a:endParaRPr lang="en-US" dirty="0"/>
          </a:p>
        </p:txBody>
      </p:sp>
      <p:sp>
        <p:nvSpPr>
          <p:cNvPr id="3" name="Content Placeholder 2"/>
          <p:cNvSpPr>
            <a:spLocks noGrp="1"/>
          </p:cNvSpPr>
          <p:nvPr>
            <p:ph idx="1"/>
          </p:nvPr>
        </p:nvSpPr>
        <p:spPr>
          <a:xfrm>
            <a:off x="1775521" y="1268761"/>
            <a:ext cx="8352927" cy="2684371"/>
          </a:xfrm>
        </p:spPr>
        <p:txBody>
          <a:bodyPr>
            <a:normAutofit/>
          </a:bodyPr>
          <a:lstStyle/>
          <a:p>
            <a:pPr marL="0" indent="0" algn="just">
              <a:buNone/>
            </a:pPr>
            <a:r>
              <a:rPr lang="en-US" i="1" dirty="0" err="1">
                <a:latin typeface="Arial" panose="020B0604020202020204" pitchFamily="34" charset="0"/>
                <a:cs typeface="Arial" panose="020B0604020202020204" pitchFamily="34" charset="0"/>
              </a:rPr>
              <a:t>Ansel’s</a:t>
            </a:r>
            <a:r>
              <a:rPr lang="en-US" i="1"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pharmaceutical dosage forms and drug delivery systems , </a:t>
            </a:r>
            <a:r>
              <a:rPr lang="en-US" i="1" dirty="0">
                <a:latin typeface="Arial" panose="020B0604020202020204" pitchFamily="34" charset="0"/>
                <a:cs typeface="Arial" panose="020B0604020202020204" pitchFamily="34" charset="0"/>
              </a:rPr>
              <a:t>tenth </a:t>
            </a:r>
            <a:r>
              <a:rPr lang="en-US" i="1" dirty="0">
                <a:latin typeface="Arial" panose="020B0604020202020204" pitchFamily="34" charset="0"/>
                <a:cs typeface="Arial" panose="020B0604020202020204" pitchFamily="34" charset="0"/>
              </a:rPr>
              <a:t>edition </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8647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Today, the scientific exploration of </a:t>
            </a:r>
            <a:r>
              <a:rPr lang="en-US" i="1" dirty="0" smtClean="0"/>
              <a:t>disease mechanisms </a:t>
            </a:r>
            <a:r>
              <a:rPr lang="en-US" dirty="0" smtClean="0"/>
              <a:t>is leading to the discovery and development of agents that specifically impact these mechanisms, resulting in new therapeutic modalities. </a:t>
            </a:r>
          </a:p>
          <a:p>
            <a:pPr algn="just"/>
            <a:r>
              <a:rPr lang="en-US" dirty="0" smtClean="0"/>
              <a:t>There is a dramatic advance in the development of </a:t>
            </a:r>
            <a:r>
              <a:rPr lang="en-US" i="1" dirty="0" smtClean="0"/>
              <a:t>biologic drugs</a:t>
            </a:r>
            <a:r>
              <a:rPr lang="en-US" dirty="0" smtClean="0"/>
              <a:t>, including monoclonal antibodies, therapeutic proteins, immunotherapies, and vaccines, which is transforming the treatment of many diseases.</a:t>
            </a:r>
          </a:p>
          <a:p>
            <a:pPr algn="just"/>
            <a:r>
              <a:rPr lang="en-US" dirty="0" smtClean="0"/>
              <a:t>Presently, biologics is the fastest growing segment within the new prescription drug market and is expected to continue as such in the years ahead</a:t>
            </a:r>
          </a:p>
          <a:p>
            <a:pPr algn="just"/>
            <a:r>
              <a:rPr lang="en-US" dirty="0" smtClean="0"/>
              <a:t>Irrespective of the country of origin, a drug may be proposed by its sponsor for regulatory approval for marketing in the United States and/or in other countries. </a:t>
            </a:r>
          </a:p>
          <a:p>
            <a:pPr algn="just"/>
            <a:r>
              <a:rPr lang="en-US" dirty="0" smtClean="0"/>
              <a:t>These approvals do not occur simultaneously, as they are subject to the laws, regulations, and requirements peculiar to each country’s governing authority.</a:t>
            </a:r>
          </a:p>
          <a:p>
            <a:pPr algn="just"/>
            <a:r>
              <a:rPr lang="en-US" dirty="0" smtClean="0"/>
              <a:t>However, the international effort to harmonize the regulations through the work of the International Conference on Harmonization (ICH) fosters multinational drug approvals.</a:t>
            </a:r>
          </a:p>
          <a:p>
            <a:endParaRPr lang="en-US" dirty="0"/>
          </a:p>
        </p:txBody>
      </p:sp>
    </p:spTree>
    <p:extLst>
      <p:ext uri="{BB962C8B-B14F-4D97-AF65-F5344CB8AC3E}">
        <p14:creationId xmlns:p14="http://schemas.microsoft.com/office/powerpoint/2010/main" val="187718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Source of new drugs </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GB" b="1" dirty="0" smtClean="0">
                <a:solidFill>
                  <a:srgbClr val="FF0000"/>
                </a:solidFill>
              </a:rPr>
              <a:t>natural sources </a:t>
            </a:r>
            <a:r>
              <a:rPr lang="en-GB" dirty="0" smtClean="0"/>
              <a:t>(Plant materials)</a:t>
            </a:r>
          </a:p>
          <a:p>
            <a:pPr marL="457200" indent="-457200">
              <a:buFont typeface="+mj-lt"/>
              <a:buAutoNum type="arabicPeriod"/>
            </a:pPr>
            <a:r>
              <a:rPr lang="en-GB" b="1" dirty="0" smtClean="0">
                <a:solidFill>
                  <a:srgbClr val="FF0000"/>
                </a:solidFill>
              </a:rPr>
              <a:t>synthesized in the laboratory </a:t>
            </a:r>
            <a:r>
              <a:rPr lang="en-GB" dirty="0" smtClean="0"/>
              <a:t>(some by accident, mostly by many years of work).</a:t>
            </a:r>
          </a:p>
          <a:p>
            <a:pPr marL="457200" indent="-457200">
              <a:buFont typeface="+mj-lt"/>
              <a:buAutoNum type="arabicPeriod"/>
            </a:pPr>
            <a:r>
              <a:rPr lang="en-GB" b="1" dirty="0" smtClean="0">
                <a:solidFill>
                  <a:srgbClr val="FF0000"/>
                </a:solidFill>
              </a:rPr>
              <a:t>Biotechnology</a:t>
            </a:r>
            <a:r>
              <a:rPr lang="en-GB" dirty="0" smtClean="0"/>
              <a:t> (</a:t>
            </a:r>
            <a:r>
              <a:rPr lang="en-US" dirty="0" smtClean="0"/>
              <a:t>engineered biologic material resulting from research that is more targeted; that is, directed specifically toward the identified physiologic/metabolic process or </a:t>
            </a:r>
            <a:r>
              <a:rPr lang="en-US" dirty="0" err="1" smtClean="0"/>
              <a:t>biomolecular</a:t>
            </a:r>
            <a:r>
              <a:rPr lang="en-US" dirty="0" smtClean="0"/>
              <a:t> target of a disease</a:t>
            </a:r>
            <a:r>
              <a:rPr lang="en-GB" dirty="0" smtClean="0"/>
              <a:t> </a:t>
            </a:r>
          </a:p>
          <a:p>
            <a:endParaRPr lang="en-US" dirty="0"/>
          </a:p>
        </p:txBody>
      </p:sp>
    </p:spTree>
    <p:extLst>
      <p:ext uri="{BB962C8B-B14F-4D97-AF65-F5344CB8AC3E}">
        <p14:creationId xmlns:p14="http://schemas.microsoft.com/office/powerpoint/2010/main" val="2632399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Throughout history, plant materials have served as a reservoir of potential new drugs.</a:t>
            </a:r>
          </a:p>
          <a:p>
            <a:pPr algn="just"/>
            <a:r>
              <a:rPr lang="en-US" dirty="0" smtClean="0"/>
              <a:t>Yet, only a small portion of the approximately 270,000 known plants thus far have been investigated for medicinal activity. </a:t>
            </a:r>
          </a:p>
          <a:p>
            <a:pPr algn="just"/>
            <a:r>
              <a:rPr lang="en-US" dirty="0" smtClean="0"/>
              <a:t>Certain major contributions to modern drug therapy may be attributed to the successful conversion of botanic folklore remedies into modern wonder drugs. </a:t>
            </a:r>
          </a:p>
          <a:p>
            <a:pPr algn="just"/>
            <a:r>
              <a:rPr lang="en-US" dirty="0" smtClean="0"/>
              <a:t>EX: </a:t>
            </a:r>
            <a:r>
              <a:rPr lang="en-US" b="1" dirty="0" smtClean="0">
                <a:solidFill>
                  <a:srgbClr val="FF0000"/>
                </a:solidFill>
              </a:rPr>
              <a:t>Reserpine</a:t>
            </a:r>
            <a:r>
              <a:rPr lang="en-US" dirty="0" smtClean="0"/>
              <a:t> a tranquilizers and a hypotensive agent, is an example of medicinal chemical isolated from plant </a:t>
            </a:r>
            <a:r>
              <a:rPr lang="en-US" u="sng" dirty="0" err="1" smtClean="0">
                <a:solidFill>
                  <a:srgbClr val="FF0000"/>
                </a:solidFill>
              </a:rPr>
              <a:t>Rauwolfia</a:t>
            </a:r>
            <a:r>
              <a:rPr lang="en-US" u="sng" dirty="0" smtClean="0">
                <a:solidFill>
                  <a:srgbClr val="FF0000"/>
                </a:solidFill>
              </a:rPr>
              <a:t> </a:t>
            </a:r>
            <a:r>
              <a:rPr lang="en-US" u="sng" dirty="0" err="1" smtClean="0">
                <a:solidFill>
                  <a:srgbClr val="FF0000"/>
                </a:solidFill>
              </a:rPr>
              <a:t>serpentina</a:t>
            </a:r>
            <a:r>
              <a:rPr lang="en-US" dirty="0" smtClean="0"/>
              <a:t>.</a:t>
            </a:r>
          </a:p>
          <a:p>
            <a:pPr algn="just"/>
            <a:r>
              <a:rPr lang="en-US" dirty="0" smtClean="0"/>
              <a:t>Plant extracts from </a:t>
            </a:r>
            <a:r>
              <a:rPr lang="en-US" i="1" dirty="0" smtClean="0">
                <a:solidFill>
                  <a:srgbClr val="FF0000"/>
                </a:solidFill>
              </a:rPr>
              <a:t>V. </a:t>
            </a:r>
            <a:r>
              <a:rPr lang="en-US" i="1" dirty="0" err="1" smtClean="0">
                <a:solidFill>
                  <a:srgbClr val="FF0000"/>
                </a:solidFill>
              </a:rPr>
              <a:t>rosea</a:t>
            </a:r>
            <a:r>
              <a:rPr lang="en-US" i="1" dirty="0" smtClean="0">
                <a:solidFill>
                  <a:srgbClr val="FF0000"/>
                </a:solidFill>
              </a:rPr>
              <a:t> </a:t>
            </a:r>
            <a:r>
              <a:rPr lang="en-US" dirty="0" smtClean="0"/>
              <a:t>yield two potent drugs that, when screened for pharmacologic activity, surprisingly exhibited antitumor capabilities. These two materials, </a:t>
            </a:r>
            <a:r>
              <a:rPr lang="en-US" dirty="0" smtClean="0">
                <a:solidFill>
                  <a:srgbClr val="FF0000"/>
                </a:solidFill>
              </a:rPr>
              <a:t>vinblastine and vincristine</a:t>
            </a:r>
            <a:r>
              <a:rPr lang="en-US" dirty="0" smtClean="0"/>
              <a:t>, since have been used successfully in the treatment of certain types of cancer, including acute leukemia, Hodgkin disease, lymphocytic lymphoma, and other malignancies</a:t>
            </a:r>
            <a:endParaRPr lang="en-US" dirty="0"/>
          </a:p>
        </p:txBody>
      </p:sp>
    </p:spTree>
    <p:extLst>
      <p:ext uri="{BB962C8B-B14F-4D97-AF65-F5344CB8AC3E}">
        <p14:creationId xmlns:p14="http://schemas.microsoft.com/office/powerpoint/2010/main" val="1648799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After the isolation and structural identification of active plant constituents, organic chemists may recreate them by </a:t>
            </a:r>
          </a:p>
          <a:p>
            <a:pPr algn="just">
              <a:buFont typeface="+mj-lt"/>
              <a:buAutoNum type="arabicPeriod"/>
            </a:pPr>
            <a:r>
              <a:rPr lang="en-US" dirty="0" smtClean="0"/>
              <a:t>total synthesis in the laboratory </a:t>
            </a:r>
          </a:p>
          <a:p>
            <a:pPr algn="just">
              <a:buFont typeface="+mj-lt"/>
              <a:buAutoNum type="arabicPeriod"/>
            </a:pPr>
            <a:r>
              <a:rPr lang="en-US" dirty="0" smtClean="0"/>
              <a:t>more importantly, use the natural chemical as the starting material in the creation of slightly different chemical structures through molecular manipulation.</a:t>
            </a:r>
          </a:p>
          <a:p>
            <a:pPr algn="just"/>
            <a:r>
              <a:rPr lang="en-US" dirty="0" smtClean="0"/>
              <a:t>The new structures, termed </a:t>
            </a:r>
            <a:r>
              <a:rPr lang="en-US" dirty="0" smtClean="0">
                <a:solidFill>
                  <a:srgbClr val="FF0000"/>
                </a:solidFill>
              </a:rPr>
              <a:t>semisynthetic </a:t>
            </a:r>
            <a:r>
              <a:rPr lang="en-US" dirty="0" smtClean="0"/>
              <a:t>drugs, may have a slightly or vastly different pharmacologic activity from that of the starting substance, depending on the </a:t>
            </a:r>
            <a:r>
              <a:rPr lang="en-US" dirty="0" smtClean="0">
                <a:solidFill>
                  <a:srgbClr val="FF0000"/>
                </a:solidFill>
              </a:rPr>
              <a:t>nature</a:t>
            </a:r>
            <a:r>
              <a:rPr lang="en-US" dirty="0" smtClean="0"/>
              <a:t> and </a:t>
            </a:r>
            <a:r>
              <a:rPr lang="en-US" dirty="0" smtClean="0">
                <a:solidFill>
                  <a:srgbClr val="FF0000"/>
                </a:solidFill>
              </a:rPr>
              <a:t>extent of chemical alteration</a:t>
            </a:r>
            <a:r>
              <a:rPr lang="en-US" dirty="0" smtClean="0"/>
              <a:t>.</a:t>
            </a:r>
          </a:p>
          <a:p>
            <a:endParaRPr lang="en-US" dirty="0"/>
          </a:p>
        </p:txBody>
      </p:sp>
    </p:spTree>
    <p:extLst>
      <p:ext uri="{BB962C8B-B14F-4D97-AF65-F5344CB8AC3E}">
        <p14:creationId xmlns:p14="http://schemas.microsoft.com/office/powerpoint/2010/main" val="2311653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GB" u="sng" dirty="0" smtClean="0"/>
              <a:t>The two basic technologies that drive the genetic field of drug development are:</a:t>
            </a:r>
          </a:p>
          <a:p>
            <a:pPr marL="514350" indent="-514350" algn="just">
              <a:buFont typeface="+mj-lt"/>
              <a:buAutoNum type="arabicPeriod"/>
            </a:pPr>
            <a:r>
              <a:rPr lang="en-GB" dirty="0" smtClean="0">
                <a:solidFill>
                  <a:schemeClr val="accent1"/>
                </a:solidFill>
              </a:rPr>
              <a:t>Recombinant DNA </a:t>
            </a:r>
            <a:r>
              <a:rPr lang="en-GB" dirty="0" smtClean="0"/>
              <a:t>(It has the potential to produce almost any protein) </a:t>
            </a:r>
          </a:p>
          <a:p>
            <a:pPr marL="514350" indent="-514350" algn="just">
              <a:buFont typeface="+mj-lt"/>
              <a:buAutoNum type="arabicPeriod"/>
            </a:pPr>
            <a:r>
              <a:rPr lang="en-GB" dirty="0" smtClean="0">
                <a:solidFill>
                  <a:schemeClr val="accent1"/>
                </a:solidFill>
              </a:rPr>
              <a:t>Monoclonal antibody production</a:t>
            </a:r>
            <a:r>
              <a:rPr lang="en-GB" dirty="0" smtClean="0"/>
              <a:t>. The technique exploits the ability of cells with the potential to produce a desired antibody and stimulates an unending stream of pure antibody production in higher animals. These antibodies have the capacity to combat the specific target.  </a:t>
            </a:r>
          </a:p>
          <a:p>
            <a:pPr marL="514350" indent="-514350" algn="just"/>
            <a:r>
              <a:rPr lang="en-GB" dirty="0" smtClean="0"/>
              <a:t>Common to each technique is the ability to </a:t>
            </a:r>
            <a:r>
              <a:rPr lang="en-GB" u="sng" dirty="0" smtClean="0"/>
              <a:t>manipulate and produce proteins, the building blocks of living matter</a:t>
            </a:r>
            <a:r>
              <a:rPr lang="en-GB" dirty="0" smtClean="0"/>
              <a:t>. </a:t>
            </a:r>
          </a:p>
          <a:p>
            <a:pPr marL="0" indent="0" algn="just">
              <a:buNone/>
            </a:pPr>
            <a:r>
              <a:rPr lang="en-GB" b="1" dirty="0" smtClean="0">
                <a:solidFill>
                  <a:schemeClr val="accent1"/>
                </a:solidFill>
              </a:rPr>
              <a:t>Proteins ??</a:t>
            </a:r>
            <a:endParaRPr lang="ar-IQ" b="1" dirty="0" smtClean="0">
              <a:solidFill>
                <a:schemeClr val="accent1"/>
              </a:solidFill>
            </a:endParaRPr>
          </a:p>
          <a:p>
            <a:endParaRPr lang="en-US" dirty="0"/>
          </a:p>
        </p:txBody>
      </p:sp>
    </p:spTree>
    <p:extLst>
      <p:ext uri="{BB962C8B-B14F-4D97-AF65-F5344CB8AC3E}">
        <p14:creationId xmlns:p14="http://schemas.microsoft.com/office/powerpoint/2010/main" val="1278809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Recombinant DNA</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Genetic material can be transplanted from higher species, such as humans, into a lowly bacterium.</a:t>
            </a:r>
          </a:p>
          <a:p>
            <a:pPr algn="just"/>
            <a:r>
              <a:rPr lang="en-US" dirty="0" smtClean="0"/>
              <a:t>This so-called gene splicing can induce the lower organism to make proteins it would not otherwise have made. </a:t>
            </a:r>
          </a:p>
          <a:p>
            <a:pPr algn="just"/>
            <a:r>
              <a:rPr lang="en-US" dirty="0" smtClean="0"/>
              <a:t>Such drug products as human insulin, human growth hormone, hepatitis B vaccine, </a:t>
            </a:r>
            <a:r>
              <a:rPr lang="en-US" dirty="0" err="1" smtClean="0"/>
              <a:t>epoetin</a:t>
            </a:r>
            <a:r>
              <a:rPr lang="en-US" dirty="0" smtClean="0"/>
              <a:t> </a:t>
            </a:r>
            <a:r>
              <a:rPr lang="en-US" dirty="0" err="1" smtClean="0"/>
              <a:t>alfa</a:t>
            </a:r>
            <a:r>
              <a:rPr lang="en-US" dirty="0" smtClean="0"/>
              <a:t>, and interferon are being produced in this manner. </a:t>
            </a:r>
          </a:p>
          <a:p>
            <a:pPr algn="just"/>
            <a:r>
              <a:rPr lang="en-US" dirty="0" smtClean="0"/>
              <a:t>Human insulin was the first recombinant biopharmaceutical approved in the United States, in 1982.</a:t>
            </a:r>
          </a:p>
          <a:p>
            <a:pPr algn="just"/>
            <a:r>
              <a:rPr lang="en-US" dirty="0" smtClean="0"/>
              <a:t>involve the manipulation of proteins within the cells of lower animals</a:t>
            </a:r>
          </a:p>
          <a:p>
            <a:endParaRPr lang="en-US" dirty="0"/>
          </a:p>
        </p:txBody>
      </p:sp>
    </p:spTree>
    <p:extLst>
      <p:ext uri="{BB962C8B-B14F-4D97-AF65-F5344CB8AC3E}">
        <p14:creationId xmlns:p14="http://schemas.microsoft.com/office/powerpoint/2010/main" val="1792906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Monoclonal antibody</a:t>
            </a:r>
            <a:endParaRPr lang="en-US" dirty="0"/>
          </a:p>
        </p:txBody>
      </p:sp>
      <p:sp>
        <p:nvSpPr>
          <p:cNvPr id="3" name="Content Placeholder 2"/>
          <p:cNvSpPr>
            <a:spLocks noGrp="1"/>
          </p:cNvSpPr>
          <p:nvPr>
            <p:ph idx="1"/>
          </p:nvPr>
        </p:nvSpPr>
        <p:spPr/>
        <p:txBody>
          <a:bodyPr/>
          <a:lstStyle/>
          <a:p>
            <a:pPr algn="just"/>
            <a:r>
              <a:rPr lang="en-US" dirty="0" err="1" smtClean="0"/>
              <a:t>mAb</a:t>
            </a:r>
            <a:r>
              <a:rPr lang="en-US" dirty="0" smtClean="0"/>
              <a:t> production is conducted entirely within the cells of higher animals, including the patient. </a:t>
            </a:r>
          </a:p>
          <a:p>
            <a:pPr algn="just"/>
            <a:r>
              <a:rPr lang="en-US" dirty="0" smtClean="0"/>
              <a:t>The technique exploits the ability of cells with the potential to produce a desired antibody and stimulates an unending stream of pure antibody production.</a:t>
            </a:r>
          </a:p>
          <a:p>
            <a:pPr algn="just"/>
            <a:r>
              <a:rPr lang="en-US" dirty="0" smtClean="0"/>
              <a:t>These antibodies have the capacity to combat the specific target.</a:t>
            </a:r>
          </a:p>
          <a:p>
            <a:pPr algn="just"/>
            <a:r>
              <a:rPr lang="en-US" dirty="0" smtClean="0"/>
              <a:t>The development and use of monoclonal antibodies is having a profound impact in both </a:t>
            </a:r>
            <a:r>
              <a:rPr lang="en-US" dirty="0" smtClean="0">
                <a:solidFill>
                  <a:srgbClr val="FF0000"/>
                </a:solidFill>
              </a:rPr>
              <a:t>diagnostic medicine </a:t>
            </a:r>
            <a:r>
              <a:rPr lang="en-US" dirty="0" smtClean="0"/>
              <a:t>and in the </a:t>
            </a:r>
            <a:r>
              <a:rPr lang="en-US" dirty="0" smtClean="0">
                <a:solidFill>
                  <a:srgbClr val="FF0000"/>
                </a:solidFill>
              </a:rPr>
              <a:t>treatment of disease</a:t>
            </a:r>
            <a:endParaRPr lang="en-US" dirty="0"/>
          </a:p>
        </p:txBody>
      </p:sp>
    </p:spTree>
    <p:extLst>
      <p:ext uri="{BB962C8B-B14F-4D97-AF65-F5344CB8AC3E}">
        <p14:creationId xmlns:p14="http://schemas.microsoft.com/office/powerpoint/2010/main" val="570391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3189</Words>
  <Application>Microsoft Office PowerPoint</Application>
  <PresentationFormat>Widescreen</PresentationFormat>
  <Paragraphs>178</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Wingdings</vt:lpstr>
      <vt:lpstr>Office Theme</vt:lpstr>
      <vt:lpstr>PowerPoint Presentation</vt:lpstr>
      <vt:lpstr>Drug discovery and drug design</vt:lpstr>
      <vt:lpstr>PowerPoint Presentation</vt:lpstr>
      <vt:lpstr>Source of new drugs </vt:lpstr>
      <vt:lpstr>PowerPoint Presentation</vt:lpstr>
      <vt:lpstr>PowerPoint Presentation</vt:lpstr>
      <vt:lpstr>PowerPoint Presentation</vt:lpstr>
      <vt:lpstr>Recombinant DNA</vt:lpstr>
      <vt:lpstr>Monoclonal antibody</vt:lpstr>
      <vt:lpstr>PowerPoint Presentation</vt:lpstr>
      <vt:lpstr>PowerPoint Presentation</vt:lpstr>
      <vt:lpstr>PowerPoint Presentation</vt:lpstr>
      <vt:lpstr>A Goal Drug </vt:lpstr>
      <vt:lpstr>Methods of Drug Discovery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FDA’s Definition of a New Drug </vt:lpstr>
      <vt:lpstr>Drug Nomenclature</vt:lpstr>
      <vt:lpstr>PowerPoint Presentation</vt:lpstr>
      <vt:lpstr>PowerPoint Presentation</vt:lpstr>
      <vt:lpstr>PowerPoint Presentation</vt:lpstr>
      <vt:lpstr>Reference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15</cp:revision>
  <dcterms:created xsi:type="dcterms:W3CDTF">2019-02-19T05:39:27Z</dcterms:created>
  <dcterms:modified xsi:type="dcterms:W3CDTF">2019-03-04T15:47:16Z</dcterms:modified>
</cp:coreProperties>
</file>