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443" r:id="rId3"/>
    <p:sldId id="442" r:id="rId4"/>
    <p:sldId id="395" r:id="rId5"/>
    <p:sldId id="381" r:id="rId6"/>
    <p:sldId id="383" r:id="rId7"/>
    <p:sldId id="446" r:id="rId8"/>
    <p:sldId id="444" r:id="rId9"/>
    <p:sldId id="409" r:id="rId10"/>
    <p:sldId id="410" r:id="rId11"/>
    <p:sldId id="412" r:id="rId12"/>
    <p:sldId id="414" r:id="rId13"/>
    <p:sldId id="44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FF"/>
    <a:srgbClr val="66FF33"/>
    <a:srgbClr val="CCFF66"/>
    <a:srgbClr val="FF0066"/>
    <a:srgbClr val="9933FF"/>
    <a:srgbClr val="66FFFF"/>
    <a:srgbClr val="FF99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015" autoAdjust="0"/>
    <p:restoredTop sz="93432" autoAdjust="0"/>
  </p:normalViewPr>
  <p:slideViewPr>
    <p:cSldViewPr showGuides="1">
      <p:cViewPr varScale="1">
        <p:scale>
          <a:sx n="56" d="100"/>
          <a:sy n="56" d="100"/>
        </p:scale>
        <p:origin x="38" y="86"/>
      </p:cViewPr>
      <p:guideLst>
        <p:guide orient="horz" pos="2160"/>
        <p:guide pos="28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9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DA5B158-6510-4DF1-8A26-1E92A89F4705}" type="slidenum">
              <a:rPr lang="en-US" smtClean="0"/>
              <a:pPr>
                <a:defRPr/>
              </a:pPr>
              <a:t>‹#›</a:t>
            </a:fld>
            <a:endParaRPr lang="en-US"/>
          </a:p>
        </p:txBody>
      </p:sp>
    </p:spTree>
    <p:extLst>
      <p:ext uri="{BB962C8B-B14F-4D97-AF65-F5344CB8AC3E}">
        <p14:creationId xmlns:p14="http://schemas.microsoft.com/office/powerpoint/2010/main" val="371588622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DA392C2-D63F-4315-AD86-F1074DDA7F45}" type="slidenum">
              <a:rPr lang="en-US" smtClean="0"/>
              <a:pPr>
                <a:defRPr/>
              </a:pPr>
              <a:t>‹#›</a:t>
            </a:fld>
            <a:endParaRPr lang="en-US"/>
          </a:p>
        </p:txBody>
      </p:sp>
    </p:spTree>
    <p:extLst>
      <p:ext uri="{BB962C8B-B14F-4D97-AF65-F5344CB8AC3E}">
        <p14:creationId xmlns:p14="http://schemas.microsoft.com/office/powerpoint/2010/main" val="806851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DA392C2-D63F-4315-AD86-F1074DDA7F45}"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01803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DA392C2-D63F-4315-AD86-F1074DDA7F45}" type="slidenum">
              <a:rPr lang="en-US" smtClean="0"/>
              <a:pPr>
                <a:defRPr/>
              </a:pPr>
              <a:t>‹#›</a:t>
            </a:fld>
            <a:endParaRPr lang="en-US"/>
          </a:p>
        </p:txBody>
      </p:sp>
    </p:spTree>
    <p:extLst>
      <p:ext uri="{BB962C8B-B14F-4D97-AF65-F5344CB8AC3E}">
        <p14:creationId xmlns:p14="http://schemas.microsoft.com/office/powerpoint/2010/main" val="2763409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DA392C2-D63F-4315-AD86-F1074DDA7F45}"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55651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DA392C2-D63F-4315-AD86-F1074DDA7F45}" type="slidenum">
              <a:rPr lang="en-US" smtClean="0"/>
              <a:pPr>
                <a:defRPr/>
              </a:pPr>
              <a:t>‹#›</a:t>
            </a:fld>
            <a:endParaRPr lang="en-US"/>
          </a:p>
        </p:txBody>
      </p:sp>
    </p:spTree>
    <p:extLst>
      <p:ext uri="{BB962C8B-B14F-4D97-AF65-F5344CB8AC3E}">
        <p14:creationId xmlns:p14="http://schemas.microsoft.com/office/powerpoint/2010/main" val="37143359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7166200-5F5C-4CD5-9FFD-5082196D446E}" type="slidenum">
              <a:rPr lang="en-US" smtClean="0"/>
              <a:pPr>
                <a:defRPr/>
              </a:pPr>
              <a:t>‹#›</a:t>
            </a:fld>
            <a:endParaRPr lang="en-US"/>
          </a:p>
        </p:txBody>
      </p:sp>
    </p:spTree>
    <p:extLst>
      <p:ext uri="{BB962C8B-B14F-4D97-AF65-F5344CB8AC3E}">
        <p14:creationId xmlns:p14="http://schemas.microsoft.com/office/powerpoint/2010/main" val="307155879"/>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3245121-9214-443B-A83F-A058CC999F9D}" type="slidenum">
              <a:rPr lang="en-US" smtClean="0"/>
              <a:pPr>
                <a:defRPr/>
              </a:pPr>
              <a:t>‹#›</a:t>
            </a:fld>
            <a:endParaRPr lang="en-US"/>
          </a:p>
        </p:txBody>
      </p:sp>
    </p:spTree>
    <p:extLst>
      <p:ext uri="{BB962C8B-B14F-4D97-AF65-F5344CB8AC3E}">
        <p14:creationId xmlns:p14="http://schemas.microsoft.com/office/powerpoint/2010/main" val="287415180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BCFA1A2-8AD9-40A2-963B-CB01D5BB7BFC}" type="slidenum">
              <a:rPr lang="en-US" smtClean="0"/>
              <a:pPr>
                <a:defRPr/>
              </a:pPr>
              <a:t>‹#›</a:t>
            </a:fld>
            <a:endParaRPr lang="en-US"/>
          </a:p>
        </p:txBody>
      </p:sp>
    </p:spTree>
    <p:extLst>
      <p:ext uri="{BB962C8B-B14F-4D97-AF65-F5344CB8AC3E}">
        <p14:creationId xmlns:p14="http://schemas.microsoft.com/office/powerpoint/2010/main" val="205976276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2806819-A00C-4142-9FD4-A7D9B356EC44}" type="slidenum">
              <a:rPr lang="en-US" smtClean="0"/>
              <a:pPr>
                <a:defRPr/>
              </a:pPr>
              <a:t>‹#›</a:t>
            </a:fld>
            <a:endParaRPr lang="en-US"/>
          </a:p>
        </p:txBody>
      </p:sp>
    </p:spTree>
    <p:extLst>
      <p:ext uri="{BB962C8B-B14F-4D97-AF65-F5344CB8AC3E}">
        <p14:creationId xmlns:p14="http://schemas.microsoft.com/office/powerpoint/2010/main" val="230487375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8803920-5654-4AEB-BCBF-5F7E6D24176F}" type="slidenum">
              <a:rPr lang="en-US" smtClean="0"/>
              <a:pPr>
                <a:defRPr/>
              </a:pPr>
              <a:t>‹#›</a:t>
            </a:fld>
            <a:endParaRPr lang="en-US"/>
          </a:p>
        </p:txBody>
      </p:sp>
    </p:spTree>
    <p:extLst>
      <p:ext uri="{BB962C8B-B14F-4D97-AF65-F5344CB8AC3E}">
        <p14:creationId xmlns:p14="http://schemas.microsoft.com/office/powerpoint/2010/main" val="1234093587"/>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BFFB32E-59B5-4FC8-8438-119EC36B1D8F}" type="slidenum">
              <a:rPr lang="en-US" smtClean="0"/>
              <a:pPr>
                <a:defRPr/>
              </a:pPr>
              <a:t>‹#›</a:t>
            </a:fld>
            <a:endParaRPr lang="en-US"/>
          </a:p>
        </p:txBody>
      </p:sp>
    </p:spTree>
    <p:extLst>
      <p:ext uri="{BB962C8B-B14F-4D97-AF65-F5344CB8AC3E}">
        <p14:creationId xmlns:p14="http://schemas.microsoft.com/office/powerpoint/2010/main" val="170144510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4FEA165-E9B6-4790-BF28-33011C5B9694}" type="slidenum">
              <a:rPr lang="en-US" smtClean="0"/>
              <a:pPr>
                <a:defRPr/>
              </a:pPr>
              <a:t>‹#›</a:t>
            </a:fld>
            <a:endParaRPr lang="en-US"/>
          </a:p>
        </p:txBody>
      </p:sp>
    </p:spTree>
    <p:extLst>
      <p:ext uri="{BB962C8B-B14F-4D97-AF65-F5344CB8AC3E}">
        <p14:creationId xmlns:p14="http://schemas.microsoft.com/office/powerpoint/2010/main" val="4127517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E233B22-AAA4-403D-834E-2BC5C4C55080}" type="slidenum">
              <a:rPr lang="en-US" smtClean="0"/>
              <a:pPr>
                <a:defRPr/>
              </a:pPr>
              <a:t>‹#›</a:t>
            </a:fld>
            <a:endParaRPr lang="en-US"/>
          </a:p>
        </p:txBody>
      </p:sp>
    </p:spTree>
    <p:extLst>
      <p:ext uri="{BB962C8B-B14F-4D97-AF65-F5344CB8AC3E}">
        <p14:creationId xmlns:p14="http://schemas.microsoft.com/office/powerpoint/2010/main" val="2427680984"/>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39D3CC9-D0BE-475A-B86B-3C15989F4809}" type="slidenum">
              <a:rPr lang="en-US" smtClean="0"/>
              <a:pPr>
                <a:defRPr/>
              </a:pPr>
              <a:t>‹#›</a:t>
            </a:fld>
            <a:endParaRPr lang="en-US"/>
          </a:p>
        </p:txBody>
      </p:sp>
    </p:spTree>
    <p:extLst>
      <p:ext uri="{BB962C8B-B14F-4D97-AF65-F5344CB8AC3E}">
        <p14:creationId xmlns:p14="http://schemas.microsoft.com/office/powerpoint/2010/main" val="403439583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0861FDA-9A58-43DE-9298-CDF736EEE6C2}" type="slidenum">
              <a:rPr lang="en-US" smtClean="0"/>
              <a:pPr>
                <a:defRPr/>
              </a:pPr>
              <a:t>‹#›</a:t>
            </a:fld>
            <a:endParaRPr lang="en-US"/>
          </a:p>
        </p:txBody>
      </p:sp>
    </p:spTree>
    <p:extLst>
      <p:ext uri="{BB962C8B-B14F-4D97-AF65-F5344CB8AC3E}">
        <p14:creationId xmlns:p14="http://schemas.microsoft.com/office/powerpoint/2010/main" val="292990081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1DA392C2-D63F-4315-AD86-F1074DDA7F45}" type="slidenum">
              <a:rPr lang="en-US" smtClean="0"/>
              <a:pPr>
                <a:defRPr/>
              </a:pPr>
              <a:t>‹#›</a:t>
            </a:fld>
            <a:endParaRPr lang="en-US"/>
          </a:p>
        </p:txBody>
      </p:sp>
    </p:spTree>
    <p:extLst>
      <p:ext uri="{BB962C8B-B14F-4D97-AF65-F5344CB8AC3E}">
        <p14:creationId xmlns:p14="http://schemas.microsoft.com/office/powerpoint/2010/main" val="295277015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anim calcmode="lin" valueType="num">
                                      <p:cBhvr>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anim calcmode="lin" valueType="num">
                                      <p:cBhvr>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anim calcmode="lin" valueType="num">
                                      <p:cBhvr>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anim calcmode="lin" valueType="num">
                                      <p:cBhvr>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3">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500"/>
                                        <p:tgtEl>
                                          <p:spTgt spid="3">
                                            <p:txEl>
                                              <p:pRg st="4" end="4"/>
                                            </p:txEl>
                                          </p:spTgt>
                                        </p:tgtEl>
                                      </p:cBhvr>
                                    </p:animEffect>
                                    <p:anim calcmode="lin" valueType="num">
                                      <p:cBhvr>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thmar.habeeb.12@ucl.ac.uk" TargetMode="External"/><Relationship Id="rId2" Type="http://schemas.openxmlformats.org/officeDocument/2006/relationships/hyperlink" Target="mailto:athmar1978@yahoo.com"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Antidiabetic" TargetMode="External"/><Relationship Id="rId2" Type="http://schemas.openxmlformats.org/officeDocument/2006/relationships/hyperlink" Target="https://www.webmd.com/cholesterol-management/default.htm" TargetMode="External"/><Relationship Id="rId1" Type="http://schemas.openxmlformats.org/officeDocument/2006/relationships/slideLayout" Target="../slideLayouts/slideLayout2.xml"/><Relationship Id="rId4" Type="http://schemas.openxmlformats.org/officeDocument/2006/relationships/hyperlink" Target="https://en.wikipedia.org/wiki/Anti-inflammator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152400" y="1371600"/>
            <a:ext cx="8305800" cy="6309420"/>
          </a:xfrm>
          <a:prstGeom prst="rect">
            <a:avLst/>
          </a:prstGeom>
          <a:noFill/>
          <a:ln w="12700" cap="sq">
            <a:noFill/>
            <a:miter lim="800000"/>
            <a:headEnd type="none" w="sm" len="sm"/>
            <a:tailEnd type="none" w="sm" len="sm"/>
          </a:ln>
          <a:effectLst/>
        </p:spPr>
        <p:txBody>
          <a:bodyPr wrap="square">
            <a:spAutoFit/>
          </a:bodyPr>
          <a:lstStyle/>
          <a:p>
            <a:pPr algn="ctr"/>
            <a:r>
              <a:rPr lang="en-US" sz="4800" dirty="0"/>
              <a:t>Dosage Form Design</a:t>
            </a:r>
          </a:p>
          <a:p>
            <a:pPr algn="ctr"/>
            <a:endParaRPr lang="en-US" sz="4400" dirty="0"/>
          </a:p>
          <a:p>
            <a:pPr algn="ctr"/>
            <a:endParaRPr lang="en-US" sz="4400" dirty="0"/>
          </a:p>
          <a:p>
            <a:pPr algn="ctr"/>
            <a:r>
              <a:rPr lang="en-US" sz="2800" dirty="0"/>
              <a:t>Lecture 1 </a:t>
            </a:r>
            <a:endParaRPr lang="en-US" sz="2800" dirty="0" smtClean="0"/>
          </a:p>
          <a:p>
            <a:pPr algn="ctr"/>
            <a:r>
              <a:rPr lang="en-US" sz="2800" dirty="0" smtClean="0"/>
              <a:t>17/2/2019</a:t>
            </a:r>
            <a:endParaRPr lang="en-US" sz="2800" dirty="0"/>
          </a:p>
          <a:p>
            <a:pPr algn="ctr"/>
            <a:r>
              <a:rPr lang="en-US" sz="2800" dirty="0"/>
              <a:t>Dr. </a:t>
            </a:r>
            <a:r>
              <a:rPr lang="en-US" sz="2800" dirty="0" err="1"/>
              <a:t>Athmar</a:t>
            </a:r>
            <a:r>
              <a:rPr lang="en-US" sz="2800" dirty="0"/>
              <a:t> </a:t>
            </a:r>
            <a:r>
              <a:rPr lang="en-US" sz="2800" dirty="0" err="1"/>
              <a:t>Dhahir</a:t>
            </a:r>
            <a:r>
              <a:rPr lang="en-US" sz="2800" dirty="0"/>
              <a:t> Habeeb</a:t>
            </a:r>
          </a:p>
          <a:p>
            <a:pPr algn="ctr"/>
            <a:r>
              <a:rPr lang="en-US" sz="2800" dirty="0"/>
              <a:t>PhD in Industrial pharmacy and drug delivery</a:t>
            </a:r>
          </a:p>
          <a:p>
            <a:pPr algn="ctr"/>
            <a:r>
              <a:rPr lang="en-US" sz="2400" dirty="0" smtClean="0">
                <a:hlinkClick r:id="rId2"/>
              </a:rPr>
              <a:t>athmar1978@uomustansiriyah.edu.iq</a:t>
            </a:r>
          </a:p>
          <a:p>
            <a:pPr algn="ctr"/>
            <a:r>
              <a:rPr lang="en-US" sz="2400" dirty="0" smtClean="0">
                <a:hlinkClick r:id="rId2"/>
              </a:rPr>
              <a:t>athmar1978@yahoo.com</a:t>
            </a:r>
            <a:endParaRPr lang="en-US" sz="2400" dirty="0"/>
          </a:p>
          <a:p>
            <a:pPr algn="ctr"/>
            <a:r>
              <a:rPr lang="en-US" sz="2400" u="sng" dirty="0"/>
              <a:t>a</a:t>
            </a:r>
            <a:r>
              <a:rPr lang="en-US" sz="2400" u="sng" dirty="0">
                <a:hlinkClick r:id="rId3"/>
              </a:rPr>
              <a:t>th</a:t>
            </a:r>
            <a:r>
              <a:rPr lang="en-US" sz="2400" dirty="0">
                <a:hlinkClick r:id="rId3"/>
              </a:rPr>
              <a:t>mar.habeeb.12@ucl.ac.uk</a:t>
            </a:r>
            <a:endParaRPr lang="en-US" sz="2400" dirty="0"/>
          </a:p>
          <a:p>
            <a:pPr algn="ctr"/>
            <a:endParaRPr lang="en-US" sz="2800" dirty="0"/>
          </a:p>
          <a:p>
            <a:pPr algn="ctr"/>
            <a:endParaRPr lang="en-US" sz="4400" dirty="0"/>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707" y="685800"/>
            <a:ext cx="8579893" cy="5486400"/>
          </a:xfrm>
        </p:spPr>
        <p:txBody>
          <a:bodyPr>
            <a:normAutofit fontScale="92500" lnSpcReduction="20000"/>
          </a:bodyPr>
          <a:lstStyle/>
          <a:p>
            <a:pPr algn="just" rtl="0"/>
            <a:r>
              <a:rPr lang="en-GB" sz="2400" dirty="0"/>
              <a:t>The content of a product’s approved labeling represented by </a:t>
            </a:r>
            <a:r>
              <a:rPr lang="en-GB" sz="2400" b="1" dirty="0"/>
              <a:t>the </a:t>
            </a:r>
            <a:r>
              <a:rPr lang="en-GB" sz="2400" b="1" dirty="0">
                <a:solidFill>
                  <a:schemeClr val="accent2"/>
                </a:solidFill>
              </a:rPr>
              <a:t>package insert</a:t>
            </a:r>
          </a:p>
          <a:p>
            <a:pPr algn="just" rtl="0"/>
            <a:r>
              <a:rPr lang="en-GB" sz="2400" dirty="0"/>
              <a:t>In addition to the general new drug approval process, special regulations apply for the approval of certain new drugs to treat serious or life-threatening illnesses, such as AIDS and cancer. </a:t>
            </a:r>
          </a:p>
          <a:p>
            <a:r>
              <a:rPr lang="en-GB" sz="2400" b="1" dirty="0">
                <a:solidFill>
                  <a:srgbClr val="C00000"/>
                </a:solidFill>
              </a:rPr>
              <a:t>These may be placed on an accelerated of fast-track program for approval. </a:t>
            </a:r>
          </a:p>
          <a:p>
            <a:r>
              <a:rPr lang="en-GB" sz="2400" dirty="0"/>
              <a:t>What is </a:t>
            </a:r>
            <a:r>
              <a:rPr lang="en-GB" sz="2400" dirty="0">
                <a:solidFill>
                  <a:schemeClr val="accent2"/>
                </a:solidFill>
              </a:rPr>
              <a:t>Treatment IND</a:t>
            </a:r>
            <a:r>
              <a:rPr lang="en-GB" sz="2400" dirty="0"/>
              <a:t>. </a:t>
            </a:r>
          </a:p>
          <a:p>
            <a:pPr algn="just"/>
            <a:r>
              <a:rPr lang="en-GB" sz="2400" dirty="0"/>
              <a:t>Treatment INDs often sought for orphan drugs, which are targeted for small numbers of patients who have rare conditions or diseases for which there are no satisfactory alternative treatments.</a:t>
            </a:r>
          </a:p>
          <a:p>
            <a:pPr algn="just"/>
            <a:r>
              <a:rPr lang="en-GB" sz="2400" dirty="0">
                <a:solidFill>
                  <a:srgbClr val="FF0000"/>
                </a:solidFill>
              </a:rPr>
              <a:t>For certain changes in a previously approved NDA, such as a labelling or a formulation change, a manufacturer is required to submit for approval a </a:t>
            </a:r>
            <a:r>
              <a:rPr lang="en-GB" sz="2400" u="sng" dirty="0">
                <a:solidFill>
                  <a:srgbClr val="FF0000"/>
                </a:solidFill>
              </a:rPr>
              <a:t>supplemental new drug application (SNDA).</a:t>
            </a:r>
          </a:p>
          <a:p>
            <a:pPr algn="just"/>
            <a:r>
              <a:rPr lang="en-GB" sz="2400" dirty="0"/>
              <a:t>What is An </a:t>
            </a:r>
            <a:r>
              <a:rPr lang="en-GB" sz="2400" dirty="0">
                <a:solidFill>
                  <a:srgbClr val="C00000"/>
                </a:solidFill>
              </a:rPr>
              <a:t>abbreviated new drug application (ANDA)</a:t>
            </a:r>
            <a:r>
              <a:rPr lang="en-GB" sz="2400" u="sng" dirty="0">
                <a:solidFill>
                  <a:srgbClr val="C00000"/>
                </a:solidFill>
              </a:rPr>
              <a:t>   </a:t>
            </a:r>
            <a:endParaRPr lang="ar-IQ" sz="2400" u="sng"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pPr rtl="0"/>
            <a:r>
              <a:rPr lang="en-GB" sz="3200" dirty="0"/>
              <a:t>Drug discovery and drug design</a:t>
            </a:r>
            <a:endParaRPr lang="ar-IQ" sz="3200" dirty="0"/>
          </a:p>
        </p:txBody>
      </p:sp>
      <p:sp>
        <p:nvSpPr>
          <p:cNvPr id="3" name="Content Placeholder 2"/>
          <p:cNvSpPr>
            <a:spLocks noGrp="1"/>
          </p:cNvSpPr>
          <p:nvPr>
            <p:ph idx="1"/>
          </p:nvPr>
        </p:nvSpPr>
        <p:spPr>
          <a:xfrm>
            <a:off x="266700" y="1524000"/>
            <a:ext cx="8458200" cy="4800600"/>
          </a:xfrm>
        </p:spPr>
        <p:txBody>
          <a:bodyPr>
            <a:normAutofit fontScale="92500" lnSpcReduction="20000"/>
          </a:bodyPr>
          <a:lstStyle/>
          <a:p>
            <a:pPr algn="just" rtl="0"/>
            <a:r>
              <a:rPr lang="en-GB" sz="2400" dirty="0"/>
              <a:t>The discovery of new drugs and their development into commercial products take place across the broad scope of pharmaceutical industry.</a:t>
            </a:r>
          </a:p>
          <a:p>
            <a:pPr algn="just"/>
            <a:r>
              <a:rPr lang="en-GB" sz="2400" dirty="0"/>
              <a:t>The basic underpinning for this effort is the cumulative body of scientific and biomedical information generated worldwide in research institutes, academic centers, and industry. </a:t>
            </a:r>
          </a:p>
          <a:p>
            <a:pPr algn="just"/>
            <a:r>
              <a:rPr lang="en-GB" sz="2400" dirty="0"/>
              <a:t>Some pharmaceutical firms focus their research and development (R&amp;D) activity on new prescription drugs for human use</a:t>
            </a:r>
          </a:p>
          <a:p>
            <a:pPr algn="just"/>
            <a:r>
              <a:rPr lang="en-GB" sz="2400" dirty="0"/>
              <a:t>Many of the large pharmaceutical companies develop and manufacture products of various types, with some firms having subsidiary companies for specialized functions and products.</a:t>
            </a:r>
          </a:p>
          <a:p>
            <a:pPr algn="just"/>
            <a:r>
              <a:rPr lang="en-GB" sz="2400" dirty="0"/>
              <a:t>The pharmaceutical industry in the United States grew rapidly during World War II and in the years immediately following</a:t>
            </a:r>
            <a:r>
              <a:rPr lang="en-GB" sz="2400" dirty="0">
                <a:solidFill>
                  <a:srgbClr val="C00000"/>
                </a:solidFill>
              </a:rPr>
              <a:t>.(WHY)  </a:t>
            </a:r>
            <a:endParaRPr lang="ar-IQ" sz="2400" dirty="0">
              <a:solidFill>
                <a:srgbClr val="C00000"/>
              </a:solidFill>
            </a:endParaRPr>
          </a:p>
          <a:p>
            <a:pPr algn="just" rtl="0"/>
            <a:endParaRPr lang="ar-IQ" sz="2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23900"/>
            <a:ext cx="8229600" cy="5410200"/>
          </a:xfrm>
        </p:spPr>
        <p:txBody>
          <a:bodyPr>
            <a:noAutofit/>
          </a:bodyPr>
          <a:lstStyle/>
          <a:p>
            <a:pPr algn="just" rtl="0"/>
            <a:r>
              <a:rPr lang="en-GB" sz="2000" dirty="0">
                <a:solidFill>
                  <a:srgbClr val="FF0000"/>
                </a:solidFill>
              </a:rPr>
              <a:t>The post war boom in drug discovery continued with the development of many new agents, such as vaccines to protect against poliomyelitis, measles, and influenza, and new pharmacologic categories of drugs including oral hypoglycaemic drugs effective against certain types of diabetes mellitus, antineoplastic or anticancer drugs, immunosuppressive agents to assist the body’s acceptance of organ transplants. Oral contraceptives to prevent pregnancy, and a host of tranquilizers and antidepressant drugs  to treat the emotionally distressed. </a:t>
            </a:r>
          </a:p>
          <a:p>
            <a:pPr algn="just"/>
            <a:r>
              <a:rPr lang="en-GB" sz="2000" dirty="0"/>
              <a:t>In recent years, many new and important innovative therapeutics agents have been developed and approved by the FDA. </a:t>
            </a:r>
          </a:p>
          <a:p>
            <a:pPr algn="just"/>
            <a:r>
              <a:rPr lang="en-GB" sz="2000" dirty="0"/>
              <a:t>Annually, approximately 40 new molecular entities receive FDA approval for marketing. In addition, many new dosage strength and dosage forms of previously approved drugs, new generic products, and new biologics are approved each year.</a:t>
            </a:r>
          </a:p>
          <a:p>
            <a:pPr algn="just"/>
            <a:r>
              <a:rPr lang="en-GB" sz="2000" dirty="0"/>
              <a:t>Not all drugs are discovered, developed, and first approved in the United States</a:t>
            </a:r>
            <a:r>
              <a:rPr lang="en-GB" sz="2000" dirty="0">
                <a:solidFill>
                  <a:srgbClr val="FF0000"/>
                </a:solidFill>
              </a:rPr>
              <a:t>    </a:t>
            </a:r>
            <a:endParaRPr lang="ar-IQ" sz="2000" dirty="0">
              <a:solidFill>
                <a:srgbClr val="FF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6347713" cy="515144"/>
          </a:xfrm>
        </p:spPr>
        <p:txBody>
          <a:bodyPr>
            <a:normAutofit fontScale="90000"/>
          </a:bodyPr>
          <a:lstStyle/>
          <a:p>
            <a:r>
              <a:rPr lang="en-US" dirty="0" smtClean="0"/>
              <a:t>Reference </a:t>
            </a:r>
            <a:endParaRPr lang="en-US" dirty="0"/>
          </a:p>
        </p:txBody>
      </p:sp>
      <p:sp>
        <p:nvSpPr>
          <p:cNvPr id="3" name="Content Placeholder 2"/>
          <p:cNvSpPr>
            <a:spLocks noGrp="1"/>
          </p:cNvSpPr>
          <p:nvPr>
            <p:ph idx="1"/>
          </p:nvPr>
        </p:nvSpPr>
        <p:spPr>
          <a:xfrm>
            <a:off x="251520" y="1268760"/>
            <a:ext cx="8352927" cy="2684371"/>
          </a:xfrm>
        </p:spPr>
        <p:txBody>
          <a:bodyPr>
            <a:normAutofit/>
          </a:bodyPr>
          <a:lstStyle/>
          <a:p>
            <a:pPr marL="0" indent="0" algn="just">
              <a:buNone/>
            </a:pPr>
            <a:r>
              <a:rPr lang="en-US" sz="2800" i="1" dirty="0" err="1" smtClean="0">
                <a:latin typeface="Arial" panose="020B0604020202020204" pitchFamily="34" charset="0"/>
                <a:cs typeface="Arial" panose="020B0604020202020204" pitchFamily="34" charset="0"/>
              </a:rPr>
              <a:t>Ansel’s</a:t>
            </a:r>
            <a:r>
              <a:rPr lang="en-US" sz="2800" i="1" dirty="0" smtClean="0">
                <a:latin typeface="Arial" panose="020B0604020202020204" pitchFamily="34" charset="0"/>
                <a:cs typeface="Arial" panose="020B0604020202020204" pitchFamily="34" charset="0"/>
              </a:rPr>
              <a:t> </a:t>
            </a:r>
            <a:r>
              <a:rPr lang="en-US" sz="2800" i="1" dirty="0">
                <a:latin typeface="Arial" panose="020B0604020202020204" pitchFamily="34" charset="0"/>
                <a:cs typeface="Arial" panose="020B0604020202020204" pitchFamily="34" charset="0"/>
              </a:rPr>
              <a:t>pharmaceutical dosage forms and drug delivery systems , </a:t>
            </a:r>
            <a:r>
              <a:rPr lang="en-US" sz="2800" i="1" dirty="0" smtClean="0">
                <a:latin typeface="Arial" panose="020B0604020202020204" pitchFamily="34" charset="0"/>
                <a:cs typeface="Arial" panose="020B0604020202020204" pitchFamily="34" charset="0"/>
              </a:rPr>
              <a:t>tenth </a:t>
            </a:r>
            <a:r>
              <a:rPr lang="en-US" sz="2800" i="1" dirty="0">
                <a:latin typeface="Arial" panose="020B0604020202020204" pitchFamily="34" charset="0"/>
                <a:cs typeface="Arial" panose="020B0604020202020204" pitchFamily="34" charset="0"/>
              </a:rPr>
              <a:t>edition </a:t>
            </a:r>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270651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3">
            <a:extLst>
              <a:ext uri="{FF2B5EF4-FFF2-40B4-BE49-F238E27FC236}">
                <a16:creationId xmlns="" xmlns:a16="http://schemas.microsoft.com/office/drawing/2014/main" id="{D74F44A8-6AEB-4C1F-8031-1F4927129D46}"/>
              </a:ext>
            </a:extLst>
          </p:cNvPr>
          <p:cNvSpPr txBox="1">
            <a:spLocks/>
          </p:cNvSpPr>
          <p:nvPr/>
        </p:nvSpPr>
        <p:spPr>
          <a:xfrm>
            <a:off x="457200" y="1066800"/>
            <a:ext cx="8229600" cy="4876800"/>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en-GB" sz="2800" b="1" dirty="0" smtClean="0">
                <a:solidFill>
                  <a:srgbClr val="FF0000"/>
                </a:solidFill>
              </a:rPr>
              <a:t>Topics covered through the course</a:t>
            </a:r>
          </a:p>
          <a:p>
            <a:pPr marL="0" indent="0" algn="ctr">
              <a:buNone/>
            </a:pPr>
            <a:endParaRPr lang="en-GB" sz="2800" b="1" dirty="0" smtClean="0">
              <a:solidFill>
                <a:srgbClr val="FF0000"/>
              </a:solidFill>
            </a:endParaRPr>
          </a:p>
          <a:p>
            <a:r>
              <a:rPr lang="en-GB" sz="2800" dirty="0" smtClean="0"/>
              <a:t>New </a:t>
            </a:r>
            <a:r>
              <a:rPr lang="en-GB" sz="2800" dirty="0"/>
              <a:t>drug development and approval process</a:t>
            </a:r>
          </a:p>
          <a:p>
            <a:r>
              <a:rPr lang="en-GB" sz="2800" dirty="0"/>
              <a:t>Current good manufacturing practices</a:t>
            </a:r>
          </a:p>
          <a:p>
            <a:r>
              <a:rPr lang="en-GB" sz="2800" dirty="0"/>
              <a:t>Dosage form design pharmaceutical and formulation consideration</a:t>
            </a:r>
          </a:p>
          <a:p>
            <a:r>
              <a:rPr lang="en-GB" sz="2800" dirty="0"/>
              <a:t>Dosage form design Biopharmaceutical and pharmacokinetic consideration</a:t>
            </a:r>
          </a:p>
          <a:p>
            <a:endParaRPr lang="en-GB" sz="2800" dirty="0"/>
          </a:p>
          <a:p>
            <a:endParaRPr lang="ar-IQ" dirty="0"/>
          </a:p>
        </p:txBody>
      </p:sp>
    </p:spTree>
    <p:extLst>
      <p:ext uri="{BB962C8B-B14F-4D97-AF65-F5344CB8AC3E}">
        <p14:creationId xmlns:p14="http://schemas.microsoft.com/office/powerpoint/2010/main" val="29838092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68F383-1A5D-4940-8AD0-9BE70BC53AC9}"/>
              </a:ext>
            </a:extLst>
          </p:cNvPr>
          <p:cNvSpPr>
            <a:spLocks noGrp="1"/>
          </p:cNvSpPr>
          <p:nvPr>
            <p:ph type="title"/>
          </p:nvPr>
        </p:nvSpPr>
        <p:spPr>
          <a:xfrm>
            <a:off x="152400" y="609600"/>
            <a:ext cx="8686800" cy="5410200"/>
          </a:xfrm>
        </p:spPr>
        <p:txBody>
          <a:bodyPr>
            <a:noAutofit/>
          </a:bodyPr>
          <a:lstStyle/>
          <a:p>
            <a:r>
              <a:rPr lang="en-GB" sz="2400" b="1" dirty="0"/>
              <a:t>New drug development and approval process Objectives </a:t>
            </a:r>
            <a:r>
              <a:rPr lang="en-GB" sz="2400" dirty="0"/>
              <a:t/>
            </a:r>
            <a:br>
              <a:rPr lang="en-GB" sz="2400" dirty="0"/>
            </a:br>
            <a:r>
              <a:rPr lang="en-GB" sz="2400" dirty="0"/>
              <a:t/>
            </a:r>
            <a:br>
              <a:rPr lang="en-GB" sz="2400" dirty="0"/>
            </a:br>
            <a:r>
              <a:rPr lang="en-GB" sz="2400" dirty="0">
                <a:solidFill>
                  <a:schemeClr val="tx1"/>
                </a:solidFill>
              </a:rPr>
              <a:t>1. Compare and contrast an Investigational New Drug (IND) Application from a New Drug Application (NDA)</a:t>
            </a:r>
            <a:br>
              <a:rPr lang="en-GB" sz="2400" dirty="0">
                <a:solidFill>
                  <a:schemeClr val="tx1"/>
                </a:solidFill>
              </a:rPr>
            </a:br>
            <a:r>
              <a:rPr lang="en-GB" sz="2400" dirty="0">
                <a:solidFill>
                  <a:schemeClr val="tx1"/>
                </a:solidFill>
              </a:rPr>
              <a:t> 2. Differentiate between Phase 1, Phase 2, Phase 3, and Phase 4 clinical trials.</a:t>
            </a:r>
            <a:br>
              <a:rPr lang="en-GB" sz="2400" dirty="0">
                <a:solidFill>
                  <a:schemeClr val="tx1"/>
                </a:solidFill>
              </a:rPr>
            </a:br>
            <a:r>
              <a:rPr lang="en-GB" sz="2400" dirty="0">
                <a:solidFill>
                  <a:schemeClr val="tx1"/>
                </a:solidFill>
              </a:rPr>
              <a:t>3. Give examples of the sources of new drugs </a:t>
            </a:r>
            <a:br>
              <a:rPr lang="en-GB" sz="2400" dirty="0">
                <a:solidFill>
                  <a:schemeClr val="tx1"/>
                </a:solidFill>
              </a:rPr>
            </a:br>
            <a:r>
              <a:rPr lang="en-GB" sz="2400" dirty="0">
                <a:solidFill>
                  <a:schemeClr val="tx1"/>
                </a:solidFill>
              </a:rPr>
              <a:t>4. Differentiate between the various methods of drug discovery </a:t>
            </a:r>
            <a:br>
              <a:rPr lang="en-GB" sz="2400" dirty="0">
                <a:solidFill>
                  <a:schemeClr val="tx1"/>
                </a:solidFill>
              </a:rPr>
            </a:br>
            <a:r>
              <a:rPr lang="en-GB" sz="2400" dirty="0">
                <a:solidFill>
                  <a:schemeClr val="tx1"/>
                </a:solidFill>
              </a:rPr>
              <a:t>5. Delineate the circumstances whereby an old drug could be classified as “new” </a:t>
            </a:r>
            <a:br>
              <a:rPr lang="en-GB" sz="2400" dirty="0">
                <a:solidFill>
                  <a:schemeClr val="tx1"/>
                </a:solidFill>
              </a:rPr>
            </a:br>
            <a:r>
              <a:rPr lang="en-GB" sz="2400" dirty="0">
                <a:solidFill>
                  <a:schemeClr val="tx1"/>
                </a:solidFill>
              </a:rPr>
              <a:t>6. Define pharmacology, drug metabolism, and toxicology </a:t>
            </a:r>
            <a:br>
              <a:rPr lang="en-GB" sz="2400" dirty="0">
                <a:solidFill>
                  <a:schemeClr val="tx1"/>
                </a:solidFill>
              </a:rPr>
            </a:br>
            <a:r>
              <a:rPr lang="en-GB" sz="2400" dirty="0">
                <a:solidFill>
                  <a:schemeClr val="tx1"/>
                </a:solidFill>
              </a:rPr>
              <a:t>7. Explain a treatment IND </a:t>
            </a:r>
            <a:br>
              <a:rPr lang="en-GB" sz="2400" dirty="0">
                <a:solidFill>
                  <a:schemeClr val="tx1"/>
                </a:solidFill>
              </a:rPr>
            </a:br>
            <a:r>
              <a:rPr lang="en-GB" sz="2400" dirty="0">
                <a:solidFill>
                  <a:schemeClr val="tx1"/>
                </a:solidFill>
              </a:rPr>
              <a:t>8. Define an orphan drug </a:t>
            </a:r>
            <a:br>
              <a:rPr lang="en-GB" sz="2400" dirty="0">
                <a:solidFill>
                  <a:schemeClr val="tx1"/>
                </a:solidFill>
              </a:rPr>
            </a:br>
            <a:r>
              <a:rPr lang="en-GB" sz="2400" dirty="0">
                <a:solidFill>
                  <a:schemeClr val="tx1"/>
                </a:solidFill>
              </a:rPr>
              <a:t>9. Define a package insert and the information contained therein</a:t>
            </a:r>
            <a:r>
              <a:rPr lang="en-GB" sz="2400" dirty="0"/>
              <a:t/>
            </a:r>
            <a:br>
              <a:rPr lang="en-GB" sz="2400" dirty="0"/>
            </a:br>
            <a:endParaRPr lang="en-GB" sz="2400" dirty="0"/>
          </a:p>
        </p:txBody>
      </p:sp>
    </p:spTree>
    <p:extLst>
      <p:ext uri="{BB962C8B-B14F-4D97-AF65-F5344CB8AC3E}">
        <p14:creationId xmlns:p14="http://schemas.microsoft.com/office/powerpoint/2010/main" val="5046017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609600"/>
            <a:ext cx="8229600" cy="707400"/>
          </a:xfrm>
        </p:spPr>
        <p:txBody>
          <a:bodyPr>
            <a:normAutofit fontScale="90000"/>
          </a:bodyPr>
          <a:lstStyle/>
          <a:p>
            <a:pPr rtl="0"/>
            <a:r>
              <a:rPr lang="en-US" sz="3200" dirty="0"/>
              <a:t>New Drug Development and Approval Process</a:t>
            </a:r>
            <a:endParaRPr lang="ar-IQ" sz="4800" dirty="0"/>
          </a:p>
        </p:txBody>
      </p:sp>
      <p:sp>
        <p:nvSpPr>
          <p:cNvPr id="4" name="Content Placeholder 3"/>
          <p:cNvSpPr>
            <a:spLocks noGrp="1"/>
          </p:cNvSpPr>
          <p:nvPr>
            <p:ph idx="1"/>
          </p:nvPr>
        </p:nvSpPr>
        <p:spPr>
          <a:xfrm>
            <a:off x="0" y="1404257"/>
            <a:ext cx="8229600" cy="4876800"/>
          </a:xfrm>
        </p:spPr>
        <p:txBody>
          <a:bodyPr>
            <a:normAutofit fontScale="85000" lnSpcReduction="10000"/>
          </a:bodyPr>
          <a:lstStyle/>
          <a:p>
            <a:pPr algn="just"/>
            <a:r>
              <a:rPr lang="en-GB" sz="2800" dirty="0"/>
              <a:t>To gain approval for marketing, a drug’s sponsor (e.g., a pharmaceutical company) must demonstrate, through supporting scientific evidence, that </a:t>
            </a:r>
          </a:p>
          <a:p>
            <a:pPr marL="514350" indent="-514350" algn="just" rtl="0">
              <a:buFont typeface="+mj-lt"/>
              <a:buAutoNum type="arabicPeriod"/>
            </a:pPr>
            <a:r>
              <a:rPr lang="en-GB" sz="2800" dirty="0"/>
              <a:t>The new drug or drug product is safe and effective for its proposed use.</a:t>
            </a:r>
          </a:p>
          <a:p>
            <a:pPr marL="514350" indent="-514350" algn="just" rtl="0">
              <a:buFont typeface="+mj-lt"/>
              <a:buAutoNum type="arabicPeriod"/>
            </a:pPr>
            <a:r>
              <a:rPr lang="en-GB" sz="2800" dirty="0"/>
              <a:t>The various processes and controls used in producing the drug substance and in manufacturing, packaging, and labeling are properly controlled and validated to ensure that the product meets the established standards of quality.</a:t>
            </a:r>
          </a:p>
          <a:p>
            <a:r>
              <a:rPr lang="en-GB" sz="2800" dirty="0"/>
              <a:t>The process and time course from drug discovery to approval for marketing can be lengthy and tedious </a:t>
            </a:r>
          </a:p>
          <a:p>
            <a:pPr algn="l" rtl="0"/>
            <a:endParaRPr lang="en-GB" sz="2800" dirty="0"/>
          </a:p>
          <a:p>
            <a:pPr algn="l" rtl="0"/>
            <a:endParaRPr lang="en-GB" sz="2800" dirty="0"/>
          </a:p>
          <a:p>
            <a:pPr algn="l" rtl="0"/>
            <a:endParaRPr lang="ar-IQ" dirty="0"/>
          </a:p>
        </p:txBody>
      </p:sp>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24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647700" y="502414"/>
            <a:ext cx="7696200" cy="5386090"/>
          </a:xfrm>
          <a:prstGeom prst="rect">
            <a:avLst/>
          </a:prstGeom>
          <a:noFill/>
          <a:ln w="12700" cap="sq">
            <a:noFill/>
            <a:miter lim="800000"/>
            <a:headEnd type="none" w="sm" len="sm"/>
            <a:tailEnd type="none" w="sm" len="sm"/>
          </a:ln>
          <a:effectLst/>
        </p:spPr>
        <p:txBody>
          <a:bodyPr wrap="square">
            <a:spAutoFit/>
          </a:bodyPr>
          <a:lstStyle/>
          <a:p>
            <a:pPr algn="ctr">
              <a:spcBef>
                <a:spcPct val="50000"/>
              </a:spcBef>
            </a:pPr>
            <a:endParaRPr lang="en-GB" sz="1600" b="1" dirty="0"/>
          </a:p>
          <a:p>
            <a:pPr algn="ctr">
              <a:spcBef>
                <a:spcPct val="50000"/>
              </a:spcBef>
            </a:pPr>
            <a:r>
              <a:rPr lang="en-GB" sz="1600" b="1" dirty="0"/>
              <a:t>New chemical entity sources </a:t>
            </a:r>
          </a:p>
          <a:p>
            <a:pPr algn="ctr">
              <a:buFont typeface="Arial" pitchFamily="34" charset="0"/>
              <a:buChar char="•"/>
            </a:pPr>
            <a:r>
              <a:rPr lang="en-GB" sz="1600" dirty="0"/>
              <a:t> Organic synthesis</a:t>
            </a:r>
          </a:p>
          <a:p>
            <a:pPr algn="ctr">
              <a:buFont typeface="Arial" pitchFamily="34" charset="0"/>
              <a:buChar char="•"/>
            </a:pPr>
            <a:r>
              <a:rPr lang="en-GB" sz="1600" dirty="0"/>
              <a:t> Molecular modification</a:t>
            </a:r>
          </a:p>
          <a:p>
            <a:pPr algn="ctr">
              <a:buFont typeface="Arial" pitchFamily="34" charset="0"/>
              <a:buChar char="•"/>
            </a:pPr>
            <a:r>
              <a:rPr lang="en-GB" sz="1600" dirty="0"/>
              <a:t> Isolation from plants</a:t>
            </a:r>
            <a:r>
              <a:rPr lang="en-US" sz="1600" b="1" dirty="0"/>
              <a:t> </a:t>
            </a:r>
          </a:p>
          <a:p>
            <a:pPr algn="ctr">
              <a:buFont typeface="Arial" pitchFamily="34" charset="0"/>
              <a:buChar char="•"/>
            </a:pPr>
            <a:r>
              <a:rPr lang="en-US" sz="1600" b="1" dirty="0"/>
              <a:t> </a:t>
            </a:r>
            <a:r>
              <a:rPr lang="en-US" sz="1600" dirty="0"/>
              <a:t>Genetic Engineering</a:t>
            </a:r>
          </a:p>
          <a:p>
            <a:pPr algn="ctr"/>
            <a:endParaRPr lang="en-GB" sz="1600" b="1" dirty="0"/>
          </a:p>
          <a:p>
            <a:pPr algn="ctr"/>
            <a:endParaRPr lang="en-GB" sz="1600" b="1" dirty="0"/>
          </a:p>
          <a:p>
            <a:pPr algn="ctr"/>
            <a:r>
              <a:rPr lang="en-GB" sz="1600" b="1" dirty="0"/>
              <a:t>Preclinical Studies including</a:t>
            </a:r>
          </a:p>
          <a:p>
            <a:pPr algn="ctr">
              <a:buFont typeface="Arial" pitchFamily="34" charset="0"/>
              <a:buChar char="•"/>
            </a:pPr>
            <a:r>
              <a:rPr lang="en-GB" sz="1600" dirty="0"/>
              <a:t> Chemistry</a:t>
            </a:r>
          </a:p>
          <a:p>
            <a:pPr algn="ctr">
              <a:buFont typeface="Arial" pitchFamily="34" charset="0"/>
              <a:buChar char="•"/>
            </a:pPr>
            <a:r>
              <a:rPr lang="en-GB" sz="1600" dirty="0"/>
              <a:t> Physical properties</a:t>
            </a:r>
          </a:p>
          <a:p>
            <a:pPr algn="ctr">
              <a:buFont typeface="Courier New" pitchFamily="49" charset="0"/>
              <a:buChar char="o"/>
            </a:pPr>
            <a:r>
              <a:rPr lang="en-GB" sz="1600" dirty="0"/>
              <a:t> Biological </a:t>
            </a:r>
          </a:p>
          <a:p>
            <a:pPr marL="342900" indent="-342900" algn="ctr">
              <a:buFont typeface="Courier New" pitchFamily="49" charset="0"/>
              <a:buChar char="o"/>
            </a:pPr>
            <a:r>
              <a:rPr lang="en-GB" sz="1600" dirty="0"/>
              <a:t>Pharmacology</a:t>
            </a:r>
          </a:p>
          <a:p>
            <a:pPr marL="342900" indent="-342900" algn="ctr">
              <a:buFont typeface="Courier New" pitchFamily="49" charset="0"/>
              <a:buChar char="o"/>
            </a:pPr>
            <a:r>
              <a:rPr lang="en-GB" sz="1600" dirty="0"/>
              <a:t>ADME</a:t>
            </a:r>
          </a:p>
          <a:p>
            <a:pPr marL="342900" indent="-342900" algn="ctr">
              <a:buFont typeface="Courier New" pitchFamily="49" charset="0"/>
              <a:buChar char="o"/>
            </a:pPr>
            <a:r>
              <a:rPr lang="en-GB" sz="1600" dirty="0"/>
              <a:t>Toxicology</a:t>
            </a:r>
          </a:p>
          <a:p>
            <a:pPr marL="342900" indent="-342900" algn="ctr">
              <a:buFont typeface="Arial" pitchFamily="34" charset="0"/>
              <a:buChar char="•"/>
            </a:pPr>
            <a:r>
              <a:rPr lang="en-GB" sz="1600" dirty="0"/>
              <a:t>Preformulation</a:t>
            </a:r>
          </a:p>
          <a:p>
            <a:pPr algn="ctr"/>
            <a:endParaRPr lang="en-GB" sz="1600" b="1" dirty="0"/>
          </a:p>
          <a:p>
            <a:pPr algn="ctr"/>
            <a:endParaRPr lang="en-GB" sz="1600" b="1" dirty="0"/>
          </a:p>
          <a:p>
            <a:pPr algn="ctr"/>
            <a:r>
              <a:rPr lang="en-GB" sz="1600" b="1" dirty="0"/>
              <a:t>Investigational new drug application (IND)</a:t>
            </a:r>
          </a:p>
          <a:p>
            <a:pPr algn="ctr">
              <a:buFont typeface="Arial" pitchFamily="34" charset="0"/>
              <a:buChar char="•"/>
            </a:pPr>
            <a:r>
              <a:rPr lang="en-GB" sz="1600" b="1" dirty="0"/>
              <a:t> </a:t>
            </a:r>
            <a:r>
              <a:rPr lang="en-GB" sz="1600" dirty="0"/>
              <a:t>Submission </a:t>
            </a:r>
          </a:p>
          <a:p>
            <a:pPr algn="ctr">
              <a:buFont typeface="Arial" pitchFamily="34" charset="0"/>
              <a:buChar char="•"/>
            </a:pPr>
            <a:r>
              <a:rPr lang="en-GB" sz="1600" dirty="0"/>
              <a:t> FDA Review</a:t>
            </a:r>
            <a:endParaRPr lang="en-US" sz="1600" dirty="0"/>
          </a:p>
        </p:txBody>
      </p:sp>
      <p:cxnSp>
        <p:nvCxnSpPr>
          <p:cNvPr id="7" name="Straight Arrow Connector 6"/>
          <p:cNvCxnSpPr/>
          <p:nvPr/>
        </p:nvCxnSpPr>
        <p:spPr>
          <a:xfrm>
            <a:off x="4495800" y="2133600"/>
            <a:ext cx="0" cy="3048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nvGrpSpPr>
          <p:cNvPr id="51" name="Group 50"/>
          <p:cNvGrpSpPr/>
          <p:nvPr/>
        </p:nvGrpSpPr>
        <p:grpSpPr>
          <a:xfrm>
            <a:off x="2133600" y="838200"/>
            <a:ext cx="4724400" cy="5791201"/>
            <a:chOff x="2171700" y="461996"/>
            <a:chExt cx="4724400" cy="5426719"/>
          </a:xfrm>
        </p:grpSpPr>
        <p:sp>
          <p:nvSpPr>
            <p:cNvPr id="5" name="Rectangle 4"/>
            <p:cNvSpPr/>
            <p:nvPr/>
          </p:nvSpPr>
          <p:spPr>
            <a:xfrm>
              <a:off x="2628900" y="461996"/>
              <a:ext cx="3733800" cy="12144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grpSp>
          <p:nvGrpSpPr>
            <p:cNvPr id="50" name="Group 49"/>
            <p:cNvGrpSpPr/>
            <p:nvPr/>
          </p:nvGrpSpPr>
          <p:grpSpPr>
            <a:xfrm>
              <a:off x="2171700" y="1961484"/>
              <a:ext cx="4724400" cy="3927231"/>
              <a:chOff x="2171700" y="1961484"/>
              <a:chExt cx="4724400" cy="3927231"/>
            </a:xfrm>
          </p:grpSpPr>
          <p:sp>
            <p:nvSpPr>
              <p:cNvPr id="9" name="Rectangle 8"/>
              <p:cNvSpPr/>
              <p:nvPr/>
            </p:nvSpPr>
            <p:spPr>
              <a:xfrm>
                <a:off x="2933700" y="1961484"/>
                <a:ext cx="3200400" cy="19993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cxnSp>
            <p:nvCxnSpPr>
              <p:cNvPr id="11" name="Straight Arrow Connector 10"/>
              <p:cNvCxnSpPr/>
              <p:nvPr/>
            </p:nvCxnSpPr>
            <p:spPr>
              <a:xfrm>
                <a:off x="4533900" y="3960801"/>
                <a:ext cx="0" cy="21421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324100" y="4191000"/>
                <a:ext cx="4343400" cy="9836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cxnSp>
            <p:nvCxnSpPr>
              <p:cNvPr id="27" name="Straight Connector 26"/>
              <p:cNvCxnSpPr/>
              <p:nvPr/>
            </p:nvCxnSpPr>
            <p:spPr>
              <a:xfrm>
                <a:off x="6210300" y="2889738"/>
                <a:ext cx="685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896100" y="2889738"/>
                <a:ext cx="0" cy="29989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4098" idx="2"/>
              </p:cNvCxnSpPr>
              <p:nvPr/>
            </p:nvCxnSpPr>
            <p:spPr>
              <a:xfrm>
                <a:off x="4533900" y="5194448"/>
                <a:ext cx="0" cy="26584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2209800" y="5460290"/>
                <a:ext cx="464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171700" y="5460290"/>
                <a:ext cx="0" cy="357021"/>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15" name="Rectangle 14"/>
          <p:cNvSpPr/>
          <p:nvPr/>
        </p:nvSpPr>
        <p:spPr>
          <a:xfrm>
            <a:off x="514349" y="228600"/>
            <a:ext cx="8248647" cy="400110"/>
          </a:xfrm>
          <a:prstGeom prst="rect">
            <a:avLst/>
          </a:prstGeom>
        </p:spPr>
        <p:txBody>
          <a:bodyPr wrap="square">
            <a:spAutoFit/>
          </a:bodyPr>
          <a:lstStyle/>
          <a:p>
            <a:r>
              <a:rPr lang="en-GB" sz="2000" dirty="0"/>
              <a:t>A schematic representation of the process for new drug development</a:t>
            </a:r>
            <a:endParaRPr lang="ar-IQ" sz="20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838200" y="914400"/>
            <a:ext cx="2438400" cy="1143000"/>
          </a:xfrm>
          <a:prstGeom prst="rect">
            <a:avLst/>
          </a:prstGeom>
          <a:noFill/>
          <a:ln w="12700" cap="sq">
            <a:solidFill>
              <a:schemeClr val="tx1"/>
            </a:solidFill>
            <a:miter lim="800000"/>
            <a:headEnd type="none" w="sm" len="sm"/>
            <a:tailEnd type="none" w="sm" len="sm"/>
          </a:ln>
          <a:effectLst/>
        </p:spPr>
        <p:txBody>
          <a:bodyPr wrap="none" anchor="ctr"/>
          <a:lstStyle/>
          <a:p>
            <a:r>
              <a:rPr lang="en-US" sz="1800" b="1" dirty="0">
                <a:latin typeface="+mn-lt"/>
              </a:rPr>
              <a:t>CLINICAL TRIALS</a:t>
            </a:r>
          </a:p>
          <a:p>
            <a:pPr algn="ctr">
              <a:buFontTx/>
              <a:buChar char="•"/>
            </a:pPr>
            <a:r>
              <a:rPr lang="en-US" sz="1800" dirty="0">
                <a:latin typeface="+mn-lt"/>
              </a:rPr>
              <a:t> Phase I</a:t>
            </a:r>
          </a:p>
          <a:p>
            <a:pPr algn="ctr">
              <a:buFontTx/>
              <a:buChar char="•"/>
            </a:pPr>
            <a:r>
              <a:rPr lang="en-US" sz="1800" dirty="0">
                <a:latin typeface="+mn-lt"/>
              </a:rPr>
              <a:t> Phase II</a:t>
            </a:r>
          </a:p>
          <a:p>
            <a:pPr algn="ctr">
              <a:buFontTx/>
              <a:buChar char="•"/>
            </a:pPr>
            <a:r>
              <a:rPr lang="en-US" sz="1800" dirty="0">
                <a:latin typeface="+mn-lt"/>
              </a:rPr>
              <a:t> Phase III</a:t>
            </a:r>
            <a:endParaRPr lang="en-US" sz="2000" dirty="0">
              <a:latin typeface="+mn-lt"/>
            </a:endParaRPr>
          </a:p>
        </p:txBody>
      </p:sp>
      <p:sp>
        <p:nvSpPr>
          <p:cNvPr id="6147" name="Rectangle 7"/>
          <p:cNvSpPr>
            <a:spLocks noChangeArrowheads="1"/>
          </p:cNvSpPr>
          <p:nvPr/>
        </p:nvSpPr>
        <p:spPr bwMode="auto">
          <a:xfrm>
            <a:off x="3733800" y="914400"/>
            <a:ext cx="4648200" cy="1447800"/>
          </a:xfrm>
          <a:prstGeom prst="rect">
            <a:avLst/>
          </a:prstGeom>
          <a:noFill/>
          <a:ln w="12700" cap="sq">
            <a:solidFill>
              <a:schemeClr val="tx1"/>
            </a:solidFill>
            <a:miter lim="800000"/>
            <a:headEnd type="none" w="sm" len="sm"/>
            <a:tailEnd type="none" w="sm" len="sm"/>
          </a:ln>
          <a:effectLst/>
        </p:spPr>
        <p:txBody>
          <a:bodyPr wrap="none" anchor="ctr"/>
          <a:lstStyle/>
          <a:p>
            <a:r>
              <a:rPr lang="en-US" sz="1800" b="1" dirty="0">
                <a:latin typeface="+mn-lt"/>
              </a:rPr>
              <a:t>PRECLINICAL STUDIES (Continued) plus:</a:t>
            </a:r>
          </a:p>
          <a:p>
            <a:pPr>
              <a:buFontTx/>
              <a:buChar char="•"/>
            </a:pPr>
            <a:r>
              <a:rPr lang="en-US" sz="1800" dirty="0">
                <a:latin typeface="+mn-lt"/>
              </a:rPr>
              <a:t> Long term animal toxicity</a:t>
            </a:r>
          </a:p>
          <a:p>
            <a:pPr>
              <a:buFontTx/>
              <a:buChar char="•"/>
            </a:pPr>
            <a:r>
              <a:rPr lang="en-US" sz="1800" dirty="0">
                <a:latin typeface="+mn-lt"/>
              </a:rPr>
              <a:t> Product formulation</a:t>
            </a:r>
          </a:p>
          <a:p>
            <a:pPr>
              <a:buFontTx/>
              <a:buChar char="•"/>
            </a:pPr>
            <a:r>
              <a:rPr lang="en-US" sz="1800" dirty="0">
                <a:latin typeface="+mn-lt"/>
              </a:rPr>
              <a:t> Manufacturing and controls</a:t>
            </a:r>
          </a:p>
          <a:p>
            <a:pPr>
              <a:buFontTx/>
              <a:buChar char="•"/>
            </a:pPr>
            <a:r>
              <a:rPr lang="en-US" sz="1800" dirty="0">
                <a:latin typeface="+mn-lt"/>
              </a:rPr>
              <a:t> Package and label design</a:t>
            </a:r>
          </a:p>
        </p:txBody>
      </p:sp>
      <p:sp>
        <p:nvSpPr>
          <p:cNvPr id="4" name="Rectangle 3"/>
          <p:cNvSpPr/>
          <p:nvPr/>
        </p:nvSpPr>
        <p:spPr>
          <a:xfrm>
            <a:off x="1752600" y="2819400"/>
            <a:ext cx="4572000" cy="150810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spcBef>
                <a:spcPts val="0"/>
              </a:spcBef>
            </a:pPr>
            <a:r>
              <a:rPr lang="en-US" sz="1800" b="1" dirty="0"/>
              <a:t>NEW DRUG APPLICATION (NDA)</a:t>
            </a:r>
          </a:p>
          <a:p>
            <a:pPr>
              <a:spcBef>
                <a:spcPts val="0"/>
              </a:spcBef>
              <a:buFontTx/>
              <a:buChar char="•"/>
            </a:pPr>
            <a:r>
              <a:rPr lang="en-US" sz="1800" dirty="0"/>
              <a:t> Submission</a:t>
            </a:r>
          </a:p>
          <a:p>
            <a:pPr>
              <a:spcBef>
                <a:spcPts val="0"/>
              </a:spcBef>
              <a:buFontTx/>
              <a:buChar char="•"/>
            </a:pPr>
            <a:r>
              <a:rPr lang="en-US" sz="1800" dirty="0"/>
              <a:t> FDA Review</a:t>
            </a:r>
          </a:p>
          <a:p>
            <a:pPr>
              <a:spcBef>
                <a:spcPts val="0"/>
              </a:spcBef>
              <a:buFontTx/>
              <a:buChar char="•"/>
            </a:pPr>
            <a:r>
              <a:rPr lang="en-US" sz="1800" dirty="0"/>
              <a:t> Pre-approval Plant inspection</a:t>
            </a:r>
          </a:p>
          <a:p>
            <a:pPr>
              <a:spcBef>
                <a:spcPts val="0"/>
              </a:spcBef>
              <a:buFontTx/>
              <a:buChar char="•"/>
            </a:pPr>
            <a:r>
              <a:rPr lang="en-US" sz="2000" dirty="0"/>
              <a:t> FDA action</a:t>
            </a:r>
          </a:p>
        </p:txBody>
      </p:sp>
      <p:cxnSp>
        <p:nvCxnSpPr>
          <p:cNvPr id="6" name="Straight Connector 5"/>
          <p:cNvCxnSpPr/>
          <p:nvPr/>
        </p:nvCxnSpPr>
        <p:spPr>
          <a:xfrm>
            <a:off x="2057400" y="2057400"/>
            <a:ext cx="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057400" y="2590800"/>
            <a:ext cx="396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019800" y="23622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038600" y="2590800"/>
            <a:ext cx="0" cy="228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114800" y="5029200"/>
            <a:ext cx="0" cy="3048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362200" y="7620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362200" y="685800"/>
            <a:ext cx="35814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019800" y="762000"/>
            <a:ext cx="0" cy="228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1" name="Text Box 2"/>
          <p:cNvSpPr txBox="1">
            <a:spLocks noChangeArrowheads="1"/>
          </p:cNvSpPr>
          <p:nvPr/>
        </p:nvSpPr>
        <p:spPr bwMode="auto">
          <a:xfrm>
            <a:off x="1295400" y="4572000"/>
            <a:ext cx="6781800" cy="2031325"/>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wrap="square">
            <a:spAutoFit/>
          </a:bodyPr>
          <a:lstStyle/>
          <a:p>
            <a:r>
              <a:rPr lang="en-GB" sz="1800" b="1" dirty="0"/>
              <a:t>Postmarketing </a:t>
            </a:r>
          </a:p>
          <a:p>
            <a:pPr>
              <a:buFont typeface="Arial" pitchFamily="34" charset="0"/>
              <a:buChar char="•"/>
            </a:pPr>
            <a:r>
              <a:rPr lang="en-GB" sz="1800" dirty="0"/>
              <a:t> Phase IV clinical studies</a:t>
            </a:r>
          </a:p>
          <a:p>
            <a:pPr marL="342900" indent="-342900">
              <a:buFont typeface="+mj-lt"/>
              <a:buAutoNum type="arabicPeriod"/>
            </a:pPr>
            <a:r>
              <a:rPr lang="en-GB" sz="1800" dirty="0"/>
              <a:t> Clinical pharmacology/ Toxicology</a:t>
            </a:r>
          </a:p>
          <a:p>
            <a:pPr marL="342900" indent="-342900">
              <a:buFont typeface="+mj-lt"/>
              <a:buAutoNum type="arabicPeriod"/>
            </a:pPr>
            <a:r>
              <a:rPr lang="en-GB" sz="1800" dirty="0"/>
              <a:t> Additional indications</a:t>
            </a:r>
          </a:p>
          <a:p>
            <a:pPr marL="342900" indent="-342900">
              <a:buFont typeface="Arial" pitchFamily="34" charset="0"/>
              <a:buChar char="•"/>
            </a:pPr>
            <a:r>
              <a:rPr lang="en-GB" sz="1800" dirty="0"/>
              <a:t>Adverse reaction reporting</a:t>
            </a:r>
          </a:p>
          <a:p>
            <a:pPr marL="342900" indent="-342900">
              <a:buFont typeface="Arial" pitchFamily="34" charset="0"/>
              <a:buChar char="•"/>
            </a:pPr>
            <a:r>
              <a:rPr lang="en-GB" sz="1800" dirty="0"/>
              <a:t>Product defect reporting </a:t>
            </a:r>
          </a:p>
          <a:p>
            <a:pPr marL="342900" indent="-342900">
              <a:buFont typeface="Arial" pitchFamily="34" charset="0"/>
              <a:buChar char="•"/>
            </a:pPr>
            <a:r>
              <a:rPr lang="en-GB" sz="1800" dirty="0"/>
              <a:t>Product line extension</a:t>
            </a:r>
            <a:endParaRPr lang="en-GB" dirty="0"/>
          </a:p>
        </p:txBody>
      </p:sp>
      <p:cxnSp>
        <p:nvCxnSpPr>
          <p:cNvPr id="38" name="Straight Arrow Connector 37"/>
          <p:cNvCxnSpPr>
            <a:stCxn id="4" idx="2"/>
          </p:cNvCxnSpPr>
          <p:nvPr/>
        </p:nvCxnSpPr>
        <p:spPr>
          <a:xfrm>
            <a:off x="4038600" y="4327505"/>
            <a:ext cx="0" cy="24449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495800" y="533400"/>
            <a:ext cx="0" cy="228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Table 25"/>
          <p:cNvGraphicFramePr>
            <a:graphicFrameLocks noGrp="1"/>
          </p:cNvGraphicFramePr>
          <p:nvPr/>
        </p:nvGraphicFramePr>
        <p:xfrm>
          <a:off x="762000" y="762000"/>
          <a:ext cx="8001000" cy="4777492"/>
        </p:xfrm>
        <a:graphic>
          <a:graphicData uri="http://schemas.openxmlformats.org/drawingml/2006/table">
            <a:tbl>
              <a:tblPr rtl="1" firstRow="1" bandRow="1">
                <a:tableStyleId>{5940675A-B579-460E-94D1-54222C63F5DA}</a:tableStyleId>
              </a:tblPr>
              <a:tblGrid>
                <a:gridCol w="2190120">
                  <a:extLst>
                    <a:ext uri="{9D8B030D-6E8A-4147-A177-3AD203B41FA5}">
                      <a16:colId xmlns="" xmlns:a16="http://schemas.microsoft.com/office/drawing/2014/main" val="20000"/>
                    </a:ext>
                  </a:extLst>
                </a:gridCol>
                <a:gridCol w="1522414">
                  <a:extLst>
                    <a:ext uri="{9D8B030D-6E8A-4147-A177-3AD203B41FA5}">
                      <a16:colId xmlns="" xmlns:a16="http://schemas.microsoft.com/office/drawing/2014/main" val="20001"/>
                    </a:ext>
                  </a:extLst>
                </a:gridCol>
                <a:gridCol w="1939577">
                  <a:extLst>
                    <a:ext uri="{9D8B030D-6E8A-4147-A177-3AD203B41FA5}">
                      <a16:colId xmlns="" xmlns:a16="http://schemas.microsoft.com/office/drawing/2014/main" val="20002"/>
                    </a:ext>
                  </a:extLst>
                </a:gridCol>
                <a:gridCol w="2348889">
                  <a:extLst>
                    <a:ext uri="{9D8B030D-6E8A-4147-A177-3AD203B41FA5}">
                      <a16:colId xmlns="" xmlns:a16="http://schemas.microsoft.com/office/drawing/2014/main" val="20003"/>
                    </a:ext>
                  </a:extLst>
                </a:gridCol>
              </a:tblGrid>
              <a:tr h="1269587">
                <a:tc>
                  <a:txBody>
                    <a:bodyPr/>
                    <a:lstStyle/>
                    <a:p>
                      <a:pPr algn="ctr" rtl="0"/>
                      <a:r>
                        <a:rPr lang="en-GB" b="1" dirty="0"/>
                        <a:t>Postmarketing</a:t>
                      </a:r>
                      <a:r>
                        <a:rPr lang="en-GB" b="1" baseline="0" dirty="0"/>
                        <a:t> </a:t>
                      </a:r>
                      <a:r>
                        <a:rPr lang="en-GB" baseline="0" dirty="0"/>
                        <a:t>surveillance </a:t>
                      </a:r>
                      <a:endParaRPr lang="ar-IQ" dirty="0"/>
                    </a:p>
                  </a:txBody>
                  <a:tcPr/>
                </a:tc>
                <a:tc>
                  <a:txBody>
                    <a:bodyPr/>
                    <a:lstStyle/>
                    <a:p>
                      <a:pPr algn="ctr" rtl="0"/>
                      <a:r>
                        <a:rPr lang="en-GB" b="1" dirty="0"/>
                        <a:t>NDA Review</a:t>
                      </a:r>
                      <a:endParaRPr lang="ar-IQ" b="1" dirty="0"/>
                    </a:p>
                  </a:txBody>
                  <a:tcPr/>
                </a:tc>
                <a:tc>
                  <a:txBody>
                    <a:bodyPr/>
                    <a:lstStyle/>
                    <a:p>
                      <a:pPr algn="ctr" rtl="0"/>
                      <a:r>
                        <a:rPr lang="en-GB" b="1" dirty="0"/>
                        <a:t>Clinical</a:t>
                      </a:r>
                      <a:r>
                        <a:rPr lang="en-GB" dirty="0"/>
                        <a:t> </a:t>
                      </a:r>
                    </a:p>
                    <a:p>
                      <a:pPr algn="ctr" rtl="0"/>
                      <a:r>
                        <a:rPr lang="en-GB" dirty="0"/>
                        <a:t>Research</a:t>
                      </a:r>
                      <a:r>
                        <a:rPr lang="en-GB" baseline="0" dirty="0"/>
                        <a:t> and development</a:t>
                      </a:r>
                      <a:endParaRPr lang="en-GB" dirty="0"/>
                    </a:p>
                    <a:p>
                      <a:pPr algn="l" rtl="0"/>
                      <a:endParaRPr lang="ar-IQ" dirty="0"/>
                    </a:p>
                  </a:txBody>
                  <a:tcPr/>
                </a:tc>
                <a:tc>
                  <a:txBody>
                    <a:bodyPr/>
                    <a:lstStyle/>
                    <a:p>
                      <a:pPr algn="ctr" rtl="0"/>
                      <a:r>
                        <a:rPr lang="en-GB" b="1" dirty="0"/>
                        <a:t>Preclinical </a:t>
                      </a:r>
                    </a:p>
                    <a:p>
                      <a:pPr algn="ctr" rtl="0"/>
                      <a:r>
                        <a:rPr lang="en-GB" dirty="0"/>
                        <a:t>Research</a:t>
                      </a:r>
                      <a:r>
                        <a:rPr lang="en-GB" baseline="0" dirty="0"/>
                        <a:t> and development</a:t>
                      </a:r>
                      <a:endParaRPr lang="ar-IQ" dirty="0"/>
                    </a:p>
                  </a:txBody>
                  <a:tcPr/>
                </a:tc>
                <a:extLst>
                  <a:ext uri="{0D108BD9-81ED-4DB2-BD59-A6C34878D82A}">
                    <a16:rowId xmlns="" xmlns:a16="http://schemas.microsoft.com/office/drawing/2014/main" val="10000"/>
                  </a:ext>
                </a:extLst>
              </a:tr>
              <a:tr h="2781548">
                <a:tc>
                  <a:txBody>
                    <a:bodyPr/>
                    <a:lstStyle/>
                    <a:p>
                      <a:pPr algn="l" rtl="0"/>
                      <a:r>
                        <a:rPr lang="en-GB" dirty="0"/>
                        <a:t>Adverse reaction reporting</a:t>
                      </a:r>
                    </a:p>
                    <a:p>
                      <a:pPr algn="l" rtl="0"/>
                      <a:endParaRPr lang="en-GB" dirty="0"/>
                    </a:p>
                    <a:p>
                      <a:pPr algn="l" rtl="0"/>
                      <a:r>
                        <a:rPr lang="en-GB" dirty="0"/>
                        <a:t>Surveys/sampling testing</a:t>
                      </a:r>
                    </a:p>
                    <a:p>
                      <a:pPr algn="l" rtl="0"/>
                      <a:endParaRPr lang="en-GB" dirty="0"/>
                    </a:p>
                    <a:p>
                      <a:pPr algn="l" rtl="0"/>
                      <a:endParaRPr lang="en-GB" dirty="0"/>
                    </a:p>
                    <a:p>
                      <a:pPr algn="l" rtl="0"/>
                      <a:endParaRPr lang="en-GB" dirty="0"/>
                    </a:p>
                    <a:p>
                      <a:pPr algn="l" rtl="0"/>
                      <a:r>
                        <a:rPr lang="en-GB" dirty="0"/>
                        <a:t>Inspection</a:t>
                      </a:r>
                      <a:endParaRPr lang="ar-IQ" dirty="0"/>
                    </a:p>
                  </a:txBody>
                  <a:tcPr/>
                </a:tc>
                <a:tc>
                  <a:txBody>
                    <a:bodyPr/>
                    <a:lstStyle/>
                    <a:p>
                      <a:pPr algn="l" rtl="0"/>
                      <a:endParaRPr lang="ar-IQ" dirty="0"/>
                    </a:p>
                  </a:txBody>
                  <a:tcPr/>
                </a:tc>
                <a:tc>
                  <a:txBody>
                    <a:bodyPr/>
                    <a:lstStyle/>
                    <a:p>
                      <a:pPr algn="l" rtl="0"/>
                      <a:endParaRPr lang="ar-IQ" dirty="0"/>
                    </a:p>
                  </a:txBody>
                  <a:tcPr/>
                </a:tc>
                <a:tc>
                  <a:txBody>
                    <a:bodyPr/>
                    <a:lstStyle/>
                    <a:p>
                      <a:pPr algn="l" rtl="0"/>
                      <a:r>
                        <a:rPr lang="en-GB" dirty="0"/>
                        <a:t>Initial synthesis and characterisation  </a:t>
                      </a:r>
                    </a:p>
                    <a:p>
                      <a:pPr algn="l" rtl="0"/>
                      <a:endParaRPr lang="en-GB" dirty="0"/>
                    </a:p>
                    <a:p>
                      <a:pPr algn="l" rtl="0"/>
                      <a:endParaRPr lang="en-GB" dirty="0"/>
                    </a:p>
                    <a:p>
                      <a:pPr algn="l" rtl="0"/>
                      <a:endParaRPr lang="en-GB" dirty="0"/>
                    </a:p>
                    <a:p>
                      <a:pPr algn="l" rtl="0"/>
                      <a:endParaRPr lang="en-GB" dirty="0"/>
                    </a:p>
                    <a:p>
                      <a:pPr algn="l" rtl="0"/>
                      <a:r>
                        <a:rPr lang="en-GB" dirty="0"/>
                        <a:t>Animal testing </a:t>
                      </a:r>
                    </a:p>
                    <a:p>
                      <a:pPr algn="l" rtl="0"/>
                      <a:endParaRPr lang="en-GB" dirty="0"/>
                    </a:p>
                    <a:p>
                      <a:pPr algn="l" rtl="0"/>
                      <a:endParaRPr lang="en-GB" dirty="0"/>
                    </a:p>
                    <a:p>
                      <a:pPr algn="l" rtl="0"/>
                      <a:endParaRPr lang="ar-IQ" dirty="0"/>
                    </a:p>
                  </a:txBody>
                  <a:tcPr/>
                </a:tc>
                <a:extLst>
                  <a:ext uri="{0D108BD9-81ED-4DB2-BD59-A6C34878D82A}">
                    <a16:rowId xmlns="" xmlns:a16="http://schemas.microsoft.com/office/drawing/2014/main" val="10001"/>
                  </a:ext>
                </a:extLst>
              </a:tr>
              <a:tr h="673265">
                <a:tc>
                  <a:txBody>
                    <a:bodyPr/>
                    <a:lstStyle/>
                    <a:p>
                      <a:pPr algn="l" rtl="0"/>
                      <a:endParaRPr lang="ar-IQ" dirty="0"/>
                    </a:p>
                  </a:txBody>
                  <a:tcPr/>
                </a:tc>
                <a:tc>
                  <a:txBody>
                    <a:bodyPr/>
                    <a:lstStyle/>
                    <a:p>
                      <a:pPr algn="l" rtl="0"/>
                      <a:r>
                        <a:rPr lang="en-GB" sz="1400" dirty="0"/>
                        <a:t>Average 1 ½ years </a:t>
                      </a:r>
                      <a:endParaRPr lang="ar-IQ" sz="1400" dirty="0"/>
                    </a:p>
                  </a:txBody>
                  <a:tcPr/>
                </a:tc>
                <a:tc>
                  <a:txBody>
                    <a:bodyPr/>
                    <a:lstStyle/>
                    <a:p>
                      <a:pPr algn="l" rtl="0"/>
                      <a:r>
                        <a:rPr lang="en-GB" sz="1400" dirty="0"/>
                        <a:t>Average 7 years</a:t>
                      </a:r>
                      <a:endParaRPr lang="ar-IQ" sz="1400" dirty="0"/>
                    </a:p>
                  </a:txBody>
                  <a:tcPr/>
                </a:tc>
                <a:tc>
                  <a:txBody>
                    <a:bodyPr/>
                    <a:lstStyle/>
                    <a:p>
                      <a:pPr algn="l" rtl="0"/>
                      <a:r>
                        <a:rPr lang="en-GB" sz="1400" dirty="0"/>
                        <a:t>Average 61/2 years</a:t>
                      </a:r>
                      <a:endParaRPr lang="ar-IQ" dirty="0"/>
                    </a:p>
                  </a:txBody>
                  <a:tcPr/>
                </a:tc>
                <a:extLst>
                  <a:ext uri="{0D108BD9-81ED-4DB2-BD59-A6C34878D82A}">
                    <a16:rowId xmlns="" xmlns:a16="http://schemas.microsoft.com/office/drawing/2014/main" val="10002"/>
                  </a:ext>
                </a:extLst>
              </a:tr>
            </a:tbl>
          </a:graphicData>
        </a:graphic>
      </p:graphicFrame>
      <p:cxnSp>
        <p:nvCxnSpPr>
          <p:cNvPr id="78" name="Straight Arrow Connector 77"/>
          <p:cNvCxnSpPr/>
          <p:nvPr/>
        </p:nvCxnSpPr>
        <p:spPr>
          <a:xfrm flipV="1">
            <a:off x="5029200" y="4953000"/>
            <a:ext cx="0" cy="86409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2" name="Straight Arrow Connector 81"/>
          <p:cNvCxnSpPr/>
          <p:nvPr/>
        </p:nvCxnSpPr>
        <p:spPr>
          <a:xfrm flipV="1">
            <a:off x="6553200" y="4876800"/>
            <a:ext cx="0" cy="86409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nvGrpSpPr>
          <p:cNvPr id="2" name="Group 105"/>
          <p:cNvGrpSpPr/>
          <p:nvPr/>
        </p:nvGrpSpPr>
        <p:grpSpPr>
          <a:xfrm>
            <a:off x="685800" y="2057400"/>
            <a:ext cx="6238434" cy="4246240"/>
            <a:chOff x="1246971" y="2183904"/>
            <a:chExt cx="6154377" cy="4246240"/>
          </a:xfrm>
        </p:grpSpPr>
        <p:cxnSp>
          <p:nvCxnSpPr>
            <p:cNvPr id="30" name="Straight Arrow Connector 29"/>
            <p:cNvCxnSpPr/>
            <p:nvPr/>
          </p:nvCxnSpPr>
          <p:spPr>
            <a:xfrm>
              <a:off x="4067944" y="3429000"/>
              <a:ext cx="648072"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nvGrpSpPr>
            <p:cNvPr id="3" name="Group 104"/>
            <p:cNvGrpSpPr/>
            <p:nvPr/>
          </p:nvGrpSpPr>
          <p:grpSpPr>
            <a:xfrm>
              <a:off x="1246971" y="2183904"/>
              <a:ext cx="6154377" cy="4246240"/>
              <a:chOff x="1246971" y="2183904"/>
              <a:chExt cx="6154377" cy="4246240"/>
            </a:xfrm>
          </p:grpSpPr>
          <p:cxnSp>
            <p:nvCxnSpPr>
              <p:cNvPr id="28" name="Straight Arrow Connector 27"/>
              <p:cNvCxnSpPr/>
              <p:nvPr/>
            </p:nvCxnSpPr>
            <p:spPr>
              <a:xfrm>
                <a:off x="3563888" y="3068960"/>
                <a:ext cx="648072"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nvGrpSpPr>
              <p:cNvPr id="4" name="Group 103"/>
              <p:cNvGrpSpPr/>
              <p:nvPr/>
            </p:nvGrpSpPr>
            <p:grpSpPr>
              <a:xfrm>
                <a:off x="1246971" y="2183904"/>
                <a:ext cx="6154377" cy="4246240"/>
                <a:chOff x="1246971" y="2183904"/>
                <a:chExt cx="6154377" cy="4246240"/>
              </a:xfrm>
            </p:grpSpPr>
            <p:cxnSp>
              <p:nvCxnSpPr>
                <p:cNvPr id="32" name="Straight Arrow Connector 31"/>
                <p:cNvCxnSpPr/>
                <p:nvPr/>
              </p:nvCxnSpPr>
              <p:spPr>
                <a:xfrm>
                  <a:off x="4355976" y="3717032"/>
                  <a:ext cx="72008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nvGrpSpPr>
                <p:cNvPr id="5" name="Group 102"/>
                <p:cNvGrpSpPr/>
                <p:nvPr/>
              </p:nvGrpSpPr>
              <p:grpSpPr>
                <a:xfrm>
                  <a:off x="1246971" y="2183904"/>
                  <a:ext cx="6154377" cy="4246240"/>
                  <a:chOff x="1246971" y="2183904"/>
                  <a:chExt cx="6154377" cy="4246240"/>
                </a:xfrm>
              </p:grpSpPr>
              <p:sp>
                <p:nvSpPr>
                  <p:cNvPr id="33" name="TextBox 32"/>
                  <p:cNvSpPr txBox="1"/>
                  <p:nvPr/>
                </p:nvSpPr>
                <p:spPr>
                  <a:xfrm>
                    <a:off x="3491880" y="2780928"/>
                    <a:ext cx="670376" cy="276999"/>
                  </a:xfrm>
                  <a:prstGeom prst="rect">
                    <a:avLst/>
                  </a:prstGeom>
                  <a:noFill/>
                </p:spPr>
                <p:txBody>
                  <a:bodyPr wrap="none" rtlCol="1">
                    <a:spAutoFit/>
                  </a:bodyPr>
                  <a:lstStyle/>
                  <a:p>
                    <a:r>
                      <a:rPr lang="en-GB" sz="1200" dirty="0"/>
                      <a:t>Phase 1</a:t>
                    </a:r>
                    <a:endParaRPr lang="ar-IQ" sz="1200" dirty="0"/>
                  </a:p>
                </p:txBody>
              </p:sp>
              <p:sp>
                <p:nvSpPr>
                  <p:cNvPr id="34" name="TextBox 33"/>
                  <p:cNvSpPr txBox="1"/>
                  <p:nvPr/>
                </p:nvSpPr>
                <p:spPr>
                  <a:xfrm>
                    <a:off x="3901625" y="3140968"/>
                    <a:ext cx="922639" cy="276999"/>
                  </a:xfrm>
                  <a:prstGeom prst="rect">
                    <a:avLst/>
                  </a:prstGeom>
                  <a:noFill/>
                </p:spPr>
                <p:txBody>
                  <a:bodyPr wrap="square" rtlCol="1">
                    <a:spAutoFit/>
                  </a:bodyPr>
                  <a:lstStyle/>
                  <a:p>
                    <a:pPr algn="l" rtl="0"/>
                    <a:r>
                      <a:rPr lang="en-GB" sz="1200" dirty="0"/>
                      <a:t>Phase 2</a:t>
                    </a:r>
                    <a:endParaRPr lang="ar-IQ" sz="1200" dirty="0"/>
                  </a:p>
                </p:txBody>
              </p:sp>
              <p:sp>
                <p:nvSpPr>
                  <p:cNvPr id="35" name="TextBox 34"/>
                  <p:cNvSpPr txBox="1"/>
                  <p:nvPr/>
                </p:nvSpPr>
                <p:spPr>
                  <a:xfrm>
                    <a:off x="4236812" y="3429000"/>
                    <a:ext cx="670375" cy="276999"/>
                  </a:xfrm>
                  <a:prstGeom prst="rect">
                    <a:avLst/>
                  </a:prstGeom>
                  <a:noFill/>
                </p:spPr>
                <p:txBody>
                  <a:bodyPr wrap="none" rtlCol="1">
                    <a:spAutoFit/>
                  </a:bodyPr>
                  <a:lstStyle/>
                  <a:p>
                    <a:pPr algn="l" rtl="0"/>
                    <a:r>
                      <a:rPr lang="en-GB" sz="1200" dirty="0"/>
                      <a:t>Phase 3</a:t>
                    </a:r>
                    <a:endParaRPr lang="ar-IQ" sz="1200" dirty="0"/>
                  </a:p>
                </p:txBody>
              </p:sp>
              <p:cxnSp>
                <p:nvCxnSpPr>
                  <p:cNvPr id="37" name="Straight Arrow Connector 36"/>
                  <p:cNvCxnSpPr/>
                  <p:nvPr/>
                </p:nvCxnSpPr>
                <p:spPr>
                  <a:xfrm>
                    <a:off x="2149050" y="4469904"/>
                    <a:ext cx="1879332"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224224" y="4165104"/>
                    <a:ext cx="859466" cy="276999"/>
                  </a:xfrm>
                  <a:prstGeom prst="rect">
                    <a:avLst/>
                  </a:prstGeom>
                  <a:noFill/>
                </p:spPr>
                <p:txBody>
                  <a:bodyPr wrap="none" rtlCol="1">
                    <a:spAutoFit/>
                  </a:bodyPr>
                  <a:lstStyle/>
                  <a:p>
                    <a:r>
                      <a:rPr lang="en-GB" sz="1200" dirty="0"/>
                      <a:t>Short term</a:t>
                    </a:r>
                    <a:endParaRPr lang="ar-IQ" sz="1200" dirty="0"/>
                  </a:p>
                </p:txBody>
              </p:sp>
              <p:cxnSp>
                <p:nvCxnSpPr>
                  <p:cNvPr id="40" name="Straight Arrow Connector 39"/>
                  <p:cNvCxnSpPr/>
                  <p:nvPr/>
                </p:nvCxnSpPr>
                <p:spPr>
                  <a:xfrm>
                    <a:off x="2825610" y="4850904"/>
                    <a:ext cx="1879332"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3502169" y="4546104"/>
                    <a:ext cx="820994" cy="276999"/>
                  </a:xfrm>
                  <a:prstGeom prst="rect">
                    <a:avLst/>
                  </a:prstGeom>
                  <a:noFill/>
                </p:spPr>
                <p:txBody>
                  <a:bodyPr wrap="none" rtlCol="1">
                    <a:spAutoFit/>
                  </a:bodyPr>
                  <a:lstStyle/>
                  <a:p>
                    <a:r>
                      <a:rPr lang="en-GB" sz="1200" dirty="0"/>
                      <a:t>Long term</a:t>
                    </a:r>
                    <a:endParaRPr lang="ar-IQ" sz="1200" dirty="0"/>
                  </a:p>
                </p:txBody>
              </p:sp>
              <p:cxnSp>
                <p:nvCxnSpPr>
                  <p:cNvPr id="43" name="Straight Connector 42"/>
                  <p:cNvCxnSpPr/>
                  <p:nvPr/>
                </p:nvCxnSpPr>
                <p:spPr>
                  <a:xfrm flipH="1">
                    <a:off x="3426996" y="2183904"/>
                    <a:ext cx="1" cy="2819400"/>
                  </a:xfrm>
                  <a:prstGeom prst="line">
                    <a:avLst/>
                  </a:prstGeom>
                </p:spPr>
                <p:style>
                  <a:lnRef idx="1">
                    <a:schemeClr val="dk1"/>
                  </a:lnRef>
                  <a:fillRef idx="0">
                    <a:schemeClr val="dk1"/>
                  </a:fillRef>
                  <a:effectRef idx="0">
                    <a:schemeClr val="dk1"/>
                  </a:effectRef>
                  <a:fontRef idx="minor">
                    <a:schemeClr val="tx1"/>
                  </a:fontRef>
                </p:style>
              </p:cxnSp>
              <p:cxnSp>
                <p:nvCxnSpPr>
                  <p:cNvPr id="47" name="Straight Arrow Connector 46"/>
                  <p:cNvCxnSpPr/>
                  <p:nvPr/>
                </p:nvCxnSpPr>
                <p:spPr>
                  <a:xfrm flipV="1">
                    <a:off x="3502169" y="5003304"/>
                    <a:ext cx="0" cy="914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2" name="TextBox 51"/>
                  <p:cNvSpPr txBox="1"/>
                  <p:nvPr/>
                </p:nvSpPr>
                <p:spPr>
                  <a:xfrm>
                    <a:off x="2449743" y="5841504"/>
                    <a:ext cx="1908629" cy="276999"/>
                  </a:xfrm>
                  <a:prstGeom prst="rect">
                    <a:avLst/>
                  </a:prstGeom>
                  <a:noFill/>
                </p:spPr>
                <p:txBody>
                  <a:bodyPr wrap="none" rtlCol="1">
                    <a:spAutoFit/>
                  </a:bodyPr>
                  <a:lstStyle/>
                  <a:p>
                    <a:pPr algn="l" rtl="0"/>
                    <a:r>
                      <a:rPr lang="en-GB" sz="1200" dirty="0"/>
                      <a:t>FDA 30-day safety review</a:t>
                    </a:r>
                    <a:endParaRPr lang="ar-IQ" sz="2000" dirty="0"/>
                  </a:p>
                </p:txBody>
              </p:sp>
              <p:sp>
                <p:nvSpPr>
                  <p:cNvPr id="90" name="TextBox 89"/>
                  <p:cNvSpPr txBox="1"/>
                  <p:nvPr/>
                </p:nvSpPr>
                <p:spPr>
                  <a:xfrm>
                    <a:off x="4930462" y="5841504"/>
                    <a:ext cx="1137171" cy="276999"/>
                  </a:xfrm>
                  <a:prstGeom prst="rect">
                    <a:avLst/>
                  </a:prstGeom>
                  <a:noFill/>
                </p:spPr>
                <p:txBody>
                  <a:bodyPr wrap="none" rtlCol="1">
                    <a:spAutoFit/>
                  </a:bodyPr>
                  <a:lstStyle/>
                  <a:p>
                    <a:pPr algn="l" rtl="0"/>
                    <a:r>
                      <a:rPr lang="en-GB" sz="1200" dirty="0"/>
                      <a:t>NDA submitted</a:t>
                    </a:r>
                    <a:endParaRPr lang="ar-IQ" sz="1200" dirty="0"/>
                  </a:p>
                </p:txBody>
              </p:sp>
              <p:sp>
                <p:nvSpPr>
                  <p:cNvPr id="91" name="TextBox 90"/>
                  <p:cNvSpPr txBox="1"/>
                  <p:nvPr/>
                </p:nvSpPr>
                <p:spPr>
                  <a:xfrm>
                    <a:off x="6358754" y="5841504"/>
                    <a:ext cx="1042594" cy="276999"/>
                  </a:xfrm>
                  <a:prstGeom prst="rect">
                    <a:avLst/>
                  </a:prstGeom>
                  <a:noFill/>
                </p:spPr>
                <p:txBody>
                  <a:bodyPr wrap="none" rtlCol="1">
                    <a:spAutoFit/>
                  </a:bodyPr>
                  <a:lstStyle/>
                  <a:p>
                    <a:r>
                      <a:rPr lang="en-GB" sz="1200" dirty="0"/>
                      <a:t>NDA approval</a:t>
                    </a:r>
                    <a:endParaRPr lang="ar-IQ" sz="1200" dirty="0"/>
                  </a:p>
                </p:txBody>
              </p:sp>
              <p:sp>
                <p:nvSpPr>
                  <p:cNvPr id="92" name="TextBox 91"/>
                  <p:cNvSpPr txBox="1"/>
                  <p:nvPr/>
                </p:nvSpPr>
                <p:spPr>
                  <a:xfrm>
                    <a:off x="1763688" y="6093296"/>
                    <a:ext cx="4820586" cy="276999"/>
                  </a:xfrm>
                  <a:prstGeom prst="rect">
                    <a:avLst/>
                  </a:prstGeom>
                  <a:noFill/>
                </p:spPr>
                <p:txBody>
                  <a:bodyPr wrap="square" rtlCol="1">
                    <a:spAutoFit/>
                  </a:bodyPr>
                  <a:lstStyle/>
                  <a:p>
                    <a:r>
                      <a:rPr lang="en-GB" sz="1200" dirty="0"/>
                      <a:t>Average of approx. 15 years from initial synthesis to approval of NDA</a:t>
                    </a:r>
                    <a:endParaRPr lang="ar-IQ" sz="1200" dirty="0"/>
                  </a:p>
                </p:txBody>
              </p:sp>
              <p:cxnSp>
                <p:nvCxnSpPr>
                  <p:cNvPr id="94" name="Straight Arrow Connector 93"/>
                  <p:cNvCxnSpPr/>
                  <p:nvPr/>
                </p:nvCxnSpPr>
                <p:spPr>
                  <a:xfrm flipH="1" flipV="1">
                    <a:off x="1246971" y="6222504"/>
                    <a:ext cx="588724" cy="148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5" name="Straight Arrow Connector 94"/>
                  <p:cNvCxnSpPr>
                    <a:stCxn id="92" idx="3"/>
                  </p:cNvCxnSpPr>
                  <p:nvPr/>
                </p:nvCxnSpPr>
                <p:spPr>
                  <a:xfrm flipV="1">
                    <a:off x="6584274" y="6228020"/>
                    <a:ext cx="367185" cy="37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1" name="Straight Connector 100"/>
                  <p:cNvCxnSpPr/>
                  <p:nvPr/>
                </p:nvCxnSpPr>
                <p:spPr>
                  <a:xfrm>
                    <a:off x="1246971" y="5993904"/>
                    <a:ext cx="0" cy="360040"/>
                  </a:xfrm>
                  <a:prstGeom prst="line">
                    <a:avLst/>
                  </a:prstGeom>
                </p:spPr>
                <p:style>
                  <a:lnRef idx="1">
                    <a:schemeClr val="dk1"/>
                  </a:lnRef>
                  <a:fillRef idx="0">
                    <a:schemeClr val="dk1"/>
                  </a:fillRef>
                  <a:effectRef idx="0">
                    <a:schemeClr val="dk1"/>
                  </a:effectRef>
                  <a:fontRef idx="minor">
                    <a:schemeClr val="tx1"/>
                  </a:fontRef>
                </p:style>
              </p:cxnSp>
              <p:cxnSp>
                <p:nvCxnSpPr>
                  <p:cNvPr id="102" name="Straight Connector 101"/>
                  <p:cNvCxnSpPr/>
                  <p:nvPr/>
                </p:nvCxnSpPr>
                <p:spPr>
                  <a:xfrm>
                    <a:off x="6960140" y="6070104"/>
                    <a:ext cx="0" cy="360040"/>
                  </a:xfrm>
                  <a:prstGeom prst="line">
                    <a:avLst/>
                  </a:prstGeom>
                </p:spPr>
                <p:style>
                  <a:lnRef idx="1">
                    <a:schemeClr val="dk1"/>
                  </a:lnRef>
                  <a:fillRef idx="0">
                    <a:schemeClr val="dk1"/>
                  </a:fillRef>
                  <a:effectRef idx="0">
                    <a:schemeClr val="dk1"/>
                  </a:effectRef>
                  <a:fontRef idx="minor">
                    <a:schemeClr val="tx1"/>
                  </a:fontRef>
                </p:style>
              </p:cxnSp>
            </p:grpSp>
          </p:grpSp>
        </p:grpSp>
      </p:grpSp>
      <p:sp>
        <p:nvSpPr>
          <p:cNvPr id="29" name="TextBox 28"/>
          <p:cNvSpPr txBox="1"/>
          <p:nvPr/>
        </p:nvSpPr>
        <p:spPr>
          <a:xfrm>
            <a:off x="1905000" y="6335270"/>
            <a:ext cx="5923545" cy="400110"/>
          </a:xfrm>
          <a:prstGeom prst="rect">
            <a:avLst/>
          </a:prstGeom>
          <a:noFill/>
        </p:spPr>
        <p:txBody>
          <a:bodyPr wrap="none" rtlCol="1">
            <a:spAutoFit/>
          </a:bodyPr>
          <a:lstStyle/>
          <a:p>
            <a:r>
              <a:rPr lang="en-GB" sz="2000" b="1" dirty="0"/>
              <a:t>Time course for the development of a new drug</a:t>
            </a:r>
            <a:endParaRPr lang="ar-IQ" sz="2000" b="1" dirty="0"/>
          </a:p>
        </p:txBody>
      </p:sp>
    </p:spTree>
    <p:extLst>
      <p:ext uri="{BB962C8B-B14F-4D97-AF65-F5344CB8AC3E}">
        <p14:creationId xmlns:p14="http://schemas.microsoft.com/office/powerpoint/2010/main" val="11465644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382000" cy="5486400"/>
          </a:xfrm>
        </p:spPr>
        <p:txBody>
          <a:bodyPr>
            <a:normAutofit/>
          </a:bodyPr>
          <a:lstStyle/>
          <a:p>
            <a:pPr marL="0" indent="0">
              <a:buNone/>
            </a:pPr>
            <a:r>
              <a:rPr lang="en-GB" sz="2000" b="1" dirty="0"/>
              <a:t>What will happen after the discovery (e.g., synthesis) of a proposed new drug agent ???</a:t>
            </a:r>
          </a:p>
          <a:p>
            <a:r>
              <a:rPr lang="en-GB" sz="2000" dirty="0"/>
              <a:t>Preclinical studies</a:t>
            </a:r>
            <a:endParaRPr lang="ar-IQ" sz="2000" dirty="0"/>
          </a:p>
          <a:p>
            <a:r>
              <a:rPr lang="en-GB" sz="2000" dirty="0"/>
              <a:t>File an IND (Investigational New </a:t>
            </a:r>
            <a:r>
              <a:rPr lang="en-GB" sz="2000" b="1" dirty="0"/>
              <a:t>Drug) </a:t>
            </a:r>
            <a:r>
              <a:rPr lang="en-GB" sz="2000" dirty="0"/>
              <a:t>application with the FDA for initial testing in humans clinical trials. Phase 1, Phases 2 and 3</a:t>
            </a:r>
          </a:p>
          <a:p>
            <a:pPr algn="l" rtl="0"/>
            <a:r>
              <a:rPr lang="en-GB" sz="2000" dirty="0"/>
              <a:t>Laboratory work continues</a:t>
            </a:r>
          </a:p>
          <a:p>
            <a:r>
              <a:rPr lang="en-GB" sz="2000" dirty="0"/>
              <a:t>At the completion of the carefully designed preclinical and clinical studies, the drug’s sponsor may file an NDA (new drug application) seeking approval to market the new product. </a:t>
            </a:r>
          </a:p>
          <a:p>
            <a:pPr algn="just"/>
            <a:r>
              <a:rPr lang="en-GB" sz="2000" dirty="0"/>
              <a:t>  </a:t>
            </a:r>
            <a:r>
              <a:rPr lang="en-GB" sz="2000" b="1" dirty="0">
                <a:solidFill>
                  <a:srgbClr val="FF0000"/>
                </a:solidFill>
              </a:rPr>
              <a:t>The FDA  approval of a NDA indicates that the body of scientific evidence submitted sufficiently demonstrates that the drug or the drug product is safe and effective for the proposed clinical indication, that there is adequate assurance of its proper manufacture and control, and that the final labelling accurately presents the necessary information for its proper use. </a:t>
            </a:r>
          </a:p>
          <a:p>
            <a:endParaRPr lang="ar-IQ" sz="2000" dirty="0"/>
          </a:p>
        </p:txBody>
      </p:sp>
    </p:spTree>
    <p:extLst>
      <p:ext uri="{BB962C8B-B14F-4D97-AF65-F5344CB8AC3E}">
        <p14:creationId xmlns:p14="http://schemas.microsoft.com/office/powerpoint/2010/main" val="26316341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24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382000" cy="5943600"/>
          </a:xfrm>
        </p:spPr>
        <p:txBody>
          <a:bodyPr>
            <a:normAutofit/>
          </a:bodyPr>
          <a:lstStyle/>
          <a:p>
            <a:pPr marL="0" indent="0" algn="just" rtl="0">
              <a:buNone/>
            </a:pPr>
            <a:r>
              <a:rPr lang="en-US" sz="2000" dirty="0"/>
              <a:t>Some products, however, have been approved and later removed from the market for safety reasons, including the following: </a:t>
            </a:r>
          </a:p>
          <a:p>
            <a:pPr algn="just"/>
            <a:r>
              <a:rPr lang="en-US" sz="2000" dirty="0" err="1"/>
              <a:t>alosetron</a:t>
            </a:r>
            <a:r>
              <a:rPr lang="en-US" sz="2000" dirty="0"/>
              <a:t> </a:t>
            </a:r>
            <a:r>
              <a:rPr lang="en-US" sz="2000" dirty="0" smtClean="0"/>
              <a:t>HCL/ </a:t>
            </a:r>
            <a:r>
              <a:rPr lang="en-US" sz="2000" dirty="0" err="1" smtClean="0">
                <a:solidFill>
                  <a:srgbClr val="FF0000"/>
                </a:solidFill>
              </a:rPr>
              <a:t>astemizole</a:t>
            </a:r>
            <a:r>
              <a:rPr lang="en-US" sz="2000" dirty="0" smtClean="0">
                <a:solidFill>
                  <a:srgbClr val="FF0000"/>
                </a:solidFill>
              </a:rPr>
              <a:t> </a:t>
            </a:r>
            <a:r>
              <a:rPr lang="en-US" sz="2000" dirty="0">
                <a:solidFill>
                  <a:srgbClr val="FF0000"/>
                </a:solidFill>
              </a:rPr>
              <a:t>(</a:t>
            </a:r>
            <a:r>
              <a:rPr lang="en-US" sz="2000" dirty="0" smtClean="0">
                <a:solidFill>
                  <a:srgbClr val="FF0000"/>
                </a:solidFill>
              </a:rPr>
              <a:t>Hismanal)</a:t>
            </a:r>
            <a:r>
              <a:rPr lang="en-GB" dirty="0" smtClean="0"/>
              <a:t>/ </a:t>
            </a:r>
            <a:r>
              <a:rPr lang="en-US" sz="2000" dirty="0" err="1" smtClean="0"/>
              <a:t>cerivastatin</a:t>
            </a:r>
            <a:r>
              <a:rPr lang="en-US" sz="2000" dirty="0" smtClean="0"/>
              <a:t> </a:t>
            </a:r>
            <a:r>
              <a:rPr lang="en-US" sz="2000" dirty="0"/>
              <a:t>(</a:t>
            </a:r>
            <a:r>
              <a:rPr lang="en-US" sz="2000" dirty="0" err="1" smtClean="0"/>
              <a:t>Baycol</a:t>
            </a:r>
            <a:r>
              <a:rPr lang="en-US" sz="2000" dirty="0" smtClean="0"/>
              <a:t>)/ </a:t>
            </a:r>
            <a:r>
              <a:rPr lang="en-US" sz="2000" dirty="0" err="1" smtClean="0">
                <a:solidFill>
                  <a:srgbClr val="FF0000"/>
                </a:solidFill>
              </a:rPr>
              <a:t>cisapride</a:t>
            </a:r>
            <a:r>
              <a:rPr lang="en-US" sz="2000" dirty="0" smtClean="0">
                <a:solidFill>
                  <a:srgbClr val="FF0000"/>
                </a:solidFill>
              </a:rPr>
              <a:t> </a:t>
            </a:r>
            <a:r>
              <a:rPr lang="en-US" sz="2000" dirty="0">
                <a:solidFill>
                  <a:srgbClr val="FF0000"/>
                </a:solidFill>
              </a:rPr>
              <a:t>(</a:t>
            </a:r>
            <a:r>
              <a:rPr lang="en-US" sz="2000" dirty="0" err="1" smtClean="0">
                <a:solidFill>
                  <a:srgbClr val="FF0000"/>
                </a:solidFill>
              </a:rPr>
              <a:t>Propulsid</a:t>
            </a:r>
            <a:r>
              <a:rPr lang="en-US" sz="2000" dirty="0" smtClean="0">
                <a:solidFill>
                  <a:srgbClr val="FF0000"/>
                </a:solidFill>
              </a:rPr>
              <a:t>)/ </a:t>
            </a:r>
            <a:r>
              <a:rPr lang="en-US" sz="2000" dirty="0" smtClean="0"/>
              <a:t>dexfenfluramine </a:t>
            </a:r>
            <a:r>
              <a:rPr lang="en-US" sz="2000" dirty="0"/>
              <a:t>HCL (Redux), </a:t>
            </a:r>
            <a:r>
              <a:rPr lang="en-US" sz="2000" dirty="0" smtClean="0"/>
              <a:t>/</a:t>
            </a:r>
            <a:r>
              <a:rPr lang="en-US" sz="2000" dirty="0" err="1" smtClean="0">
                <a:solidFill>
                  <a:srgbClr val="FF0000"/>
                </a:solidFill>
              </a:rPr>
              <a:t>fenfluramine</a:t>
            </a:r>
            <a:r>
              <a:rPr lang="en-US" sz="2000" dirty="0" smtClean="0">
                <a:solidFill>
                  <a:srgbClr val="FF0000"/>
                </a:solidFill>
              </a:rPr>
              <a:t> </a:t>
            </a:r>
            <a:r>
              <a:rPr lang="en-US" sz="2000" dirty="0">
                <a:solidFill>
                  <a:srgbClr val="FF0000"/>
                </a:solidFill>
              </a:rPr>
              <a:t>HCL (</a:t>
            </a:r>
            <a:r>
              <a:rPr lang="en-US" sz="2000" dirty="0" err="1" smtClean="0">
                <a:solidFill>
                  <a:srgbClr val="FF0000"/>
                </a:solidFill>
              </a:rPr>
              <a:t>Pondimin</a:t>
            </a:r>
            <a:r>
              <a:rPr lang="en-US" sz="2000" dirty="0" smtClean="0">
                <a:solidFill>
                  <a:srgbClr val="FF0000"/>
                </a:solidFill>
              </a:rPr>
              <a:t>)/ </a:t>
            </a:r>
            <a:r>
              <a:rPr lang="en-US" sz="2000" dirty="0" err="1" smtClean="0"/>
              <a:t>grepafloxacin</a:t>
            </a:r>
            <a:r>
              <a:rPr lang="en-US" sz="2000" dirty="0" smtClean="0"/>
              <a:t> </a:t>
            </a:r>
            <a:r>
              <a:rPr lang="en-US" sz="2000" dirty="0"/>
              <a:t>HCL (</a:t>
            </a:r>
            <a:r>
              <a:rPr lang="en-US" sz="2000" dirty="0" err="1" smtClean="0"/>
              <a:t>Raxar</a:t>
            </a:r>
            <a:r>
              <a:rPr lang="en-US" sz="2000" dirty="0" smtClean="0"/>
              <a:t>)/ </a:t>
            </a:r>
            <a:r>
              <a:rPr lang="en-US" sz="2000" dirty="0" err="1" smtClean="0">
                <a:solidFill>
                  <a:srgbClr val="FF0000"/>
                </a:solidFill>
              </a:rPr>
              <a:t>mibefradil</a:t>
            </a:r>
            <a:r>
              <a:rPr lang="en-US" sz="2000" dirty="0" smtClean="0">
                <a:solidFill>
                  <a:srgbClr val="FF0000"/>
                </a:solidFill>
              </a:rPr>
              <a:t> (</a:t>
            </a:r>
            <a:r>
              <a:rPr lang="en-US" sz="2000" dirty="0" err="1" smtClean="0">
                <a:solidFill>
                  <a:srgbClr val="FF0000"/>
                </a:solidFill>
              </a:rPr>
              <a:t>Posicor</a:t>
            </a:r>
            <a:r>
              <a:rPr lang="en-US" sz="2000" dirty="0" smtClean="0"/>
              <a:t>), / </a:t>
            </a:r>
            <a:r>
              <a:rPr lang="en-US" sz="2000" dirty="0" err="1" smtClean="0"/>
              <a:t>terfenadine</a:t>
            </a:r>
            <a:r>
              <a:rPr lang="en-US" sz="2000" dirty="0" smtClean="0"/>
              <a:t> </a:t>
            </a:r>
            <a:r>
              <a:rPr lang="en-US" sz="2000" dirty="0"/>
              <a:t>(</a:t>
            </a:r>
            <a:r>
              <a:rPr lang="en-US" sz="2000" dirty="0" err="1" smtClean="0"/>
              <a:t>Seldane</a:t>
            </a:r>
            <a:r>
              <a:rPr lang="en-US" sz="2000" dirty="0" smtClean="0"/>
              <a:t>)/ </a:t>
            </a:r>
            <a:r>
              <a:rPr lang="en-US" sz="2000" dirty="0" err="1" smtClean="0">
                <a:solidFill>
                  <a:srgbClr val="FF0000"/>
                </a:solidFill>
              </a:rPr>
              <a:t>troglitazone</a:t>
            </a:r>
            <a:r>
              <a:rPr lang="en-US" sz="2000" dirty="0" smtClean="0">
                <a:solidFill>
                  <a:srgbClr val="FF0000"/>
                </a:solidFill>
              </a:rPr>
              <a:t> </a:t>
            </a:r>
            <a:r>
              <a:rPr lang="en-US" sz="2000" dirty="0">
                <a:solidFill>
                  <a:srgbClr val="FF0000"/>
                </a:solidFill>
              </a:rPr>
              <a:t>(</a:t>
            </a:r>
            <a:r>
              <a:rPr lang="en-US" sz="2000" dirty="0" err="1">
                <a:solidFill>
                  <a:srgbClr val="FF0000"/>
                </a:solidFill>
              </a:rPr>
              <a:t>Rezulin</a:t>
            </a:r>
            <a:r>
              <a:rPr lang="en-US" sz="2000" dirty="0">
                <a:solidFill>
                  <a:srgbClr val="FF0000"/>
                </a:solidFill>
              </a:rPr>
              <a:t>)</a:t>
            </a:r>
          </a:p>
          <a:p>
            <a:pPr lvl="1" algn="just">
              <a:buNone/>
            </a:pPr>
            <a:r>
              <a:rPr lang="en-US" sz="2000" dirty="0" err="1" smtClean="0">
                <a:solidFill>
                  <a:srgbClr val="FF0000"/>
                </a:solidFill>
              </a:rPr>
              <a:t>astemizole</a:t>
            </a:r>
            <a:r>
              <a:rPr lang="en-US" sz="2000" dirty="0" smtClean="0">
                <a:solidFill>
                  <a:srgbClr val="FF0000"/>
                </a:solidFill>
              </a:rPr>
              <a:t> </a:t>
            </a:r>
            <a:r>
              <a:rPr lang="en-US" sz="2000" dirty="0">
                <a:solidFill>
                  <a:srgbClr val="FF0000"/>
                </a:solidFill>
              </a:rPr>
              <a:t>(Hismanal) </a:t>
            </a:r>
            <a:r>
              <a:rPr lang="en-US" sz="2000" dirty="0" smtClean="0">
                <a:solidFill>
                  <a:srgbClr val="FF0000"/>
                </a:solidFill>
              </a:rPr>
              <a:t>/ </a:t>
            </a:r>
            <a:r>
              <a:rPr lang="en-US" sz="2000" dirty="0" smtClean="0"/>
              <a:t>Hismanal </a:t>
            </a:r>
            <a:r>
              <a:rPr lang="en-US" sz="2000" dirty="0"/>
              <a:t>could cause fatal heart rhythm disturbances in high doses or in combination with other </a:t>
            </a:r>
            <a:r>
              <a:rPr lang="en-US" sz="2000" dirty="0" smtClean="0"/>
              <a:t>drugs</a:t>
            </a:r>
          </a:p>
          <a:p>
            <a:pPr lvl="1" algn="just">
              <a:buNone/>
            </a:pPr>
            <a:r>
              <a:rPr lang="en-US" sz="2000" dirty="0" err="1">
                <a:solidFill>
                  <a:srgbClr val="FF0000"/>
                </a:solidFill>
              </a:rPr>
              <a:t>cerivastatin</a:t>
            </a:r>
            <a:r>
              <a:rPr lang="en-US" sz="2000" dirty="0">
                <a:solidFill>
                  <a:srgbClr val="FF0000"/>
                </a:solidFill>
              </a:rPr>
              <a:t> (</a:t>
            </a:r>
            <a:r>
              <a:rPr lang="en-US" sz="2000" dirty="0" err="1">
                <a:solidFill>
                  <a:srgbClr val="FF0000"/>
                </a:solidFill>
              </a:rPr>
              <a:t>Baycol</a:t>
            </a:r>
            <a:r>
              <a:rPr lang="en-US" sz="2000" dirty="0">
                <a:solidFill>
                  <a:srgbClr val="FF0000"/>
                </a:solidFill>
              </a:rPr>
              <a:t> </a:t>
            </a:r>
            <a:r>
              <a:rPr lang="en-US" sz="2000" dirty="0" smtClean="0">
                <a:solidFill>
                  <a:srgbClr val="FF0000"/>
                </a:solidFill>
              </a:rPr>
              <a:t>)/ </a:t>
            </a:r>
            <a:r>
              <a:rPr lang="en-US" sz="2000" dirty="0" smtClean="0"/>
              <a:t>In </a:t>
            </a:r>
            <a:r>
              <a:rPr lang="en-US" sz="2000" dirty="0"/>
              <a:t>August 2001, the FDA </a:t>
            </a:r>
            <a:r>
              <a:rPr lang="en-US" sz="2000" dirty="0" smtClean="0"/>
              <a:t>pulled the</a:t>
            </a:r>
            <a:r>
              <a:rPr lang="en-US" sz="2000" dirty="0"/>
              <a:t> </a:t>
            </a:r>
            <a:r>
              <a:rPr lang="en-US" sz="2000" dirty="0">
                <a:hlinkClick r:id="rId2"/>
              </a:rPr>
              <a:t>cholesterol</a:t>
            </a:r>
            <a:r>
              <a:rPr lang="en-US" sz="2000" dirty="0"/>
              <a:t>-lowering drug </a:t>
            </a:r>
            <a:r>
              <a:rPr lang="en-US" sz="2000" dirty="0" err="1"/>
              <a:t>Baycol</a:t>
            </a:r>
            <a:r>
              <a:rPr lang="en-US" sz="2000" dirty="0"/>
              <a:t> off the market. The drug appeared to be responsible for 31 </a:t>
            </a:r>
            <a:r>
              <a:rPr lang="en-US" sz="2000" dirty="0" smtClean="0"/>
              <a:t>deaths due to kidney failure.</a:t>
            </a:r>
          </a:p>
          <a:p>
            <a:pPr lvl="1" algn="just">
              <a:buNone/>
            </a:pPr>
            <a:r>
              <a:rPr lang="en-US" sz="2000" dirty="0" err="1">
                <a:solidFill>
                  <a:srgbClr val="FF0000"/>
                </a:solidFill>
              </a:rPr>
              <a:t>troglitazone</a:t>
            </a:r>
            <a:r>
              <a:rPr lang="en-US" sz="2000" dirty="0">
                <a:solidFill>
                  <a:srgbClr val="FF0000"/>
                </a:solidFill>
              </a:rPr>
              <a:t> (</a:t>
            </a:r>
            <a:r>
              <a:rPr lang="en-US" sz="2000" dirty="0" err="1" smtClean="0">
                <a:solidFill>
                  <a:srgbClr val="FF0000"/>
                </a:solidFill>
              </a:rPr>
              <a:t>Rezulin</a:t>
            </a:r>
            <a:r>
              <a:rPr lang="en-US" sz="2000" dirty="0" smtClean="0">
                <a:solidFill>
                  <a:srgbClr val="FF0000"/>
                </a:solidFill>
              </a:rPr>
              <a:t>)/ </a:t>
            </a:r>
            <a:r>
              <a:rPr lang="en-US" sz="2000" dirty="0"/>
              <a:t>an </a:t>
            </a:r>
            <a:r>
              <a:rPr lang="en-US" sz="2000" dirty="0" err="1">
                <a:hlinkClick r:id="rId3" tooltip="Antidiabetic"/>
              </a:rPr>
              <a:t>antidiabetic</a:t>
            </a:r>
            <a:r>
              <a:rPr lang="en-US" sz="2000" dirty="0"/>
              <a:t> and </a:t>
            </a:r>
            <a:r>
              <a:rPr lang="en-US" sz="2000" dirty="0">
                <a:hlinkClick r:id="rId4" tooltip="Anti-inflammatory"/>
              </a:rPr>
              <a:t>anti-inflammatory</a:t>
            </a:r>
            <a:r>
              <a:rPr lang="en-US" sz="2000" dirty="0"/>
              <a:t> drug</a:t>
            </a:r>
            <a:r>
              <a:rPr lang="en-US" sz="2000" dirty="0" smtClean="0"/>
              <a:t>, Glaxo</a:t>
            </a:r>
            <a:r>
              <a:rPr lang="en-US" sz="2000" dirty="0"/>
              <a:t> </a:t>
            </a:r>
            <a:r>
              <a:rPr lang="en-US" sz="2000" b="1" dirty="0"/>
              <a:t>removed </a:t>
            </a:r>
            <a:r>
              <a:rPr lang="en-US" sz="2000" b="1" dirty="0" err="1"/>
              <a:t>troglitazone</a:t>
            </a:r>
            <a:r>
              <a:rPr lang="en-US" sz="2000" dirty="0"/>
              <a:t> from the </a:t>
            </a:r>
            <a:r>
              <a:rPr lang="en-US" sz="2000" b="1" dirty="0"/>
              <a:t>market</a:t>
            </a:r>
            <a:r>
              <a:rPr lang="en-US" sz="2000" dirty="0"/>
              <a:t> in Britain on December 1, 1997. ... He estimated that the drug could be linked to over 430 liver failures </a:t>
            </a:r>
            <a:endParaRPr lang="ar-IQ" sz="20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3160</TotalTime>
  <Words>913</Words>
  <Application>Microsoft Office PowerPoint</Application>
  <PresentationFormat>On-screen Show (4:3)</PresentationFormat>
  <Paragraphs>129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Courier New</vt:lpstr>
      <vt:lpstr>Tahoma</vt:lpstr>
      <vt:lpstr>Trebuchet MS</vt:lpstr>
      <vt:lpstr>Wingdings 3</vt:lpstr>
      <vt:lpstr>Facet</vt:lpstr>
      <vt:lpstr>PowerPoint Presentation</vt:lpstr>
      <vt:lpstr>PowerPoint Presentation</vt:lpstr>
      <vt:lpstr>New drug development and approval process Objectives   1. Compare and contrast an Investigational New Drug (IND) Application from a New Drug Application (NDA)  2. Differentiate between Phase 1, Phase 2, Phase 3, and Phase 4 clinical trials. 3. Give examples of the sources of new drugs  4. Differentiate between the various methods of drug discovery  5. Delineate the circumstances whereby an old drug could be classified as “new”  6. Define pharmacology, drug metabolism, and toxicology  7. Explain a treatment IND  8. Define an orphan drug  9. Define a package insert and the information contained therein </vt:lpstr>
      <vt:lpstr>New Drug Development and Approval Process</vt:lpstr>
      <vt:lpstr>PowerPoint Presentation</vt:lpstr>
      <vt:lpstr>PowerPoint Presentation</vt:lpstr>
      <vt:lpstr>PowerPoint Presentation</vt:lpstr>
      <vt:lpstr>PowerPoint Presentation</vt:lpstr>
      <vt:lpstr>PowerPoint Presentation</vt:lpstr>
      <vt:lpstr>PowerPoint Presentation</vt:lpstr>
      <vt:lpstr>Drug discovery and drug design</vt:lpstr>
      <vt:lpstr>PowerPoint Presentation</vt:lpstr>
      <vt:lpstr>Reference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drug development and approval process</dc:title>
  <dc:subject>phar11- dosage form</dc:subject>
  <dc:creator>jyasmin chou</dc:creator>
  <cp:lastModifiedBy>Windows User</cp:lastModifiedBy>
  <cp:revision>513</cp:revision>
  <dcterms:created xsi:type="dcterms:W3CDTF">2007-03-24T04:55:04Z</dcterms:created>
  <dcterms:modified xsi:type="dcterms:W3CDTF">2019-03-04T15:46:43Z</dcterms:modified>
</cp:coreProperties>
</file>