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4"/>
  </p:notesMasterIdLst>
  <p:sldIdLst>
    <p:sldId id="256" r:id="rId2"/>
    <p:sldId id="333" r:id="rId3"/>
    <p:sldId id="334" r:id="rId4"/>
    <p:sldId id="335" r:id="rId5"/>
    <p:sldId id="340" r:id="rId6"/>
    <p:sldId id="341" r:id="rId7"/>
    <p:sldId id="343" r:id="rId8"/>
    <p:sldId id="344"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35" autoAdjust="0"/>
    <p:restoredTop sz="90929"/>
  </p:normalViewPr>
  <p:slideViewPr>
    <p:cSldViewPr>
      <p:cViewPr varScale="1">
        <p:scale>
          <a:sx n="62" d="100"/>
          <a:sy n="62" d="100"/>
        </p:scale>
        <p:origin x="12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4AD92-20FC-48CA-A694-1DF2DC976B62}" type="datetimeFigureOut">
              <a:rPr lang="en-GB" smtClean="0"/>
              <a:t>22/02/2019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E3718-DD3C-4A71-9406-F926DC339424}" type="slidenum">
              <a:rPr lang="en-GB" smtClean="0"/>
              <a:t>‹#›</a:t>
            </a:fld>
            <a:endParaRPr lang="en-GB"/>
          </a:p>
        </p:txBody>
      </p:sp>
    </p:spTree>
    <p:extLst>
      <p:ext uri="{BB962C8B-B14F-4D97-AF65-F5344CB8AC3E}">
        <p14:creationId xmlns:p14="http://schemas.microsoft.com/office/powerpoint/2010/main" val="2381164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3D061C5-D801-41CB-8DA1-9A03FB8A5FB2}"/>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472B822D-6E28-4BF2-8B05-88785E644C4E}"/>
                </a:ext>
              </a:extLst>
            </p:cNvPr>
            <p:cNvSpPr>
              <a:spLocks noChangeArrowheads="1"/>
            </p:cNvSpPr>
            <p:nvPr/>
          </p:nvSpPr>
          <p:spPr bwMode="hidden">
            <a:xfrm>
              <a:off x="0" y="0"/>
              <a:ext cx="2208" cy="4320"/>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6" name="Rectangle 4">
              <a:extLst>
                <a:ext uri="{FF2B5EF4-FFF2-40B4-BE49-F238E27FC236}">
                  <a16:creationId xmlns:a16="http://schemas.microsoft.com/office/drawing/2014/main" id="{500621D0-DE23-4DB6-A67E-DB4835D07320}"/>
                </a:ext>
              </a:extLst>
            </p:cNvPr>
            <p:cNvSpPr>
              <a:spLocks noChangeArrowheads="1"/>
            </p:cNvSpPr>
            <p:nvPr/>
          </p:nvSpPr>
          <p:spPr bwMode="hidden">
            <a:xfrm>
              <a:off x="1081" y="1065"/>
              <a:ext cx="4679" cy="159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nvGrpSpPr>
            <p:cNvPr id="7" name="Group 5">
              <a:extLst>
                <a:ext uri="{FF2B5EF4-FFF2-40B4-BE49-F238E27FC236}">
                  <a16:creationId xmlns:a16="http://schemas.microsoft.com/office/drawing/2014/main" id="{E7701308-D6D8-4337-8E0D-76CD8F223D3E}"/>
                </a:ext>
              </a:extLst>
            </p:cNvPr>
            <p:cNvGrpSpPr>
              <a:grpSpLocks/>
            </p:cNvGrpSpPr>
            <p:nvPr userDrawn="1"/>
          </p:nvGrpSpPr>
          <p:grpSpPr bwMode="auto">
            <a:xfrm>
              <a:off x="0" y="672"/>
              <a:ext cx="1806" cy="1989"/>
              <a:chOff x="0" y="672"/>
              <a:chExt cx="1806" cy="1989"/>
            </a:xfrm>
          </p:grpSpPr>
          <p:sp>
            <p:nvSpPr>
              <p:cNvPr id="8" name="Rectangle 6">
                <a:extLst>
                  <a:ext uri="{FF2B5EF4-FFF2-40B4-BE49-F238E27FC236}">
                    <a16:creationId xmlns:a16="http://schemas.microsoft.com/office/drawing/2014/main" id="{A0463217-568A-4D33-8391-B539AA8089DA}"/>
                  </a:ext>
                </a:extLst>
              </p:cNvPr>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9" name="Rectangle 7">
                <a:extLst>
                  <a:ext uri="{FF2B5EF4-FFF2-40B4-BE49-F238E27FC236}">
                    <a16:creationId xmlns:a16="http://schemas.microsoft.com/office/drawing/2014/main" id="{66CD9DB2-73C0-4B1A-AD75-3F5039B6F52C}"/>
                  </a:ext>
                </a:extLst>
              </p:cNvPr>
              <p:cNvSpPr>
                <a:spLocks noChangeArrowheads="1"/>
              </p:cNvSpPr>
              <p:nvPr/>
            </p:nvSpPr>
            <p:spPr bwMode="auto">
              <a:xfrm>
                <a:off x="1081" y="1065"/>
                <a:ext cx="362" cy="405"/>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 name="Rectangle 8">
                <a:extLst>
                  <a:ext uri="{FF2B5EF4-FFF2-40B4-BE49-F238E27FC236}">
                    <a16:creationId xmlns:a16="http://schemas.microsoft.com/office/drawing/2014/main" id="{D7E46FA5-C816-4491-AEC1-85A93CA4387C}"/>
                  </a:ext>
                </a:extLst>
              </p:cNvPr>
              <p:cNvSpPr>
                <a:spLocks noChangeArrowheads="1"/>
              </p:cNvSpPr>
              <p:nvPr/>
            </p:nvSpPr>
            <p:spPr bwMode="auto">
              <a:xfrm>
                <a:off x="1437" y="672"/>
                <a:ext cx="369" cy="4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1" name="Rectangle 9">
                <a:extLst>
                  <a:ext uri="{FF2B5EF4-FFF2-40B4-BE49-F238E27FC236}">
                    <a16:creationId xmlns:a16="http://schemas.microsoft.com/office/drawing/2014/main" id="{A0749065-522C-406D-B736-79E5D710952C}"/>
                  </a:ext>
                </a:extLst>
              </p:cNvPr>
              <p:cNvSpPr>
                <a:spLocks noChangeArrowheads="1"/>
              </p:cNvSpPr>
              <p:nvPr/>
            </p:nvSpPr>
            <p:spPr bwMode="auto">
              <a:xfrm>
                <a:off x="719" y="2257"/>
                <a:ext cx="368" cy="4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2" name="Rectangle 10">
                <a:extLst>
                  <a:ext uri="{FF2B5EF4-FFF2-40B4-BE49-F238E27FC236}">
                    <a16:creationId xmlns:a16="http://schemas.microsoft.com/office/drawing/2014/main" id="{3ED340CD-3B55-4E8D-8A59-5CC7CB4B1574}"/>
                  </a:ext>
                </a:extLst>
              </p:cNvPr>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3" name="Rectangle 11">
                <a:extLst>
                  <a:ext uri="{FF2B5EF4-FFF2-40B4-BE49-F238E27FC236}">
                    <a16:creationId xmlns:a16="http://schemas.microsoft.com/office/drawing/2014/main" id="{AEA7C2F4-552A-4CD1-BE37-D0F1040367FD}"/>
                  </a:ext>
                </a:extLst>
              </p:cNvPr>
              <p:cNvSpPr>
                <a:spLocks noChangeArrowheads="1"/>
              </p:cNvSpPr>
              <p:nvPr/>
            </p:nvSpPr>
            <p:spPr bwMode="auto">
              <a:xfrm>
                <a:off x="719" y="1464"/>
                <a:ext cx="368" cy="39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4" name="Rectangle 12">
                <a:extLst>
                  <a:ext uri="{FF2B5EF4-FFF2-40B4-BE49-F238E27FC236}">
                    <a16:creationId xmlns:a16="http://schemas.microsoft.com/office/drawing/2014/main" id="{5CE669B9-CD62-4342-B88A-F2BC968A1C57}"/>
                  </a:ext>
                </a:extLst>
              </p:cNvPr>
              <p:cNvSpPr>
                <a:spLocks noChangeArrowheads="1"/>
              </p:cNvSpPr>
              <p:nvPr/>
            </p:nvSpPr>
            <p:spPr bwMode="auto">
              <a:xfrm>
                <a:off x="0" y="1464"/>
                <a:ext cx="367" cy="39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5" name="Rectangle 13">
                <a:extLst>
                  <a:ext uri="{FF2B5EF4-FFF2-40B4-BE49-F238E27FC236}">
                    <a16:creationId xmlns:a16="http://schemas.microsoft.com/office/drawing/2014/main" id="{BDC18E8E-00A5-447C-825D-0AC248A222E4}"/>
                  </a:ext>
                </a:extLst>
              </p:cNvPr>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6" name="Rectangle 14">
                <a:extLst>
                  <a:ext uri="{FF2B5EF4-FFF2-40B4-BE49-F238E27FC236}">
                    <a16:creationId xmlns:a16="http://schemas.microsoft.com/office/drawing/2014/main" id="{3B72AFC6-1F6F-495C-A3DB-40D4DCC5D00D}"/>
                  </a:ext>
                </a:extLst>
              </p:cNvPr>
              <p:cNvSpPr>
                <a:spLocks noChangeArrowheads="1"/>
              </p:cNvSpPr>
              <p:nvPr/>
            </p:nvSpPr>
            <p:spPr bwMode="auto">
              <a:xfrm>
                <a:off x="361" y="1857"/>
                <a:ext cx="363" cy="4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7" name="Rectangle 15">
                <a:extLst>
                  <a:ext uri="{FF2B5EF4-FFF2-40B4-BE49-F238E27FC236}">
                    <a16:creationId xmlns:a16="http://schemas.microsoft.com/office/drawing/2014/main" id="{93DC15C4-F797-4B3C-A863-8FCECFAB2F58}"/>
                  </a:ext>
                </a:extLst>
              </p:cNvPr>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grpSp>
      <p:sp>
        <p:nvSpPr>
          <p:cNvPr id="4115" name="Rectangle 19">
            <a:extLst>
              <a:ext uri="{FF2B5EF4-FFF2-40B4-BE49-F238E27FC236}">
                <a16:creationId xmlns:a16="http://schemas.microsoft.com/office/drawing/2014/main" id="{9ECD1E4E-7724-4ABB-AA68-A1ADF95A2248}"/>
              </a:ext>
            </a:extLst>
          </p:cNvPr>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pPr lvl="0"/>
            <a:r>
              <a:rPr lang="en-US" altLang="en-US" noProof="0"/>
              <a:t>Click to edit Master title style</a:t>
            </a:r>
          </a:p>
        </p:txBody>
      </p:sp>
      <p:sp>
        <p:nvSpPr>
          <p:cNvPr id="4116" name="Rectangle 20">
            <a:extLst>
              <a:ext uri="{FF2B5EF4-FFF2-40B4-BE49-F238E27FC236}">
                <a16:creationId xmlns:a16="http://schemas.microsoft.com/office/drawing/2014/main" id="{BBE745C9-B9AE-4AD7-88B5-AF1E4B8414D0}"/>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200"/>
            </a:lvl1pPr>
          </a:lstStyle>
          <a:p>
            <a:pPr lvl="0"/>
            <a:r>
              <a:rPr lang="en-US" altLang="en-US" noProof="0"/>
              <a:t>Click to edit Master subtitle style</a:t>
            </a:r>
          </a:p>
        </p:txBody>
      </p:sp>
      <p:sp>
        <p:nvSpPr>
          <p:cNvPr id="18" name="Rectangle 16">
            <a:extLst>
              <a:ext uri="{FF2B5EF4-FFF2-40B4-BE49-F238E27FC236}">
                <a16:creationId xmlns:a16="http://schemas.microsoft.com/office/drawing/2014/main" id="{1DAF06C0-8EE6-4FCE-AAB0-86F7A7ACB02A}"/>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en-US"/>
          </a:p>
        </p:txBody>
      </p:sp>
      <p:sp>
        <p:nvSpPr>
          <p:cNvPr id="19" name="Rectangle 17">
            <a:extLst>
              <a:ext uri="{FF2B5EF4-FFF2-40B4-BE49-F238E27FC236}">
                <a16:creationId xmlns:a16="http://schemas.microsoft.com/office/drawing/2014/main" id="{88F878DD-A612-4D35-A936-24920FCC8150}"/>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20" name="Rectangle 18">
            <a:extLst>
              <a:ext uri="{FF2B5EF4-FFF2-40B4-BE49-F238E27FC236}">
                <a16:creationId xmlns:a16="http://schemas.microsoft.com/office/drawing/2014/main" id="{0DDD2A93-13B7-4D9F-9152-70CDE97A762C}"/>
              </a:ext>
            </a:extLst>
          </p:cNvPr>
          <p:cNvSpPr>
            <a:spLocks noGrp="1" noChangeArrowheads="1"/>
          </p:cNvSpPr>
          <p:nvPr>
            <p:ph type="sldNum" sz="quarter" idx="12"/>
          </p:nvPr>
        </p:nvSpPr>
        <p:spPr/>
        <p:txBody>
          <a:bodyPr/>
          <a:lstStyle>
            <a:lvl1pPr>
              <a:defRPr smtClean="0"/>
            </a:lvl1pPr>
          </a:lstStyle>
          <a:p>
            <a:pPr>
              <a:defRPr/>
            </a:pPr>
            <a:fld id="{9E1DDB59-8D9B-43A8-BE17-76DF311953ED}" type="slidenum">
              <a:rPr lang="en-US" altLang="en-US"/>
              <a:pPr>
                <a:defRPr/>
              </a:pPr>
              <a:t>‹#›</a:t>
            </a:fld>
            <a:endParaRPr lang="en-US" altLang="en-US"/>
          </a:p>
        </p:txBody>
      </p:sp>
    </p:spTree>
    <p:extLst>
      <p:ext uri="{BB962C8B-B14F-4D97-AF65-F5344CB8AC3E}">
        <p14:creationId xmlns:p14="http://schemas.microsoft.com/office/powerpoint/2010/main" val="260415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1DFC-3A0C-4F03-8AF2-B57C8D798E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8BB103-37D1-40BC-BBAF-E50B83F81DA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6BF2AB92-217B-459E-A86F-8F98ED651ADD}"/>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0F3982B5-BD0F-46FD-9CFF-83202AAC46BC}"/>
              </a:ext>
            </a:extLst>
          </p:cNvPr>
          <p:cNvSpPr>
            <a:spLocks noGrp="1" noChangeArrowheads="1"/>
          </p:cNvSpPr>
          <p:nvPr>
            <p:ph type="sldNum" sz="quarter" idx="11"/>
          </p:nvPr>
        </p:nvSpPr>
        <p:spPr>
          <a:ln/>
        </p:spPr>
        <p:txBody>
          <a:bodyPr/>
          <a:lstStyle>
            <a:lvl1pPr>
              <a:defRPr/>
            </a:lvl1pPr>
          </a:lstStyle>
          <a:p>
            <a:pPr>
              <a:defRPr/>
            </a:pPr>
            <a:fld id="{E02EE6B9-F78E-4BAE-B619-D107FD08A64A}" type="slidenum">
              <a:rPr lang="en-US" altLang="en-US"/>
              <a:pPr>
                <a:defRPr/>
              </a:pPr>
              <a:t>‹#›</a:t>
            </a:fld>
            <a:endParaRPr lang="en-US" altLang="en-US"/>
          </a:p>
        </p:txBody>
      </p:sp>
      <p:sp>
        <p:nvSpPr>
          <p:cNvPr id="6" name="Rectangle 16">
            <a:extLst>
              <a:ext uri="{FF2B5EF4-FFF2-40B4-BE49-F238E27FC236}">
                <a16:creationId xmlns:a16="http://schemas.microsoft.com/office/drawing/2014/main" id="{76C6B862-3684-49F1-9253-E4BAE764ED64}"/>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4376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9CBBA3-3F53-42E4-98B7-9B195B22A0D4}"/>
              </a:ext>
            </a:extLst>
          </p:cNvPr>
          <p:cNvSpPr>
            <a:spLocks noGrp="1"/>
          </p:cNvSpPr>
          <p:nvPr>
            <p:ph type="title" orient="vert"/>
          </p:nvPr>
        </p:nvSpPr>
        <p:spPr>
          <a:xfrm>
            <a:off x="6629400" y="762000"/>
            <a:ext cx="2057400" cy="5105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3BB8DB-7506-4329-88A7-F56AA1C18919}"/>
              </a:ext>
            </a:extLst>
          </p:cNvPr>
          <p:cNvSpPr>
            <a:spLocks noGrp="1"/>
          </p:cNvSpPr>
          <p:nvPr>
            <p:ph type="body" orient="vert" idx="1"/>
          </p:nvPr>
        </p:nvSpPr>
        <p:spPr>
          <a:xfrm>
            <a:off x="457200" y="762000"/>
            <a:ext cx="6019800" cy="5105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C6AE2618-30D7-4898-9741-C471C2AE68E9}"/>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BA88A5FB-B174-45A4-B4F3-A38E4E6FF6A7}"/>
              </a:ext>
            </a:extLst>
          </p:cNvPr>
          <p:cNvSpPr>
            <a:spLocks noGrp="1" noChangeArrowheads="1"/>
          </p:cNvSpPr>
          <p:nvPr>
            <p:ph type="sldNum" sz="quarter" idx="11"/>
          </p:nvPr>
        </p:nvSpPr>
        <p:spPr>
          <a:ln/>
        </p:spPr>
        <p:txBody>
          <a:bodyPr/>
          <a:lstStyle>
            <a:lvl1pPr>
              <a:defRPr/>
            </a:lvl1pPr>
          </a:lstStyle>
          <a:p>
            <a:pPr>
              <a:defRPr/>
            </a:pPr>
            <a:fld id="{724D1AC3-1F74-43CA-A915-02850E9A802E}" type="slidenum">
              <a:rPr lang="en-US" altLang="en-US"/>
              <a:pPr>
                <a:defRPr/>
              </a:pPr>
              <a:t>‹#›</a:t>
            </a:fld>
            <a:endParaRPr lang="en-US" altLang="en-US"/>
          </a:p>
        </p:txBody>
      </p:sp>
      <p:sp>
        <p:nvSpPr>
          <p:cNvPr id="6" name="Rectangle 16">
            <a:extLst>
              <a:ext uri="{FF2B5EF4-FFF2-40B4-BE49-F238E27FC236}">
                <a16:creationId xmlns:a16="http://schemas.microsoft.com/office/drawing/2014/main" id="{85ADAC4C-C84E-4FBA-A93D-F8C27FD52FEE}"/>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9882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FE0C-9A06-4E81-803E-CAA33CEE85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849A2A-05AC-47A7-B314-C0D9159EBD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3DF970D0-27D5-4F78-A0F0-DC8794CD6DA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529B654B-3460-43F1-AF74-EEBA719DAD49}"/>
              </a:ext>
            </a:extLst>
          </p:cNvPr>
          <p:cNvSpPr>
            <a:spLocks noGrp="1" noChangeArrowheads="1"/>
          </p:cNvSpPr>
          <p:nvPr>
            <p:ph type="sldNum" sz="quarter" idx="11"/>
          </p:nvPr>
        </p:nvSpPr>
        <p:spPr>
          <a:ln/>
        </p:spPr>
        <p:txBody>
          <a:bodyPr/>
          <a:lstStyle>
            <a:lvl1pPr>
              <a:defRPr/>
            </a:lvl1pPr>
          </a:lstStyle>
          <a:p>
            <a:pPr>
              <a:defRPr/>
            </a:pPr>
            <a:fld id="{BEBBFFA0-F460-41F8-9AC5-FCE7651BF5A4}" type="slidenum">
              <a:rPr lang="en-US" altLang="en-US"/>
              <a:pPr>
                <a:defRPr/>
              </a:pPr>
              <a:t>‹#›</a:t>
            </a:fld>
            <a:endParaRPr lang="en-US" altLang="en-US"/>
          </a:p>
        </p:txBody>
      </p:sp>
      <p:sp>
        <p:nvSpPr>
          <p:cNvPr id="6" name="Rectangle 16">
            <a:extLst>
              <a:ext uri="{FF2B5EF4-FFF2-40B4-BE49-F238E27FC236}">
                <a16:creationId xmlns:a16="http://schemas.microsoft.com/office/drawing/2014/main" id="{65D46153-2080-49C0-93D4-2E0EFB0A0356}"/>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6842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4254-05A8-4ADD-9E22-FFBAC77EBFD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11E2E41-AD69-40F5-BE7D-FEF9D80AF63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2">
            <a:extLst>
              <a:ext uri="{FF2B5EF4-FFF2-40B4-BE49-F238E27FC236}">
                <a16:creationId xmlns:a16="http://schemas.microsoft.com/office/drawing/2014/main" id="{B3D107C7-0638-4A49-85C4-3637EA36F4EE}"/>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FBC6FB16-488B-4779-A886-166143644B69}"/>
              </a:ext>
            </a:extLst>
          </p:cNvPr>
          <p:cNvSpPr>
            <a:spLocks noGrp="1" noChangeArrowheads="1"/>
          </p:cNvSpPr>
          <p:nvPr>
            <p:ph type="sldNum" sz="quarter" idx="11"/>
          </p:nvPr>
        </p:nvSpPr>
        <p:spPr>
          <a:ln/>
        </p:spPr>
        <p:txBody>
          <a:bodyPr/>
          <a:lstStyle>
            <a:lvl1pPr>
              <a:defRPr/>
            </a:lvl1pPr>
          </a:lstStyle>
          <a:p>
            <a:pPr>
              <a:defRPr/>
            </a:pPr>
            <a:fld id="{5A7841B7-807A-4E86-9830-1065482619BC}" type="slidenum">
              <a:rPr lang="en-US" altLang="en-US"/>
              <a:pPr>
                <a:defRPr/>
              </a:pPr>
              <a:t>‹#›</a:t>
            </a:fld>
            <a:endParaRPr lang="en-US" altLang="en-US"/>
          </a:p>
        </p:txBody>
      </p:sp>
      <p:sp>
        <p:nvSpPr>
          <p:cNvPr id="6" name="Rectangle 16">
            <a:extLst>
              <a:ext uri="{FF2B5EF4-FFF2-40B4-BE49-F238E27FC236}">
                <a16:creationId xmlns:a16="http://schemas.microsoft.com/office/drawing/2014/main" id="{FED2D747-D929-4161-BF1E-E5C9927D83A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356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5F15-BCEF-45AD-9C67-3A74EF158B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3B72B4-47A9-49AA-99F4-99983C564C8B}"/>
              </a:ext>
            </a:extLst>
          </p:cNvPr>
          <p:cNvSpPr>
            <a:spLocks noGrp="1"/>
          </p:cNvSpPr>
          <p:nvPr>
            <p:ph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4DBC4B-D8FE-45EC-AA2B-8CAFA42E917B}"/>
              </a:ext>
            </a:extLst>
          </p:cNvPr>
          <p:cNvSpPr>
            <a:spLocks noGrp="1"/>
          </p:cNvSpPr>
          <p:nvPr>
            <p:ph sz="half" idx="2"/>
          </p:nvPr>
        </p:nvSpPr>
        <p:spPr>
          <a:xfrm>
            <a:off x="4648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a:extLst>
              <a:ext uri="{FF2B5EF4-FFF2-40B4-BE49-F238E27FC236}">
                <a16:creationId xmlns:a16="http://schemas.microsoft.com/office/drawing/2014/main" id="{777442FF-6D5E-406E-B0AB-F4FA66D46CE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6BC2242-2DC8-4EC5-A1DB-3933F78FA0A0}"/>
              </a:ext>
            </a:extLst>
          </p:cNvPr>
          <p:cNvSpPr>
            <a:spLocks noGrp="1" noChangeArrowheads="1"/>
          </p:cNvSpPr>
          <p:nvPr>
            <p:ph type="sldNum" sz="quarter" idx="11"/>
          </p:nvPr>
        </p:nvSpPr>
        <p:spPr>
          <a:ln/>
        </p:spPr>
        <p:txBody>
          <a:bodyPr/>
          <a:lstStyle>
            <a:lvl1pPr>
              <a:defRPr/>
            </a:lvl1pPr>
          </a:lstStyle>
          <a:p>
            <a:pPr>
              <a:defRPr/>
            </a:pPr>
            <a:fld id="{1049F930-54BE-4FF1-A4A3-ABABECBF2AFF}" type="slidenum">
              <a:rPr lang="en-US" altLang="en-US"/>
              <a:pPr>
                <a:defRPr/>
              </a:pPr>
              <a:t>‹#›</a:t>
            </a:fld>
            <a:endParaRPr lang="en-US" altLang="en-US"/>
          </a:p>
        </p:txBody>
      </p:sp>
      <p:sp>
        <p:nvSpPr>
          <p:cNvPr id="7" name="Rectangle 16">
            <a:extLst>
              <a:ext uri="{FF2B5EF4-FFF2-40B4-BE49-F238E27FC236}">
                <a16:creationId xmlns:a16="http://schemas.microsoft.com/office/drawing/2014/main" id="{0A480CF6-D8A5-4B81-B38B-9228EA44627B}"/>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78947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843BF-3259-4779-BFEC-49435A7CBB7A}"/>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708E17-F099-4F33-AF60-6F08E4515F5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77C239-3286-43CB-A2E0-474980421B8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78D1D3-3422-4B83-B19C-1C2162ACFB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7F8F9E-CC13-422E-8116-D9EF555F089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a:extLst>
              <a:ext uri="{FF2B5EF4-FFF2-40B4-BE49-F238E27FC236}">
                <a16:creationId xmlns:a16="http://schemas.microsoft.com/office/drawing/2014/main" id="{0C8A61AD-CEC4-49ED-8271-D197C851238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3">
            <a:extLst>
              <a:ext uri="{FF2B5EF4-FFF2-40B4-BE49-F238E27FC236}">
                <a16:creationId xmlns:a16="http://schemas.microsoft.com/office/drawing/2014/main" id="{0E210323-F24F-44CA-895F-BBDD0376CFC3}"/>
              </a:ext>
            </a:extLst>
          </p:cNvPr>
          <p:cNvSpPr>
            <a:spLocks noGrp="1" noChangeArrowheads="1"/>
          </p:cNvSpPr>
          <p:nvPr>
            <p:ph type="sldNum" sz="quarter" idx="11"/>
          </p:nvPr>
        </p:nvSpPr>
        <p:spPr>
          <a:ln/>
        </p:spPr>
        <p:txBody>
          <a:bodyPr/>
          <a:lstStyle>
            <a:lvl1pPr>
              <a:defRPr/>
            </a:lvl1pPr>
          </a:lstStyle>
          <a:p>
            <a:pPr>
              <a:defRPr/>
            </a:pPr>
            <a:fld id="{4348EA61-7C8E-4BD6-BC00-A8E1145ED7AC}" type="slidenum">
              <a:rPr lang="en-US" altLang="en-US"/>
              <a:pPr>
                <a:defRPr/>
              </a:pPr>
              <a:t>‹#›</a:t>
            </a:fld>
            <a:endParaRPr lang="en-US" altLang="en-US"/>
          </a:p>
        </p:txBody>
      </p:sp>
      <p:sp>
        <p:nvSpPr>
          <p:cNvPr id="9" name="Rectangle 16">
            <a:extLst>
              <a:ext uri="{FF2B5EF4-FFF2-40B4-BE49-F238E27FC236}">
                <a16:creationId xmlns:a16="http://schemas.microsoft.com/office/drawing/2014/main" id="{FCF37C86-A3FB-4F14-9927-FDEAC0C8F038}"/>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82313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6A89D-38B3-4F7D-AEDF-630C99946B86}"/>
              </a:ext>
            </a:extLst>
          </p:cNvPr>
          <p:cNvSpPr>
            <a:spLocks noGrp="1"/>
          </p:cNvSpPr>
          <p:nvPr>
            <p:ph type="title"/>
          </p:nvPr>
        </p:nvSpPr>
        <p:spPr/>
        <p:txBody>
          <a:bodyPr/>
          <a:lstStyle/>
          <a:p>
            <a:r>
              <a:rPr lang="en-US"/>
              <a:t>Click to edit Master title style</a:t>
            </a:r>
            <a:endParaRPr lang="en-GB"/>
          </a:p>
        </p:txBody>
      </p:sp>
      <p:sp>
        <p:nvSpPr>
          <p:cNvPr id="3" name="Rectangle 2">
            <a:extLst>
              <a:ext uri="{FF2B5EF4-FFF2-40B4-BE49-F238E27FC236}">
                <a16:creationId xmlns:a16="http://schemas.microsoft.com/office/drawing/2014/main" id="{8C69AD58-991D-4B1E-92FA-2933E0A754A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3">
            <a:extLst>
              <a:ext uri="{FF2B5EF4-FFF2-40B4-BE49-F238E27FC236}">
                <a16:creationId xmlns:a16="http://schemas.microsoft.com/office/drawing/2014/main" id="{9ECC23F3-E392-4A40-9EB3-E2BA18183285}"/>
              </a:ext>
            </a:extLst>
          </p:cNvPr>
          <p:cNvSpPr>
            <a:spLocks noGrp="1" noChangeArrowheads="1"/>
          </p:cNvSpPr>
          <p:nvPr>
            <p:ph type="sldNum" sz="quarter" idx="11"/>
          </p:nvPr>
        </p:nvSpPr>
        <p:spPr>
          <a:ln/>
        </p:spPr>
        <p:txBody>
          <a:bodyPr/>
          <a:lstStyle>
            <a:lvl1pPr>
              <a:defRPr/>
            </a:lvl1pPr>
          </a:lstStyle>
          <a:p>
            <a:pPr>
              <a:defRPr/>
            </a:pPr>
            <a:fld id="{E1527E8B-9AD0-496F-9265-E8D99B1198FB}" type="slidenum">
              <a:rPr lang="en-US" altLang="en-US"/>
              <a:pPr>
                <a:defRPr/>
              </a:pPr>
              <a:t>‹#›</a:t>
            </a:fld>
            <a:endParaRPr lang="en-US" altLang="en-US"/>
          </a:p>
        </p:txBody>
      </p:sp>
      <p:sp>
        <p:nvSpPr>
          <p:cNvPr id="5" name="Rectangle 16">
            <a:extLst>
              <a:ext uri="{FF2B5EF4-FFF2-40B4-BE49-F238E27FC236}">
                <a16:creationId xmlns:a16="http://schemas.microsoft.com/office/drawing/2014/main" id="{C46A8D85-12EF-4DCE-88D9-63FD5DE0FDAC}"/>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181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1252444-F97D-4D7D-9F59-818AA8804D7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3">
            <a:extLst>
              <a:ext uri="{FF2B5EF4-FFF2-40B4-BE49-F238E27FC236}">
                <a16:creationId xmlns:a16="http://schemas.microsoft.com/office/drawing/2014/main" id="{764DDCEE-4497-4609-AA96-2787995B0885}"/>
              </a:ext>
            </a:extLst>
          </p:cNvPr>
          <p:cNvSpPr>
            <a:spLocks noGrp="1" noChangeArrowheads="1"/>
          </p:cNvSpPr>
          <p:nvPr>
            <p:ph type="sldNum" sz="quarter" idx="11"/>
          </p:nvPr>
        </p:nvSpPr>
        <p:spPr>
          <a:ln/>
        </p:spPr>
        <p:txBody>
          <a:bodyPr/>
          <a:lstStyle>
            <a:lvl1pPr>
              <a:defRPr/>
            </a:lvl1pPr>
          </a:lstStyle>
          <a:p>
            <a:pPr>
              <a:defRPr/>
            </a:pPr>
            <a:fld id="{34F58CFF-05E0-411E-869E-9FA0D8FA72D7}" type="slidenum">
              <a:rPr lang="en-US" altLang="en-US"/>
              <a:pPr>
                <a:defRPr/>
              </a:pPr>
              <a:t>‹#›</a:t>
            </a:fld>
            <a:endParaRPr lang="en-US" altLang="en-US"/>
          </a:p>
        </p:txBody>
      </p:sp>
      <p:sp>
        <p:nvSpPr>
          <p:cNvPr id="4" name="Rectangle 16">
            <a:extLst>
              <a:ext uri="{FF2B5EF4-FFF2-40B4-BE49-F238E27FC236}">
                <a16:creationId xmlns:a16="http://schemas.microsoft.com/office/drawing/2014/main" id="{0A0C59EC-6DEA-4E65-BEA3-976F3A6CAC23}"/>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4828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4129A-3441-4EAB-A5CD-0965A083FB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1D3311-1BEF-481C-95EC-17602534920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67DB38-A6B1-41EE-8E42-D32D6CA1B95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0EB58BE3-0B75-4C2A-BC85-ABD7D81A4080}"/>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658AB563-D8CC-456D-96AE-72AF3CABEF7B}"/>
              </a:ext>
            </a:extLst>
          </p:cNvPr>
          <p:cNvSpPr>
            <a:spLocks noGrp="1" noChangeArrowheads="1"/>
          </p:cNvSpPr>
          <p:nvPr>
            <p:ph type="sldNum" sz="quarter" idx="11"/>
          </p:nvPr>
        </p:nvSpPr>
        <p:spPr>
          <a:ln/>
        </p:spPr>
        <p:txBody>
          <a:bodyPr/>
          <a:lstStyle>
            <a:lvl1pPr>
              <a:defRPr/>
            </a:lvl1pPr>
          </a:lstStyle>
          <a:p>
            <a:pPr>
              <a:defRPr/>
            </a:pPr>
            <a:fld id="{CC52BEE3-CE68-4EB1-8F3E-89CCFE9ECC78}" type="slidenum">
              <a:rPr lang="en-US" altLang="en-US"/>
              <a:pPr>
                <a:defRPr/>
              </a:pPr>
              <a:t>‹#›</a:t>
            </a:fld>
            <a:endParaRPr lang="en-US" altLang="en-US"/>
          </a:p>
        </p:txBody>
      </p:sp>
      <p:sp>
        <p:nvSpPr>
          <p:cNvPr id="7" name="Rectangle 16">
            <a:extLst>
              <a:ext uri="{FF2B5EF4-FFF2-40B4-BE49-F238E27FC236}">
                <a16:creationId xmlns:a16="http://schemas.microsoft.com/office/drawing/2014/main" id="{E7DD9B2E-0BF0-4F8C-8ED5-6A97495E3A1A}"/>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7054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EB8A-1B00-4E22-8CA7-431CA386B83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2BC62EA-0E8F-4007-84EC-23455E45109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a:ext uri="{FF2B5EF4-FFF2-40B4-BE49-F238E27FC236}">
                <a16:creationId xmlns:a16="http://schemas.microsoft.com/office/drawing/2014/main" id="{6D7B09D0-1627-4904-9F77-1B561205EFC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9D2E41B1-01DB-423F-AAF3-B67D12D9260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71E82B3-7568-4E14-9079-97AEEACB2F37}"/>
              </a:ext>
            </a:extLst>
          </p:cNvPr>
          <p:cNvSpPr>
            <a:spLocks noGrp="1" noChangeArrowheads="1"/>
          </p:cNvSpPr>
          <p:nvPr>
            <p:ph type="sldNum" sz="quarter" idx="11"/>
          </p:nvPr>
        </p:nvSpPr>
        <p:spPr>
          <a:ln/>
        </p:spPr>
        <p:txBody>
          <a:bodyPr/>
          <a:lstStyle>
            <a:lvl1pPr>
              <a:defRPr/>
            </a:lvl1pPr>
          </a:lstStyle>
          <a:p>
            <a:pPr>
              <a:defRPr/>
            </a:pPr>
            <a:fld id="{051F7868-411B-4BE8-8311-6BFF6D4DF4D2}" type="slidenum">
              <a:rPr lang="en-US" altLang="en-US"/>
              <a:pPr>
                <a:defRPr/>
              </a:pPr>
              <a:t>‹#›</a:t>
            </a:fld>
            <a:endParaRPr lang="en-US" altLang="en-US"/>
          </a:p>
        </p:txBody>
      </p:sp>
      <p:sp>
        <p:nvSpPr>
          <p:cNvPr id="7" name="Rectangle 16">
            <a:extLst>
              <a:ext uri="{FF2B5EF4-FFF2-40B4-BE49-F238E27FC236}">
                <a16:creationId xmlns:a16="http://schemas.microsoft.com/office/drawing/2014/main" id="{95F9F007-CFBD-4FAF-9381-6F2C6C76737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95105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C5CF056-0F80-4719-9EFA-B2B8AD1510F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US" altLang="en-US"/>
          </a:p>
        </p:txBody>
      </p:sp>
      <p:sp>
        <p:nvSpPr>
          <p:cNvPr id="3075" name="Rectangle 3">
            <a:extLst>
              <a:ext uri="{FF2B5EF4-FFF2-40B4-BE49-F238E27FC236}">
                <a16:creationId xmlns:a16="http://schemas.microsoft.com/office/drawing/2014/main" id="{7E02776C-D68F-423B-A68E-A39DD1C8AE17}"/>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D1FA49C1-2B61-4ED9-B3D9-08868728AE5D}" type="slidenum">
              <a:rPr lang="en-US" altLang="en-US"/>
              <a:pPr>
                <a:defRPr/>
              </a:pPr>
              <a:t>‹#›</a:t>
            </a:fld>
            <a:endParaRPr lang="en-US" altLang="en-US"/>
          </a:p>
        </p:txBody>
      </p:sp>
      <p:grpSp>
        <p:nvGrpSpPr>
          <p:cNvPr id="1028" name="Group 4">
            <a:extLst>
              <a:ext uri="{FF2B5EF4-FFF2-40B4-BE49-F238E27FC236}">
                <a16:creationId xmlns:a16="http://schemas.microsoft.com/office/drawing/2014/main" id="{8D18CDA5-D3D9-4667-876F-784B7CC78FC3}"/>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42B7237B-3277-4573-B021-8D3FFD31B6F1}"/>
                </a:ext>
              </a:extLst>
            </p:cNvPr>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1033" name="Rectangle 6">
              <a:extLst>
                <a:ext uri="{FF2B5EF4-FFF2-40B4-BE49-F238E27FC236}">
                  <a16:creationId xmlns:a16="http://schemas.microsoft.com/office/drawing/2014/main" id="{D0EE08AD-BA54-47E5-BD90-EDB6B1324D2A}"/>
                </a:ext>
              </a:extLst>
            </p:cNvPr>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4" name="Rectangle 7">
              <a:extLst>
                <a:ext uri="{FF2B5EF4-FFF2-40B4-BE49-F238E27FC236}">
                  <a16:creationId xmlns:a16="http://schemas.microsoft.com/office/drawing/2014/main" id="{FF69E4D6-4A5F-4F3D-8E6E-69388A8DCDE0}"/>
                </a:ext>
              </a:extLst>
            </p:cNvPr>
            <p:cNvSpPr>
              <a:spLocks noChangeArrowheads="1"/>
            </p:cNvSpPr>
            <p:nvPr/>
          </p:nvSpPr>
          <p:spPr bwMode="auto">
            <a:xfrm>
              <a:off x="258" y="85"/>
              <a:ext cx="87" cy="8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5" name="Rectangle 8">
              <a:extLst>
                <a:ext uri="{FF2B5EF4-FFF2-40B4-BE49-F238E27FC236}">
                  <a16:creationId xmlns:a16="http://schemas.microsoft.com/office/drawing/2014/main" id="{920B7969-6248-4B21-A6E5-1FA8EFF2AB67}"/>
                </a:ext>
              </a:extLst>
            </p:cNvPr>
            <p:cNvSpPr>
              <a:spLocks noChangeArrowheads="1"/>
            </p:cNvSpPr>
            <p:nvPr/>
          </p:nvSpPr>
          <p:spPr bwMode="auto">
            <a:xfrm>
              <a:off x="345" y="0"/>
              <a:ext cx="88"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6" name="Rectangle 9">
              <a:extLst>
                <a:ext uri="{FF2B5EF4-FFF2-40B4-BE49-F238E27FC236}">
                  <a16:creationId xmlns:a16="http://schemas.microsoft.com/office/drawing/2014/main" id="{292436EF-ABE7-45D2-BEF3-E1D8A15AAA83}"/>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37" name="Rectangle 10">
              <a:extLst>
                <a:ext uri="{FF2B5EF4-FFF2-40B4-BE49-F238E27FC236}">
                  <a16:creationId xmlns:a16="http://schemas.microsoft.com/office/drawing/2014/main" id="{332159AE-D83F-4DC5-AE4E-98A07C468FE0}"/>
                </a:ext>
              </a:extLst>
            </p:cNvPr>
            <p:cNvSpPr>
              <a:spLocks noChangeArrowheads="1"/>
            </p:cNvSpPr>
            <p:nvPr/>
          </p:nvSpPr>
          <p:spPr bwMode="auto">
            <a:xfrm>
              <a:off x="173" y="173"/>
              <a:ext cx="86"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8" name="Rectangle 11">
              <a:extLst>
                <a:ext uri="{FF2B5EF4-FFF2-40B4-BE49-F238E27FC236}">
                  <a16:creationId xmlns:a16="http://schemas.microsoft.com/office/drawing/2014/main" id="{D57A2B5B-73C9-4BCC-8ABA-7DE7EB3FBB20}"/>
                </a:ext>
              </a:extLst>
            </p:cNvPr>
            <p:cNvSpPr>
              <a:spLocks noChangeArrowheads="1"/>
            </p:cNvSpPr>
            <p:nvPr/>
          </p:nvSpPr>
          <p:spPr bwMode="auto">
            <a:xfrm>
              <a:off x="83" y="86"/>
              <a:ext cx="89" cy="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9" name="Rectangle 12">
              <a:extLst>
                <a:ext uri="{FF2B5EF4-FFF2-40B4-BE49-F238E27FC236}">
                  <a16:creationId xmlns:a16="http://schemas.microsoft.com/office/drawing/2014/main" id="{033FCA26-8369-432E-AD10-D6AD6608BE54}"/>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40" name="Rectangle 13">
              <a:extLst>
                <a:ext uri="{FF2B5EF4-FFF2-40B4-BE49-F238E27FC236}">
                  <a16:creationId xmlns:a16="http://schemas.microsoft.com/office/drawing/2014/main" id="{0FA2A2EC-A4C8-42E8-860B-2F86DBBCB13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grpSp>
      <p:sp>
        <p:nvSpPr>
          <p:cNvPr id="1029" name="Rectangle 14">
            <a:extLst>
              <a:ext uri="{FF2B5EF4-FFF2-40B4-BE49-F238E27FC236}">
                <a16:creationId xmlns:a16="http://schemas.microsoft.com/office/drawing/2014/main" id="{20BBBE39-858C-4FAE-9771-08BB25785022}"/>
              </a:ext>
            </a:extLst>
          </p:cNvPr>
          <p:cNvSpPr>
            <a:spLocks noGrp="1" noChangeArrowheads="1"/>
          </p:cNvSpPr>
          <p:nvPr>
            <p:ph type="title"/>
          </p:nvPr>
        </p:nvSpPr>
        <p:spPr bwMode="auto">
          <a:xfrm>
            <a:off x="457200" y="7620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DF27DBAE-F92E-44EC-AE18-1A118F47760F}"/>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8" name="Rectangle 16">
            <a:extLst>
              <a:ext uri="{FF2B5EF4-FFF2-40B4-BE49-F238E27FC236}">
                <a16:creationId xmlns:a16="http://schemas.microsoft.com/office/drawing/2014/main" id="{2057DF0E-BD1E-407B-A096-601322B11F7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Black" panose="020B0A04020102020204" pitchFamily="34" charset="0"/>
        </a:defRPr>
      </a:lvl2pPr>
      <a:lvl3pPr algn="l" rtl="0" eaLnBrk="0" fontAlgn="base" hangingPunct="0">
        <a:spcBef>
          <a:spcPct val="0"/>
        </a:spcBef>
        <a:spcAft>
          <a:spcPct val="0"/>
        </a:spcAft>
        <a:defRPr sz="3600">
          <a:solidFill>
            <a:schemeClr val="tx1"/>
          </a:solidFill>
          <a:latin typeface="Arial Black" panose="020B0A04020102020204" pitchFamily="34" charset="0"/>
        </a:defRPr>
      </a:lvl3pPr>
      <a:lvl4pPr algn="l" rtl="0" eaLnBrk="0" fontAlgn="base" hangingPunct="0">
        <a:spcBef>
          <a:spcPct val="0"/>
        </a:spcBef>
        <a:spcAft>
          <a:spcPct val="0"/>
        </a:spcAft>
        <a:defRPr sz="3600">
          <a:solidFill>
            <a:schemeClr val="tx1"/>
          </a:solidFill>
          <a:latin typeface="Arial Black" panose="020B0A04020102020204" pitchFamily="34" charset="0"/>
        </a:defRPr>
      </a:lvl4pPr>
      <a:lvl5pPr algn="l" rtl="0" eaLnBrk="0" fontAlgn="base" hangingPunct="0">
        <a:spcBef>
          <a:spcPct val="0"/>
        </a:spcBef>
        <a:spcAft>
          <a:spcPct val="0"/>
        </a:spcAft>
        <a:defRPr sz="3600">
          <a:solidFill>
            <a:schemeClr val="tx1"/>
          </a:solidFill>
          <a:latin typeface="Arial Black" panose="020B0A04020102020204" pitchFamily="34" charset="0"/>
        </a:defRPr>
      </a:lvl5pPr>
      <a:lvl6pPr marL="457200" algn="l" rtl="0" fontAlgn="base">
        <a:spcBef>
          <a:spcPct val="0"/>
        </a:spcBef>
        <a:spcAft>
          <a:spcPct val="0"/>
        </a:spcAft>
        <a:defRPr sz="3600">
          <a:solidFill>
            <a:schemeClr val="tx1"/>
          </a:solidFill>
          <a:latin typeface="Arial Black" panose="020B0A04020102020204" pitchFamily="34" charset="0"/>
        </a:defRPr>
      </a:lvl6pPr>
      <a:lvl7pPr marL="914400" algn="l" rtl="0" fontAlgn="base">
        <a:spcBef>
          <a:spcPct val="0"/>
        </a:spcBef>
        <a:spcAft>
          <a:spcPct val="0"/>
        </a:spcAft>
        <a:defRPr sz="3600">
          <a:solidFill>
            <a:schemeClr val="tx1"/>
          </a:solidFill>
          <a:latin typeface="Arial Black" panose="020B0A04020102020204" pitchFamily="34" charset="0"/>
        </a:defRPr>
      </a:lvl7pPr>
      <a:lvl8pPr marL="1371600" algn="l" rtl="0" fontAlgn="base">
        <a:spcBef>
          <a:spcPct val="0"/>
        </a:spcBef>
        <a:spcAft>
          <a:spcPct val="0"/>
        </a:spcAft>
        <a:defRPr sz="3600">
          <a:solidFill>
            <a:schemeClr val="tx1"/>
          </a:solidFill>
          <a:latin typeface="Arial Black" panose="020B0A04020102020204" pitchFamily="34" charset="0"/>
        </a:defRPr>
      </a:lvl8pPr>
      <a:lvl9pPr marL="1828800" algn="l" rtl="0" fontAlgn="base">
        <a:spcBef>
          <a:spcPct val="0"/>
        </a:spcBef>
        <a:spcAft>
          <a:spcPct val="0"/>
        </a:spcAft>
        <a:defRPr sz="3600">
          <a:solidFill>
            <a:schemeClr val="tx1"/>
          </a:solidFill>
          <a:latin typeface="Arial Black" panose="020B0A040201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n"/>
        <a:defRPr sz="30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000" kern="1200">
          <a:solidFill>
            <a:schemeClr val="tx1"/>
          </a:solidFill>
          <a:latin typeface="+mj-lt"/>
          <a:ea typeface="+mn-ea"/>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ern="1200">
          <a:solidFill>
            <a:schemeClr val="tx1"/>
          </a:solidFill>
          <a:latin typeface="+mj-lt"/>
          <a:ea typeface="+mn-ea"/>
          <a:cs typeface="+mn-cs"/>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E1B6C2B-2AA9-4733-838C-2807844D774B}"/>
              </a:ext>
            </a:extLst>
          </p:cNvPr>
          <p:cNvSpPr>
            <a:spLocks noGrp="1" noChangeArrowheads="1"/>
          </p:cNvSpPr>
          <p:nvPr>
            <p:ph type="ctrTitle"/>
          </p:nvPr>
        </p:nvSpPr>
        <p:spPr/>
        <p:txBody>
          <a:bodyPr/>
          <a:lstStyle/>
          <a:p>
            <a:pPr eaLnBrk="1" hangingPunct="1"/>
            <a:r>
              <a:rPr lang="en-US" altLang="en-US" dirty="0"/>
              <a:t>Advanced Pharmaceutical Analysis</a:t>
            </a:r>
          </a:p>
        </p:txBody>
      </p:sp>
      <p:sp>
        <p:nvSpPr>
          <p:cNvPr id="3075" name="Rectangle 3">
            <a:extLst>
              <a:ext uri="{FF2B5EF4-FFF2-40B4-BE49-F238E27FC236}">
                <a16:creationId xmlns:a16="http://schemas.microsoft.com/office/drawing/2014/main" id="{C6A930BB-D92F-4DB0-8815-B1F573867B4D}"/>
              </a:ext>
            </a:extLst>
          </p:cNvPr>
          <p:cNvSpPr>
            <a:spLocks noGrp="1" noChangeArrowheads="1"/>
          </p:cNvSpPr>
          <p:nvPr>
            <p:ph type="subTitle" idx="1"/>
          </p:nvPr>
        </p:nvSpPr>
        <p:spPr/>
        <p:txBody>
          <a:bodyPr/>
          <a:lstStyle/>
          <a:p>
            <a:pPr eaLnBrk="1" hangingPunct="1"/>
            <a:r>
              <a:rPr lang="en-US" altLang="en-US" b="1" dirty="0"/>
              <a:t>Introduction to Spectroscopy</a:t>
            </a:r>
          </a:p>
          <a:p>
            <a:pPr eaLnBrk="1" hangingPunct="1"/>
            <a:endParaRPr lang="en-US" altLang="en-US" b="1" dirty="0"/>
          </a:p>
          <a:p>
            <a:pPr eaLnBrk="1" hangingPunct="1"/>
            <a:r>
              <a:rPr lang="en-US" altLang="en-US" b="1" dirty="0"/>
              <a:t>Dr. Mohammed Al </a:t>
            </a:r>
            <a:r>
              <a:rPr lang="en-US" altLang="en-US" b="1" dirty="0" err="1"/>
              <a:t>Amiedy</a:t>
            </a:r>
            <a:endParaRPr lang="en-US"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92495-D9B2-47D7-BA1E-598DE24D5734}"/>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C4456DE5-D139-4C8D-805F-688A7A869A6B}"/>
              </a:ext>
            </a:extLst>
          </p:cNvPr>
          <p:cNvSpPr>
            <a:spLocks noGrp="1"/>
          </p:cNvSpPr>
          <p:nvPr>
            <p:ph idx="1"/>
          </p:nvPr>
        </p:nvSpPr>
        <p:spPr/>
        <p:txBody>
          <a:bodyPr/>
          <a:lstStyle/>
          <a:p>
            <a:endParaRPr lang="en-GB" sz="2400" dirty="0"/>
          </a:p>
          <a:p>
            <a:endParaRPr lang="en-GB" sz="2400" dirty="0"/>
          </a:p>
          <a:p>
            <a:endParaRPr lang="en-GB" sz="2400" dirty="0"/>
          </a:p>
          <a:p>
            <a:endParaRPr lang="en-GB" sz="2400" dirty="0"/>
          </a:p>
          <a:p>
            <a:endParaRPr lang="en-GB" sz="1400" dirty="0"/>
          </a:p>
          <a:p>
            <a:r>
              <a:rPr lang="en-GB" sz="2400" dirty="0"/>
              <a:t>The effect is most significant for the protons at the alpha position. </a:t>
            </a:r>
          </a:p>
          <a:p>
            <a:r>
              <a:rPr lang="en-GB" sz="2400" dirty="0"/>
              <a:t>The protons at the beta position are only slightly affected, and the protons at the gamma position are virtually unaffected by the presence of the chlorine atom.</a:t>
            </a:r>
          </a:p>
        </p:txBody>
      </p:sp>
      <p:pic>
        <p:nvPicPr>
          <p:cNvPr id="4" name="Picture 3">
            <a:extLst>
              <a:ext uri="{FF2B5EF4-FFF2-40B4-BE49-F238E27FC236}">
                <a16:creationId xmlns:a16="http://schemas.microsoft.com/office/drawing/2014/main" id="{BFE21E2C-8952-4FA8-8051-E307485CA69B}"/>
              </a:ext>
            </a:extLst>
          </p:cNvPr>
          <p:cNvPicPr>
            <a:picLocks noChangeAspect="1"/>
          </p:cNvPicPr>
          <p:nvPr/>
        </p:nvPicPr>
        <p:blipFill>
          <a:blip r:embed="rId2"/>
          <a:stretch>
            <a:fillRect/>
          </a:stretch>
        </p:blipFill>
        <p:spPr>
          <a:xfrm>
            <a:off x="3311860" y="1981200"/>
            <a:ext cx="2520280" cy="2062048"/>
          </a:xfrm>
          <a:prstGeom prst="rect">
            <a:avLst/>
          </a:prstGeom>
        </p:spPr>
      </p:pic>
    </p:spTree>
    <p:extLst>
      <p:ext uri="{BB962C8B-B14F-4D97-AF65-F5344CB8AC3E}">
        <p14:creationId xmlns:p14="http://schemas.microsoft.com/office/powerpoint/2010/main" val="342687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9916D-04D9-4B46-AF7B-17C30E16016A}"/>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E2EC335D-23FE-40EF-8B60-1F9EF5114F5D}"/>
              </a:ext>
            </a:extLst>
          </p:cNvPr>
          <p:cNvSpPr>
            <a:spLocks noGrp="1"/>
          </p:cNvSpPr>
          <p:nvPr>
            <p:ph idx="1"/>
          </p:nvPr>
        </p:nvSpPr>
        <p:spPr/>
        <p:txBody>
          <a:bodyPr/>
          <a:lstStyle/>
          <a:p>
            <a:r>
              <a:rPr lang="en-GB" sz="2400" dirty="0"/>
              <a:t>There are expected chemical shifts for protons that lack neighbouring electronegative atoms. </a:t>
            </a:r>
          </a:p>
          <a:p>
            <a:r>
              <a:rPr lang="en-GB" sz="2400" dirty="0"/>
              <a:t>In the absence of inductive effects, the following functional groups will produce signals as</a:t>
            </a:r>
          </a:p>
          <a:p>
            <a:endParaRPr lang="en-GB" sz="2400" dirty="0"/>
          </a:p>
          <a:p>
            <a:endParaRPr lang="en-GB" sz="2400" dirty="0"/>
          </a:p>
          <a:p>
            <a:endParaRPr lang="en-GB" sz="2400" dirty="0"/>
          </a:p>
          <a:p>
            <a:endParaRPr lang="en-GB" sz="2400" dirty="0"/>
          </a:p>
          <a:p>
            <a:r>
              <a:rPr lang="en-GB" sz="2400" dirty="0"/>
              <a:t>These are modified in the presence of neighbouring groups</a:t>
            </a:r>
          </a:p>
          <a:p>
            <a:endParaRPr lang="en-GB" sz="2400" dirty="0"/>
          </a:p>
        </p:txBody>
      </p:sp>
      <p:pic>
        <p:nvPicPr>
          <p:cNvPr id="4" name="Picture 3">
            <a:extLst>
              <a:ext uri="{FF2B5EF4-FFF2-40B4-BE49-F238E27FC236}">
                <a16:creationId xmlns:a16="http://schemas.microsoft.com/office/drawing/2014/main" id="{0779F945-EF05-447A-B287-C5E7996BECB3}"/>
              </a:ext>
            </a:extLst>
          </p:cNvPr>
          <p:cNvPicPr>
            <a:picLocks noChangeAspect="1"/>
          </p:cNvPicPr>
          <p:nvPr/>
        </p:nvPicPr>
        <p:blipFill>
          <a:blip r:embed="rId2"/>
          <a:stretch>
            <a:fillRect/>
          </a:stretch>
        </p:blipFill>
        <p:spPr>
          <a:xfrm>
            <a:off x="2641203" y="3717032"/>
            <a:ext cx="3861594" cy="1570618"/>
          </a:xfrm>
          <a:prstGeom prst="rect">
            <a:avLst/>
          </a:prstGeom>
        </p:spPr>
      </p:pic>
    </p:spTree>
    <p:extLst>
      <p:ext uri="{BB962C8B-B14F-4D97-AF65-F5344CB8AC3E}">
        <p14:creationId xmlns:p14="http://schemas.microsoft.com/office/powerpoint/2010/main" val="2727805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D52A2-01CE-47F5-A4C3-4F24A00B824A}"/>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BB896E24-76C0-4950-B9A0-B99FA184BA39}"/>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3F5CFA24-1D95-4ACE-8A45-FE5D77C1FE73}"/>
              </a:ext>
            </a:extLst>
          </p:cNvPr>
          <p:cNvPicPr>
            <a:picLocks noChangeAspect="1"/>
          </p:cNvPicPr>
          <p:nvPr/>
        </p:nvPicPr>
        <p:blipFill>
          <a:blip r:embed="rId2"/>
          <a:stretch>
            <a:fillRect/>
          </a:stretch>
        </p:blipFill>
        <p:spPr>
          <a:xfrm>
            <a:off x="333375" y="1783035"/>
            <a:ext cx="8477250" cy="4886325"/>
          </a:xfrm>
          <a:prstGeom prst="rect">
            <a:avLst/>
          </a:prstGeom>
        </p:spPr>
      </p:pic>
    </p:spTree>
    <p:extLst>
      <p:ext uri="{BB962C8B-B14F-4D97-AF65-F5344CB8AC3E}">
        <p14:creationId xmlns:p14="http://schemas.microsoft.com/office/powerpoint/2010/main" val="13377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43F54-0A60-4AAD-AF55-8B250372A147}"/>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ACAF4DD9-6673-4BEF-B2A8-D1CEA9CD569A}"/>
              </a:ext>
            </a:extLst>
          </p:cNvPr>
          <p:cNvSpPr>
            <a:spLocks noGrp="1"/>
          </p:cNvSpPr>
          <p:nvPr>
            <p:ph idx="1"/>
          </p:nvPr>
        </p:nvSpPr>
        <p:spPr/>
        <p:txBody>
          <a:bodyPr/>
          <a:lstStyle/>
          <a:p>
            <a:r>
              <a:rPr lang="en-GB" sz="2400" dirty="0"/>
              <a:t>The effect on beta protons is generally about one-fifth of the effect on the alpha protons. </a:t>
            </a:r>
          </a:p>
          <a:p>
            <a:r>
              <a:rPr lang="en-GB" sz="2400" dirty="0"/>
              <a:t>For example, in an alcohol, the presence of an oxygen atom adds +2.5 ppm to the chemical shift of the alpha protons but adds only +0.5 ppm to the beta protons. </a:t>
            </a:r>
          </a:p>
          <a:p>
            <a:r>
              <a:rPr lang="en-GB" sz="2400" dirty="0"/>
              <a:t>Similarly, a carbonyl group adds +1 ppm to the chemical shift of the alpha protons but only +0.2 to the beta protons.</a:t>
            </a:r>
          </a:p>
          <a:p>
            <a:r>
              <a:rPr lang="en-GB" sz="2400" dirty="0"/>
              <a:t>These six values, enable us to predict the chemical shifts for the protons in a wide variety of compounds</a:t>
            </a:r>
            <a:endParaRPr lang="en-GB" sz="1800" dirty="0"/>
          </a:p>
        </p:txBody>
      </p:sp>
    </p:spTree>
    <p:extLst>
      <p:ext uri="{BB962C8B-B14F-4D97-AF65-F5344CB8AC3E}">
        <p14:creationId xmlns:p14="http://schemas.microsoft.com/office/powerpoint/2010/main" val="4215199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6D1DF-A7B8-4C75-BD1B-FAFB10E9D380}"/>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76467058-736D-4C18-9F1D-D26A55E16438}"/>
              </a:ext>
            </a:extLst>
          </p:cNvPr>
          <p:cNvSpPr>
            <a:spLocks noGrp="1"/>
          </p:cNvSpPr>
          <p:nvPr>
            <p:ph idx="1"/>
          </p:nvPr>
        </p:nvSpPr>
        <p:spPr/>
        <p:txBody>
          <a:bodyPr/>
          <a:lstStyle/>
          <a:p>
            <a:r>
              <a:rPr lang="en-GB" sz="2400" dirty="0"/>
              <a:t>The chemical shift of a proton is also sensitive to diamagnetic effects that result from the motion of nearby π electrons. </a:t>
            </a:r>
          </a:p>
          <a:p>
            <a:r>
              <a:rPr lang="en-GB" sz="2400" dirty="0"/>
              <a:t>Consider what happens when benzene is placed in a strong magnetic field. </a:t>
            </a:r>
          </a:p>
          <a:p>
            <a:r>
              <a:rPr lang="en-GB" sz="2400" dirty="0"/>
              <a:t>The magnetic field causes the π electrons to circulate, and this flow of electrons creates an induced, local magnetic field. </a:t>
            </a:r>
          </a:p>
          <a:p>
            <a:r>
              <a:rPr lang="en-GB" sz="2400" dirty="0"/>
              <a:t>The result is </a:t>
            </a:r>
            <a:r>
              <a:rPr lang="en-GB" sz="2400" b="1" dirty="0"/>
              <a:t>diamagnetic anisotropy</a:t>
            </a:r>
            <a:r>
              <a:rPr lang="en-GB" sz="2400" dirty="0"/>
              <a:t>,</a:t>
            </a:r>
            <a:r>
              <a:rPr lang="en-GB" dirty="0"/>
              <a:t> </a:t>
            </a:r>
            <a:r>
              <a:rPr lang="en-GB" sz="2400" dirty="0"/>
              <a:t>which means that different regions of space are characterized by different magnetic field strengths.</a:t>
            </a:r>
          </a:p>
        </p:txBody>
      </p:sp>
    </p:spTree>
    <p:extLst>
      <p:ext uri="{BB962C8B-B14F-4D97-AF65-F5344CB8AC3E}">
        <p14:creationId xmlns:p14="http://schemas.microsoft.com/office/powerpoint/2010/main" val="2228778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05BC2-074F-4AFF-9964-0BFC96C7897E}"/>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7F00470F-07C0-4D9D-B4B7-37CA2615D6AB}"/>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7256847C-1379-4F75-A73B-AFD799A1502A}"/>
              </a:ext>
            </a:extLst>
          </p:cNvPr>
          <p:cNvPicPr>
            <a:picLocks noChangeAspect="1"/>
          </p:cNvPicPr>
          <p:nvPr/>
        </p:nvPicPr>
        <p:blipFill>
          <a:blip r:embed="rId2"/>
          <a:stretch>
            <a:fillRect/>
          </a:stretch>
        </p:blipFill>
        <p:spPr>
          <a:xfrm>
            <a:off x="1528762" y="1700212"/>
            <a:ext cx="6086475" cy="4448175"/>
          </a:xfrm>
          <a:prstGeom prst="rect">
            <a:avLst/>
          </a:prstGeom>
        </p:spPr>
      </p:pic>
    </p:spTree>
    <p:extLst>
      <p:ext uri="{BB962C8B-B14F-4D97-AF65-F5344CB8AC3E}">
        <p14:creationId xmlns:p14="http://schemas.microsoft.com/office/powerpoint/2010/main" val="1293772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14280-2623-4F78-B399-27506231D265}"/>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E571D5CA-62BE-46DD-B3C3-C5B30ADAA6DE}"/>
              </a:ext>
            </a:extLst>
          </p:cNvPr>
          <p:cNvSpPr>
            <a:spLocks noGrp="1"/>
          </p:cNvSpPr>
          <p:nvPr>
            <p:ph idx="1"/>
          </p:nvPr>
        </p:nvSpPr>
        <p:spPr/>
        <p:txBody>
          <a:bodyPr/>
          <a:lstStyle/>
          <a:p>
            <a:r>
              <a:rPr lang="en-GB" sz="2400" dirty="0"/>
              <a:t>Locations inside the ring are characterized by a local magnetic field that opposes the external field, while locations outside the ring are characterized by a local magnetic field that adds to the external field. </a:t>
            </a:r>
          </a:p>
          <a:p>
            <a:r>
              <a:rPr lang="en-GB" sz="2400" dirty="0"/>
              <a:t>The protons connected to the ring are permanently positioned outside of the ring, and as a result, they experience a stronger magnetic field.</a:t>
            </a:r>
          </a:p>
          <a:p>
            <a:r>
              <a:rPr lang="en-GB" sz="2400" dirty="0"/>
              <a:t>These protons experience the external magnetic field plus the local magnetic field. </a:t>
            </a:r>
          </a:p>
          <a:p>
            <a:r>
              <a:rPr lang="en-GB" sz="2400" dirty="0"/>
              <a:t>The effect is similar to a </a:t>
            </a:r>
            <a:r>
              <a:rPr lang="en-GB" sz="2400" dirty="0" err="1"/>
              <a:t>deshielding</a:t>
            </a:r>
            <a:r>
              <a:rPr lang="en-GB" sz="2400" dirty="0"/>
              <a:t> effect, and therefore, the protons are shifted downfield.</a:t>
            </a:r>
            <a:endParaRPr lang="en-GB" sz="1800" dirty="0"/>
          </a:p>
        </p:txBody>
      </p:sp>
    </p:spTree>
    <p:extLst>
      <p:ext uri="{BB962C8B-B14F-4D97-AF65-F5344CB8AC3E}">
        <p14:creationId xmlns:p14="http://schemas.microsoft.com/office/powerpoint/2010/main" val="69315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98364-99FF-4CC2-B5AD-BE7BE607BEC1}"/>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D48D22D1-6E95-4115-BCC7-9B4D66A494B2}"/>
              </a:ext>
            </a:extLst>
          </p:cNvPr>
          <p:cNvSpPr>
            <a:spLocks noGrp="1"/>
          </p:cNvSpPr>
          <p:nvPr>
            <p:ph idx="1"/>
          </p:nvPr>
        </p:nvSpPr>
        <p:spPr/>
        <p:txBody>
          <a:bodyPr/>
          <a:lstStyle/>
          <a:p>
            <a:r>
              <a:rPr lang="en-GB" sz="2400" dirty="0"/>
              <a:t>Aromatic protons produce a signal in the neighbourhood of around 7 ppm in an NMR spectrum.</a:t>
            </a:r>
          </a:p>
          <a:p>
            <a:endParaRPr lang="en-GB" sz="2400" dirty="0"/>
          </a:p>
        </p:txBody>
      </p:sp>
      <p:pic>
        <p:nvPicPr>
          <p:cNvPr id="4" name="Picture 3">
            <a:extLst>
              <a:ext uri="{FF2B5EF4-FFF2-40B4-BE49-F238E27FC236}">
                <a16:creationId xmlns:a16="http://schemas.microsoft.com/office/drawing/2014/main" id="{B7429CEA-899B-4B51-B577-42530C68A364}"/>
              </a:ext>
            </a:extLst>
          </p:cNvPr>
          <p:cNvPicPr>
            <a:picLocks noChangeAspect="1"/>
          </p:cNvPicPr>
          <p:nvPr/>
        </p:nvPicPr>
        <p:blipFill>
          <a:blip r:embed="rId2"/>
          <a:stretch>
            <a:fillRect/>
          </a:stretch>
        </p:blipFill>
        <p:spPr>
          <a:xfrm>
            <a:off x="457200" y="3140968"/>
            <a:ext cx="8229600" cy="2849067"/>
          </a:xfrm>
          <a:prstGeom prst="rect">
            <a:avLst/>
          </a:prstGeom>
        </p:spPr>
      </p:pic>
    </p:spTree>
    <p:extLst>
      <p:ext uri="{BB962C8B-B14F-4D97-AF65-F5344CB8AC3E}">
        <p14:creationId xmlns:p14="http://schemas.microsoft.com/office/powerpoint/2010/main" val="3408383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2A24B-D798-4EE8-906F-DDB445D25918}"/>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7C8B0BF1-B23D-425E-9EA5-B09D8C92D38A}"/>
              </a:ext>
            </a:extLst>
          </p:cNvPr>
          <p:cNvSpPr>
            <a:spLocks noGrp="1"/>
          </p:cNvSpPr>
          <p:nvPr>
            <p:ph idx="1"/>
          </p:nvPr>
        </p:nvSpPr>
        <p:spPr/>
        <p:txBody>
          <a:bodyPr/>
          <a:lstStyle/>
          <a:p>
            <a:r>
              <a:rPr lang="en-GB" sz="2400" dirty="0"/>
              <a:t>Ethylbenzene has three different kinds of aromatic protons, producing a complex signal comprised of three overlapping signals just above 7 ppm.</a:t>
            </a:r>
          </a:p>
          <a:p>
            <a:r>
              <a:rPr lang="en-GB" sz="2400" dirty="0"/>
              <a:t>A complex signal around 7 ppm is characteristic of compounds with aromatic protons.</a:t>
            </a:r>
          </a:p>
          <a:p>
            <a:r>
              <a:rPr lang="en-GB" sz="2400" dirty="0"/>
              <a:t>The methylene group (CH</a:t>
            </a:r>
            <a:r>
              <a:rPr lang="en-GB" sz="2400" baseline="-25000" dirty="0"/>
              <a:t>2</a:t>
            </a:r>
            <a:r>
              <a:rPr lang="en-GB" sz="2400" dirty="0"/>
              <a:t>) in ethylbenzene produces a signal at 2.6 ppm, rather than the expected benchmark value of 1.2 ppm.</a:t>
            </a:r>
          </a:p>
          <a:p>
            <a:r>
              <a:rPr lang="en-GB" sz="2400" dirty="0"/>
              <a:t>These protons have been shifted downfield because of their position in the local magnetic field. </a:t>
            </a:r>
          </a:p>
          <a:p>
            <a:endParaRPr lang="en-GB" sz="2400" dirty="0"/>
          </a:p>
        </p:txBody>
      </p:sp>
    </p:spTree>
    <p:extLst>
      <p:ext uri="{BB962C8B-B14F-4D97-AF65-F5344CB8AC3E}">
        <p14:creationId xmlns:p14="http://schemas.microsoft.com/office/powerpoint/2010/main" val="1572325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6380F-16B6-4D1E-907E-20C6D30D0344}"/>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2287EA62-498F-41D1-AC76-B8885DC8FF98}"/>
              </a:ext>
            </a:extLst>
          </p:cNvPr>
          <p:cNvSpPr>
            <a:spLocks noGrp="1"/>
          </p:cNvSpPr>
          <p:nvPr>
            <p:ph idx="1"/>
          </p:nvPr>
        </p:nvSpPr>
        <p:spPr/>
        <p:txBody>
          <a:bodyPr/>
          <a:lstStyle/>
          <a:p>
            <a:r>
              <a:rPr lang="en-GB" sz="2400" dirty="0"/>
              <a:t>They are not shifted as much as the aromatic protons themselves, because the methylene protons are farther away from the ring, where the induced, local magnetic field is weaker.</a:t>
            </a:r>
          </a:p>
          <a:p>
            <a:r>
              <a:rPr lang="en-GB" sz="2400" dirty="0"/>
              <a:t>A similar effect is observed for [14] annulene.</a:t>
            </a:r>
          </a:p>
        </p:txBody>
      </p:sp>
      <p:pic>
        <p:nvPicPr>
          <p:cNvPr id="4" name="Picture 3">
            <a:extLst>
              <a:ext uri="{FF2B5EF4-FFF2-40B4-BE49-F238E27FC236}">
                <a16:creationId xmlns:a16="http://schemas.microsoft.com/office/drawing/2014/main" id="{83ED4E73-EF92-4F40-B649-08D130D4DDC7}"/>
              </a:ext>
            </a:extLst>
          </p:cNvPr>
          <p:cNvPicPr>
            <a:picLocks noChangeAspect="1"/>
          </p:cNvPicPr>
          <p:nvPr/>
        </p:nvPicPr>
        <p:blipFill>
          <a:blip r:embed="rId2"/>
          <a:stretch>
            <a:fillRect/>
          </a:stretch>
        </p:blipFill>
        <p:spPr>
          <a:xfrm>
            <a:off x="3081337" y="4077072"/>
            <a:ext cx="2981325" cy="2581275"/>
          </a:xfrm>
          <a:prstGeom prst="rect">
            <a:avLst/>
          </a:prstGeom>
        </p:spPr>
      </p:pic>
    </p:spTree>
    <p:extLst>
      <p:ext uri="{BB962C8B-B14F-4D97-AF65-F5344CB8AC3E}">
        <p14:creationId xmlns:p14="http://schemas.microsoft.com/office/powerpoint/2010/main" val="274483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0C169-A4A7-4F4B-BD72-769C1CDFB46C}"/>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D28738A4-BD45-4334-B77B-F3D75CCC3A7E}"/>
              </a:ext>
            </a:extLst>
          </p:cNvPr>
          <p:cNvSpPr>
            <a:spLocks noGrp="1"/>
          </p:cNvSpPr>
          <p:nvPr>
            <p:ph idx="1"/>
          </p:nvPr>
        </p:nvSpPr>
        <p:spPr/>
        <p:txBody>
          <a:bodyPr/>
          <a:lstStyle/>
          <a:p>
            <a:r>
              <a:rPr lang="en-GB" sz="2400" dirty="0"/>
              <a:t>The location of the signal is called </a:t>
            </a:r>
            <a:r>
              <a:rPr lang="en-GB" sz="2400" b="1" dirty="0"/>
              <a:t>chemical shift (</a:t>
            </a:r>
            <a:r>
              <a:rPr lang="en-GB" sz="2400" dirty="0"/>
              <a:t>δ</a:t>
            </a:r>
            <a:r>
              <a:rPr lang="en-GB" sz="2400" b="1" dirty="0"/>
              <a:t>)</a:t>
            </a:r>
            <a:r>
              <a:rPr lang="en-GB" sz="2400" dirty="0"/>
              <a:t>, which is defined relative to the frequency of absorption of a reference compound, </a:t>
            </a:r>
            <a:r>
              <a:rPr lang="en-GB" sz="2400" dirty="0" err="1"/>
              <a:t>tetramethylsilane</a:t>
            </a:r>
            <a:r>
              <a:rPr lang="en-GB" sz="2400" dirty="0"/>
              <a:t> (TMS).</a:t>
            </a:r>
          </a:p>
          <a:p>
            <a:endParaRPr lang="en-GB" sz="2400" dirty="0"/>
          </a:p>
          <a:p>
            <a:endParaRPr lang="en-GB" sz="1800" dirty="0"/>
          </a:p>
          <a:p>
            <a:endParaRPr lang="en-GB" sz="2400" dirty="0"/>
          </a:p>
          <a:p>
            <a:r>
              <a:rPr lang="en-GB" sz="2400" dirty="0"/>
              <a:t>Deuterated solvents used for NMR spectroscopy typically contain a small amount of TMS, which produces a signal at a lower frequency than the signals produced by most organic compounds.</a:t>
            </a:r>
            <a:endParaRPr lang="en-GB" sz="1800" dirty="0"/>
          </a:p>
          <a:p>
            <a:endParaRPr lang="en-GB" sz="2400" dirty="0"/>
          </a:p>
          <a:p>
            <a:endParaRPr lang="en-GB" sz="2400" dirty="0"/>
          </a:p>
        </p:txBody>
      </p:sp>
      <p:graphicFrame>
        <p:nvGraphicFramePr>
          <p:cNvPr id="4" name="Object 3">
            <a:extLst>
              <a:ext uri="{FF2B5EF4-FFF2-40B4-BE49-F238E27FC236}">
                <a16:creationId xmlns:a16="http://schemas.microsoft.com/office/drawing/2014/main" id="{B030B73B-E5F2-4776-84AB-D99D885E3F1F}"/>
              </a:ext>
            </a:extLst>
          </p:cNvPr>
          <p:cNvGraphicFramePr>
            <a:graphicFrameLocks noChangeAspect="1"/>
          </p:cNvGraphicFramePr>
          <p:nvPr>
            <p:extLst>
              <p:ext uri="{D42A27DB-BD31-4B8C-83A1-F6EECF244321}">
                <p14:modId xmlns:p14="http://schemas.microsoft.com/office/powerpoint/2010/main" val="2786420309"/>
              </p:ext>
            </p:extLst>
          </p:nvPr>
        </p:nvGraphicFramePr>
        <p:xfrm>
          <a:off x="3750545" y="3212976"/>
          <a:ext cx="1642910" cy="1137146"/>
        </p:xfrm>
        <a:graphic>
          <a:graphicData uri="http://schemas.openxmlformats.org/presentationml/2006/ole">
            <mc:AlternateContent xmlns:mc="http://schemas.openxmlformats.org/markup-compatibility/2006">
              <mc:Choice xmlns:v="urn:schemas-microsoft-com:vml" Requires="v">
                <p:oleObj spid="_x0000_s1039" name="CS ChemDraw Drawing" r:id="rId3" imgW="788990" imgH="545418" progId="ChemDraw.Document.6.0">
                  <p:embed/>
                </p:oleObj>
              </mc:Choice>
              <mc:Fallback>
                <p:oleObj name="CS ChemDraw Drawing" r:id="rId3" imgW="788990" imgH="545418" progId="ChemDraw.Document.6.0">
                  <p:embed/>
                  <p:pic>
                    <p:nvPicPr>
                      <p:cNvPr id="0" name=""/>
                      <p:cNvPicPr/>
                      <p:nvPr/>
                    </p:nvPicPr>
                    <p:blipFill>
                      <a:blip r:embed="rId4"/>
                      <a:stretch>
                        <a:fillRect/>
                      </a:stretch>
                    </p:blipFill>
                    <p:spPr>
                      <a:xfrm>
                        <a:off x="3750545" y="3212976"/>
                        <a:ext cx="1642910" cy="1137146"/>
                      </a:xfrm>
                      <a:prstGeom prst="rect">
                        <a:avLst/>
                      </a:prstGeom>
                    </p:spPr>
                  </p:pic>
                </p:oleObj>
              </mc:Fallback>
            </mc:AlternateContent>
          </a:graphicData>
        </a:graphic>
      </p:graphicFrame>
    </p:spTree>
    <p:extLst>
      <p:ext uri="{BB962C8B-B14F-4D97-AF65-F5344CB8AC3E}">
        <p14:creationId xmlns:p14="http://schemas.microsoft.com/office/powerpoint/2010/main" val="3196985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5A4B3-A812-438F-B3E0-AF2209A4C382}"/>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6ED84A52-6D18-4010-885F-3A683214860A}"/>
              </a:ext>
            </a:extLst>
          </p:cNvPr>
          <p:cNvSpPr>
            <a:spLocks noGrp="1"/>
          </p:cNvSpPr>
          <p:nvPr>
            <p:ph idx="1"/>
          </p:nvPr>
        </p:nvSpPr>
        <p:spPr/>
        <p:txBody>
          <a:bodyPr/>
          <a:lstStyle/>
          <a:p>
            <a:r>
              <a:rPr lang="en-GB" sz="2400" dirty="0"/>
              <a:t>The protons outside of the ring produce signals at approximately 8 ppm, but in this case, there are four protons positioned inside the ring, where the local magnetic field opposes the external magnetic field. </a:t>
            </a:r>
          </a:p>
          <a:p>
            <a:r>
              <a:rPr lang="en-GB" sz="2400" dirty="0"/>
              <a:t>These protons experience the external magnetic field minus the local magnetic field. </a:t>
            </a:r>
          </a:p>
          <a:p>
            <a:r>
              <a:rPr lang="en-GB" sz="2400" dirty="0"/>
              <a:t>The effect is similar to a shielding effect, because the protons experience a weaker magnetic field, and therefore, the protons are shifted upfield</a:t>
            </a:r>
          </a:p>
          <a:p>
            <a:r>
              <a:rPr lang="en-GB" sz="2400" dirty="0"/>
              <a:t>This effect is quite strong, producing a signal at −1 ppm.</a:t>
            </a:r>
            <a:endParaRPr lang="en-GB" sz="1800" dirty="0"/>
          </a:p>
        </p:txBody>
      </p:sp>
    </p:spTree>
    <p:extLst>
      <p:ext uri="{BB962C8B-B14F-4D97-AF65-F5344CB8AC3E}">
        <p14:creationId xmlns:p14="http://schemas.microsoft.com/office/powerpoint/2010/main" val="805192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86577-1ACB-453B-A6DC-578ADF5E5BBE}"/>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41705D44-B6EF-4984-973B-422A0D01D95C}"/>
              </a:ext>
            </a:extLst>
          </p:cNvPr>
          <p:cNvSpPr>
            <a:spLocks noGrp="1"/>
          </p:cNvSpPr>
          <p:nvPr>
            <p:ph idx="1"/>
          </p:nvPr>
        </p:nvSpPr>
        <p:spPr/>
        <p:txBody>
          <a:bodyPr/>
          <a:lstStyle/>
          <a:p>
            <a:r>
              <a:rPr lang="en-GB" sz="2400" dirty="0"/>
              <a:t>All π bonds exhibit a similar anisotropic effect. </a:t>
            </a:r>
          </a:p>
          <a:p>
            <a:r>
              <a:rPr lang="en-GB" sz="2400" dirty="0"/>
              <a:t>That is, π electrons circulate under the influence of an external magnetic field, generating a local magnetic field. </a:t>
            </a:r>
          </a:p>
          <a:p>
            <a:r>
              <a:rPr lang="en-GB" sz="2400" dirty="0"/>
              <a:t>For each type of π bond, the precise location of the nearby protons determines their chemical shift. </a:t>
            </a:r>
          </a:p>
          <a:p>
            <a:r>
              <a:rPr lang="en-GB" sz="2400" dirty="0"/>
              <a:t>For example, aldehydic protons produce characteristic signals at approximately 10 ppm.</a:t>
            </a:r>
          </a:p>
          <a:p>
            <a:r>
              <a:rPr lang="en-GB" sz="2400" dirty="0"/>
              <a:t>The table below summarizes important chemical shifts. </a:t>
            </a:r>
          </a:p>
          <a:p>
            <a:r>
              <a:rPr lang="en-GB" sz="2400" dirty="0"/>
              <a:t>It would be wise to become familiar with these numbers, as they will be required in order to interpret 1H NMR spectra.</a:t>
            </a:r>
            <a:endParaRPr lang="en-GB" sz="1800" dirty="0"/>
          </a:p>
        </p:txBody>
      </p:sp>
    </p:spTree>
    <p:extLst>
      <p:ext uri="{BB962C8B-B14F-4D97-AF65-F5344CB8AC3E}">
        <p14:creationId xmlns:p14="http://schemas.microsoft.com/office/powerpoint/2010/main" val="1600717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1E7E-FB5F-47C3-A321-389594BF7F43}"/>
              </a:ext>
            </a:extLst>
          </p:cNvPr>
          <p:cNvSpPr>
            <a:spLocks noGrp="1"/>
          </p:cNvSpPr>
          <p:nvPr>
            <p:ph type="title"/>
          </p:nvPr>
        </p:nvSpPr>
        <p:spPr/>
        <p:txBody>
          <a:bodyPr/>
          <a:lstStyle/>
          <a:p>
            <a:r>
              <a:rPr lang="en-GB" dirty="0"/>
              <a:t>Chemical Shift</a:t>
            </a:r>
          </a:p>
        </p:txBody>
      </p:sp>
      <p:sp>
        <p:nvSpPr>
          <p:cNvPr id="5" name="Content Placeholder 4">
            <a:extLst>
              <a:ext uri="{FF2B5EF4-FFF2-40B4-BE49-F238E27FC236}">
                <a16:creationId xmlns:a16="http://schemas.microsoft.com/office/drawing/2014/main" id="{36EC9A1C-B509-42B6-8E05-09F4CADAE1ED}"/>
              </a:ext>
            </a:extLst>
          </p:cNvPr>
          <p:cNvSpPr>
            <a:spLocks noGrp="1"/>
          </p:cNvSpPr>
          <p:nvPr>
            <p:ph idx="1"/>
          </p:nvPr>
        </p:nvSpPr>
        <p:spPr/>
        <p:txBody>
          <a:bodyPr/>
          <a:lstStyle/>
          <a:p>
            <a:endParaRPr lang="en-GB"/>
          </a:p>
        </p:txBody>
      </p:sp>
      <p:pic>
        <p:nvPicPr>
          <p:cNvPr id="6" name="Picture 5">
            <a:extLst>
              <a:ext uri="{FF2B5EF4-FFF2-40B4-BE49-F238E27FC236}">
                <a16:creationId xmlns:a16="http://schemas.microsoft.com/office/drawing/2014/main" id="{817C6A7F-3F53-42C7-B983-BF315F5F3206}"/>
              </a:ext>
            </a:extLst>
          </p:cNvPr>
          <p:cNvPicPr>
            <a:picLocks noChangeAspect="1"/>
          </p:cNvPicPr>
          <p:nvPr/>
        </p:nvPicPr>
        <p:blipFill>
          <a:blip r:embed="rId2"/>
          <a:stretch>
            <a:fillRect/>
          </a:stretch>
        </p:blipFill>
        <p:spPr>
          <a:xfrm>
            <a:off x="1661939" y="1772816"/>
            <a:ext cx="5820122" cy="4833660"/>
          </a:xfrm>
          <a:prstGeom prst="rect">
            <a:avLst/>
          </a:prstGeom>
        </p:spPr>
      </p:pic>
    </p:spTree>
    <p:extLst>
      <p:ext uri="{BB962C8B-B14F-4D97-AF65-F5344CB8AC3E}">
        <p14:creationId xmlns:p14="http://schemas.microsoft.com/office/powerpoint/2010/main" val="227736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86C0F-2237-4678-AA30-EA304CBDEC38}"/>
              </a:ext>
            </a:extLst>
          </p:cNvPr>
          <p:cNvSpPr>
            <a:spLocks noGrp="1"/>
          </p:cNvSpPr>
          <p:nvPr>
            <p:ph type="title"/>
          </p:nvPr>
        </p:nvSpPr>
        <p:spPr/>
        <p:txBody>
          <a:bodyPr/>
          <a:lstStyle/>
          <a:p>
            <a:r>
              <a:rPr lang="en-GB" dirty="0"/>
              <a:t>Chemical Shift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B41D557-3017-4292-9594-D0332457BA44}"/>
                  </a:ext>
                </a:extLst>
              </p:cNvPr>
              <p:cNvSpPr>
                <a:spLocks noGrp="1"/>
              </p:cNvSpPr>
              <p:nvPr>
                <p:ph idx="1"/>
              </p:nvPr>
            </p:nvSpPr>
            <p:spPr/>
            <p:txBody>
              <a:bodyPr/>
              <a:lstStyle/>
              <a:p>
                <a:r>
                  <a:rPr lang="en-GB" sz="2400" dirty="0"/>
                  <a:t>The frequency of each signal is then described as the difference (in hertz) between the resonance frequency of the proton being observed and that of TMS divided by the operating frequency of the spectrometer</a:t>
                </a:r>
                <a:endParaRPr lang="ar-IQ" sz="2400" dirty="0"/>
              </a:p>
              <a:p>
                <a:pPr marL="0" indent="0">
                  <a:buNone/>
                </a:pPr>
                <a14:m>
                  <m:oMathPara xmlns:m="http://schemas.openxmlformats.org/officeDocument/2006/math">
                    <m:oMathParaPr>
                      <m:jc m:val="centerGroup"/>
                    </m:oMathParaPr>
                    <m:oMath xmlns:m="http://schemas.openxmlformats.org/officeDocument/2006/math">
                      <m:r>
                        <a:rPr lang="en-GB" sz="2400" i="1" smtClean="0">
                          <a:latin typeface="Cambria Math" panose="02040503050406030204" pitchFamily="18" charset="0"/>
                          <a:ea typeface="Cambria Math" panose="02040503050406030204" pitchFamily="18" charset="0"/>
                        </a:rPr>
                        <m:t>𝛿</m:t>
                      </m:r>
                      <m:r>
                        <a:rPr lang="en-GB" sz="2400" i="1" smtClean="0">
                          <a:latin typeface="Cambria Math" panose="02040503050406030204" pitchFamily="18" charset="0"/>
                          <a:ea typeface="Cambria Math" panose="02040503050406030204" pitchFamily="18" charset="0"/>
                        </a:rPr>
                        <m:t>=</m:t>
                      </m:r>
                      <m:f>
                        <m:fPr>
                          <m:ctrlPr>
                            <a:rPr lang="en-GB" sz="2400" i="1" smtClean="0">
                              <a:latin typeface="Cambria Math" panose="02040503050406030204" pitchFamily="18" charset="0"/>
                              <a:ea typeface="Cambria Math" panose="02040503050406030204" pitchFamily="18" charset="0"/>
                            </a:rPr>
                          </m:ctrlPr>
                        </m:fPr>
                        <m:num>
                          <m:r>
                            <m:rPr>
                              <m:nor/>
                            </m:rPr>
                            <a:rPr lang="en-GB" sz="2400"/>
                            <m:t>observed</m:t>
                          </m:r>
                          <m:r>
                            <m:rPr>
                              <m:nor/>
                            </m:rPr>
                            <a:rPr lang="en-GB" sz="2400"/>
                            <m:t> </m:t>
                          </m:r>
                          <m:r>
                            <m:rPr>
                              <m:nor/>
                            </m:rPr>
                            <a:rPr lang="en-GB" sz="2400"/>
                            <m:t>shift</m:t>
                          </m:r>
                          <m:r>
                            <m:rPr>
                              <m:nor/>
                            </m:rPr>
                            <a:rPr lang="en-GB" sz="2400"/>
                            <m:t> </m:t>
                          </m:r>
                          <m:r>
                            <m:rPr>
                              <m:nor/>
                            </m:rPr>
                            <a:rPr lang="en-GB" sz="2400"/>
                            <m:t>from</m:t>
                          </m:r>
                          <m:r>
                            <m:rPr>
                              <m:nor/>
                            </m:rPr>
                            <a:rPr lang="en-GB" sz="2400"/>
                            <m:t> </m:t>
                          </m:r>
                          <m:r>
                            <m:rPr>
                              <m:nor/>
                            </m:rPr>
                            <a:rPr lang="en-GB" sz="2400"/>
                            <m:t>TMS</m:t>
                          </m:r>
                          <m:r>
                            <m:rPr>
                              <m:nor/>
                            </m:rPr>
                            <a:rPr lang="en-GB" sz="2400"/>
                            <m:t> </m:t>
                          </m:r>
                          <m:r>
                            <m:rPr>
                              <m:nor/>
                            </m:rPr>
                            <a:rPr lang="en-GB" sz="2400"/>
                            <m:t>in</m:t>
                          </m:r>
                          <m:r>
                            <m:rPr>
                              <m:nor/>
                            </m:rPr>
                            <a:rPr lang="en-GB" sz="2400"/>
                            <m:t> </m:t>
                          </m:r>
                          <m:r>
                            <m:rPr>
                              <m:nor/>
                            </m:rPr>
                            <a:rPr lang="en-GB" sz="2400"/>
                            <m:t>hertz</m:t>
                          </m:r>
                        </m:num>
                        <m:den>
                          <m:r>
                            <m:rPr>
                              <m:nor/>
                            </m:rPr>
                            <a:rPr lang="en-GB" sz="2400"/>
                            <m:t>operating</m:t>
                          </m:r>
                          <m:r>
                            <m:rPr>
                              <m:nor/>
                            </m:rPr>
                            <a:rPr lang="en-GB" sz="2400"/>
                            <m:t> </m:t>
                          </m:r>
                          <m:r>
                            <m:rPr>
                              <m:nor/>
                            </m:rPr>
                            <a:rPr lang="en-GB" sz="2400"/>
                            <m:t>frequency</m:t>
                          </m:r>
                          <m:r>
                            <m:rPr>
                              <m:nor/>
                            </m:rPr>
                            <a:rPr lang="en-GB" sz="2400"/>
                            <m:t> </m:t>
                          </m:r>
                          <m:r>
                            <m:rPr>
                              <m:nor/>
                            </m:rPr>
                            <a:rPr lang="en-GB" sz="2400"/>
                            <m:t>of</m:t>
                          </m:r>
                          <m:r>
                            <m:rPr>
                              <m:nor/>
                            </m:rPr>
                            <a:rPr lang="en-GB" sz="2400"/>
                            <m:t> </m:t>
                          </m:r>
                          <m:r>
                            <m:rPr>
                              <m:nor/>
                            </m:rPr>
                            <a:rPr lang="en-GB" sz="2400"/>
                            <m:t>the</m:t>
                          </m:r>
                          <m:r>
                            <m:rPr>
                              <m:nor/>
                            </m:rPr>
                            <a:rPr lang="en-GB" sz="2400"/>
                            <m:t> </m:t>
                          </m:r>
                          <m:r>
                            <m:rPr>
                              <m:nor/>
                            </m:rPr>
                            <a:rPr lang="en-GB" sz="2400"/>
                            <m:t>instrument</m:t>
                          </m:r>
                          <m:r>
                            <m:rPr>
                              <m:nor/>
                            </m:rPr>
                            <a:rPr lang="en-GB" sz="2400"/>
                            <m:t> </m:t>
                          </m:r>
                          <m:r>
                            <m:rPr>
                              <m:nor/>
                            </m:rPr>
                            <a:rPr lang="en-GB" sz="2400"/>
                            <m:t>in</m:t>
                          </m:r>
                          <m:r>
                            <m:rPr>
                              <m:nor/>
                            </m:rPr>
                            <a:rPr lang="en-GB" sz="2400"/>
                            <m:t> </m:t>
                          </m:r>
                          <m:r>
                            <m:rPr>
                              <m:nor/>
                            </m:rPr>
                            <a:rPr lang="en-GB" sz="2400"/>
                            <m:t>hertz</m:t>
                          </m:r>
                        </m:den>
                      </m:f>
                    </m:oMath>
                  </m:oMathPara>
                </a14:m>
                <a:endParaRPr lang="en-GB" sz="2400" dirty="0"/>
              </a:p>
              <a:p>
                <a:r>
                  <a:rPr lang="en-GB" sz="2400" dirty="0"/>
                  <a:t>When benzene is </a:t>
                </a:r>
                <a:r>
                  <a:rPr lang="en-GB" sz="2400" dirty="0" err="1"/>
                  <a:t>analyzed</a:t>
                </a:r>
                <a:r>
                  <a:rPr lang="en-GB" sz="2400" dirty="0"/>
                  <a:t> using an NMR spectrometer operating at 300 MHz, the protons of benzene absorb a frequency of rf radiation that is 2181 Hz larger than the frequency of absorption of TMS. The chemical shift of these protons is then calculated as</a:t>
                </a:r>
                <a:endParaRPr lang="en-GB" sz="1800" dirty="0"/>
              </a:p>
              <a:p>
                <a:endParaRPr lang="en-GB" sz="2400" dirty="0"/>
              </a:p>
            </p:txBody>
          </p:sp>
        </mc:Choice>
        <mc:Fallback xmlns="">
          <p:sp>
            <p:nvSpPr>
              <p:cNvPr id="3" name="Content Placeholder 2">
                <a:extLst>
                  <a:ext uri="{FF2B5EF4-FFF2-40B4-BE49-F238E27FC236}">
                    <a16:creationId xmlns:a16="http://schemas.microsoft.com/office/drawing/2014/main" id="{7B41D557-3017-4292-9594-D0332457BA44}"/>
                  </a:ext>
                </a:extLst>
              </p:cNvPr>
              <p:cNvSpPr>
                <a:spLocks noGrp="1" noRot="1" noChangeAspect="1" noMove="1" noResize="1" noEditPoints="1" noAdjustHandles="1" noChangeArrowheads="1" noChangeShapeType="1" noTextEdit="1"/>
              </p:cNvSpPr>
              <p:nvPr>
                <p:ph idx="1"/>
              </p:nvPr>
            </p:nvSpPr>
            <p:spPr>
              <a:blipFill>
                <a:blip r:embed="rId2"/>
                <a:stretch>
                  <a:fillRect l="-444" t="-1254" b="-11912"/>
                </a:stretch>
              </a:blipFill>
            </p:spPr>
            <p:txBody>
              <a:bodyPr/>
              <a:lstStyle/>
              <a:p>
                <a:r>
                  <a:rPr lang="en-GB">
                    <a:noFill/>
                  </a:rPr>
                  <a:t> </a:t>
                </a:r>
              </a:p>
            </p:txBody>
          </p:sp>
        </mc:Fallback>
      </mc:AlternateContent>
    </p:spTree>
    <p:extLst>
      <p:ext uri="{BB962C8B-B14F-4D97-AF65-F5344CB8AC3E}">
        <p14:creationId xmlns:p14="http://schemas.microsoft.com/office/powerpoint/2010/main" val="239779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07F26-32B7-47C5-88B1-22DE1962DB8B}"/>
              </a:ext>
            </a:extLst>
          </p:cNvPr>
          <p:cNvSpPr>
            <a:spLocks noGrp="1"/>
          </p:cNvSpPr>
          <p:nvPr>
            <p:ph type="title"/>
          </p:nvPr>
        </p:nvSpPr>
        <p:spPr/>
        <p:txBody>
          <a:bodyPr/>
          <a:lstStyle/>
          <a:p>
            <a:r>
              <a:rPr lang="en-GB" dirty="0"/>
              <a:t>Chemical Shift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5D0CAF6-4C93-491D-B95C-DBEFE3A9F39E}"/>
                  </a:ext>
                </a:extLst>
              </p:cNvPr>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en-GB" sz="2400" i="1" smtClean="0">
                          <a:latin typeface="Cambria Math" panose="02040503050406030204" pitchFamily="18" charset="0"/>
                          <a:ea typeface="Cambria Math" panose="02040503050406030204" pitchFamily="18" charset="0"/>
                        </a:rPr>
                        <m:t>𝛿</m:t>
                      </m:r>
                      <m:r>
                        <a:rPr lang="en-GB" sz="2400" i="1" smtClean="0">
                          <a:latin typeface="Cambria Math" panose="02040503050406030204" pitchFamily="18" charset="0"/>
                          <a:ea typeface="Cambria Math" panose="02040503050406030204" pitchFamily="18" charset="0"/>
                        </a:rPr>
                        <m:t>=</m:t>
                      </m:r>
                      <m:f>
                        <m:fPr>
                          <m:ctrlPr>
                            <a:rPr lang="en-GB" sz="2400" i="1">
                              <a:latin typeface="Cambria Math" panose="02040503050406030204" pitchFamily="18" charset="0"/>
                              <a:ea typeface="Cambria Math" panose="02040503050406030204" pitchFamily="18" charset="0"/>
                            </a:rPr>
                          </m:ctrlPr>
                        </m:fPr>
                        <m:num>
                          <m:r>
                            <m:rPr>
                              <m:nor/>
                            </m:rPr>
                            <a:rPr lang="en-GB" sz="2400" b="0" i="0" smtClean="0">
                              <a:latin typeface="Cambria Math" panose="02040503050406030204" pitchFamily="18" charset="0"/>
                              <a:ea typeface="Cambria Math" panose="02040503050406030204" pitchFamily="18" charset="0"/>
                            </a:rPr>
                            <m:t>2181 </m:t>
                          </m:r>
                          <m:r>
                            <m:rPr>
                              <m:nor/>
                            </m:rPr>
                            <a:rPr lang="en-GB" sz="2400" b="0" i="0" smtClean="0">
                              <a:latin typeface="Cambria Math" panose="02040503050406030204" pitchFamily="18" charset="0"/>
                              <a:ea typeface="Cambria Math" panose="02040503050406030204" pitchFamily="18" charset="0"/>
                            </a:rPr>
                            <m:t>Hz</m:t>
                          </m:r>
                        </m:num>
                        <m:den>
                          <m:r>
                            <m:rPr>
                              <m:nor/>
                            </m:rPr>
                            <a:rPr lang="en-GB" sz="2400" b="0" i="0" smtClean="0">
                              <a:latin typeface="Cambria Math" panose="02040503050406030204" pitchFamily="18" charset="0"/>
                            </a:rPr>
                            <m:t>300 </m:t>
                          </m:r>
                          <m:r>
                            <a:rPr lang="en-GB" sz="2400" b="0" i="1" smtClean="0">
                              <a:latin typeface="Cambria Math" panose="02040503050406030204" pitchFamily="18" charset="0"/>
                              <a:ea typeface="Cambria Math" panose="02040503050406030204" pitchFamily="18" charset="0"/>
                            </a:rPr>
                            <m:t>×</m:t>
                          </m:r>
                          <m:r>
                            <m:rPr>
                              <m:nor/>
                            </m:rPr>
                            <a:rPr lang="en-GB" sz="2400" b="0" i="0" smtClean="0">
                              <a:latin typeface="Cambria Math" panose="02040503050406030204" pitchFamily="18" charset="0"/>
                            </a:rPr>
                            <m:t>10</m:t>
                          </m:r>
                          <m:r>
                            <m:rPr>
                              <m:nor/>
                            </m:rPr>
                            <a:rPr lang="en-GB" sz="2400" b="0" i="0" baseline="30000" smtClean="0">
                              <a:latin typeface="Cambria Math" panose="02040503050406030204" pitchFamily="18" charset="0"/>
                            </a:rPr>
                            <m:t>−</m:t>
                          </m:r>
                          <m:r>
                            <m:rPr>
                              <m:nor/>
                            </m:rPr>
                            <a:rPr lang="en-GB" sz="2400" b="0" i="0" baseline="30000" smtClean="0">
                              <a:latin typeface="Cambria Math" panose="02040503050406030204" pitchFamily="18" charset="0"/>
                            </a:rPr>
                            <m:t>6</m:t>
                          </m:r>
                        </m:den>
                      </m:f>
                      <m:r>
                        <a:rPr lang="en-GB" sz="2400" i="1" smtClean="0">
                          <a:latin typeface="Cambria Math" panose="02040503050406030204" pitchFamily="18" charset="0"/>
                          <a:ea typeface="Cambria Math" panose="02040503050406030204" pitchFamily="18" charset="0"/>
                        </a:rPr>
                        <m:t>=</m:t>
                      </m:r>
                      <m:r>
                        <a:rPr lang="en-GB" sz="2400" b="0" i="1" smtClean="0">
                          <a:latin typeface="Cambria Math" panose="02040503050406030204" pitchFamily="18" charset="0"/>
                          <a:ea typeface="Cambria Math" panose="02040503050406030204" pitchFamily="18" charset="0"/>
                        </a:rPr>
                        <m:t>7</m:t>
                      </m:r>
                      <m:r>
                        <a:rPr lang="en-GB" sz="2400" b="0" i="1" smtClean="0">
                          <a:latin typeface="Cambria Math" panose="02040503050406030204" pitchFamily="18" charset="0"/>
                          <a:ea typeface="Cambria Math" panose="02040503050406030204" pitchFamily="18" charset="0"/>
                        </a:rPr>
                        <m:t>.</m:t>
                      </m:r>
                      <m:r>
                        <a:rPr lang="en-GB" sz="2400" b="0" i="1" smtClean="0">
                          <a:latin typeface="Cambria Math" panose="02040503050406030204" pitchFamily="18" charset="0"/>
                          <a:ea typeface="Cambria Math" panose="02040503050406030204" pitchFamily="18" charset="0"/>
                        </a:rPr>
                        <m:t>27</m:t>
                      </m:r>
                      <m:r>
                        <a:rPr lang="en-GB" sz="2400" i="1">
                          <a:latin typeface="Cambria Math" panose="02040503050406030204" pitchFamily="18" charset="0"/>
                          <a:ea typeface="Cambria Math" panose="02040503050406030204" pitchFamily="18" charset="0"/>
                        </a:rPr>
                        <m:t>×</m:t>
                      </m:r>
                      <m:r>
                        <m:rPr>
                          <m:nor/>
                        </m:rPr>
                        <a:rPr lang="en-GB" sz="2400">
                          <a:latin typeface="Cambria Math" panose="02040503050406030204" pitchFamily="18" charset="0"/>
                        </a:rPr>
                        <m:t>10</m:t>
                      </m:r>
                      <m:r>
                        <m:rPr>
                          <m:nor/>
                        </m:rPr>
                        <a:rPr lang="en-GB" sz="2400" baseline="30000">
                          <a:latin typeface="Cambria Math" panose="02040503050406030204" pitchFamily="18" charset="0"/>
                        </a:rPr>
                        <m:t>−</m:t>
                      </m:r>
                      <m:r>
                        <m:rPr>
                          <m:nor/>
                        </m:rPr>
                        <a:rPr lang="en-GB" sz="2400" baseline="30000">
                          <a:latin typeface="Cambria Math" panose="02040503050406030204" pitchFamily="18" charset="0"/>
                        </a:rPr>
                        <m:t>6</m:t>
                      </m:r>
                    </m:oMath>
                  </m:oMathPara>
                </a14:m>
                <a:endParaRPr lang="en-GB" sz="2400" dirty="0"/>
              </a:p>
              <a:p>
                <a:r>
                  <a:rPr lang="en-GB" sz="2400" dirty="0"/>
                  <a:t>If a 60-MHz spectrometer is used instead, the protons of benzene absorb a frequency of rf radiation that is 436 Hz larger than the frequency of absorption of TMS. The chemical shift of these protons is then calculated as</a:t>
                </a:r>
              </a:p>
              <a:p>
                <a:pPr marL="0" indent="0">
                  <a:buNone/>
                </a:pPr>
                <a14:m>
                  <m:oMathPara xmlns:m="http://schemas.openxmlformats.org/officeDocument/2006/math">
                    <m:oMathParaPr>
                      <m:jc m:val="centerGroup"/>
                    </m:oMathParaPr>
                    <m:oMath xmlns:m="http://schemas.openxmlformats.org/officeDocument/2006/math">
                      <m:r>
                        <a:rPr lang="en-GB" sz="2400" i="1">
                          <a:latin typeface="Cambria Math" panose="02040503050406030204" pitchFamily="18" charset="0"/>
                          <a:ea typeface="Cambria Math" panose="02040503050406030204" pitchFamily="18" charset="0"/>
                        </a:rPr>
                        <m:t>𝛿</m:t>
                      </m:r>
                      <m:r>
                        <a:rPr lang="en-GB" sz="2400" i="1">
                          <a:latin typeface="Cambria Math" panose="02040503050406030204" pitchFamily="18" charset="0"/>
                          <a:ea typeface="Cambria Math" panose="02040503050406030204" pitchFamily="18" charset="0"/>
                        </a:rPr>
                        <m:t>=</m:t>
                      </m:r>
                      <m:f>
                        <m:fPr>
                          <m:ctrlPr>
                            <a:rPr lang="en-GB" sz="2400" i="1">
                              <a:latin typeface="Cambria Math" panose="02040503050406030204" pitchFamily="18" charset="0"/>
                              <a:ea typeface="Cambria Math" panose="02040503050406030204" pitchFamily="18" charset="0"/>
                            </a:rPr>
                          </m:ctrlPr>
                        </m:fPr>
                        <m:num>
                          <m:r>
                            <m:rPr>
                              <m:nor/>
                            </m:rPr>
                            <a:rPr lang="en-GB" sz="2400" b="0" i="0" smtClean="0">
                              <a:latin typeface="Cambria Math" panose="02040503050406030204" pitchFamily="18" charset="0"/>
                              <a:ea typeface="Cambria Math" panose="02040503050406030204" pitchFamily="18" charset="0"/>
                            </a:rPr>
                            <m:t>436</m:t>
                          </m:r>
                          <m:r>
                            <m:rPr>
                              <m:nor/>
                            </m:rPr>
                            <a:rPr lang="en-GB" sz="2400">
                              <a:latin typeface="Cambria Math" panose="02040503050406030204" pitchFamily="18" charset="0"/>
                              <a:ea typeface="Cambria Math" panose="02040503050406030204" pitchFamily="18" charset="0"/>
                            </a:rPr>
                            <m:t> </m:t>
                          </m:r>
                          <m:r>
                            <m:rPr>
                              <m:nor/>
                            </m:rPr>
                            <a:rPr lang="en-GB" sz="2400">
                              <a:latin typeface="Cambria Math" panose="02040503050406030204" pitchFamily="18" charset="0"/>
                              <a:ea typeface="Cambria Math" panose="02040503050406030204" pitchFamily="18" charset="0"/>
                            </a:rPr>
                            <m:t>Hz</m:t>
                          </m:r>
                        </m:num>
                        <m:den>
                          <m:r>
                            <m:rPr>
                              <m:nor/>
                            </m:rPr>
                            <a:rPr lang="en-GB" sz="2400" b="0" i="0" smtClean="0">
                              <a:latin typeface="Cambria Math" panose="02040503050406030204" pitchFamily="18" charset="0"/>
                              <a:ea typeface="Cambria Math" panose="02040503050406030204" pitchFamily="18" charset="0"/>
                            </a:rPr>
                            <m:t>6</m:t>
                          </m:r>
                          <m:r>
                            <m:rPr>
                              <m:nor/>
                            </m:rPr>
                            <a:rPr lang="en-GB" sz="2400">
                              <a:latin typeface="Cambria Math" panose="02040503050406030204" pitchFamily="18" charset="0"/>
                            </a:rPr>
                            <m:t>0 </m:t>
                          </m:r>
                          <m:r>
                            <a:rPr lang="en-GB" sz="2400" i="1">
                              <a:latin typeface="Cambria Math" panose="02040503050406030204" pitchFamily="18" charset="0"/>
                              <a:ea typeface="Cambria Math" panose="02040503050406030204" pitchFamily="18" charset="0"/>
                            </a:rPr>
                            <m:t>×</m:t>
                          </m:r>
                          <m:r>
                            <m:rPr>
                              <m:nor/>
                            </m:rPr>
                            <a:rPr lang="en-GB" sz="2400">
                              <a:latin typeface="Cambria Math" panose="02040503050406030204" pitchFamily="18" charset="0"/>
                            </a:rPr>
                            <m:t>10</m:t>
                          </m:r>
                          <m:r>
                            <m:rPr>
                              <m:nor/>
                            </m:rPr>
                            <a:rPr lang="en-GB" sz="2400" baseline="30000">
                              <a:latin typeface="Cambria Math" panose="02040503050406030204" pitchFamily="18" charset="0"/>
                            </a:rPr>
                            <m:t>−</m:t>
                          </m:r>
                          <m:r>
                            <m:rPr>
                              <m:nor/>
                            </m:rPr>
                            <a:rPr lang="en-GB" sz="2400" baseline="30000">
                              <a:latin typeface="Cambria Math" panose="02040503050406030204" pitchFamily="18" charset="0"/>
                            </a:rPr>
                            <m:t>6</m:t>
                          </m:r>
                        </m:den>
                      </m:f>
                      <m:r>
                        <a:rPr lang="en-GB" sz="2400" i="1">
                          <a:latin typeface="Cambria Math" panose="02040503050406030204" pitchFamily="18" charset="0"/>
                          <a:ea typeface="Cambria Math" panose="02040503050406030204" pitchFamily="18" charset="0"/>
                        </a:rPr>
                        <m:t>=</m:t>
                      </m:r>
                      <m:r>
                        <a:rPr lang="en-GB" sz="2400" i="1">
                          <a:latin typeface="Cambria Math" panose="02040503050406030204" pitchFamily="18" charset="0"/>
                          <a:ea typeface="Cambria Math" panose="02040503050406030204" pitchFamily="18" charset="0"/>
                        </a:rPr>
                        <m:t>7</m:t>
                      </m:r>
                      <m:r>
                        <a:rPr lang="en-GB" sz="2400" i="1">
                          <a:latin typeface="Cambria Math" panose="02040503050406030204" pitchFamily="18" charset="0"/>
                          <a:ea typeface="Cambria Math" panose="02040503050406030204" pitchFamily="18" charset="0"/>
                        </a:rPr>
                        <m:t>.</m:t>
                      </m:r>
                      <m:r>
                        <a:rPr lang="en-GB" sz="2400" i="1">
                          <a:latin typeface="Cambria Math" panose="02040503050406030204" pitchFamily="18" charset="0"/>
                          <a:ea typeface="Cambria Math" panose="02040503050406030204" pitchFamily="18" charset="0"/>
                        </a:rPr>
                        <m:t>27</m:t>
                      </m:r>
                      <m:r>
                        <a:rPr lang="en-GB" sz="2400" i="1">
                          <a:latin typeface="Cambria Math" panose="02040503050406030204" pitchFamily="18" charset="0"/>
                          <a:ea typeface="Cambria Math" panose="02040503050406030204" pitchFamily="18" charset="0"/>
                        </a:rPr>
                        <m:t>×</m:t>
                      </m:r>
                      <m:r>
                        <m:rPr>
                          <m:nor/>
                        </m:rPr>
                        <a:rPr lang="en-GB" sz="2400">
                          <a:latin typeface="Cambria Math" panose="02040503050406030204" pitchFamily="18" charset="0"/>
                        </a:rPr>
                        <m:t>10</m:t>
                      </m:r>
                      <m:r>
                        <m:rPr>
                          <m:nor/>
                        </m:rPr>
                        <a:rPr lang="en-GB" sz="2400" baseline="30000">
                          <a:latin typeface="Cambria Math" panose="02040503050406030204" pitchFamily="18" charset="0"/>
                        </a:rPr>
                        <m:t>−</m:t>
                      </m:r>
                      <m:r>
                        <m:rPr>
                          <m:nor/>
                        </m:rPr>
                        <a:rPr lang="en-GB" sz="2400" baseline="30000">
                          <a:latin typeface="Cambria Math" panose="02040503050406030204" pitchFamily="18" charset="0"/>
                        </a:rPr>
                        <m:t>6</m:t>
                      </m:r>
                    </m:oMath>
                  </m:oMathPara>
                </a14:m>
                <a:endParaRPr lang="en-GB" sz="2400" dirty="0"/>
              </a:p>
              <a:p>
                <a:r>
                  <a:rPr lang="en-GB" sz="2400" dirty="0"/>
                  <a:t>the chemical shift of the protons is a constant, regardless of the operating frequency of the spectrometer. </a:t>
                </a:r>
              </a:p>
              <a:p>
                <a:endParaRPr lang="en-GB" sz="2400" dirty="0"/>
              </a:p>
            </p:txBody>
          </p:sp>
        </mc:Choice>
        <mc:Fallback xmlns="">
          <p:sp>
            <p:nvSpPr>
              <p:cNvPr id="3" name="Content Placeholder 2">
                <a:extLst>
                  <a:ext uri="{FF2B5EF4-FFF2-40B4-BE49-F238E27FC236}">
                    <a16:creationId xmlns:a16="http://schemas.microsoft.com/office/drawing/2014/main" id="{45D0CAF6-4C93-491D-B95C-DBEFE3A9F39E}"/>
                  </a:ext>
                </a:extLst>
              </p:cNvPr>
              <p:cNvSpPr>
                <a:spLocks noGrp="1" noRot="1" noChangeAspect="1" noMove="1" noResize="1" noEditPoints="1" noAdjustHandles="1" noChangeArrowheads="1" noChangeShapeType="1" noTextEdit="1"/>
              </p:cNvSpPr>
              <p:nvPr>
                <p:ph idx="1"/>
              </p:nvPr>
            </p:nvSpPr>
            <p:spPr>
              <a:blipFill>
                <a:blip r:embed="rId2"/>
                <a:stretch>
                  <a:fillRect l="-444" r="-1704" b="-1567"/>
                </a:stretch>
              </a:blipFill>
            </p:spPr>
            <p:txBody>
              <a:bodyPr/>
              <a:lstStyle/>
              <a:p>
                <a:r>
                  <a:rPr lang="en-GB">
                    <a:noFill/>
                  </a:rPr>
                  <a:t> </a:t>
                </a:r>
              </a:p>
            </p:txBody>
          </p:sp>
        </mc:Fallback>
      </mc:AlternateContent>
    </p:spTree>
    <p:extLst>
      <p:ext uri="{BB962C8B-B14F-4D97-AF65-F5344CB8AC3E}">
        <p14:creationId xmlns:p14="http://schemas.microsoft.com/office/powerpoint/2010/main" val="379953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7E82-0F31-4EBD-A21E-F2F6ABA70A83}"/>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1FC72C9A-85DF-4F78-8A93-D5E0E42C483A}"/>
              </a:ext>
            </a:extLst>
          </p:cNvPr>
          <p:cNvSpPr>
            <a:spLocks noGrp="1"/>
          </p:cNvSpPr>
          <p:nvPr>
            <p:ph idx="1"/>
          </p:nvPr>
        </p:nvSpPr>
        <p:spPr/>
        <p:txBody>
          <a:bodyPr/>
          <a:lstStyle/>
          <a:p>
            <a:r>
              <a:rPr lang="en-GB" sz="2400" dirty="0"/>
              <a:t>That is why chemical shifts have been defined in relative terms, rather than absolute terms (hertz). </a:t>
            </a:r>
          </a:p>
          <a:p>
            <a:r>
              <a:rPr lang="en-GB" sz="2400" dirty="0"/>
              <a:t>If signals were reported in hertz (the frequency of rf radiation absorbed), then the frequency of absorption would be dependent on the strength of the magnetic field and would not be a constant.</a:t>
            </a:r>
          </a:p>
          <a:p>
            <a:r>
              <a:rPr lang="en-GB" sz="2400" dirty="0"/>
              <a:t>the value obtained does not possess any dimensions</a:t>
            </a:r>
            <a:r>
              <a:rPr lang="ar-IQ" sz="2400" dirty="0"/>
              <a:t> </a:t>
            </a:r>
            <a:r>
              <a:rPr lang="en-GB" sz="2400" dirty="0"/>
              <a:t>(hertz divided by hertz gives a dimensionless number). </a:t>
            </a:r>
            <a:endParaRPr lang="ar-IQ" sz="2400" dirty="0"/>
          </a:p>
          <a:p>
            <a:endParaRPr lang="en-GB" sz="1800" dirty="0"/>
          </a:p>
          <a:p>
            <a:endParaRPr lang="en-GB" sz="2400" dirty="0"/>
          </a:p>
        </p:txBody>
      </p:sp>
    </p:spTree>
    <p:extLst>
      <p:ext uri="{BB962C8B-B14F-4D97-AF65-F5344CB8AC3E}">
        <p14:creationId xmlns:p14="http://schemas.microsoft.com/office/powerpoint/2010/main" val="275751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B4DE2-FB5D-4577-83D3-58E29BE72522}"/>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7B961AF8-7E05-4F80-87FF-29ED2A9DBB82}"/>
              </a:ext>
            </a:extLst>
          </p:cNvPr>
          <p:cNvSpPr>
            <a:spLocks noGrp="1"/>
          </p:cNvSpPr>
          <p:nvPr>
            <p:ph idx="1"/>
          </p:nvPr>
        </p:nvSpPr>
        <p:spPr/>
        <p:txBody>
          <a:bodyPr/>
          <a:lstStyle/>
          <a:p>
            <a:r>
              <a:rPr lang="en-GB" sz="2400" dirty="0"/>
              <a:t>The chemical shift for the protons of benzene is reported as 7.27 ppm (parts per million), which are dimensionless units indicating that signals are reported as a fraction of the operating frequency of the spectrometer. </a:t>
            </a:r>
          </a:p>
          <a:p>
            <a:r>
              <a:rPr lang="en-GB" sz="2400" dirty="0"/>
              <a:t>For most organic compounds, the signals produced will fall in a range between 0 and 12 ppm.</a:t>
            </a:r>
          </a:p>
          <a:p>
            <a:r>
              <a:rPr lang="en-GB" sz="2400" dirty="0"/>
              <a:t>The left side of an NMR spectrum is described as </a:t>
            </a:r>
            <a:r>
              <a:rPr lang="en-GB" sz="2400" b="1" dirty="0"/>
              <a:t>downfield</a:t>
            </a:r>
            <a:r>
              <a:rPr lang="en-GB" sz="2400" dirty="0"/>
              <a:t>, and the right side of the spectrum is described as </a:t>
            </a:r>
            <a:r>
              <a:rPr lang="en-GB" sz="2400" b="1" dirty="0"/>
              <a:t>upfield</a:t>
            </a:r>
            <a:r>
              <a:rPr lang="en-GB" sz="2400" dirty="0"/>
              <a:t>. </a:t>
            </a:r>
          </a:p>
          <a:p>
            <a:r>
              <a:rPr lang="en-GB" sz="2400" dirty="0"/>
              <a:t>Signals on the left side of the spectrum (downfield) are “high-frequency</a:t>
            </a:r>
            <a:r>
              <a:rPr lang="ar-IQ" sz="2400" dirty="0"/>
              <a:t> </a:t>
            </a:r>
            <a:r>
              <a:rPr lang="en-GB" sz="2400" dirty="0"/>
              <a:t>signals” because they result from </a:t>
            </a:r>
            <a:r>
              <a:rPr lang="en-GB" sz="2400" dirty="0" err="1"/>
              <a:t>deshielded</a:t>
            </a:r>
            <a:r>
              <a:rPr lang="en-GB" sz="2400" dirty="0"/>
              <a:t> protons that absorb higher frequencies of rf radiation.</a:t>
            </a:r>
          </a:p>
          <a:p>
            <a:endParaRPr lang="en-GB" sz="1800" dirty="0"/>
          </a:p>
        </p:txBody>
      </p:sp>
    </p:spTree>
    <p:extLst>
      <p:ext uri="{BB962C8B-B14F-4D97-AF65-F5344CB8AC3E}">
        <p14:creationId xmlns:p14="http://schemas.microsoft.com/office/powerpoint/2010/main" val="3647113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E221-C2DE-47DB-A84E-96181DF22B66}"/>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18694928-035B-43C6-A4FE-8F49A46C40A3}"/>
              </a:ext>
            </a:extLst>
          </p:cNvPr>
          <p:cNvSpPr>
            <a:spLocks noGrp="1"/>
          </p:cNvSpPr>
          <p:nvPr>
            <p:ph idx="1"/>
          </p:nvPr>
        </p:nvSpPr>
        <p:spPr/>
        <p:txBody>
          <a:bodyPr/>
          <a:lstStyle/>
          <a:p>
            <a:r>
              <a:rPr lang="en-GB" sz="2400" dirty="0"/>
              <a:t>In contrast, signals on the right side of the spectrum (upfield) are “low-frequency signals” because they result from shielded protons that absorb lower frequencies of rf radiation.</a:t>
            </a:r>
          </a:p>
          <a:p>
            <a:endParaRPr lang="en-GB" sz="2400" dirty="0"/>
          </a:p>
        </p:txBody>
      </p:sp>
      <p:pic>
        <p:nvPicPr>
          <p:cNvPr id="4" name="Picture 3">
            <a:extLst>
              <a:ext uri="{FF2B5EF4-FFF2-40B4-BE49-F238E27FC236}">
                <a16:creationId xmlns:a16="http://schemas.microsoft.com/office/drawing/2014/main" id="{17ACD565-74C1-4E20-A39E-A643C258F3F1}"/>
              </a:ext>
            </a:extLst>
          </p:cNvPr>
          <p:cNvPicPr>
            <a:picLocks noChangeAspect="1"/>
          </p:cNvPicPr>
          <p:nvPr/>
        </p:nvPicPr>
        <p:blipFill>
          <a:blip r:embed="rId2"/>
          <a:stretch>
            <a:fillRect/>
          </a:stretch>
        </p:blipFill>
        <p:spPr>
          <a:xfrm>
            <a:off x="455756" y="3429000"/>
            <a:ext cx="8229600" cy="2862469"/>
          </a:xfrm>
          <a:prstGeom prst="rect">
            <a:avLst/>
          </a:prstGeom>
        </p:spPr>
      </p:pic>
    </p:spTree>
    <p:extLst>
      <p:ext uri="{BB962C8B-B14F-4D97-AF65-F5344CB8AC3E}">
        <p14:creationId xmlns:p14="http://schemas.microsoft.com/office/powerpoint/2010/main" val="1809934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53E7F-778B-4BAF-B15B-AF8ED649D9BB}"/>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547E339D-212D-4A47-8937-A03788E2058D}"/>
              </a:ext>
            </a:extLst>
          </p:cNvPr>
          <p:cNvSpPr>
            <a:spLocks noGrp="1"/>
          </p:cNvSpPr>
          <p:nvPr>
            <p:ph idx="1"/>
          </p:nvPr>
        </p:nvSpPr>
        <p:spPr/>
        <p:txBody>
          <a:bodyPr/>
          <a:lstStyle/>
          <a:p>
            <a:r>
              <a:rPr lang="en-GB" sz="2400" dirty="0"/>
              <a:t>Electronegative atoms, such as halogens, withdraw electron density from </a:t>
            </a:r>
            <a:r>
              <a:rPr lang="en-GB" sz="2400" dirty="0" err="1"/>
              <a:t>neighboring</a:t>
            </a:r>
            <a:r>
              <a:rPr lang="en-GB" sz="2400" dirty="0"/>
              <a:t> atoms</a:t>
            </a:r>
          </a:p>
          <a:p>
            <a:r>
              <a:rPr lang="en-GB" sz="2400" dirty="0"/>
              <a:t>This inductive effect causes the protons of the methyl group to be </a:t>
            </a:r>
            <a:r>
              <a:rPr lang="en-GB" sz="2400" dirty="0" err="1"/>
              <a:t>deshielded</a:t>
            </a:r>
            <a:r>
              <a:rPr lang="en-GB" sz="2400" dirty="0"/>
              <a:t> (surrounded by less electron density), and as a result, the signal produced by these protons is shifted downfield— that is, the signal appears at a higher chemical shift than the protons of an alkane.</a:t>
            </a:r>
          </a:p>
          <a:p>
            <a:r>
              <a:rPr lang="en-GB" sz="2400" dirty="0"/>
              <a:t>The strength of this effect depends on the electronegativity of the halogen.</a:t>
            </a:r>
            <a:endParaRPr lang="en-GB" sz="1800" dirty="0"/>
          </a:p>
        </p:txBody>
      </p:sp>
      <p:pic>
        <p:nvPicPr>
          <p:cNvPr id="4" name="Picture 3">
            <a:extLst>
              <a:ext uri="{FF2B5EF4-FFF2-40B4-BE49-F238E27FC236}">
                <a16:creationId xmlns:a16="http://schemas.microsoft.com/office/drawing/2014/main" id="{6A820C7B-20D0-4CFD-8EC6-858A1FDB9E62}"/>
              </a:ext>
            </a:extLst>
          </p:cNvPr>
          <p:cNvPicPr>
            <a:picLocks noChangeAspect="1"/>
          </p:cNvPicPr>
          <p:nvPr/>
        </p:nvPicPr>
        <p:blipFill>
          <a:blip r:embed="rId2"/>
          <a:stretch>
            <a:fillRect/>
          </a:stretch>
        </p:blipFill>
        <p:spPr>
          <a:xfrm>
            <a:off x="1866900" y="5529262"/>
            <a:ext cx="5410200" cy="1133475"/>
          </a:xfrm>
          <a:prstGeom prst="rect">
            <a:avLst/>
          </a:prstGeom>
        </p:spPr>
      </p:pic>
    </p:spTree>
    <p:extLst>
      <p:ext uri="{BB962C8B-B14F-4D97-AF65-F5344CB8AC3E}">
        <p14:creationId xmlns:p14="http://schemas.microsoft.com/office/powerpoint/2010/main" val="2403924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98001-367D-422C-A46F-BD9663A7FDCF}"/>
              </a:ext>
            </a:extLst>
          </p:cNvPr>
          <p:cNvSpPr>
            <a:spLocks noGrp="1"/>
          </p:cNvSpPr>
          <p:nvPr>
            <p:ph type="title"/>
          </p:nvPr>
        </p:nvSpPr>
        <p:spPr/>
        <p:txBody>
          <a:bodyPr/>
          <a:lstStyle/>
          <a:p>
            <a:r>
              <a:rPr lang="en-GB" dirty="0"/>
              <a:t>Chemical Shift</a:t>
            </a:r>
          </a:p>
        </p:txBody>
      </p:sp>
      <p:sp>
        <p:nvSpPr>
          <p:cNvPr id="3" name="Content Placeholder 2">
            <a:extLst>
              <a:ext uri="{FF2B5EF4-FFF2-40B4-BE49-F238E27FC236}">
                <a16:creationId xmlns:a16="http://schemas.microsoft.com/office/drawing/2014/main" id="{A3440261-1C8C-4742-A4DF-75785FC13A9D}"/>
              </a:ext>
            </a:extLst>
          </p:cNvPr>
          <p:cNvSpPr>
            <a:spLocks noGrp="1"/>
          </p:cNvSpPr>
          <p:nvPr>
            <p:ph idx="1"/>
          </p:nvPr>
        </p:nvSpPr>
        <p:spPr/>
        <p:txBody>
          <a:bodyPr/>
          <a:lstStyle/>
          <a:p>
            <a:r>
              <a:rPr lang="en-GB" sz="2400" dirty="0"/>
              <a:t>Fluorine is the most electronegative element and therefore produces the strongest effect. </a:t>
            </a:r>
          </a:p>
          <a:p>
            <a:r>
              <a:rPr lang="en-GB" sz="2400" dirty="0"/>
              <a:t>When multiple halogens are present, the effect is additive, as can be seen when comparing the following compounds</a:t>
            </a:r>
          </a:p>
          <a:p>
            <a:endParaRPr lang="en-GB" sz="2400" dirty="0"/>
          </a:p>
          <a:p>
            <a:endParaRPr lang="en-GB" sz="2400" dirty="0"/>
          </a:p>
          <a:p>
            <a:r>
              <a:rPr lang="en-GB" sz="2400" dirty="0"/>
              <a:t>Each chlorine atom adds approximately 2 ppm to the chemical shift of the signal. </a:t>
            </a:r>
          </a:p>
          <a:p>
            <a:r>
              <a:rPr lang="en-GB" sz="2400" dirty="0"/>
              <a:t>The inductive effect decreases with distance, as compared the chemical shifts of the protons in 1-chloropropane</a:t>
            </a:r>
          </a:p>
          <a:p>
            <a:endParaRPr lang="en-GB" sz="2400" dirty="0"/>
          </a:p>
        </p:txBody>
      </p:sp>
      <p:pic>
        <p:nvPicPr>
          <p:cNvPr id="4" name="Picture 3">
            <a:extLst>
              <a:ext uri="{FF2B5EF4-FFF2-40B4-BE49-F238E27FC236}">
                <a16:creationId xmlns:a16="http://schemas.microsoft.com/office/drawing/2014/main" id="{2A147969-1EE6-4811-84EC-C355BB0CF5B3}"/>
              </a:ext>
            </a:extLst>
          </p:cNvPr>
          <p:cNvPicPr>
            <a:picLocks noChangeAspect="1"/>
          </p:cNvPicPr>
          <p:nvPr/>
        </p:nvPicPr>
        <p:blipFill>
          <a:blip r:embed="rId2"/>
          <a:stretch>
            <a:fillRect/>
          </a:stretch>
        </p:blipFill>
        <p:spPr>
          <a:xfrm>
            <a:off x="2614037" y="3645024"/>
            <a:ext cx="3915926" cy="961500"/>
          </a:xfrm>
          <a:prstGeom prst="rect">
            <a:avLst/>
          </a:prstGeom>
        </p:spPr>
      </p:pic>
    </p:spTree>
    <p:extLst>
      <p:ext uri="{BB962C8B-B14F-4D97-AF65-F5344CB8AC3E}">
        <p14:creationId xmlns:p14="http://schemas.microsoft.com/office/powerpoint/2010/main" val="229615269"/>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2908</TotalTime>
  <Words>1308</Words>
  <Application>Microsoft Office PowerPoint</Application>
  <PresentationFormat>On-screen Show (4:3)</PresentationFormat>
  <Paragraphs>97</Paragraphs>
  <Slides>22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vt:lpstr>
      <vt:lpstr>Arial Black</vt:lpstr>
      <vt:lpstr>Calibri</vt:lpstr>
      <vt:lpstr>Cambria Math</vt:lpstr>
      <vt:lpstr>Times</vt:lpstr>
      <vt:lpstr>Times New Roman</vt:lpstr>
      <vt:lpstr>Wingdings</vt:lpstr>
      <vt:lpstr>Pixel</vt:lpstr>
      <vt:lpstr>CS ChemDraw Drawing</vt:lpstr>
      <vt:lpstr>Advanced Pharmaceutical Analysis</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lpstr>Chemical Shift</vt:lpstr>
    </vt:vector>
  </TitlesOfParts>
  <Company>Randy  Zauhar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CADD</dc:title>
  <dc:creator>Mohammed Al-Ameedee</dc:creator>
  <cp:lastModifiedBy>Mohammed Al-Ameedee</cp:lastModifiedBy>
  <cp:revision>46</cp:revision>
  <dcterms:modified xsi:type="dcterms:W3CDTF">2019-02-22T06:36:06Z</dcterms:modified>
</cp:coreProperties>
</file>