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6F91B1-685F-4C7F-B523-811BF8368C55}" type="doc">
      <dgm:prSet loTypeId="urn:microsoft.com/office/officeart/2005/8/layout/target3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3E2DA990-1E08-4EA6-AAFD-42765301404F}">
      <dgm:prSet custT="1"/>
      <dgm:spPr/>
      <dgm:t>
        <a:bodyPr/>
        <a:lstStyle/>
        <a:p>
          <a:pPr rtl="0"/>
          <a:r>
            <a:rPr lang="en-US" sz="2400" dirty="0" smtClean="0">
              <a:latin typeface="Aharoni" pitchFamily="2" charset="-79"/>
              <a:cs typeface="Aharoni" pitchFamily="2" charset="-79"/>
            </a:rPr>
            <a:t>1. Inaccuracy in weight.</a:t>
          </a:r>
          <a:endParaRPr lang="en-US" sz="2400" dirty="0">
            <a:latin typeface="Aharoni" pitchFamily="2" charset="-79"/>
            <a:cs typeface="Aharoni" pitchFamily="2" charset="-79"/>
          </a:endParaRPr>
        </a:p>
      </dgm:t>
    </dgm:pt>
    <dgm:pt modelId="{A8CAD27E-C4D0-40CD-8887-105C74F09856}" type="parTrans" cxnId="{7271CBE6-0C0E-4584-883C-449193A8359E}">
      <dgm:prSet/>
      <dgm:spPr/>
      <dgm:t>
        <a:bodyPr/>
        <a:lstStyle/>
        <a:p>
          <a:endParaRPr lang="en-US"/>
        </a:p>
      </dgm:t>
    </dgm:pt>
    <dgm:pt modelId="{D20FE8CA-CAF2-43E6-8CE7-04DA5A4BD0B7}" type="sibTrans" cxnId="{7271CBE6-0C0E-4584-883C-449193A8359E}">
      <dgm:prSet/>
      <dgm:spPr/>
      <dgm:t>
        <a:bodyPr/>
        <a:lstStyle/>
        <a:p>
          <a:endParaRPr lang="en-US"/>
        </a:p>
      </dgm:t>
    </dgm:pt>
    <dgm:pt modelId="{985B7787-8BF6-4A00-B781-4756C47DC35A}">
      <dgm:prSet custT="1"/>
      <dgm:spPr/>
      <dgm:t>
        <a:bodyPr/>
        <a:lstStyle/>
        <a:p>
          <a:pPr rtl="0"/>
          <a:r>
            <a:rPr lang="en-US" sz="2400" dirty="0" smtClean="0">
              <a:latin typeface="Aharoni" pitchFamily="2" charset="-79"/>
              <a:cs typeface="Aharoni" pitchFamily="2" charset="-79"/>
            </a:rPr>
            <a:t>2. Can not be used for drugs having hygroscopicity because it absorb moisture.</a:t>
          </a:r>
          <a:endParaRPr lang="en-US" sz="2400" dirty="0">
            <a:latin typeface="Aharoni" pitchFamily="2" charset="-79"/>
            <a:cs typeface="Aharoni" pitchFamily="2" charset="-79"/>
          </a:endParaRPr>
        </a:p>
      </dgm:t>
    </dgm:pt>
    <dgm:pt modelId="{6AA9A5A4-9ED8-4930-B703-236B5A8BAB26}" type="parTrans" cxnId="{CE25B368-2447-4374-8434-A377B954A925}">
      <dgm:prSet/>
      <dgm:spPr/>
      <dgm:t>
        <a:bodyPr/>
        <a:lstStyle/>
        <a:p>
          <a:endParaRPr lang="en-US"/>
        </a:p>
      </dgm:t>
    </dgm:pt>
    <dgm:pt modelId="{33164127-58D8-4F17-9872-F52874E45ECA}" type="sibTrans" cxnId="{CE25B368-2447-4374-8434-A377B954A925}">
      <dgm:prSet/>
      <dgm:spPr/>
      <dgm:t>
        <a:bodyPr/>
        <a:lstStyle/>
        <a:p>
          <a:endParaRPr lang="en-US"/>
        </a:p>
      </dgm:t>
    </dgm:pt>
    <dgm:pt modelId="{FE225E36-75A2-426B-87B8-A677A2A7B6DF}">
      <dgm:prSet custT="1"/>
      <dgm:spPr/>
      <dgm:t>
        <a:bodyPr/>
        <a:lstStyle/>
        <a:p>
          <a:pPr rtl="0"/>
          <a:r>
            <a:rPr lang="en-US" sz="2400" dirty="0" smtClean="0">
              <a:latin typeface="Aharoni" pitchFamily="2" charset="-79"/>
              <a:cs typeface="Aharoni" pitchFamily="2" charset="-79"/>
            </a:rPr>
            <a:t>3. Can not be used for powders that have bad taste.</a:t>
          </a:r>
          <a:endParaRPr lang="en-US" sz="2400" dirty="0">
            <a:latin typeface="Aharoni" pitchFamily="2" charset="-79"/>
            <a:cs typeface="Aharoni" pitchFamily="2" charset="-79"/>
          </a:endParaRPr>
        </a:p>
      </dgm:t>
    </dgm:pt>
    <dgm:pt modelId="{3342FBB9-ACC9-4819-B4F4-29372EBE634A}" type="parTrans" cxnId="{AD2567EB-30B7-4F6D-BD57-E71E797D2746}">
      <dgm:prSet/>
      <dgm:spPr/>
      <dgm:t>
        <a:bodyPr/>
        <a:lstStyle/>
        <a:p>
          <a:endParaRPr lang="en-US"/>
        </a:p>
      </dgm:t>
    </dgm:pt>
    <dgm:pt modelId="{50AC1E5E-BA15-4578-9ABE-5E22850B5BE9}" type="sibTrans" cxnId="{AD2567EB-30B7-4F6D-BD57-E71E797D2746}">
      <dgm:prSet/>
      <dgm:spPr/>
      <dgm:t>
        <a:bodyPr/>
        <a:lstStyle/>
        <a:p>
          <a:endParaRPr lang="en-US"/>
        </a:p>
      </dgm:t>
    </dgm:pt>
    <dgm:pt modelId="{6668521B-2041-4D50-8047-C44A4AA73194}" type="pres">
      <dgm:prSet presAssocID="{BC6F91B1-685F-4C7F-B523-811BF8368C5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9C7C67C-AFD2-45F4-8968-AB87BEE2D841}" type="pres">
      <dgm:prSet presAssocID="{3E2DA990-1E08-4EA6-AAFD-42765301404F}" presName="circle1" presStyleLbl="node1" presStyleIdx="0" presStyleCnt="3"/>
      <dgm:spPr/>
    </dgm:pt>
    <dgm:pt modelId="{BFCE284C-2079-48BB-A3A3-78A6EADF8202}" type="pres">
      <dgm:prSet presAssocID="{3E2DA990-1E08-4EA6-AAFD-42765301404F}" presName="space" presStyleCnt="0"/>
      <dgm:spPr/>
    </dgm:pt>
    <dgm:pt modelId="{07D38723-8195-4B77-9C2B-3BCA52512C9C}" type="pres">
      <dgm:prSet presAssocID="{3E2DA990-1E08-4EA6-AAFD-42765301404F}" presName="rect1" presStyleLbl="alignAcc1" presStyleIdx="0" presStyleCnt="3"/>
      <dgm:spPr/>
      <dgm:t>
        <a:bodyPr/>
        <a:lstStyle/>
        <a:p>
          <a:endParaRPr lang="en-GB"/>
        </a:p>
      </dgm:t>
    </dgm:pt>
    <dgm:pt modelId="{A1889CA6-6A78-49FA-B47A-0F39B9D53221}" type="pres">
      <dgm:prSet presAssocID="{985B7787-8BF6-4A00-B781-4756C47DC35A}" presName="vertSpace2" presStyleLbl="node1" presStyleIdx="0" presStyleCnt="3"/>
      <dgm:spPr/>
    </dgm:pt>
    <dgm:pt modelId="{8323F284-1708-46E5-B061-AE2CDC925C61}" type="pres">
      <dgm:prSet presAssocID="{985B7787-8BF6-4A00-B781-4756C47DC35A}" presName="circle2" presStyleLbl="node1" presStyleIdx="1" presStyleCnt="3"/>
      <dgm:spPr/>
    </dgm:pt>
    <dgm:pt modelId="{213E819C-B126-4534-BD0A-B25AE4560A44}" type="pres">
      <dgm:prSet presAssocID="{985B7787-8BF6-4A00-B781-4756C47DC35A}" presName="rect2" presStyleLbl="alignAcc1" presStyleIdx="1" presStyleCnt="3"/>
      <dgm:spPr/>
      <dgm:t>
        <a:bodyPr/>
        <a:lstStyle/>
        <a:p>
          <a:endParaRPr lang="en-US"/>
        </a:p>
      </dgm:t>
    </dgm:pt>
    <dgm:pt modelId="{51C4C8E1-F3F5-4D2A-92E4-92EF900B25BA}" type="pres">
      <dgm:prSet presAssocID="{FE225E36-75A2-426B-87B8-A677A2A7B6DF}" presName="vertSpace3" presStyleLbl="node1" presStyleIdx="1" presStyleCnt="3"/>
      <dgm:spPr/>
    </dgm:pt>
    <dgm:pt modelId="{F701D89D-7A99-47DD-8506-9BCC658DC2A4}" type="pres">
      <dgm:prSet presAssocID="{FE225E36-75A2-426B-87B8-A677A2A7B6DF}" presName="circle3" presStyleLbl="node1" presStyleIdx="2" presStyleCnt="3"/>
      <dgm:spPr/>
    </dgm:pt>
    <dgm:pt modelId="{9C03DA56-2FF1-40CA-BAB4-AAED82CEF397}" type="pres">
      <dgm:prSet presAssocID="{FE225E36-75A2-426B-87B8-A677A2A7B6DF}" presName="rect3" presStyleLbl="alignAcc1" presStyleIdx="2" presStyleCnt="3"/>
      <dgm:spPr/>
      <dgm:t>
        <a:bodyPr/>
        <a:lstStyle/>
        <a:p>
          <a:endParaRPr lang="en-US"/>
        </a:p>
      </dgm:t>
    </dgm:pt>
    <dgm:pt modelId="{8CB68013-AEDF-4C9B-A488-6AE4B0181AC7}" type="pres">
      <dgm:prSet presAssocID="{3E2DA990-1E08-4EA6-AAFD-42765301404F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B94E1CD-28D5-4E8A-AAD6-EB39D9A27C4D}" type="pres">
      <dgm:prSet presAssocID="{985B7787-8BF6-4A00-B781-4756C47DC35A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63C231-C606-4A79-9582-E79CE6189C36}" type="pres">
      <dgm:prSet presAssocID="{FE225E36-75A2-426B-87B8-A677A2A7B6DF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0E4A035-E027-4827-A249-06FF29BA78B7}" type="presOf" srcId="{FE225E36-75A2-426B-87B8-A677A2A7B6DF}" destId="{9C03DA56-2FF1-40CA-BAB4-AAED82CEF397}" srcOrd="0" destOrd="0" presId="urn:microsoft.com/office/officeart/2005/8/layout/target3"/>
    <dgm:cxn modelId="{7271CBE6-0C0E-4584-883C-449193A8359E}" srcId="{BC6F91B1-685F-4C7F-B523-811BF8368C55}" destId="{3E2DA990-1E08-4EA6-AAFD-42765301404F}" srcOrd="0" destOrd="0" parTransId="{A8CAD27E-C4D0-40CD-8887-105C74F09856}" sibTransId="{D20FE8CA-CAF2-43E6-8CE7-04DA5A4BD0B7}"/>
    <dgm:cxn modelId="{CE25B368-2447-4374-8434-A377B954A925}" srcId="{BC6F91B1-685F-4C7F-B523-811BF8368C55}" destId="{985B7787-8BF6-4A00-B781-4756C47DC35A}" srcOrd="1" destOrd="0" parTransId="{6AA9A5A4-9ED8-4930-B703-236B5A8BAB26}" sibTransId="{33164127-58D8-4F17-9872-F52874E45ECA}"/>
    <dgm:cxn modelId="{CB9913C8-4BD7-40CD-BF80-DC90AA415CC4}" type="presOf" srcId="{3E2DA990-1E08-4EA6-AAFD-42765301404F}" destId="{8CB68013-AEDF-4C9B-A488-6AE4B0181AC7}" srcOrd="1" destOrd="0" presId="urn:microsoft.com/office/officeart/2005/8/layout/target3"/>
    <dgm:cxn modelId="{358509B4-E9D5-4669-B727-E7347D818AEF}" type="presOf" srcId="{3E2DA990-1E08-4EA6-AAFD-42765301404F}" destId="{07D38723-8195-4B77-9C2B-3BCA52512C9C}" srcOrd="0" destOrd="0" presId="urn:microsoft.com/office/officeart/2005/8/layout/target3"/>
    <dgm:cxn modelId="{AE08D2CC-44E5-4F8D-AECB-4936B929BDA4}" type="presOf" srcId="{985B7787-8BF6-4A00-B781-4756C47DC35A}" destId="{8B94E1CD-28D5-4E8A-AAD6-EB39D9A27C4D}" srcOrd="1" destOrd="0" presId="urn:microsoft.com/office/officeart/2005/8/layout/target3"/>
    <dgm:cxn modelId="{00CE16BA-5B26-4F48-B246-F92929B06BD3}" type="presOf" srcId="{FE225E36-75A2-426B-87B8-A677A2A7B6DF}" destId="{7963C231-C606-4A79-9582-E79CE6189C36}" srcOrd="1" destOrd="0" presId="urn:microsoft.com/office/officeart/2005/8/layout/target3"/>
    <dgm:cxn modelId="{085BA864-8F90-49DC-9E8D-4C3554254E82}" type="presOf" srcId="{985B7787-8BF6-4A00-B781-4756C47DC35A}" destId="{213E819C-B126-4534-BD0A-B25AE4560A44}" srcOrd="0" destOrd="0" presId="urn:microsoft.com/office/officeart/2005/8/layout/target3"/>
    <dgm:cxn modelId="{B38C3CF0-2C57-4A68-9F63-FBA6F126F0C9}" type="presOf" srcId="{BC6F91B1-685F-4C7F-B523-811BF8368C55}" destId="{6668521B-2041-4D50-8047-C44A4AA73194}" srcOrd="0" destOrd="0" presId="urn:microsoft.com/office/officeart/2005/8/layout/target3"/>
    <dgm:cxn modelId="{AD2567EB-30B7-4F6D-BD57-E71E797D2746}" srcId="{BC6F91B1-685F-4C7F-B523-811BF8368C55}" destId="{FE225E36-75A2-426B-87B8-A677A2A7B6DF}" srcOrd="2" destOrd="0" parTransId="{3342FBB9-ACC9-4819-B4F4-29372EBE634A}" sibTransId="{50AC1E5E-BA15-4578-9ABE-5E22850B5BE9}"/>
    <dgm:cxn modelId="{A860A1BD-1911-419B-A95D-CF761314607B}" type="presParOf" srcId="{6668521B-2041-4D50-8047-C44A4AA73194}" destId="{B9C7C67C-AFD2-45F4-8968-AB87BEE2D841}" srcOrd="0" destOrd="0" presId="urn:microsoft.com/office/officeart/2005/8/layout/target3"/>
    <dgm:cxn modelId="{229BD1FC-474E-489A-85E7-197C66F5F6B6}" type="presParOf" srcId="{6668521B-2041-4D50-8047-C44A4AA73194}" destId="{BFCE284C-2079-48BB-A3A3-78A6EADF8202}" srcOrd="1" destOrd="0" presId="urn:microsoft.com/office/officeart/2005/8/layout/target3"/>
    <dgm:cxn modelId="{B88BA971-8927-4775-9B39-F746B9ED708A}" type="presParOf" srcId="{6668521B-2041-4D50-8047-C44A4AA73194}" destId="{07D38723-8195-4B77-9C2B-3BCA52512C9C}" srcOrd="2" destOrd="0" presId="urn:microsoft.com/office/officeart/2005/8/layout/target3"/>
    <dgm:cxn modelId="{0C1D3932-1429-4C17-8FC5-2366BC4141E9}" type="presParOf" srcId="{6668521B-2041-4D50-8047-C44A4AA73194}" destId="{A1889CA6-6A78-49FA-B47A-0F39B9D53221}" srcOrd="3" destOrd="0" presId="urn:microsoft.com/office/officeart/2005/8/layout/target3"/>
    <dgm:cxn modelId="{3026F370-DB07-4D27-B11C-D7292750E313}" type="presParOf" srcId="{6668521B-2041-4D50-8047-C44A4AA73194}" destId="{8323F284-1708-46E5-B061-AE2CDC925C61}" srcOrd="4" destOrd="0" presId="urn:microsoft.com/office/officeart/2005/8/layout/target3"/>
    <dgm:cxn modelId="{7743E918-A337-4432-8281-F693FD8AE21D}" type="presParOf" srcId="{6668521B-2041-4D50-8047-C44A4AA73194}" destId="{213E819C-B126-4534-BD0A-B25AE4560A44}" srcOrd="5" destOrd="0" presId="urn:microsoft.com/office/officeart/2005/8/layout/target3"/>
    <dgm:cxn modelId="{A5F54421-75D6-4509-97D4-626C03C48DD8}" type="presParOf" srcId="{6668521B-2041-4D50-8047-C44A4AA73194}" destId="{51C4C8E1-F3F5-4D2A-92E4-92EF900B25BA}" srcOrd="6" destOrd="0" presId="urn:microsoft.com/office/officeart/2005/8/layout/target3"/>
    <dgm:cxn modelId="{C4F818E3-C0AE-41FE-8DA1-8FC3FD5546B1}" type="presParOf" srcId="{6668521B-2041-4D50-8047-C44A4AA73194}" destId="{F701D89D-7A99-47DD-8506-9BCC658DC2A4}" srcOrd="7" destOrd="0" presId="urn:microsoft.com/office/officeart/2005/8/layout/target3"/>
    <dgm:cxn modelId="{DC0BA732-E522-404B-AC49-A24200E36C2B}" type="presParOf" srcId="{6668521B-2041-4D50-8047-C44A4AA73194}" destId="{9C03DA56-2FF1-40CA-BAB4-AAED82CEF397}" srcOrd="8" destOrd="0" presId="urn:microsoft.com/office/officeart/2005/8/layout/target3"/>
    <dgm:cxn modelId="{A25774F3-AF9E-4A22-9D44-00591059D3EB}" type="presParOf" srcId="{6668521B-2041-4D50-8047-C44A4AA73194}" destId="{8CB68013-AEDF-4C9B-A488-6AE4B0181AC7}" srcOrd="9" destOrd="0" presId="urn:microsoft.com/office/officeart/2005/8/layout/target3"/>
    <dgm:cxn modelId="{6891C96B-8F6B-437A-87D5-522E4E15C88A}" type="presParOf" srcId="{6668521B-2041-4D50-8047-C44A4AA73194}" destId="{8B94E1CD-28D5-4E8A-AAD6-EB39D9A27C4D}" srcOrd="10" destOrd="0" presId="urn:microsoft.com/office/officeart/2005/8/layout/target3"/>
    <dgm:cxn modelId="{18824116-55DE-4497-8B27-2183ADF16C08}" type="presParOf" srcId="{6668521B-2041-4D50-8047-C44A4AA73194}" destId="{7963C231-C606-4A79-9582-E79CE6189C36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DFE70E-D01F-423B-A1E0-EDB9881C8A26}" type="doc">
      <dgm:prSet loTypeId="urn:microsoft.com/office/officeart/2005/8/layout/vList3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544EA82-16B6-4561-BD4D-79FEBCD5770F}">
      <dgm:prSet/>
      <dgm:spPr/>
      <dgm:t>
        <a:bodyPr/>
        <a:lstStyle/>
        <a:p>
          <a:pPr rtl="0"/>
          <a:r>
            <a:rPr lang="en-US" smtClean="0"/>
            <a:t>Freely flowable powder</a:t>
          </a:r>
          <a:endParaRPr lang="en-US"/>
        </a:p>
      </dgm:t>
    </dgm:pt>
    <dgm:pt modelId="{73DEE94E-1F22-47FC-9B28-3083FFAC4F74}" type="parTrans" cxnId="{A5EB523E-8D8E-45D6-BAC7-1537F9D4F548}">
      <dgm:prSet/>
      <dgm:spPr/>
      <dgm:t>
        <a:bodyPr/>
        <a:lstStyle/>
        <a:p>
          <a:endParaRPr lang="en-US"/>
        </a:p>
      </dgm:t>
    </dgm:pt>
    <dgm:pt modelId="{21D863D2-1A46-4BD0-8255-1E89B1182419}" type="sibTrans" cxnId="{A5EB523E-8D8E-45D6-BAC7-1537F9D4F548}">
      <dgm:prSet/>
      <dgm:spPr/>
      <dgm:t>
        <a:bodyPr/>
        <a:lstStyle/>
        <a:p>
          <a:endParaRPr lang="en-US"/>
        </a:p>
      </dgm:t>
    </dgm:pt>
    <dgm:pt modelId="{5282283A-1BEF-4FD3-B3B4-2373DAD70561}">
      <dgm:prSet/>
      <dgm:spPr/>
      <dgm:t>
        <a:bodyPr/>
        <a:lstStyle/>
        <a:p>
          <a:pPr rtl="0"/>
          <a:r>
            <a:rPr lang="en-US" smtClean="0"/>
            <a:t>Non-freely (sticky) flowable powder</a:t>
          </a:r>
          <a:endParaRPr lang="en-US"/>
        </a:p>
      </dgm:t>
    </dgm:pt>
    <dgm:pt modelId="{F6403EAF-5D12-461A-B530-33209CF657C8}" type="parTrans" cxnId="{F7E19C47-B586-4528-9B0E-151EF27900A0}">
      <dgm:prSet/>
      <dgm:spPr/>
      <dgm:t>
        <a:bodyPr/>
        <a:lstStyle/>
        <a:p>
          <a:endParaRPr lang="en-US"/>
        </a:p>
      </dgm:t>
    </dgm:pt>
    <dgm:pt modelId="{6E741E74-2F38-477F-B3C7-106817683424}" type="sibTrans" cxnId="{F7E19C47-B586-4528-9B0E-151EF27900A0}">
      <dgm:prSet/>
      <dgm:spPr/>
      <dgm:t>
        <a:bodyPr/>
        <a:lstStyle/>
        <a:p>
          <a:endParaRPr lang="en-US"/>
        </a:p>
      </dgm:t>
    </dgm:pt>
    <dgm:pt modelId="{FC8CD4A4-84B1-4812-90AD-C4B114CC0E72}" type="pres">
      <dgm:prSet presAssocID="{82DFE70E-D01F-423B-A1E0-EDB9881C8A26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4046EA9-15B5-42C4-868C-A9F113172A4D}" type="pres">
      <dgm:prSet presAssocID="{1544EA82-16B6-4561-BD4D-79FEBCD5770F}" presName="composite" presStyleCnt="0"/>
      <dgm:spPr/>
    </dgm:pt>
    <dgm:pt modelId="{A97472EA-916B-48ED-AFD8-7889B6010C4A}" type="pres">
      <dgm:prSet presAssocID="{1544EA82-16B6-4561-BD4D-79FEBCD5770F}" presName="imgShp" presStyleLbl="fgImgPlace1" presStyleIdx="0" presStyleCnt="2"/>
      <dgm:spPr/>
    </dgm:pt>
    <dgm:pt modelId="{B1158971-DD4D-4768-AA5D-51B4DC18B20E}" type="pres">
      <dgm:prSet presAssocID="{1544EA82-16B6-4561-BD4D-79FEBCD5770F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7E29BBA-4FB7-461E-82DA-C90F8F3A188D}" type="pres">
      <dgm:prSet presAssocID="{21D863D2-1A46-4BD0-8255-1E89B1182419}" presName="spacing" presStyleCnt="0"/>
      <dgm:spPr/>
    </dgm:pt>
    <dgm:pt modelId="{3254E5B5-36F6-4167-9CC7-BE1AC63388FD}" type="pres">
      <dgm:prSet presAssocID="{5282283A-1BEF-4FD3-B3B4-2373DAD70561}" presName="composite" presStyleCnt="0"/>
      <dgm:spPr/>
    </dgm:pt>
    <dgm:pt modelId="{97CC9579-323E-4D1E-A8E3-B294E0C910FE}" type="pres">
      <dgm:prSet presAssocID="{5282283A-1BEF-4FD3-B3B4-2373DAD70561}" presName="imgShp" presStyleLbl="fgImgPlace1" presStyleIdx="1" presStyleCnt="2"/>
      <dgm:spPr/>
    </dgm:pt>
    <dgm:pt modelId="{287B49B2-133F-4637-85FE-D6FD03A0B18F}" type="pres">
      <dgm:prSet presAssocID="{5282283A-1BEF-4FD3-B3B4-2373DAD70561}" presName="tx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6F3CDC3-7772-4BAB-9A54-F6E2CD5AC67F}" type="presOf" srcId="{5282283A-1BEF-4FD3-B3B4-2373DAD70561}" destId="{287B49B2-133F-4637-85FE-D6FD03A0B18F}" srcOrd="0" destOrd="0" presId="urn:microsoft.com/office/officeart/2005/8/layout/vList3"/>
    <dgm:cxn modelId="{A5EB523E-8D8E-45D6-BAC7-1537F9D4F548}" srcId="{82DFE70E-D01F-423B-A1E0-EDB9881C8A26}" destId="{1544EA82-16B6-4561-BD4D-79FEBCD5770F}" srcOrd="0" destOrd="0" parTransId="{73DEE94E-1F22-47FC-9B28-3083FFAC4F74}" sibTransId="{21D863D2-1A46-4BD0-8255-1E89B1182419}"/>
    <dgm:cxn modelId="{46C591D4-5ED0-4374-A74A-71D47A5440F5}" type="presOf" srcId="{1544EA82-16B6-4561-BD4D-79FEBCD5770F}" destId="{B1158971-DD4D-4768-AA5D-51B4DC18B20E}" srcOrd="0" destOrd="0" presId="urn:microsoft.com/office/officeart/2005/8/layout/vList3"/>
    <dgm:cxn modelId="{F7E19C47-B586-4528-9B0E-151EF27900A0}" srcId="{82DFE70E-D01F-423B-A1E0-EDB9881C8A26}" destId="{5282283A-1BEF-4FD3-B3B4-2373DAD70561}" srcOrd="1" destOrd="0" parTransId="{F6403EAF-5D12-461A-B530-33209CF657C8}" sibTransId="{6E741E74-2F38-477F-B3C7-106817683424}"/>
    <dgm:cxn modelId="{0B8F9223-2043-4DB6-9E33-045258409A2A}" type="presOf" srcId="{82DFE70E-D01F-423B-A1E0-EDB9881C8A26}" destId="{FC8CD4A4-84B1-4812-90AD-C4B114CC0E72}" srcOrd="0" destOrd="0" presId="urn:microsoft.com/office/officeart/2005/8/layout/vList3"/>
    <dgm:cxn modelId="{4B58EFFD-BCDE-4D20-AF29-DC75FC152746}" type="presParOf" srcId="{FC8CD4A4-84B1-4812-90AD-C4B114CC0E72}" destId="{D4046EA9-15B5-42C4-868C-A9F113172A4D}" srcOrd="0" destOrd="0" presId="urn:microsoft.com/office/officeart/2005/8/layout/vList3"/>
    <dgm:cxn modelId="{A20075BC-B3EB-4B53-A4FB-5ADD089F17D0}" type="presParOf" srcId="{D4046EA9-15B5-42C4-868C-A9F113172A4D}" destId="{A97472EA-916B-48ED-AFD8-7889B6010C4A}" srcOrd="0" destOrd="0" presId="urn:microsoft.com/office/officeart/2005/8/layout/vList3"/>
    <dgm:cxn modelId="{13EB5ACF-AE06-4EA0-A8F5-5ADCD347EC8F}" type="presParOf" srcId="{D4046EA9-15B5-42C4-868C-A9F113172A4D}" destId="{B1158971-DD4D-4768-AA5D-51B4DC18B20E}" srcOrd="1" destOrd="0" presId="urn:microsoft.com/office/officeart/2005/8/layout/vList3"/>
    <dgm:cxn modelId="{B1CF45A2-DE54-4F74-82D2-ABB45F428B7B}" type="presParOf" srcId="{FC8CD4A4-84B1-4812-90AD-C4B114CC0E72}" destId="{67E29BBA-4FB7-461E-82DA-C90F8F3A188D}" srcOrd="1" destOrd="0" presId="urn:microsoft.com/office/officeart/2005/8/layout/vList3"/>
    <dgm:cxn modelId="{F8E94D35-5B9D-44F9-B236-A8D437CEC97D}" type="presParOf" srcId="{FC8CD4A4-84B1-4812-90AD-C4B114CC0E72}" destId="{3254E5B5-36F6-4167-9CC7-BE1AC63388FD}" srcOrd="2" destOrd="0" presId="urn:microsoft.com/office/officeart/2005/8/layout/vList3"/>
    <dgm:cxn modelId="{CC0D5E00-4B5B-4DC6-9174-7E20A18698C7}" type="presParOf" srcId="{3254E5B5-36F6-4167-9CC7-BE1AC63388FD}" destId="{97CC9579-323E-4D1E-A8E3-B294E0C910FE}" srcOrd="0" destOrd="0" presId="urn:microsoft.com/office/officeart/2005/8/layout/vList3"/>
    <dgm:cxn modelId="{8B94C082-AF2B-4D01-A774-3977A3CC0013}" type="presParOf" srcId="{3254E5B5-36F6-4167-9CC7-BE1AC63388FD}" destId="{287B49B2-133F-4637-85FE-D6FD03A0B18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97D56B1-F439-4AFC-A0CB-A212FBF1920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2694D7-0A99-4E6E-BF06-A5D9137B051E}">
      <dgm:prSet/>
      <dgm:spPr/>
      <dgm:t>
        <a:bodyPr/>
        <a:lstStyle/>
        <a:p>
          <a:pPr rtl="0"/>
          <a:r>
            <a:rPr lang="en-US" dirty="0" smtClean="0"/>
            <a:t>A- Materials involved.</a:t>
          </a:r>
          <a:endParaRPr lang="en-US" dirty="0"/>
        </a:p>
      </dgm:t>
    </dgm:pt>
    <dgm:pt modelId="{206C3D01-C2CE-4F85-B9B6-F61F5F768823}" type="parTrans" cxnId="{F3E1F5D1-B663-41B9-BC85-B6E21B75832E}">
      <dgm:prSet/>
      <dgm:spPr/>
      <dgm:t>
        <a:bodyPr/>
        <a:lstStyle/>
        <a:p>
          <a:endParaRPr lang="en-US"/>
        </a:p>
      </dgm:t>
    </dgm:pt>
    <dgm:pt modelId="{34DA8E9A-5F93-4732-B46A-246E685518C0}" type="sibTrans" cxnId="{F3E1F5D1-B663-41B9-BC85-B6E21B75832E}">
      <dgm:prSet/>
      <dgm:spPr/>
      <dgm:t>
        <a:bodyPr/>
        <a:lstStyle/>
        <a:p>
          <a:endParaRPr lang="en-US"/>
        </a:p>
      </dgm:t>
    </dgm:pt>
    <dgm:pt modelId="{2999003E-D196-4BB0-91FC-448F01A19EAD}">
      <dgm:prSet/>
      <dgm:spPr/>
      <dgm:t>
        <a:bodyPr/>
        <a:lstStyle/>
        <a:p>
          <a:pPr rtl="0"/>
          <a:r>
            <a:rPr lang="en-US" dirty="0" smtClean="0"/>
            <a:t>B- Type of motion produced in it (like harmonic, circular, random and rotary) .</a:t>
          </a:r>
          <a:endParaRPr lang="en-US" dirty="0"/>
        </a:p>
      </dgm:t>
    </dgm:pt>
    <dgm:pt modelId="{8078509A-DDDD-42F9-A51B-8427E355354D}" type="parTrans" cxnId="{431A31DD-A31F-47CC-AC0A-62C41FB1D911}">
      <dgm:prSet/>
      <dgm:spPr/>
      <dgm:t>
        <a:bodyPr/>
        <a:lstStyle/>
        <a:p>
          <a:endParaRPr lang="en-US"/>
        </a:p>
      </dgm:t>
    </dgm:pt>
    <dgm:pt modelId="{61FAD659-BB26-4601-84CE-1533F0F0CEF4}" type="sibTrans" cxnId="{431A31DD-A31F-47CC-AC0A-62C41FB1D911}">
      <dgm:prSet/>
      <dgm:spPr/>
      <dgm:t>
        <a:bodyPr/>
        <a:lstStyle/>
        <a:p>
          <a:endParaRPr lang="en-US"/>
        </a:p>
      </dgm:t>
    </dgm:pt>
    <dgm:pt modelId="{A7634434-EE9C-4979-BB99-F09F9A9E7A6C}" type="pres">
      <dgm:prSet presAssocID="{997D56B1-F439-4AFC-A0CB-A212FBF1920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915B06B-B912-4D23-8E41-FE97F6189AD4}" type="pres">
      <dgm:prSet presAssocID="{792694D7-0A99-4E6E-BF06-A5D9137B051E}" presName="composite" presStyleCnt="0"/>
      <dgm:spPr/>
    </dgm:pt>
    <dgm:pt modelId="{83A451A7-B662-4D9F-810C-F6D66BC26EB7}" type="pres">
      <dgm:prSet presAssocID="{792694D7-0A99-4E6E-BF06-A5D9137B051E}" presName="imgShp" presStyleLbl="fgImgPlace1" presStyleIdx="0" presStyleCnt="2"/>
      <dgm:spPr/>
    </dgm:pt>
    <dgm:pt modelId="{7C13DC49-DB05-435D-9E7C-DD2DAC92A665}" type="pres">
      <dgm:prSet presAssocID="{792694D7-0A99-4E6E-BF06-A5D9137B051E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DFE2141-A735-4699-AA68-834CC018F4CA}" type="pres">
      <dgm:prSet presAssocID="{34DA8E9A-5F93-4732-B46A-246E685518C0}" presName="spacing" presStyleCnt="0"/>
      <dgm:spPr/>
    </dgm:pt>
    <dgm:pt modelId="{E98CC3BA-4A86-4E37-9AF9-B39470C7AEEA}" type="pres">
      <dgm:prSet presAssocID="{2999003E-D196-4BB0-91FC-448F01A19EAD}" presName="composite" presStyleCnt="0"/>
      <dgm:spPr/>
    </dgm:pt>
    <dgm:pt modelId="{B6226F12-3A7F-4DE3-B756-D8A7FAF3D1EA}" type="pres">
      <dgm:prSet presAssocID="{2999003E-D196-4BB0-91FC-448F01A19EAD}" presName="imgShp" presStyleLbl="fgImgPlace1" presStyleIdx="1" presStyleCnt="2"/>
      <dgm:spPr/>
    </dgm:pt>
    <dgm:pt modelId="{A382F4ED-7B72-44A8-A00B-D0F42753B292}" type="pres">
      <dgm:prSet presAssocID="{2999003E-D196-4BB0-91FC-448F01A19EAD}" presName="tx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2C1800-409A-40DA-904E-1B091F3F028E}" type="presOf" srcId="{997D56B1-F439-4AFC-A0CB-A212FBF1920C}" destId="{A7634434-EE9C-4979-BB99-F09F9A9E7A6C}" srcOrd="0" destOrd="0" presId="urn:microsoft.com/office/officeart/2005/8/layout/vList3"/>
    <dgm:cxn modelId="{AFC1BB29-4BC8-4F1D-91C8-776B200E936C}" type="presOf" srcId="{2999003E-D196-4BB0-91FC-448F01A19EAD}" destId="{A382F4ED-7B72-44A8-A00B-D0F42753B292}" srcOrd="0" destOrd="0" presId="urn:microsoft.com/office/officeart/2005/8/layout/vList3"/>
    <dgm:cxn modelId="{7D74FB9E-11C9-46FC-9376-8D1A013A33EE}" type="presOf" srcId="{792694D7-0A99-4E6E-BF06-A5D9137B051E}" destId="{7C13DC49-DB05-435D-9E7C-DD2DAC92A665}" srcOrd="0" destOrd="0" presId="urn:microsoft.com/office/officeart/2005/8/layout/vList3"/>
    <dgm:cxn modelId="{F3E1F5D1-B663-41B9-BC85-B6E21B75832E}" srcId="{997D56B1-F439-4AFC-A0CB-A212FBF1920C}" destId="{792694D7-0A99-4E6E-BF06-A5D9137B051E}" srcOrd="0" destOrd="0" parTransId="{206C3D01-C2CE-4F85-B9B6-F61F5F768823}" sibTransId="{34DA8E9A-5F93-4732-B46A-246E685518C0}"/>
    <dgm:cxn modelId="{431A31DD-A31F-47CC-AC0A-62C41FB1D911}" srcId="{997D56B1-F439-4AFC-A0CB-A212FBF1920C}" destId="{2999003E-D196-4BB0-91FC-448F01A19EAD}" srcOrd="1" destOrd="0" parTransId="{8078509A-DDDD-42F9-A51B-8427E355354D}" sibTransId="{61FAD659-BB26-4601-84CE-1533F0F0CEF4}"/>
    <dgm:cxn modelId="{F1672307-A37A-4693-9077-E603A3C56683}" type="presParOf" srcId="{A7634434-EE9C-4979-BB99-F09F9A9E7A6C}" destId="{4915B06B-B912-4D23-8E41-FE97F6189AD4}" srcOrd="0" destOrd="0" presId="urn:microsoft.com/office/officeart/2005/8/layout/vList3"/>
    <dgm:cxn modelId="{FF14AA35-80D1-42F5-84AA-9BB8069EF5CD}" type="presParOf" srcId="{4915B06B-B912-4D23-8E41-FE97F6189AD4}" destId="{83A451A7-B662-4D9F-810C-F6D66BC26EB7}" srcOrd="0" destOrd="0" presId="urn:microsoft.com/office/officeart/2005/8/layout/vList3"/>
    <dgm:cxn modelId="{958AF761-D166-4ED8-B990-72ADC3ED41EF}" type="presParOf" srcId="{4915B06B-B912-4D23-8E41-FE97F6189AD4}" destId="{7C13DC49-DB05-435D-9E7C-DD2DAC92A665}" srcOrd="1" destOrd="0" presId="urn:microsoft.com/office/officeart/2005/8/layout/vList3"/>
    <dgm:cxn modelId="{5C2C4A04-2856-463B-B978-FF23B29B8BAF}" type="presParOf" srcId="{A7634434-EE9C-4979-BB99-F09F9A9E7A6C}" destId="{7DFE2141-A735-4699-AA68-834CC018F4CA}" srcOrd="1" destOrd="0" presId="urn:microsoft.com/office/officeart/2005/8/layout/vList3"/>
    <dgm:cxn modelId="{7129E515-3DFA-48CD-B39D-1EA3598E595F}" type="presParOf" srcId="{A7634434-EE9C-4979-BB99-F09F9A9E7A6C}" destId="{E98CC3BA-4A86-4E37-9AF9-B39470C7AEEA}" srcOrd="2" destOrd="0" presId="urn:microsoft.com/office/officeart/2005/8/layout/vList3"/>
    <dgm:cxn modelId="{689559F3-68B2-4B3C-BEE6-E866619A571C}" type="presParOf" srcId="{E98CC3BA-4A86-4E37-9AF9-B39470C7AEEA}" destId="{B6226F12-3A7F-4DE3-B756-D8A7FAF3D1EA}" srcOrd="0" destOrd="0" presId="urn:microsoft.com/office/officeart/2005/8/layout/vList3"/>
    <dgm:cxn modelId="{2551C15A-776E-493A-9434-366B0CE8C157}" type="presParOf" srcId="{E98CC3BA-4A86-4E37-9AF9-B39470C7AEEA}" destId="{A382F4ED-7B72-44A8-A00B-D0F42753B29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1B3DFBF-B6F2-45F0-A432-424AD851A8E2}" type="doc">
      <dgm:prSet loTypeId="urn:microsoft.com/office/officeart/2005/8/layout/vList3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A27C9046-D00E-4A26-99D4-DBAD564F8049}">
      <dgm:prSet custT="1"/>
      <dgm:spPr/>
      <dgm:t>
        <a:bodyPr/>
        <a:lstStyle/>
        <a:p>
          <a:pPr rtl="0"/>
          <a:r>
            <a:rPr lang="en-US" sz="28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Good flowability </a:t>
          </a:r>
        </a:p>
        <a:p>
          <a:pPr rtl="0"/>
          <a:r>
            <a:rPr lang="en-US" sz="1800" dirty="0" smtClean="0"/>
            <a:t>Spherical particle with small surface area.</a:t>
          </a:r>
          <a:endParaRPr lang="en-US" sz="1800" dirty="0"/>
        </a:p>
      </dgm:t>
    </dgm:pt>
    <dgm:pt modelId="{23AB2496-8B70-411B-A104-EC11D0F56515}" type="parTrans" cxnId="{937678B1-B6B9-4D55-86EB-8841CBCF99F5}">
      <dgm:prSet/>
      <dgm:spPr/>
      <dgm:t>
        <a:bodyPr/>
        <a:lstStyle/>
        <a:p>
          <a:endParaRPr lang="en-US"/>
        </a:p>
      </dgm:t>
    </dgm:pt>
    <dgm:pt modelId="{28B7D20E-FB2D-4303-A909-1717ADCA6D62}" type="sibTrans" cxnId="{937678B1-B6B9-4D55-86EB-8841CBCF99F5}">
      <dgm:prSet/>
      <dgm:spPr/>
      <dgm:t>
        <a:bodyPr/>
        <a:lstStyle/>
        <a:p>
          <a:endParaRPr lang="en-US"/>
        </a:p>
      </dgm:t>
    </dgm:pt>
    <dgm:pt modelId="{448FA8A6-96DF-4011-B6A2-FEB2BE80242F}">
      <dgm:prSet custT="1"/>
      <dgm:spPr/>
      <dgm:t>
        <a:bodyPr/>
        <a:lstStyle/>
        <a:p>
          <a:pPr rtl="0"/>
          <a:r>
            <a:rPr lang="en-US" sz="28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Bad flowability</a:t>
          </a:r>
        </a:p>
        <a:p>
          <a:pPr rtl="0"/>
          <a:r>
            <a:rPr lang="en-US" sz="1800" dirty="0" smtClean="0"/>
            <a:t>A-Irregular particles or particles with needle and crystalline shape.</a:t>
          </a:r>
        </a:p>
        <a:p>
          <a:pPr rtl="0"/>
          <a:endParaRPr lang="en-US" sz="1800" dirty="0" smtClean="0"/>
        </a:p>
        <a:p>
          <a:pPr rtl="0"/>
          <a:r>
            <a:rPr lang="en-US" sz="1800" dirty="0" smtClean="0"/>
            <a:t>B- Flat particles and particles with rough surface.</a:t>
          </a:r>
          <a:endParaRPr lang="en-US" sz="1800" dirty="0"/>
        </a:p>
      </dgm:t>
    </dgm:pt>
    <dgm:pt modelId="{24FE8F24-2C4A-425C-A68E-075545350FB4}" type="parTrans" cxnId="{C5F8E77C-923A-4C2D-B201-4B843EEC0F41}">
      <dgm:prSet/>
      <dgm:spPr/>
      <dgm:t>
        <a:bodyPr/>
        <a:lstStyle/>
        <a:p>
          <a:endParaRPr lang="en-US"/>
        </a:p>
      </dgm:t>
    </dgm:pt>
    <dgm:pt modelId="{E9E18B44-F761-484D-B5D8-7838138D3EC2}" type="sibTrans" cxnId="{C5F8E77C-923A-4C2D-B201-4B843EEC0F41}">
      <dgm:prSet/>
      <dgm:spPr/>
      <dgm:t>
        <a:bodyPr/>
        <a:lstStyle/>
        <a:p>
          <a:endParaRPr lang="en-US"/>
        </a:p>
      </dgm:t>
    </dgm:pt>
    <dgm:pt modelId="{77639E4B-9D75-4B3C-BCA7-5D38EACB1E16}" type="pres">
      <dgm:prSet presAssocID="{01B3DFBF-B6F2-45F0-A432-424AD851A8E2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8C99BEC-EE4F-4652-A397-29BEC244C597}" type="pres">
      <dgm:prSet presAssocID="{A27C9046-D00E-4A26-99D4-DBAD564F8049}" presName="composite" presStyleCnt="0"/>
      <dgm:spPr/>
    </dgm:pt>
    <dgm:pt modelId="{7F448990-EA14-49D7-9C69-B1F7A46C779C}" type="pres">
      <dgm:prSet presAssocID="{A27C9046-D00E-4A26-99D4-DBAD564F8049}" presName="imgShp" presStyleLbl="fgImgPlace1" presStyleIdx="0" presStyleCnt="2"/>
      <dgm:spPr/>
    </dgm:pt>
    <dgm:pt modelId="{32E41AA1-D8FD-4BCE-842B-6436C03A282A}" type="pres">
      <dgm:prSet presAssocID="{A27C9046-D00E-4A26-99D4-DBAD564F8049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FE76B5A-9314-436B-B1DD-C6B97EFBC225}" type="pres">
      <dgm:prSet presAssocID="{28B7D20E-FB2D-4303-A909-1717ADCA6D62}" presName="spacing" presStyleCnt="0"/>
      <dgm:spPr/>
    </dgm:pt>
    <dgm:pt modelId="{D486D839-2CD0-4043-AD93-6E243BB33327}" type="pres">
      <dgm:prSet presAssocID="{448FA8A6-96DF-4011-B6A2-FEB2BE80242F}" presName="composite" presStyleCnt="0"/>
      <dgm:spPr/>
    </dgm:pt>
    <dgm:pt modelId="{E5B15A7F-7DE5-489B-BCE9-944F8AD85DDB}" type="pres">
      <dgm:prSet presAssocID="{448FA8A6-96DF-4011-B6A2-FEB2BE80242F}" presName="imgShp" presStyleLbl="fgImgPlace1" presStyleIdx="1" presStyleCnt="2"/>
      <dgm:spPr/>
    </dgm:pt>
    <dgm:pt modelId="{E0B77E0D-3728-49E9-836D-BFC81A0F48B0}" type="pres">
      <dgm:prSet presAssocID="{448FA8A6-96DF-4011-B6A2-FEB2BE80242F}" presName="txShp" presStyleLbl="node1" presStyleIdx="1" presStyleCnt="2" custScaleY="17527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6599360-3B01-44D4-A384-660B06395FEA}" type="presOf" srcId="{448FA8A6-96DF-4011-B6A2-FEB2BE80242F}" destId="{E0B77E0D-3728-49E9-836D-BFC81A0F48B0}" srcOrd="0" destOrd="0" presId="urn:microsoft.com/office/officeart/2005/8/layout/vList3"/>
    <dgm:cxn modelId="{C5F8E77C-923A-4C2D-B201-4B843EEC0F41}" srcId="{01B3DFBF-B6F2-45F0-A432-424AD851A8E2}" destId="{448FA8A6-96DF-4011-B6A2-FEB2BE80242F}" srcOrd="1" destOrd="0" parTransId="{24FE8F24-2C4A-425C-A68E-075545350FB4}" sibTransId="{E9E18B44-F761-484D-B5D8-7838138D3EC2}"/>
    <dgm:cxn modelId="{CE821945-F9E2-4AB5-9CC0-FB6D54E3B6B4}" type="presOf" srcId="{A27C9046-D00E-4A26-99D4-DBAD564F8049}" destId="{32E41AA1-D8FD-4BCE-842B-6436C03A282A}" srcOrd="0" destOrd="0" presId="urn:microsoft.com/office/officeart/2005/8/layout/vList3"/>
    <dgm:cxn modelId="{937678B1-B6B9-4D55-86EB-8841CBCF99F5}" srcId="{01B3DFBF-B6F2-45F0-A432-424AD851A8E2}" destId="{A27C9046-D00E-4A26-99D4-DBAD564F8049}" srcOrd="0" destOrd="0" parTransId="{23AB2496-8B70-411B-A104-EC11D0F56515}" sibTransId="{28B7D20E-FB2D-4303-A909-1717ADCA6D62}"/>
    <dgm:cxn modelId="{7F785C44-2478-4040-8062-E04E0FE6228D}" type="presOf" srcId="{01B3DFBF-B6F2-45F0-A432-424AD851A8E2}" destId="{77639E4B-9D75-4B3C-BCA7-5D38EACB1E16}" srcOrd="0" destOrd="0" presId="urn:microsoft.com/office/officeart/2005/8/layout/vList3"/>
    <dgm:cxn modelId="{E7260CBA-9246-4646-8003-2868AFF20E60}" type="presParOf" srcId="{77639E4B-9D75-4B3C-BCA7-5D38EACB1E16}" destId="{C8C99BEC-EE4F-4652-A397-29BEC244C597}" srcOrd="0" destOrd="0" presId="urn:microsoft.com/office/officeart/2005/8/layout/vList3"/>
    <dgm:cxn modelId="{46ECD6EE-953B-4BD5-B6EE-EC542DB172C9}" type="presParOf" srcId="{C8C99BEC-EE4F-4652-A397-29BEC244C597}" destId="{7F448990-EA14-49D7-9C69-B1F7A46C779C}" srcOrd="0" destOrd="0" presId="urn:microsoft.com/office/officeart/2005/8/layout/vList3"/>
    <dgm:cxn modelId="{44EFA7EA-4A78-44A7-8E8C-1A186ABD0D43}" type="presParOf" srcId="{C8C99BEC-EE4F-4652-A397-29BEC244C597}" destId="{32E41AA1-D8FD-4BCE-842B-6436C03A282A}" srcOrd="1" destOrd="0" presId="urn:microsoft.com/office/officeart/2005/8/layout/vList3"/>
    <dgm:cxn modelId="{2C519880-B82E-497D-A903-85D0072D1D49}" type="presParOf" srcId="{77639E4B-9D75-4B3C-BCA7-5D38EACB1E16}" destId="{6FE76B5A-9314-436B-B1DD-C6B97EFBC225}" srcOrd="1" destOrd="0" presId="urn:microsoft.com/office/officeart/2005/8/layout/vList3"/>
    <dgm:cxn modelId="{F9901B22-7E7F-406C-8B0A-B2EC8D8A63CD}" type="presParOf" srcId="{77639E4B-9D75-4B3C-BCA7-5D38EACB1E16}" destId="{D486D839-2CD0-4043-AD93-6E243BB33327}" srcOrd="2" destOrd="0" presId="urn:microsoft.com/office/officeart/2005/8/layout/vList3"/>
    <dgm:cxn modelId="{CD51F28B-3EF3-435B-BAD6-18E7264185EC}" type="presParOf" srcId="{D486D839-2CD0-4043-AD93-6E243BB33327}" destId="{E5B15A7F-7DE5-489B-BCE9-944F8AD85DDB}" srcOrd="0" destOrd="0" presId="urn:microsoft.com/office/officeart/2005/8/layout/vList3"/>
    <dgm:cxn modelId="{517575AB-F291-4A5E-B176-68AF76C956AC}" type="presParOf" srcId="{D486D839-2CD0-4043-AD93-6E243BB33327}" destId="{E0B77E0D-3728-49E9-836D-BFC81A0F48B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62CAA21-AE83-482C-9B68-3E94350C6ED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0547B31-6DCD-4D3C-8799-9A86B88411C6}">
      <dgm:prSet/>
      <dgm:spPr/>
      <dgm:t>
        <a:bodyPr/>
        <a:lstStyle/>
        <a:p>
          <a:pPr rtl="0"/>
          <a:r>
            <a:rPr lang="en-US" dirty="0" smtClean="0"/>
            <a:t>1- Weight variation in the final product.</a:t>
          </a:r>
          <a:endParaRPr lang="en-US" dirty="0"/>
        </a:p>
      </dgm:t>
    </dgm:pt>
    <dgm:pt modelId="{D52E52F1-3561-4D88-BB9E-4AA48BBEB4ED}" type="parTrans" cxnId="{AFE7541B-9BA2-4EA3-A4BA-213612905256}">
      <dgm:prSet/>
      <dgm:spPr/>
      <dgm:t>
        <a:bodyPr/>
        <a:lstStyle/>
        <a:p>
          <a:endParaRPr lang="en-US"/>
        </a:p>
      </dgm:t>
    </dgm:pt>
    <dgm:pt modelId="{795736AD-70B9-43E7-88D5-BB321EA1CA9A}" type="sibTrans" cxnId="{AFE7541B-9BA2-4EA3-A4BA-213612905256}">
      <dgm:prSet/>
      <dgm:spPr/>
      <dgm:t>
        <a:bodyPr/>
        <a:lstStyle/>
        <a:p>
          <a:endParaRPr lang="en-US"/>
        </a:p>
      </dgm:t>
    </dgm:pt>
    <dgm:pt modelId="{A6716059-6B64-4476-9F52-C14E3840F587}">
      <dgm:prSet/>
      <dgm:spPr/>
      <dgm:t>
        <a:bodyPr/>
        <a:lstStyle/>
        <a:p>
          <a:pPr rtl="0"/>
          <a:r>
            <a:rPr lang="en-US" dirty="0" smtClean="0"/>
            <a:t>2- Non uniform particle packing. </a:t>
          </a:r>
          <a:endParaRPr lang="en-US" dirty="0"/>
        </a:p>
      </dgm:t>
    </dgm:pt>
    <dgm:pt modelId="{91FCE9CA-C977-4B23-9FC1-C2AB6A87FE5D}" type="parTrans" cxnId="{49B184B0-AA5D-4901-B400-F484F5BC2BDB}">
      <dgm:prSet/>
      <dgm:spPr/>
      <dgm:t>
        <a:bodyPr/>
        <a:lstStyle/>
        <a:p>
          <a:endParaRPr lang="en-US"/>
        </a:p>
      </dgm:t>
    </dgm:pt>
    <dgm:pt modelId="{526D9EF4-222B-4125-95F4-77B7C83DB151}" type="sibTrans" cxnId="{49B184B0-AA5D-4901-B400-F484F5BC2BDB}">
      <dgm:prSet/>
      <dgm:spPr/>
      <dgm:t>
        <a:bodyPr/>
        <a:lstStyle/>
        <a:p>
          <a:endParaRPr lang="en-US"/>
        </a:p>
      </dgm:t>
    </dgm:pt>
    <dgm:pt modelId="{595060F9-C73F-473D-B123-76DA9842868C}">
      <dgm:prSet/>
      <dgm:spPr/>
      <dgm:t>
        <a:bodyPr/>
        <a:lstStyle/>
        <a:p>
          <a:pPr algn="just" rtl="0"/>
          <a:r>
            <a:rPr lang="en-US" dirty="0" smtClean="0"/>
            <a:t>3- Air entrapment within the powder which may cause tableting problems.</a:t>
          </a:r>
          <a:endParaRPr lang="en-US" dirty="0"/>
        </a:p>
      </dgm:t>
    </dgm:pt>
    <dgm:pt modelId="{23A8DD03-6A35-4D14-A3AC-2DC1D1758721}" type="parTrans" cxnId="{909364E4-16F4-48C1-AD08-1FD03AEF64F3}">
      <dgm:prSet/>
      <dgm:spPr/>
      <dgm:t>
        <a:bodyPr/>
        <a:lstStyle/>
        <a:p>
          <a:endParaRPr lang="en-US"/>
        </a:p>
      </dgm:t>
    </dgm:pt>
    <dgm:pt modelId="{1A415734-E49E-4A68-B978-C60D1822E309}" type="sibTrans" cxnId="{909364E4-16F4-48C1-AD08-1FD03AEF64F3}">
      <dgm:prSet/>
      <dgm:spPr/>
      <dgm:t>
        <a:bodyPr/>
        <a:lstStyle/>
        <a:p>
          <a:endParaRPr lang="en-US"/>
        </a:p>
      </dgm:t>
    </dgm:pt>
    <dgm:pt modelId="{9E4AEAC3-D7EA-46F0-B3D5-45C5EC74FFC0}">
      <dgm:prSet/>
      <dgm:spPr/>
      <dgm:t>
        <a:bodyPr/>
        <a:lstStyle/>
        <a:p>
          <a:pPr algn="just" rtl="0"/>
          <a:r>
            <a:rPr lang="en-US" dirty="0" smtClean="0"/>
            <a:t>4- Excessive fine particles which cause lubricating problems.</a:t>
          </a:r>
          <a:endParaRPr lang="en-US" dirty="0"/>
        </a:p>
      </dgm:t>
    </dgm:pt>
    <dgm:pt modelId="{B3D05F9F-BC4B-4AFF-84A4-0DC5542F6867}" type="parTrans" cxnId="{FF32FE25-F5FC-43C1-8910-2EFE45302905}">
      <dgm:prSet/>
      <dgm:spPr/>
      <dgm:t>
        <a:bodyPr/>
        <a:lstStyle/>
        <a:p>
          <a:endParaRPr lang="en-US"/>
        </a:p>
      </dgm:t>
    </dgm:pt>
    <dgm:pt modelId="{D4E1FFE4-6291-47FA-AD76-B4DD6C3339BC}" type="sibTrans" cxnId="{FF32FE25-F5FC-43C1-8910-2EFE45302905}">
      <dgm:prSet/>
      <dgm:spPr/>
      <dgm:t>
        <a:bodyPr/>
        <a:lstStyle/>
        <a:p>
          <a:endParaRPr lang="en-US"/>
        </a:p>
      </dgm:t>
    </dgm:pt>
    <dgm:pt modelId="{CB233E5F-CEA7-4A11-9861-A5885C110B58}" type="pres">
      <dgm:prSet presAssocID="{E62CAA21-AE83-482C-9B68-3E94350C6ED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80D020AC-E91E-4682-929E-ED4B21B7EB26}" type="pres">
      <dgm:prSet presAssocID="{40547B31-6DCD-4D3C-8799-9A86B88411C6}" presName="thickLine" presStyleLbl="alignNode1" presStyleIdx="0" presStyleCnt="4"/>
      <dgm:spPr/>
    </dgm:pt>
    <dgm:pt modelId="{5999B5FB-0FE7-4E26-A0A7-6AD3D281CB4A}" type="pres">
      <dgm:prSet presAssocID="{40547B31-6DCD-4D3C-8799-9A86B88411C6}" presName="horz1" presStyleCnt="0"/>
      <dgm:spPr/>
    </dgm:pt>
    <dgm:pt modelId="{007B17F8-7B9D-49B9-919D-048FAB307C4D}" type="pres">
      <dgm:prSet presAssocID="{40547B31-6DCD-4D3C-8799-9A86B88411C6}" presName="tx1" presStyleLbl="revTx" presStyleIdx="0" presStyleCnt="4"/>
      <dgm:spPr/>
      <dgm:t>
        <a:bodyPr/>
        <a:lstStyle/>
        <a:p>
          <a:endParaRPr lang="en-GB"/>
        </a:p>
      </dgm:t>
    </dgm:pt>
    <dgm:pt modelId="{8681C250-8760-4076-A0A0-028D7712B278}" type="pres">
      <dgm:prSet presAssocID="{40547B31-6DCD-4D3C-8799-9A86B88411C6}" presName="vert1" presStyleCnt="0"/>
      <dgm:spPr/>
    </dgm:pt>
    <dgm:pt modelId="{82CF219F-24A0-440A-8025-6A8903803CE1}" type="pres">
      <dgm:prSet presAssocID="{A6716059-6B64-4476-9F52-C14E3840F587}" presName="thickLine" presStyleLbl="alignNode1" presStyleIdx="1" presStyleCnt="4"/>
      <dgm:spPr/>
    </dgm:pt>
    <dgm:pt modelId="{3BEB0715-B160-4AB3-A634-91B335883AC5}" type="pres">
      <dgm:prSet presAssocID="{A6716059-6B64-4476-9F52-C14E3840F587}" presName="horz1" presStyleCnt="0"/>
      <dgm:spPr/>
    </dgm:pt>
    <dgm:pt modelId="{9E2DDCA9-3AA9-47B4-B235-D142790DED10}" type="pres">
      <dgm:prSet presAssocID="{A6716059-6B64-4476-9F52-C14E3840F587}" presName="tx1" presStyleLbl="revTx" presStyleIdx="1" presStyleCnt="4"/>
      <dgm:spPr/>
      <dgm:t>
        <a:bodyPr/>
        <a:lstStyle/>
        <a:p>
          <a:endParaRPr lang="en-GB"/>
        </a:p>
      </dgm:t>
    </dgm:pt>
    <dgm:pt modelId="{C78A2C61-78A6-4A35-8138-17D7D7976147}" type="pres">
      <dgm:prSet presAssocID="{A6716059-6B64-4476-9F52-C14E3840F587}" presName="vert1" presStyleCnt="0"/>
      <dgm:spPr/>
    </dgm:pt>
    <dgm:pt modelId="{CD512292-B5F4-477D-95D2-208C20E5E8C1}" type="pres">
      <dgm:prSet presAssocID="{595060F9-C73F-473D-B123-76DA9842868C}" presName="thickLine" presStyleLbl="alignNode1" presStyleIdx="2" presStyleCnt="4"/>
      <dgm:spPr/>
    </dgm:pt>
    <dgm:pt modelId="{B87344F9-B685-414A-A70E-9CE243020ABB}" type="pres">
      <dgm:prSet presAssocID="{595060F9-C73F-473D-B123-76DA9842868C}" presName="horz1" presStyleCnt="0"/>
      <dgm:spPr/>
    </dgm:pt>
    <dgm:pt modelId="{294E94D8-9B74-4CFC-A178-B7E76AC4DE05}" type="pres">
      <dgm:prSet presAssocID="{595060F9-C73F-473D-B123-76DA9842868C}" presName="tx1" presStyleLbl="revTx" presStyleIdx="2" presStyleCnt="4"/>
      <dgm:spPr/>
      <dgm:t>
        <a:bodyPr/>
        <a:lstStyle/>
        <a:p>
          <a:endParaRPr lang="en-GB"/>
        </a:p>
      </dgm:t>
    </dgm:pt>
    <dgm:pt modelId="{577F59C7-D782-47CF-B4EB-D987B75A6FC9}" type="pres">
      <dgm:prSet presAssocID="{595060F9-C73F-473D-B123-76DA9842868C}" presName="vert1" presStyleCnt="0"/>
      <dgm:spPr/>
    </dgm:pt>
    <dgm:pt modelId="{26D3CA15-BFD8-4A05-A2D9-5AF7055619BF}" type="pres">
      <dgm:prSet presAssocID="{9E4AEAC3-D7EA-46F0-B3D5-45C5EC74FFC0}" presName="thickLine" presStyleLbl="alignNode1" presStyleIdx="3" presStyleCnt="4"/>
      <dgm:spPr/>
    </dgm:pt>
    <dgm:pt modelId="{3FABB637-6757-462E-86B2-C9D0A38ACF17}" type="pres">
      <dgm:prSet presAssocID="{9E4AEAC3-D7EA-46F0-B3D5-45C5EC74FFC0}" presName="horz1" presStyleCnt="0"/>
      <dgm:spPr/>
    </dgm:pt>
    <dgm:pt modelId="{971859A6-20C1-427E-9DE5-03294DFF3C2A}" type="pres">
      <dgm:prSet presAssocID="{9E4AEAC3-D7EA-46F0-B3D5-45C5EC74FFC0}" presName="tx1" presStyleLbl="revTx" presStyleIdx="3" presStyleCnt="4"/>
      <dgm:spPr/>
      <dgm:t>
        <a:bodyPr/>
        <a:lstStyle/>
        <a:p>
          <a:endParaRPr lang="en-GB"/>
        </a:p>
      </dgm:t>
    </dgm:pt>
    <dgm:pt modelId="{AD57E4F5-6AF4-46AA-BCB5-1A6407EC29AA}" type="pres">
      <dgm:prSet presAssocID="{9E4AEAC3-D7EA-46F0-B3D5-45C5EC74FFC0}" presName="vert1" presStyleCnt="0"/>
      <dgm:spPr/>
    </dgm:pt>
  </dgm:ptLst>
  <dgm:cxnLst>
    <dgm:cxn modelId="{FF32FE25-F5FC-43C1-8910-2EFE45302905}" srcId="{E62CAA21-AE83-482C-9B68-3E94350C6ED7}" destId="{9E4AEAC3-D7EA-46F0-B3D5-45C5EC74FFC0}" srcOrd="3" destOrd="0" parTransId="{B3D05F9F-BC4B-4AFF-84A4-0DC5542F6867}" sibTransId="{D4E1FFE4-6291-47FA-AD76-B4DD6C3339BC}"/>
    <dgm:cxn modelId="{F3F7DE2E-85C1-4743-A069-C05B91EA8D28}" type="presOf" srcId="{40547B31-6DCD-4D3C-8799-9A86B88411C6}" destId="{007B17F8-7B9D-49B9-919D-048FAB307C4D}" srcOrd="0" destOrd="0" presId="urn:microsoft.com/office/officeart/2008/layout/LinedList"/>
    <dgm:cxn modelId="{909364E4-16F4-48C1-AD08-1FD03AEF64F3}" srcId="{E62CAA21-AE83-482C-9B68-3E94350C6ED7}" destId="{595060F9-C73F-473D-B123-76DA9842868C}" srcOrd="2" destOrd="0" parTransId="{23A8DD03-6A35-4D14-A3AC-2DC1D1758721}" sibTransId="{1A415734-E49E-4A68-B978-C60D1822E309}"/>
    <dgm:cxn modelId="{AFE7541B-9BA2-4EA3-A4BA-213612905256}" srcId="{E62CAA21-AE83-482C-9B68-3E94350C6ED7}" destId="{40547B31-6DCD-4D3C-8799-9A86B88411C6}" srcOrd="0" destOrd="0" parTransId="{D52E52F1-3561-4D88-BB9E-4AA48BBEB4ED}" sibTransId="{795736AD-70B9-43E7-88D5-BB321EA1CA9A}"/>
    <dgm:cxn modelId="{883D685B-0747-4F16-96F0-31CF6C91A4A7}" type="presOf" srcId="{E62CAA21-AE83-482C-9B68-3E94350C6ED7}" destId="{CB233E5F-CEA7-4A11-9861-A5885C110B58}" srcOrd="0" destOrd="0" presId="urn:microsoft.com/office/officeart/2008/layout/LinedList"/>
    <dgm:cxn modelId="{8AD3C0F2-0500-454E-AC7B-862F1F379A6C}" type="presOf" srcId="{A6716059-6B64-4476-9F52-C14E3840F587}" destId="{9E2DDCA9-3AA9-47B4-B235-D142790DED10}" srcOrd="0" destOrd="0" presId="urn:microsoft.com/office/officeart/2008/layout/LinedList"/>
    <dgm:cxn modelId="{F2CB7D71-B577-4B4B-875A-3AE0EB91D947}" type="presOf" srcId="{595060F9-C73F-473D-B123-76DA9842868C}" destId="{294E94D8-9B74-4CFC-A178-B7E76AC4DE05}" srcOrd="0" destOrd="0" presId="urn:microsoft.com/office/officeart/2008/layout/LinedList"/>
    <dgm:cxn modelId="{9E0BB212-D13F-4010-919D-F5085A2BC287}" type="presOf" srcId="{9E4AEAC3-D7EA-46F0-B3D5-45C5EC74FFC0}" destId="{971859A6-20C1-427E-9DE5-03294DFF3C2A}" srcOrd="0" destOrd="0" presId="urn:microsoft.com/office/officeart/2008/layout/LinedList"/>
    <dgm:cxn modelId="{49B184B0-AA5D-4901-B400-F484F5BC2BDB}" srcId="{E62CAA21-AE83-482C-9B68-3E94350C6ED7}" destId="{A6716059-6B64-4476-9F52-C14E3840F587}" srcOrd="1" destOrd="0" parTransId="{91FCE9CA-C977-4B23-9FC1-C2AB6A87FE5D}" sibTransId="{526D9EF4-222B-4125-95F4-77B7C83DB151}"/>
    <dgm:cxn modelId="{2A2E147B-D56A-47F6-86AB-1F8B57F037B3}" type="presParOf" srcId="{CB233E5F-CEA7-4A11-9861-A5885C110B58}" destId="{80D020AC-E91E-4682-929E-ED4B21B7EB26}" srcOrd="0" destOrd="0" presId="urn:microsoft.com/office/officeart/2008/layout/LinedList"/>
    <dgm:cxn modelId="{49090BD5-A6B4-499D-A3FB-2F7993406B1C}" type="presParOf" srcId="{CB233E5F-CEA7-4A11-9861-A5885C110B58}" destId="{5999B5FB-0FE7-4E26-A0A7-6AD3D281CB4A}" srcOrd="1" destOrd="0" presId="urn:microsoft.com/office/officeart/2008/layout/LinedList"/>
    <dgm:cxn modelId="{3FE5130D-20D1-4387-AEBF-54DD706D4655}" type="presParOf" srcId="{5999B5FB-0FE7-4E26-A0A7-6AD3D281CB4A}" destId="{007B17F8-7B9D-49B9-919D-048FAB307C4D}" srcOrd="0" destOrd="0" presId="urn:microsoft.com/office/officeart/2008/layout/LinedList"/>
    <dgm:cxn modelId="{FF538261-FD84-496F-8136-B6E1BF9ACF5D}" type="presParOf" srcId="{5999B5FB-0FE7-4E26-A0A7-6AD3D281CB4A}" destId="{8681C250-8760-4076-A0A0-028D7712B278}" srcOrd="1" destOrd="0" presId="urn:microsoft.com/office/officeart/2008/layout/LinedList"/>
    <dgm:cxn modelId="{05A88B82-7A08-4AD5-B011-64E75231CB44}" type="presParOf" srcId="{CB233E5F-CEA7-4A11-9861-A5885C110B58}" destId="{82CF219F-24A0-440A-8025-6A8903803CE1}" srcOrd="2" destOrd="0" presId="urn:microsoft.com/office/officeart/2008/layout/LinedList"/>
    <dgm:cxn modelId="{F1518B68-9FD6-4152-BADF-37500BED1E84}" type="presParOf" srcId="{CB233E5F-CEA7-4A11-9861-A5885C110B58}" destId="{3BEB0715-B160-4AB3-A634-91B335883AC5}" srcOrd="3" destOrd="0" presId="urn:microsoft.com/office/officeart/2008/layout/LinedList"/>
    <dgm:cxn modelId="{0ACBCCA3-C7C8-47E3-B9C4-464585D5A5C6}" type="presParOf" srcId="{3BEB0715-B160-4AB3-A634-91B335883AC5}" destId="{9E2DDCA9-3AA9-47B4-B235-D142790DED10}" srcOrd="0" destOrd="0" presId="urn:microsoft.com/office/officeart/2008/layout/LinedList"/>
    <dgm:cxn modelId="{4578403F-260F-44B3-9096-AFA7343AD86E}" type="presParOf" srcId="{3BEB0715-B160-4AB3-A634-91B335883AC5}" destId="{C78A2C61-78A6-4A35-8138-17D7D7976147}" srcOrd="1" destOrd="0" presId="urn:microsoft.com/office/officeart/2008/layout/LinedList"/>
    <dgm:cxn modelId="{2E66D87F-F7F6-422E-A6BF-B1B32A43A87C}" type="presParOf" srcId="{CB233E5F-CEA7-4A11-9861-A5885C110B58}" destId="{CD512292-B5F4-477D-95D2-208C20E5E8C1}" srcOrd="4" destOrd="0" presId="urn:microsoft.com/office/officeart/2008/layout/LinedList"/>
    <dgm:cxn modelId="{AC636B38-8398-4642-BDCE-6DE2CF7FFF85}" type="presParOf" srcId="{CB233E5F-CEA7-4A11-9861-A5885C110B58}" destId="{B87344F9-B685-414A-A70E-9CE243020ABB}" srcOrd="5" destOrd="0" presId="urn:microsoft.com/office/officeart/2008/layout/LinedList"/>
    <dgm:cxn modelId="{F2FDF5B1-4D81-432A-A487-83B76252D46A}" type="presParOf" srcId="{B87344F9-B685-414A-A70E-9CE243020ABB}" destId="{294E94D8-9B74-4CFC-A178-B7E76AC4DE05}" srcOrd="0" destOrd="0" presId="urn:microsoft.com/office/officeart/2008/layout/LinedList"/>
    <dgm:cxn modelId="{E944E0D5-D8BD-4924-947B-C4C80A48A456}" type="presParOf" srcId="{B87344F9-B685-414A-A70E-9CE243020ABB}" destId="{577F59C7-D782-47CF-B4EB-D987B75A6FC9}" srcOrd="1" destOrd="0" presId="urn:microsoft.com/office/officeart/2008/layout/LinedList"/>
    <dgm:cxn modelId="{CDE8136C-8341-44CC-91CF-10688AF1B3CC}" type="presParOf" srcId="{CB233E5F-CEA7-4A11-9861-A5885C110B58}" destId="{26D3CA15-BFD8-4A05-A2D9-5AF7055619BF}" srcOrd="6" destOrd="0" presId="urn:microsoft.com/office/officeart/2008/layout/LinedList"/>
    <dgm:cxn modelId="{A156841C-DB93-452C-B461-35828CCB59E8}" type="presParOf" srcId="{CB233E5F-CEA7-4A11-9861-A5885C110B58}" destId="{3FABB637-6757-462E-86B2-C9D0A38ACF17}" srcOrd="7" destOrd="0" presId="urn:microsoft.com/office/officeart/2008/layout/LinedList"/>
    <dgm:cxn modelId="{20E76D6B-9C19-4A75-9188-B6B8819E5AAE}" type="presParOf" srcId="{3FABB637-6757-462E-86B2-C9D0A38ACF17}" destId="{971859A6-20C1-427E-9DE5-03294DFF3C2A}" srcOrd="0" destOrd="0" presId="urn:microsoft.com/office/officeart/2008/layout/LinedList"/>
    <dgm:cxn modelId="{37D4E426-B622-4CD5-A7C3-ACE97FB2A571}" type="presParOf" srcId="{3FABB637-6757-462E-86B2-C9D0A38ACF17}" destId="{AD57E4F5-6AF4-46AA-BCB5-1A6407EC29A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64B4EDB-4FB8-4FB1-A30B-43C9AEC5947D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88CC9C1-1D0F-4F54-8969-9D7A99C18180}">
      <dgm:prSet/>
      <dgm:spPr/>
      <dgm:t>
        <a:bodyPr/>
        <a:lstStyle/>
        <a:p>
          <a:pPr algn="l" rtl="0"/>
          <a:r>
            <a:rPr lang="en-US" dirty="0" smtClean="0"/>
            <a:t>1. Formulation additives :</a:t>
          </a:r>
        </a:p>
        <a:p>
          <a:pPr algn="l" rtl="0"/>
          <a:r>
            <a:rPr lang="en-US" dirty="0" smtClean="0"/>
            <a:t>A- Talc.</a:t>
          </a:r>
        </a:p>
        <a:p>
          <a:pPr algn="l" rtl="0"/>
          <a:r>
            <a:rPr lang="en-US" dirty="0" smtClean="0"/>
            <a:t>B- Magnesium oxide (disrupting the continuous film of adsorbed water surrounding the moist particles)</a:t>
          </a:r>
        </a:p>
        <a:p>
          <a:pPr algn="l" rtl="0"/>
          <a:r>
            <a:rPr lang="en-US" dirty="0" smtClean="0"/>
            <a:t>C- Colloidal silicon Dioxide (reducing the balk density of tightly packed powder). </a:t>
          </a:r>
          <a:endParaRPr lang="en-US" dirty="0"/>
        </a:p>
      </dgm:t>
    </dgm:pt>
    <dgm:pt modelId="{A3A4272E-28A9-469B-BF9A-9D8094B1284B}" type="parTrans" cxnId="{769E1FB6-FBF9-4B8F-BF2D-52ACD6C23825}">
      <dgm:prSet/>
      <dgm:spPr/>
      <dgm:t>
        <a:bodyPr/>
        <a:lstStyle/>
        <a:p>
          <a:endParaRPr lang="en-US"/>
        </a:p>
      </dgm:t>
    </dgm:pt>
    <dgm:pt modelId="{DC04260E-A703-4C79-960A-7E38B3647EA9}" type="sibTrans" cxnId="{769E1FB6-FBF9-4B8F-BF2D-52ACD6C23825}">
      <dgm:prSet/>
      <dgm:spPr/>
      <dgm:t>
        <a:bodyPr/>
        <a:lstStyle/>
        <a:p>
          <a:endParaRPr lang="en-US"/>
        </a:p>
      </dgm:t>
    </dgm:pt>
    <dgm:pt modelId="{26E508EE-1410-4837-8D24-4B1767B8A454}">
      <dgm:prSet/>
      <dgm:spPr/>
      <dgm:t>
        <a:bodyPr/>
        <a:lstStyle/>
        <a:p>
          <a:pPr algn="l" rtl="0"/>
          <a:r>
            <a:rPr lang="en-US" dirty="0" smtClean="0"/>
            <a:t>2. Force feeder (which push the powder down in the die).</a:t>
          </a:r>
          <a:endParaRPr lang="en-US" dirty="0"/>
        </a:p>
      </dgm:t>
    </dgm:pt>
    <dgm:pt modelId="{E1F6C826-A87C-49BF-A6C1-BB95BD7FA523}" type="parTrans" cxnId="{947A09EF-2FC7-4C39-993D-A7C643A3CBCD}">
      <dgm:prSet/>
      <dgm:spPr/>
      <dgm:t>
        <a:bodyPr/>
        <a:lstStyle/>
        <a:p>
          <a:endParaRPr lang="en-US"/>
        </a:p>
      </dgm:t>
    </dgm:pt>
    <dgm:pt modelId="{E7402481-8C88-463B-B87B-7CA7E43F44A4}" type="sibTrans" cxnId="{947A09EF-2FC7-4C39-993D-A7C643A3CBCD}">
      <dgm:prSet/>
      <dgm:spPr/>
      <dgm:t>
        <a:bodyPr/>
        <a:lstStyle/>
        <a:p>
          <a:endParaRPr lang="en-US"/>
        </a:p>
      </dgm:t>
    </dgm:pt>
    <dgm:pt modelId="{89D5BB75-010A-4A02-BA98-A0CE8926C80A}">
      <dgm:prSet/>
      <dgm:spPr/>
      <dgm:t>
        <a:bodyPr/>
        <a:lstStyle/>
        <a:p>
          <a:pPr rtl="0"/>
          <a:r>
            <a:rPr lang="en-US" dirty="0" smtClean="0"/>
            <a:t>3. Vibrating Hooper (provide regular vibration allowing the powder to flow continuously).</a:t>
          </a:r>
          <a:endParaRPr lang="en-US" dirty="0"/>
        </a:p>
      </dgm:t>
    </dgm:pt>
    <dgm:pt modelId="{9D7BF608-5F9F-4C4D-AD8E-86D80A5DFA53}" type="parTrans" cxnId="{B890EED3-85B8-45BF-AD65-773C3DC979E4}">
      <dgm:prSet/>
      <dgm:spPr/>
      <dgm:t>
        <a:bodyPr/>
        <a:lstStyle/>
        <a:p>
          <a:endParaRPr lang="en-US"/>
        </a:p>
      </dgm:t>
    </dgm:pt>
    <dgm:pt modelId="{42DD7C21-61AA-4BD8-9355-3810E707D4E1}" type="sibTrans" cxnId="{B890EED3-85B8-45BF-AD65-773C3DC979E4}">
      <dgm:prSet/>
      <dgm:spPr/>
      <dgm:t>
        <a:bodyPr/>
        <a:lstStyle/>
        <a:p>
          <a:endParaRPr lang="en-US"/>
        </a:p>
      </dgm:t>
    </dgm:pt>
    <dgm:pt modelId="{9A277ADB-0E7A-49E3-8415-024AFA80629C}" type="pres">
      <dgm:prSet presAssocID="{864B4EDB-4FB8-4FB1-A30B-43C9AEC5947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9D94287-7D1E-4A6D-9CA7-8114FC705FF7}" type="pres">
      <dgm:prSet presAssocID="{988CC9C1-1D0F-4F54-8969-9D7A99C18180}" presName="circle1" presStyleLbl="node1" presStyleIdx="0" presStyleCnt="3"/>
      <dgm:spPr/>
    </dgm:pt>
    <dgm:pt modelId="{8846025E-8A83-4FE3-B8B4-5DEBDAC099DE}" type="pres">
      <dgm:prSet presAssocID="{988CC9C1-1D0F-4F54-8969-9D7A99C18180}" presName="space" presStyleCnt="0"/>
      <dgm:spPr/>
    </dgm:pt>
    <dgm:pt modelId="{E2AAF233-6228-4227-B545-3210FF0A1157}" type="pres">
      <dgm:prSet presAssocID="{988CC9C1-1D0F-4F54-8969-9D7A99C18180}" presName="rect1" presStyleLbl="alignAcc1" presStyleIdx="0" presStyleCnt="3"/>
      <dgm:spPr/>
      <dgm:t>
        <a:bodyPr/>
        <a:lstStyle/>
        <a:p>
          <a:endParaRPr lang="en-US"/>
        </a:p>
      </dgm:t>
    </dgm:pt>
    <dgm:pt modelId="{B61EC5CE-0787-4E8C-94EF-AEBF3314DC44}" type="pres">
      <dgm:prSet presAssocID="{26E508EE-1410-4837-8D24-4B1767B8A454}" presName="vertSpace2" presStyleLbl="node1" presStyleIdx="0" presStyleCnt="3"/>
      <dgm:spPr/>
    </dgm:pt>
    <dgm:pt modelId="{2A069E86-B102-4865-834C-6187B7B8A243}" type="pres">
      <dgm:prSet presAssocID="{26E508EE-1410-4837-8D24-4B1767B8A454}" presName="circle2" presStyleLbl="node1" presStyleIdx="1" presStyleCnt="3"/>
      <dgm:spPr/>
    </dgm:pt>
    <dgm:pt modelId="{9C1DDDE6-8C1B-4310-A1C6-D0D98D9BEB8D}" type="pres">
      <dgm:prSet presAssocID="{26E508EE-1410-4837-8D24-4B1767B8A454}" presName="rect2" presStyleLbl="alignAcc1" presStyleIdx="1" presStyleCnt="3"/>
      <dgm:spPr/>
      <dgm:t>
        <a:bodyPr/>
        <a:lstStyle/>
        <a:p>
          <a:endParaRPr lang="en-GB"/>
        </a:p>
      </dgm:t>
    </dgm:pt>
    <dgm:pt modelId="{23CBF3B8-1625-43BD-8B81-56E53BFF23C8}" type="pres">
      <dgm:prSet presAssocID="{89D5BB75-010A-4A02-BA98-A0CE8926C80A}" presName="vertSpace3" presStyleLbl="node1" presStyleIdx="1" presStyleCnt="3"/>
      <dgm:spPr/>
    </dgm:pt>
    <dgm:pt modelId="{8A4C7339-8F10-46D6-8C84-972AC301B05D}" type="pres">
      <dgm:prSet presAssocID="{89D5BB75-010A-4A02-BA98-A0CE8926C80A}" presName="circle3" presStyleLbl="node1" presStyleIdx="2" presStyleCnt="3"/>
      <dgm:spPr/>
    </dgm:pt>
    <dgm:pt modelId="{64FD0784-6258-497B-A774-F75620111941}" type="pres">
      <dgm:prSet presAssocID="{89D5BB75-010A-4A02-BA98-A0CE8926C80A}" presName="rect3" presStyleLbl="alignAcc1" presStyleIdx="2" presStyleCnt="3"/>
      <dgm:spPr/>
      <dgm:t>
        <a:bodyPr/>
        <a:lstStyle/>
        <a:p>
          <a:endParaRPr lang="en-GB"/>
        </a:p>
      </dgm:t>
    </dgm:pt>
    <dgm:pt modelId="{93EA48C9-F9A5-4AC8-B520-9ECCBD1428ED}" type="pres">
      <dgm:prSet presAssocID="{988CC9C1-1D0F-4F54-8969-9D7A99C18180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5E86F3-88B1-4C48-B414-1D91227C5596}" type="pres">
      <dgm:prSet presAssocID="{26E508EE-1410-4837-8D24-4B1767B8A454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9F48464-3B36-46CF-B981-2EFCA0B20A8B}" type="pres">
      <dgm:prSet presAssocID="{89D5BB75-010A-4A02-BA98-A0CE8926C80A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890EED3-85B8-45BF-AD65-773C3DC979E4}" srcId="{864B4EDB-4FB8-4FB1-A30B-43C9AEC5947D}" destId="{89D5BB75-010A-4A02-BA98-A0CE8926C80A}" srcOrd="2" destOrd="0" parTransId="{9D7BF608-5F9F-4C4D-AD8E-86D80A5DFA53}" sibTransId="{42DD7C21-61AA-4BD8-9355-3810E707D4E1}"/>
    <dgm:cxn modelId="{802655B7-3750-4F82-A0FD-DA9D62FE776C}" type="presOf" srcId="{89D5BB75-010A-4A02-BA98-A0CE8926C80A}" destId="{E9F48464-3B36-46CF-B981-2EFCA0B20A8B}" srcOrd="1" destOrd="0" presId="urn:microsoft.com/office/officeart/2005/8/layout/target3"/>
    <dgm:cxn modelId="{93C19A75-4729-4057-8A64-74448BF351CC}" type="presOf" srcId="{864B4EDB-4FB8-4FB1-A30B-43C9AEC5947D}" destId="{9A277ADB-0E7A-49E3-8415-024AFA80629C}" srcOrd="0" destOrd="0" presId="urn:microsoft.com/office/officeart/2005/8/layout/target3"/>
    <dgm:cxn modelId="{06551D4E-801A-4ECF-80BF-6CAF3C37A1E7}" type="presOf" srcId="{988CC9C1-1D0F-4F54-8969-9D7A99C18180}" destId="{93EA48C9-F9A5-4AC8-B520-9ECCBD1428ED}" srcOrd="1" destOrd="0" presId="urn:microsoft.com/office/officeart/2005/8/layout/target3"/>
    <dgm:cxn modelId="{40DC495C-CCDA-4E99-925D-03249800CC34}" type="presOf" srcId="{26E508EE-1410-4837-8D24-4B1767B8A454}" destId="{9C1DDDE6-8C1B-4310-A1C6-D0D98D9BEB8D}" srcOrd="0" destOrd="0" presId="urn:microsoft.com/office/officeart/2005/8/layout/target3"/>
    <dgm:cxn modelId="{3BB7B16D-3393-45D0-8792-A043FEB24676}" type="presOf" srcId="{89D5BB75-010A-4A02-BA98-A0CE8926C80A}" destId="{64FD0784-6258-497B-A774-F75620111941}" srcOrd="0" destOrd="0" presId="urn:microsoft.com/office/officeart/2005/8/layout/target3"/>
    <dgm:cxn modelId="{769E1FB6-FBF9-4B8F-BF2D-52ACD6C23825}" srcId="{864B4EDB-4FB8-4FB1-A30B-43C9AEC5947D}" destId="{988CC9C1-1D0F-4F54-8969-9D7A99C18180}" srcOrd="0" destOrd="0" parTransId="{A3A4272E-28A9-469B-BF9A-9D8094B1284B}" sibTransId="{DC04260E-A703-4C79-960A-7E38B3647EA9}"/>
    <dgm:cxn modelId="{B2D5C186-4AA6-48E8-83DC-1D18ACB8A1B5}" type="presOf" srcId="{26E508EE-1410-4837-8D24-4B1767B8A454}" destId="{0F5E86F3-88B1-4C48-B414-1D91227C5596}" srcOrd="1" destOrd="0" presId="urn:microsoft.com/office/officeart/2005/8/layout/target3"/>
    <dgm:cxn modelId="{ED8205B4-8E6D-4623-8478-309CD1096707}" type="presOf" srcId="{988CC9C1-1D0F-4F54-8969-9D7A99C18180}" destId="{E2AAF233-6228-4227-B545-3210FF0A1157}" srcOrd="0" destOrd="0" presId="urn:microsoft.com/office/officeart/2005/8/layout/target3"/>
    <dgm:cxn modelId="{947A09EF-2FC7-4C39-993D-A7C643A3CBCD}" srcId="{864B4EDB-4FB8-4FB1-A30B-43C9AEC5947D}" destId="{26E508EE-1410-4837-8D24-4B1767B8A454}" srcOrd="1" destOrd="0" parTransId="{E1F6C826-A87C-49BF-A6C1-BB95BD7FA523}" sibTransId="{E7402481-8C88-463B-B87B-7CA7E43F44A4}"/>
    <dgm:cxn modelId="{F136CDEA-C427-4FF0-8BD1-75EAE4041DE9}" type="presParOf" srcId="{9A277ADB-0E7A-49E3-8415-024AFA80629C}" destId="{F9D94287-7D1E-4A6D-9CA7-8114FC705FF7}" srcOrd="0" destOrd="0" presId="urn:microsoft.com/office/officeart/2005/8/layout/target3"/>
    <dgm:cxn modelId="{42E0627C-0241-482D-A143-B5067F9B4BA9}" type="presParOf" srcId="{9A277ADB-0E7A-49E3-8415-024AFA80629C}" destId="{8846025E-8A83-4FE3-B8B4-5DEBDAC099DE}" srcOrd="1" destOrd="0" presId="urn:microsoft.com/office/officeart/2005/8/layout/target3"/>
    <dgm:cxn modelId="{B67FA24E-66A9-40A9-9D37-6A2039D4068F}" type="presParOf" srcId="{9A277ADB-0E7A-49E3-8415-024AFA80629C}" destId="{E2AAF233-6228-4227-B545-3210FF0A1157}" srcOrd="2" destOrd="0" presId="urn:microsoft.com/office/officeart/2005/8/layout/target3"/>
    <dgm:cxn modelId="{7088319A-F0AC-4733-A902-D6556F175738}" type="presParOf" srcId="{9A277ADB-0E7A-49E3-8415-024AFA80629C}" destId="{B61EC5CE-0787-4E8C-94EF-AEBF3314DC44}" srcOrd="3" destOrd="0" presId="urn:microsoft.com/office/officeart/2005/8/layout/target3"/>
    <dgm:cxn modelId="{65C82A7D-90D7-4F84-A2F5-62BEC1427D40}" type="presParOf" srcId="{9A277ADB-0E7A-49E3-8415-024AFA80629C}" destId="{2A069E86-B102-4865-834C-6187B7B8A243}" srcOrd="4" destOrd="0" presId="urn:microsoft.com/office/officeart/2005/8/layout/target3"/>
    <dgm:cxn modelId="{6614C496-294B-476F-92CF-9B817D3ADBB2}" type="presParOf" srcId="{9A277ADB-0E7A-49E3-8415-024AFA80629C}" destId="{9C1DDDE6-8C1B-4310-A1C6-D0D98D9BEB8D}" srcOrd="5" destOrd="0" presId="urn:microsoft.com/office/officeart/2005/8/layout/target3"/>
    <dgm:cxn modelId="{5761ABA5-9C6F-4874-BEB0-ED1F47F09BD8}" type="presParOf" srcId="{9A277ADB-0E7A-49E3-8415-024AFA80629C}" destId="{23CBF3B8-1625-43BD-8B81-56E53BFF23C8}" srcOrd="6" destOrd="0" presId="urn:microsoft.com/office/officeart/2005/8/layout/target3"/>
    <dgm:cxn modelId="{D31F8041-280A-4507-9B37-8178DD886E93}" type="presParOf" srcId="{9A277ADB-0E7A-49E3-8415-024AFA80629C}" destId="{8A4C7339-8F10-46D6-8C84-972AC301B05D}" srcOrd="7" destOrd="0" presId="urn:microsoft.com/office/officeart/2005/8/layout/target3"/>
    <dgm:cxn modelId="{88CBF358-2E7D-4992-B490-2C6908B3213C}" type="presParOf" srcId="{9A277ADB-0E7A-49E3-8415-024AFA80629C}" destId="{64FD0784-6258-497B-A774-F75620111941}" srcOrd="8" destOrd="0" presId="urn:microsoft.com/office/officeart/2005/8/layout/target3"/>
    <dgm:cxn modelId="{6F618BCE-A0D4-47AC-A7F6-45840F84CF99}" type="presParOf" srcId="{9A277ADB-0E7A-49E3-8415-024AFA80629C}" destId="{93EA48C9-F9A5-4AC8-B520-9ECCBD1428ED}" srcOrd="9" destOrd="0" presId="urn:microsoft.com/office/officeart/2005/8/layout/target3"/>
    <dgm:cxn modelId="{ABAD1062-3018-45F9-A295-F027B22E705A}" type="presParOf" srcId="{9A277ADB-0E7A-49E3-8415-024AFA80629C}" destId="{0F5E86F3-88B1-4C48-B414-1D91227C5596}" srcOrd="10" destOrd="0" presId="urn:microsoft.com/office/officeart/2005/8/layout/target3"/>
    <dgm:cxn modelId="{F45A3CD0-F13C-4056-89E7-CCC53610FDDA}" type="presParOf" srcId="{9A277ADB-0E7A-49E3-8415-024AFA80629C}" destId="{E9F48464-3B36-46CF-B981-2EFCA0B20A8B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C7C67C-AFD2-45F4-8968-AB87BEE2D841}">
      <dsp:nvSpPr>
        <dsp:cNvPr id="0" name=""/>
        <dsp:cNvSpPr/>
      </dsp:nvSpPr>
      <dsp:spPr>
        <a:xfrm>
          <a:off x="0" y="0"/>
          <a:ext cx="2743199" cy="2743199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D38723-8195-4B77-9C2B-3BCA52512C9C}">
      <dsp:nvSpPr>
        <dsp:cNvPr id="0" name=""/>
        <dsp:cNvSpPr/>
      </dsp:nvSpPr>
      <dsp:spPr>
        <a:xfrm>
          <a:off x="1371599" y="0"/>
          <a:ext cx="7010400" cy="27431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haroni" pitchFamily="2" charset="-79"/>
              <a:cs typeface="Aharoni" pitchFamily="2" charset="-79"/>
            </a:rPr>
            <a:t>1. Inaccuracy in weight.</a:t>
          </a:r>
          <a:endParaRPr lang="en-US" sz="2400" kern="1200" dirty="0">
            <a:latin typeface="Aharoni" pitchFamily="2" charset="-79"/>
            <a:cs typeface="Aharoni" pitchFamily="2" charset="-79"/>
          </a:endParaRPr>
        </a:p>
      </dsp:txBody>
      <dsp:txXfrm>
        <a:off x="1371599" y="0"/>
        <a:ext cx="7010400" cy="822961"/>
      </dsp:txXfrm>
    </dsp:sp>
    <dsp:sp modelId="{8323F284-1708-46E5-B061-AE2CDC925C61}">
      <dsp:nvSpPr>
        <dsp:cNvPr id="0" name=""/>
        <dsp:cNvSpPr/>
      </dsp:nvSpPr>
      <dsp:spPr>
        <a:xfrm>
          <a:off x="480060" y="822961"/>
          <a:ext cx="1783078" cy="1783078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4822484"/>
            <a:satOff val="-4333"/>
            <a:lumOff val="-686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3E819C-B126-4534-BD0A-B25AE4560A44}">
      <dsp:nvSpPr>
        <dsp:cNvPr id="0" name=""/>
        <dsp:cNvSpPr/>
      </dsp:nvSpPr>
      <dsp:spPr>
        <a:xfrm>
          <a:off x="1371599" y="822961"/>
          <a:ext cx="7010400" cy="178307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4">
              <a:hueOff val="4822484"/>
              <a:satOff val="-4333"/>
              <a:lumOff val="-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haroni" pitchFamily="2" charset="-79"/>
              <a:cs typeface="Aharoni" pitchFamily="2" charset="-79"/>
            </a:rPr>
            <a:t>2. Can not be used for drugs having hygroscopicity because it absorb moisture.</a:t>
          </a:r>
          <a:endParaRPr lang="en-US" sz="2400" kern="1200" dirty="0">
            <a:latin typeface="Aharoni" pitchFamily="2" charset="-79"/>
            <a:cs typeface="Aharoni" pitchFamily="2" charset="-79"/>
          </a:endParaRPr>
        </a:p>
      </dsp:txBody>
      <dsp:txXfrm>
        <a:off x="1371599" y="822961"/>
        <a:ext cx="7010400" cy="822959"/>
      </dsp:txXfrm>
    </dsp:sp>
    <dsp:sp modelId="{F701D89D-7A99-47DD-8506-9BCC658DC2A4}">
      <dsp:nvSpPr>
        <dsp:cNvPr id="0" name=""/>
        <dsp:cNvSpPr/>
      </dsp:nvSpPr>
      <dsp:spPr>
        <a:xfrm>
          <a:off x="960120" y="1645920"/>
          <a:ext cx="822959" cy="822959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9644969"/>
            <a:satOff val="-8667"/>
            <a:lumOff val="-1373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03DA56-2FF1-40CA-BAB4-AAED82CEF397}">
      <dsp:nvSpPr>
        <dsp:cNvPr id="0" name=""/>
        <dsp:cNvSpPr/>
      </dsp:nvSpPr>
      <dsp:spPr>
        <a:xfrm>
          <a:off x="1371599" y="1645920"/>
          <a:ext cx="7010400" cy="82295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4">
              <a:hueOff val="9644969"/>
              <a:satOff val="-8667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haroni" pitchFamily="2" charset="-79"/>
              <a:cs typeface="Aharoni" pitchFamily="2" charset="-79"/>
            </a:rPr>
            <a:t>3. Can not be used for powders that have bad taste.</a:t>
          </a:r>
          <a:endParaRPr lang="en-US" sz="2400" kern="1200" dirty="0">
            <a:latin typeface="Aharoni" pitchFamily="2" charset="-79"/>
            <a:cs typeface="Aharoni" pitchFamily="2" charset="-79"/>
          </a:endParaRPr>
        </a:p>
      </dsp:txBody>
      <dsp:txXfrm>
        <a:off x="1371599" y="1645920"/>
        <a:ext cx="7010400" cy="8229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158971-DD4D-4768-AA5D-51B4DC18B20E}">
      <dsp:nvSpPr>
        <dsp:cNvPr id="0" name=""/>
        <dsp:cNvSpPr/>
      </dsp:nvSpPr>
      <dsp:spPr>
        <a:xfrm rot="10800000">
          <a:off x="1641667" y="297"/>
          <a:ext cx="5442280" cy="1083468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7780" tIns="114300" rIns="21336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smtClean="0"/>
            <a:t>Freely flowable powder</a:t>
          </a:r>
          <a:endParaRPr lang="en-US" sz="3000" kern="1200"/>
        </a:p>
      </dsp:txBody>
      <dsp:txXfrm rot="10800000">
        <a:off x="1912534" y="297"/>
        <a:ext cx="5171413" cy="1083468"/>
      </dsp:txXfrm>
    </dsp:sp>
    <dsp:sp modelId="{A97472EA-916B-48ED-AFD8-7889B6010C4A}">
      <dsp:nvSpPr>
        <dsp:cNvPr id="0" name=""/>
        <dsp:cNvSpPr/>
      </dsp:nvSpPr>
      <dsp:spPr>
        <a:xfrm>
          <a:off x="1099932" y="297"/>
          <a:ext cx="1083468" cy="1083468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7B49B2-133F-4637-85FE-D6FD03A0B18F}">
      <dsp:nvSpPr>
        <dsp:cNvPr id="0" name=""/>
        <dsp:cNvSpPr/>
      </dsp:nvSpPr>
      <dsp:spPr>
        <a:xfrm rot="10800000">
          <a:off x="1641667" y="1354633"/>
          <a:ext cx="5442280" cy="1083468"/>
        </a:xfrm>
        <a:prstGeom prst="homePlate">
          <a:avLst/>
        </a:prstGeom>
        <a:solidFill>
          <a:schemeClr val="accent2">
            <a:hueOff val="-9067203"/>
            <a:satOff val="5236"/>
            <a:lumOff val="-9607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7780" tIns="114300" rIns="21336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smtClean="0"/>
            <a:t>Non-freely (sticky) flowable powder</a:t>
          </a:r>
          <a:endParaRPr lang="en-US" sz="3000" kern="1200"/>
        </a:p>
      </dsp:txBody>
      <dsp:txXfrm rot="10800000">
        <a:off x="1912534" y="1354633"/>
        <a:ext cx="5171413" cy="1083468"/>
      </dsp:txXfrm>
    </dsp:sp>
    <dsp:sp modelId="{97CC9579-323E-4D1E-A8E3-B294E0C910FE}">
      <dsp:nvSpPr>
        <dsp:cNvPr id="0" name=""/>
        <dsp:cNvSpPr/>
      </dsp:nvSpPr>
      <dsp:spPr>
        <a:xfrm>
          <a:off x="1099932" y="1354633"/>
          <a:ext cx="1083468" cy="1083468"/>
        </a:xfrm>
        <a:prstGeom prst="ellipse">
          <a:avLst/>
        </a:prstGeom>
        <a:solidFill>
          <a:schemeClr val="accent2">
            <a:tint val="50000"/>
            <a:hueOff val="-8704232"/>
            <a:satOff val="-10450"/>
            <a:lumOff val="-2258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13DC49-DB05-435D-9E7C-DD2DAC92A665}">
      <dsp:nvSpPr>
        <dsp:cNvPr id="0" name=""/>
        <dsp:cNvSpPr/>
      </dsp:nvSpPr>
      <dsp:spPr>
        <a:xfrm rot="10800000">
          <a:off x="1624737" y="279"/>
          <a:ext cx="5442280" cy="101575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7918" tIns="76200" rIns="14224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A- Materials involved.</a:t>
          </a:r>
          <a:endParaRPr lang="en-US" sz="2000" kern="1200" dirty="0"/>
        </a:p>
      </dsp:txBody>
      <dsp:txXfrm rot="10800000">
        <a:off x="1878675" y="279"/>
        <a:ext cx="5188342" cy="1015751"/>
      </dsp:txXfrm>
    </dsp:sp>
    <dsp:sp modelId="{83A451A7-B662-4D9F-810C-F6D66BC26EB7}">
      <dsp:nvSpPr>
        <dsp:cNvPr id="0" name=""/>
        <dsp:cNvSpPr/>
      </dsp:nvSpPr>
      <dsp:spPr>
        <a:xfrm>
          <a:off x="1116861" y="279"/>
          <a:ext cx="1015751" cy="101575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82F4ED-7B72-44A8-A00B-D0F42753B292}">
      <dsp:nvSpPr>
        <dsp:cNvPr id="0" name=""/>
        <dsp:cNvSpPr/>
      </dsp:nvSpPr>
      <dsp:spPr>
        <a:xfrm rot="10800000">
          <a:off x="1624737" y="1269968"/>
          <a:ext cx="5442280" cy="101575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7918" tIns="76200" rIns="14224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B- Type of motion produced in it (like harmonic, circular, random and rotary) .</a:t>
          </a:r>
          <a:endParaRPr lang="en-US" sz="2000" kern="1200" dirty="0"/>
        </a:p>
      </dsp:txBody>
      <dsp:txXfrm rot="10800000">
        <a:off x="1878675" y="1269968"/>
        <a:ext cx="5188342" cy="1015751"/>
      </dsp:txXfrm>
    </dsp:sp>
    <dsp:sp modelId="{B6226F12-3A7F-4DE3-B756-D8A7FAF3D1EA}">
      <dsp:nvSpPr>
        <dsp:cNvPr id="0" name=""/>
        <dsp:cNvSpPr/>
      </dsp:nvSpPr>
      <dsp:spPr>
        <a:xfrm>
          <a:off x="1116861" y="1269968"/>
          <a:ext cx="1015751" cy="101575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22-Feb-16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22-Feb-16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22-Feb-16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22-Feb-16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22-Feb-16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22-Feb-16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22-Feb-16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22-Feb-16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22-Feb-16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22-Feb-16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22-Feb-16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22-Feb-16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990600"/>
            <a:ext cx="7772400" cy="1828800"/>
          </a:xfrm>
        </p:spPr>
        <p:txBody>
          <a:bodyPr anchor="ctr"/>
          <a:lstStyle/>
          <a:p>
            <a:pPr algn="ctr"/>
            <a:r>
              <a:rPr lang="en-US" dirty="0" smtClean="0"/>
              <a:t>Rheology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Lab3 </a:t>
            </a:r>
            <a:r>
              <a:rPr lang="en-US" b="1" dirty="0" smtClean="0">
                <a:solidFill>
                  <a:schemeClr val="tx1"/>
                </a:solidFill>
              </a:rPr>
              <a:t>Industrial Pharmacy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314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992986" y="1828800"/>
            <a:ext cx="3693814" cy="286232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183880" cy="838200"/>
          </a:xfrm>
        </p:spPr>
        <p:txBody>
          <a:bodyPr anchor="ctr">
            <a:normAutofit/>
          </a:bodyPr>
          <a:lstStyle/>
          <a:p>
            <a:r>
              <a:rPr lang="en-US" sz="3200" dirty="0" smtClean="0"/>
              <a:t>4. </a:t>
            </a:r>
            <a:r>
              <a:rPr lang="en-US" sz="3200" dirty="0" smtClean="0">
                <a:solidFill>
                  <a:srgbClr val="7030A0"/>
                </a:solidFill>
              </a:rPr>
              <a:t>Size </a:t>
            </a:r>
            <a:r>
              <a:rPr lang="en-US" sz="3200" dirty="0">
                <a:solidFill>
                  <a:srgbClr val="7030A0"/>
                </a:solidFill>
              </a:rPr>
              <a:t>of the particles: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4343400" cy="51816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just"/>
            <a:r>
              <a:rPr lang="en-US" dirty="0" smtClean="0"/>
              <a:t>Bad Flowability</a:t>
            </a:r>
          </a:p>
          <a:p>
            <a:pPr marL="0" lvl="0" indent="0" algn="just">
              <a:buNone/>
            </a:pPr>
            <a:r>
              <a:rPr lang="en-US" dirty="0" smtClean="0"/>
              <a:t>(</a:t>
            </a:r>
            <a:r>
              <a:rPr lang="en-US" b="1" dirty="0" smtClean="0">
                <a:solidFill>
                  <a:srgbClr val="C00000"/>
                </a:solidFill>
              </a:rPr>
              <a:t>small </a:t>
            </a:r>
            <a:r>
              <a:rPr lang="en-US" b="1" dirty="0">
                <a:solidFill>
                  <a:srgbClr val="C00000"/>
                </a:solidFill>
              </a:rPr>
              <a:t>particles </a:t>
            </a:r>
            <a:r>
              <a:rPr lang="en-US" dirty="0"/>
              <a:t>have </a:t>
            </a:r>
            <a:r>
              <a:rPr lang="en-US" i="1" dirty="0"/>
              <a:t>high surface area </a:t>
            </a:r>
            <a:r>
              <a:rPr lang="en-US" dirty="0"/>
              <a:t>and </a:t>
            </a:r>
            <a:r>
              <a:rPr lang="en-US" i="1" dirty="0"/>
              <a:t>high frictional </a:t>
            </a:r>
            <a:r>
              <a:rPr lang="en-US" i="1" dirty="0" smtClean="0"/>
              <a:t>forces</a:t>
            </a:r>
            <a:r>
              <a:rPr lang="en-US" dirty="0" smtClean="0"/>
              <a:t>).</a:t>
            </a:r>
          </a:p>
          <a:p>
            <a:pPr lvl="0"/>
            <a:endParaRPr lang="en-US" dirty="0"/>
          </a:p>
          <a:p>
            <a:pPr algn="just"/>
            <a:r>
              <a:rPr lang="en-US" u="sng" dirty="0" smtClean="0">
                <a:latin typeface="Arial Black" pitchFamily="34" charset="0"/>
              </a:rPr>
              <a:t>Note:</a:t>
            </a:r>
            <a:r>
              <a:rPr lang="en-US" dirty="0" smtClean="0"/>
              <a:t> 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if 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the size of the particle is too large it may not be able to enter the orifices of the instrument.</a:t>
            </a:r>
          </a:p>
          <a:p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992986" y="2790046"/>
            <a:ext cx="685800" cy="681038"/>
          </a:xfrm>
          <a:prstGeom prst="rect">
            <a:avLst/>
          </a:prstGeom>
          <a:solidFill>
            <a:srgbClr val="FFFFFF"/>
          </a:solidFill>
          <a:ln w="9525">
            <a:solidFill>
              <a:srgbClr val="8C0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Flow rate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324600" y="4114800"/>
            <a:ext cx="1447800" cy="4222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Particle size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5791200" y="2436812"/>
            <a:ext cx="2406650" cy="1527175"/>
          </a:xfrm>
          <a:custGeom>
            <a:avLst/>
            <a:gdLst>
              <a:gd name="T0" fmla="*/ 0 w 3790"/>
              <a:gd name="T1" fmla="*/ 2405 h 2405"/>
              <a:gd name="T2" fmla="*/ 1874 w 3790"/>
              <a:gd name="T3" fmla="*/ 0 h 2405"/>
              <a:gd name="T4" fmla="*/ 3790 w 3790"/>
              <a:gd name="T5" fmla="*/ 2405 h 2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90" h="2405">
                <a:moveTo>
                  <a:pt x="0" y="2405"/>
                </a:moveTo>
                <a:cubicBezTo>
                  <a:pt x="621" y="1202"/>
                  <a:pt x="1242" y="0"/>
                  <a:pt x="1874" y="0"/>
                </a:cubicBezTo>
                <a:cubicBezTo>
                  <a:pt x="2506" y="0"/>
                  <a:pt x="3148" y="1202"/>
                  <a:pt x="3790" y="2405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3079" name="AutoShape 7"/>
          <p:cNvCxnSpPr>
            <a:cxnSpLocks noChangeShapeType="1"/>
          </p:cNvCxnSpPr>
          <p:nvPr/>
        </p:nvCxnSpPr>
        <p:spPr bwMode="auto">
          <a:xfrm flipV="1">
            <a:off x="5791200" y="2324115"/>
            <a:ext cx="0" cy="16129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0" name="AutoShape 8"/>
          <p:cNvCxnSpPr>
            <a:cxnSpLocks noChangeShapeType="1"/>
          </p:cNvCxnSpPr>
          <p:nvPr/>
        </p:nvCxnSpPr>
        <p:spPr bwMode="auto">
          <a:xfrm>
            <a:off x="5791200" y="3962400"/>
            <a:ext cx="28543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1" name="AutoShape 9"/>
          <p:cNvCxnSpPr>
            <a:cxnSpLocks noChangeShapeType="1"/>
          </p:cNvCxnSpPr>
          <p:nvPr/>
        </p:nvCxnSpPr>
        <p:spPr bwMode="auto">
          <a:xfrm>
            <a:off x="6982422" y="2436812"/>
            <a:ext cx="0" cy="1527175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51042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83880" cy="1051560"/>
          </a:xfrm>
        </p:spPr>
        <p:txBody>
          <a:bodyPr anchor="ctr"/>
          <a:lstStyle/>
          <a:p>
            <a:r>
              <a:rPr lang="en-US" dirty="0" smtClean="0"/>
              <a:t>5. </a:t>
            </a:r>
            <a:r>
              <a:rPr lang="en-US" dirty="0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Moisture</a:t>
            </a:r>
            <a:r>
              <a:rPr lang="en-US" dirty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183880" cy="418795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>
                <a:latin typeface="Aharoni" pitchFamily="2" charset="-79"/>
                <a:cs typeface="Aharoni" pitchFamily="2" charset="-79"/>
              </a:rPr>
              <a:t>Good Flow</a:t>
            </a:r>
            <a:r>
              <a:rPr lang="en-US" dirty="0" smtClean="0"/>
              <a:t>: The </a:t>
            </a:r>
            <a:r>
              <a:rPr lang="en-US" dirty="0"/>
              <a:t>flow by the absorbed layer of moisture on the particle </a:t>
            </a:r>
            <a:r>
              <a:rPr lang="en-US" dirty="0" smtClean="0"/>
              <a:t>surface</a:t>
            </a:r>
          </a:p>
          <a:p>
            <a:pPr marL="0" lvl="0" indent="0" algn="ctr">
              <a:buNone/>
            </a:pPr>
            <a:r>
              <a:rPr lang="en-US" dirty="0" smtClean="0"/>
              <a:t> </a:t>
            </a:r>
          </a:p>
          <a:p>
            <a:pPr marL="0" lvl="0" indent="0" algn="just">
              <a:buNone/>
            </a:pPr>
            <a:r>
              <a:rPr lang="en-US" dirty="0" smtClean="0"/>
              <a:t> Reduce </a:t>
            </a:r>
            <a:r>
              <a:rPr lang="en-US" dirty="0"/>
              <a:t>the chance of any complicating electrostatic effect by producing conduction path of charge </a:t>
            </a:r>
            <a:r>
              <a:rPr lang="en-US" dirty="0" smtClean="0"/>
              <a:t>dissipation. </a:t>
            </a:r>
          </a:p>
          <a:p>
            <a:pPr marL="0" lvl="0" indent="0">
              <a:buNone/>
            </a:pPr>
            <a:endParaRPr lang="en-US" dirty="0"/>
          </a:p>
          <a:p>
            <a:pPr algn="ctr"/>
            <a:r>
              <a:rPr lang="en-US" b="1" dirty="0" smtClean="0">
                <a:latin typeface="Aharoni" pitchFamily="2" charset="-79"/>
                <a:cs typeface="Aharoni" pitchFamily="2" charset="-79"/>
              </a:rPr>
              <a:t>Bad Flow: </a:t>
            </a:r>
            <a:r>
              <a:rPr lang="en-US" dirty="0" smtClean="0"/>
              <a:t>Excessive </a:t>
            </a:r>
            <a:r>
              <a:rPr lang="en-US" dirty="0"/>
              <a:t>moisture higher than that of 50 % </a:t>
            </a:r>
            <a:endParaRPr lang="en-US" dirty="0" smtClean="0"/>
          </a:p>
          <a:p>
            <a:pPr algn="just"/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forming </a:t>
            </a:r>
            <a:r>
              <a:rPr lang="en-US" dirty="0"/>
              <a:t>moisture bridges between particle which will cause </a:t>
            </a:r>
            <a:r>
              <a:rPr lang="en-US" dirty="0" smtClean="0"/>
              <a:t>sticky mixture.  </a:t>
            </a:r>
            <a:endParaRPr lang="en-US" dirty="0"/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4419600" y="2438400"/>
            <a:ext cx="3048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4419600" y="4800600"/>
            <a:ext cx="3048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106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60080" cy="1051560"/>
          </a:xfrm>
        </p:spPr>
        <p:txBody>
          <a:bodyPr anchor="ctr">
            <a:normAutofit fontScale="90000"/>
          </a:bodyPr>
          <a:lstStyle/>
          <a:p>
            <a:r>
              <a:rPr lang="en-US" u="sng" dirty="0">
                <a:solidFill>
                  <a:srgbClr val="C00000"/>
                </a:solidFill>
                <a:effectLst/>
              </a:rPr>
              <a:t>Note: 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sz="3100" dirty="0" smtClean="0">
                <a:solidFill>
                  <a:srgbClr val="002060"/>
                </a:solidFill>
                <a:effectLst/>
              </a:rPr>
              <a:t>Bad </a:t>
            </a:r>
            <a:r>
              <a:rPr lang="en-US" sz="3100" dirty="0">
                <a:solidFill>
                  <a:srgbClr val="002060"/>
                </a:solidFill>
                <a:effectLst/>
              </a:rPr>
              <a:t>flowable powder may cause the following :</a:t>
            </a:r>
            <a:br>
              <a:rPr lang="en-US" sz="3100" dirty="0">
                <a:solidFill>
                  <a:srgbClr val="002060"/>
                </a:solidFill>
                <a:effectLst/>
              </a:rPr>
            </a:b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8397443"/>
              </p:ext>
            </p:extLst>
          </p:nvPr>
        </p:nvGraphicFramePr>
        <p:xfrm>
          <a:off x="457200" y="1981200"/>
          <a:ext cx="8183880" cy="3959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462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838200"/>
          </a:xfrm>
        </p:spPr>
        <p:txBody>
          <a:bodyPr anchor="ctr">
            <a:norm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Improving flowability</a:t>
            </a:r>
            <a:endParaRPr lang="en-US" sz="2800" dirty="0">
              <a:solidFill>
                <a:srgbClr val="C0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1216634"/>
              </p:ext>
            </p:extLst>
          </p:nvPr>
        </p:nvGraphicFramePr>
        <p:xfrm>
          <a:off x="457200" y="1219200"/>
          <a:ext cx="818388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216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</p:spPr>
        <p:txBody>
          <a:bodyPr anchor="ctr">
            <a:normAutofit/>
          </a:bodyPr>
          <a:lstStyle/>
          <a:p>
            <a:r>
              <a:rPr lang="en-US" sz="2800" dirty="0"/>
              <a:t>Measurement of flowability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183880" cy="5181600"/>
          </a:xfrm>
        </p:spPr>
        <p:txBody>
          <a:bodyPr>
            <a:normAutofit fontScale="70000" lnSpcReduction="20000"/>
          </a:bodyPr>
          <a:lstStyle/>
          <a:p>
            <a:pPr marL="514350" lvl="0" indent="-514350" algn="just">
              <a:buAutoNum type="arabicPeriod"/>
            </a:pPr>
            <a:r>
              <a:rPr lang="en-US" sz="3800" b="1" dirty="0" smtClean="0">
                <a:latin typeface="Aharoni" pitchFamily="2" charset="-79"/>
                <a:cs typeface="Aharoni" pitchFamily="2" charset="-79"/>
              </a:rPr>
              <a:t>Flow </a:t>
            </a:r>
            <a:r>
              <a:rPr lang="en-US" sz="3800" b="1" dirty="0">
                <a:latin typeface="Aharoni" pitchFamily="2" charset="-79"/>
                <a:cs typeface="Aharoni" pitchFamily="2" charset="-79"/>
              </a:rPr>
              <a:t>meter </a:t>
            </a:r>
            <a:endParaRPr lang="en-US" sz="3800" b="1" dirty="0" smtClean="0">
              <a:latin typeface="Aharoni" pitchFamily="2" charset="-79"/>
              <a:cs typeface="Aharoni" pitchFamily="2" charset="-79"/>
            </a:endParaRPr>
          </a:p>
          <a:p>
            <a:pPr marL="0" lvl="0" indent="0" algn="just">
              <a:buNone/>
            </a:pPr>
            <a:r>
              <a:rPr lang="en-US" sz="3800" dirty="0" smtClean="0">
                <a:latin typeface="Arial Narrow" pitchFamily="34" charset="0"/>
              </a:rPr>
              <a:t>(</a:t>
            </a:r>
            <a:r>
              <a:rPr lang="en-US" sz="3800" dirty="0">
                <a:latin typeface="Arial Narrow" pitchFamily="34" charset="0"/>
              </a:rPr>
              <a:t>determine the flow rate and </a:t>
            </a:r>
            <a:r>
              <a:rPr lang="en-US" sz="3800" dirty="0" smtClean="0">
                <a:latin typeface="Arial Narrow" pitchFamily="34" charset="0"/>
              </a:rPr>
              <a:t>provide </a:t>
            </a:r>
            <a:r>
              <a:rPr lang="en-US" sz="3800" dirty="0">
                <a:latin typeface="Arial Narrow" pitchFamily="34" charset="0"/>
              </a:rPr>
              <a:t>a means of quantifying uniformity of flow</a:t>
            </a:r>
            <a:r>
              <a:rPr lang="en-US" sz="3800" dirty="0" smtClean="0">
                <a:latin typeface="Arial Narrow" pitchFamily="34" charset="0"/>
              </a:rPr>
              <a:t>).</a:t>
            </a:r>
          </a:p>
          <a:p>
            <a:pPr marL="0" indent="0" algn="just">
              <a:buNone/>
            </a:pPr>
            <a:r>
              <a:rPr lang="en-US" sz="3200" dirty="0" smtClean="0">
                <a:latin typeface="Arial Narrow" pitchFamily="34" charset="0"/>
              </a:rPr>
              <a:t> </a:t>
            </a:r>
            <a:endParaRPr lang="en-US" sz="3200" dirty="0">
              <a:latin typeface="Arial Narrow" pitchFamily="34" charset="0"/>
            </a:endParaRPr>
          </a:p>
          <a:p>
            <a:pPr marL="514350" lvl="0" indent="-514350" algn="just">
              <a:buFont typeface="+mj-lt"/>
              <a:buAutoNum type="arabicPeriod" startAt="2"/>
            </a:pPr>
            <a:r>
              <a:rPr lang="en-US" sz="3800" dirty="0" smtClean="0">
                <a:latin typeface="Aharoni" pitchFamily="2" charset="-79"/>
                <a:cs typeface="Aharoni" pitchFamily="2" charset="-79"/>
              </a:rPr>
              <a:t>Angle </a:t>
            </a:r>
            <a:r>
              <a:rPr lang="en-US" sz="3800" dirty="0">
                <a:latin typeface="Aharoni" pitchFamily="2" charset="-79"/>
                <a:cs typeface="Aharoni" pitchFamily="2" charset="-79"/>
              </a:rPr>
              <a:t>of </a:t>
            </a:r>
            <a:r>
              <a:rPr lang="en-US" sz="3800" dirty="0" smtClean="0">
                <a:latin typeface="Aharoni" pitchFamily="2" charset="-79"/>
                <a:cs typeface="Aharoni" pitchFamily="2" charset="-79"/>
              </a:rPr>
              <a:t>repose (funnel </a:t>
            </a:r>
            <a:r>
              <a:rPr lang="en-US" sz="3800" dirty="0">
                <a:latin typeface="Aharoni" pitchFamily="2" charset="-79"/>
                <a:cs typeface="Aharoni" pitchFamily="2" charset="-79"/>
              </a:rPr>
              <a:t>and petri dish </a:t>
            </a:r>
            <a:r>
              <a:rPr lang="en-US" sz="3800" dirty="0" smtClean="0">
                <a:latin typeface="Aharoni" pitchFamily="2" charset="-79"/>
                <a:cs typeface="Aharoni" pitchFamily="2" charset="-79"/>
              </a:rPr>
              <a:t>method)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 </a:t>
            </a:r>
          </a:p>
          <a:p>
            <a:pPr marL="0" lvl="0" indent="0" algn="just">
              <a:buNone/>
            </a:pPr>
            <a:r>
              <a:rPr lang="en-US" dirty="0" smtClean="0"/>
              <a:t>Simple </a:t>
            </a:r>
            <a:r>
              <a:rPr lang="en-US" dirty="0"/>
              <a:t>method for estimating the flow properties of a powder, </a:t>
            </a:r>
            <a:r>
              <a:rPr lang="en-US" dirty="0" smtClean="0"/>
              <a:t>by </a:t>
            </a:r>
            <a:r>
              <a:rPr lang="en-US" dirty="0"/>
              <a:t>allowing the powder to flow through a funnel and fall freely onto a surface, the 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height and the diameter</a:t>
            </a:r>
            <a:r>
              <a:rPr lang="en-US" dirty="0"/>
              <a:t> of the resulting cone will be measured and the 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angle of repose 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(</a:t>
            </a:r>
            <a:r>
              <a:rPr lang="en-US" dirty="0" smtClean="0"/>
              <a:t>which </a:t>
            </a:r>
            <a:r>
              <a:rPr lang="en-US" dirty="0"/>
              <a:t>is the maximum angle </a:t>
            </a:r>
            <a:r>
              <a:rPr lang="en-US" dirty="0" smtClean="0"/>
              <a:t>between </a:t>
            </a:r>
            <a:r>
              <a:rPr lang="en-US" dirty="0"/>
              <a:t>the free standing surface of the powder heap and the horizontal </a:t>
            </a:r>
            <a:r>
              <a:rPr lang="en-US" dirty="0" smtClean="0"/>
              <a:t>plane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)</a:t>
            </a:r>
            <a:r>
              <a:rPr lang="en-US" dirty="0" smtClean="0"/>
              <a:t>.</a:t>
            </a:r>
          </a:p>
          <a:p>
            <a:pPr marL="0" lvl="0" indent="0" algn="just">
              <a:buNone/>
            </a:pPr>
            <a:r>
              <a:rPr lang="en-US" dirty="0" smtClean="0"/>
              <a:t> </a:t>
            </a:r>
          </a:p>
          <a:p>
            <a:pPr marL="0" lvl="0" indent="0" algn="just">
              <a:buNone/>
            </a:pPr>
            <a:r>
              <a:rPr lang="en-US" dirty="0" smtClean="0"/>
              <a:t>This </a:t>
            </a:r>
            <a:r>
              <a:rPr lang="en-US" dirty="0"/>
              <a:t>angle can be calculated from the following equation:</a:t>
            </a:r>
          </a:p>
          <a:p>
            <a:pPr marL="0" indent="0" algn="just">
              <a:buNone/>
            </a:pPr>
            <a:r>
              <a:rPr lang="en-US" dirty="0"/>
              <a:t>tan θ = h / r</a:t>
            </a:r>
          </a:p>
          <a:p>
            <a:pPr marL="0" indent="0" algn="just">
              <a:buNone/>
            </a:pPr>
            <a:r>
              <a:rPr lang="en-US" dirty="0"/>
              <a:t>Where θ = angle of repose, h = height of the powder cone, and r = radius of the cone.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89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4145280" cy="5337048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dirty="0" smtClean="0"/>
              <a:t>- Angle </a:t>
            </a:r>
            <a:r>
              <a:rPr lang="en-US" dirty="0"/>
              <a:t>of repose range from 0°- 90° depending on type of powder, it is related to density, surface area, shape of particles, coefficient of friction of the </a:t>
            </a:r>
            <a:r>
              <a:rPr lang="en-US" dirty="0" smtClean="0"/>
              <a:t>material.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 smtClean="0"/>
              <a:t>- The </a:t>
            </a:r>
            <a:r>
              <a:rPr lang="en-US" dirty="0"/>
              <a:t>value of angle of repose increases if the powder is cohesive.  </a:t>
            </a:r>
          </a:p>
          <a:p>
            <a:endParaRPr lang="en-US" dirty="0"/>
          </a:p>
        </p:txBody>
      </p:sp>
      <p:pic>
        <p:nvPicPr>
          <p:cNvPr id="4098" name="Picture 2" descr="http://ts1.mm.bing.net/th?&amp;id=HN.608035161927847421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33400"/>
            <a:ext cx="3590925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ts1.mm.bing.net/th?&amp;id=HN.608054996087475483&amp;w=300&amp;h=300&amp;c=0&amp;pid=1.9&amp;rs=0&amp;p=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2999" y="4114800"/>
            <a:ext cx="3590925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957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83880" cy="1051560"/>
          </a:xfrm>
        </p:spPr>
        <p:txBody>
          <a:bodyPr anchor="t">
            <a:noAutofit/>
          </a:bodyPr>
          <a:lstStyle/>
          <a:p>
            <a:pPr algn="just"/>
            <a:r>
              <a:rPr lang="en-US" sz="2400" dirty="0">
                <a:solidFill>
                  <a:schemeClr val="tx1"/>
                </a:solidFill>
                <a:effectLst/>
              </a:rPr>
              <a:t>This table represent the scale of flow determined from Carr’s scale of flowability:</a:t>
            </a:r>
            <a:br>
              <a:rPr lang="en-US" sz="2400" dirty="0">
                <a:solidFill>
                  <a:schemeClr val="tx1"/>
                </a:solidFill>
                <a:effectLst/>
              </a:rPr>
            </a:b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1011713"/>
              </p:ext>
            </p:extLst>
          </p:nvPr>
        </p:nvGraphicFramePr>
        <p:xfrm>
          <a:off x="533400" y="1523998"/>
          <a:ext cx="8077200" cy="4343401"/>
        </p:xfrm>
        <a:graphic>
          <a:graphicData uri="http://schemas.openxmlformats.org/drawingml/2006/table">
            <a:tbl>
              <a:tblPr rtl="1" firstRow="1" firstCol="1" bandRow="1">
                <a:tableStyleId>{00A15C55-8517-42AA-B614-E9B94910E393}</a:tableStyleId>
              </a:tblPr>
              <a:tblGrid>
                <a:gridCol w="3091812"/>
                <a:gridCol w="4985388"/>
              </a:tblGrid>
              <a:tr h="569802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Angle of repose 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Flow property 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  <a:tr h="59509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25° -30°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Excellent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  <a:tr h="569802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31°-35°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Good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  <a:tr h="670577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36°-40°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Fair </a:t>
                      </a:r>
                      <a:r>
                        <a:rPr lang="en-US" sz="2400" dirty="0" smtClean="0">
                          <a:effectLst/>
                        </a:rPr>
                        <a:t>(aid </a:t>
                      </a:r>
                      <a:r>
                        <a:rPr lang="en-US" sz="2400" dirty="0">
                          <a:effectLst/>
                        </a:rPr>
                        <a:t>not required)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  <a:tr h="683158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41°-45°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Passable </a:t>
                      </a:r>
                      <a:r>
                        <a:rPr lang="en-US" sz="2400" dirty="0" smtClean="0">
                          <a:effectLst/>
                        </a:rPr>
                        <a:t>(may </a:t>
                      </a:r>
                      <a:r>
                        <a:rPr lang="en-US" sz="2400" dirty="0">
                          <a:effectLst/>
                        </a:rPr>
                        <a:t>hang up)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  <a:tr h="68517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46°-55°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Poor </a:t>
                      </a:r>
                      <a:r>
                        <a:rPr lang="en-US" sz="2400" dirty="0" smtClean="0">
                          <a:effectLst/>
                        </a:rPr>
                        <a:t>(must </a:t>
                      </a:r>
                      <a:r>
                        <a:rPr lang="en-US" sz="2400" dirty="0">
                          <a:effectLst/>
                        </a:rPr>
                        <a:t>agitate , </a:t>
                      </a:r>
                      <a:r>
                        <a:rPr lang="en-US" sz="2400" dirty="0" smtClean="0">
                          <a:effectLst/>
                        </a:rPr>
                        <a:t>vibrate)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  <a:tr h="569802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&gt; 55°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Very poor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706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33400"/>
            <a:ext cx="82296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20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183880" cy="1219200"/>
          </a:xfrm>
        </p:spPr>
        <p:txBody>
          <a:bodyPr anchor="ctr"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183880" cy="3578352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>
                <a:latin typeface="Aharoni" pitchFamily="2" charset="-79"/>
                <a:cs typeface="Aharoni" pitchFamily="2" charset="-79"/>
              </a:rPr>
              <a:t>Rheology is the flow properties of pharmacological particles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.</a:t>
            </a:r>
          </a:p>
          <a:p>
            <a:pPr marL="0" indent="0" algn="ctr">
              <a:buNone/>
            </a:pPr>
            <a:endParaRPr lang="en-US" sz="3600" dirty="0">
              <a:latin typeface="Aharoni" pitchFamily="2" charset="-79"/>
              <a:cs typeface="Aharoni" pitchFamily="2" charset="-79"/>
            </a:endParaRPr>
          </a:p>
          <a:p>
            <a:pPr marL="0" indent="0" algn="ctr">
              <a:buNone/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Rheo= Flow</a:t>
            </a:r>
            <a:endParaRPr lang="en-US" sz="3600" dirty="0">
              <a:latin typeface="Aharoni" pitchFamily="2" charset="-79"/>
              <a:cs typeface="Aharoni" pitchFamily="2" charset="-79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93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83880" cy="1051560"/>
          </a:xfrm>
        </p:spPr>
        <p:txBody>
          <a:bodyPr anchor="ctr">
            <a:normAutofit fontScale="90000"/>
          </a:bodyPr>
          <a:lstStyle/>
          <a:p>
            <a:r>
              <a:rPr lang="en-US" dirty="0" smtClean="0"/>
              <a:t>Disadvantages of using powders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183880" cy="2286000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The most </a:t>
            </a:r>
            <a:r>
              <a:rPr lang="en-US" dirty="0"/>
              <a:t>popular dosage forms was powder </a:t>
            </a:r>
            <a:r>
              <a:rPr lang="en-US" dirty="0" smtClean="0"/>
              <a:t>but by </a:t>
            </a:r>
            <a:r>
              <a:rPr lang="en-US" dirty="0"/>
              <a:t>time it’s converted to tablets and capsules because </a:t>
            </a:r>
            <a:r>
              <a:rPr lang="en-US" dirty="0" smtClean="0"/>
              <a:t>of the </a:t>
            </a:r>
            <a:r>
              <a:rPr lang="en-US" dirty="0"/>
              <a:t>following  disadvantages </a:t>
            </a:r>
            <a:r>
              <a:rPr lang="en-US" dirty="0" smtClean="0"/>
              <a:t>of </a:t>
            </a:r>
            <a:r>
              <a:rPr lang="en-US" dirty="0"/>
              <a:t>powder dosage </a:t>
            </a:r>
            <a:r>
              <a:rPr lang="en-US" dirty="0" smtClean="0"/>
              <a:t>form: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978432460"/>
              </p:ext>
            </p:extLst>
          </p:nvPr>
        </p:nvGraphicFramePr>
        <p:xfrm>
          <a:off x="381000" y="3810000"/>
          <a:ext cx="8382000" cy="274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81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1051560"/>
          </a:xfrm>
        </p:spPr>
        <p:txBody>
          <a:bodyPr anchor="ctr">
            <a:normAutofit/>
          </a:bodyPr>
          <a:lstStyle/>
          <a:p>
            <a:pPr algn="ctr"/>
            <a:r>
              <a:rPr lang="en-US" sz="2800" dirty="0" smtClean="0"/>
              <a:t>Why we study rheology of powder!!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183880" cy="4648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Aharoni" pitchFamily="2" charset="-79"/>
                <a:cs typeface="Aharoni" pitchFamily="2" charset="-79"/>
              </a:rPr>
              <a:t>Powder 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or 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granules utilized 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in a particular form during some phase of 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manufacture. </a:t>
            </a:r>
          </a:p>
          <a:p>
            <a:endParaRPr lang="en-US" dirty="0"/>
          </a:p>
          <a:p>
            <a:pPr marL="0" indent="0" algn="just">
              <a:buNone/>
            </a:pPr>
            <a:r>
              <a:rPr lang="en-US" b="1" dirty="0" smtClean="0">
                <a:solidFill>
                  <a:srgbClr val="C00000"/>
                </a:solidFill>
              </a:rPr>
              <a:t>i.e.</a:t>
            </a:r>
            <a:r>
              <a:rPr lang="en-US" dirty="0" smtClean="0"/>
              <a:t> (A- </a:t>
            </a:r>
            <a:r>
              <a:rPr lang="en-US" dirty="0" smtClean="0">
                <a:solidFill>
                  <a:srgbClr val="C00000"/>
                </a:solidFill>
              </a:rPr>
              <a:t>Modern </a:t>
            </a:r>
            <a:r>
              <a:rPr lang="en-US" dirty="0">
                <a:solidFill>
                  <a:srgbClr val="C00000"/>
                </a:solidFill>
              </a:rPr>
              <a:t>tablet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machine</a:t>
            </a:r>
            <a:r>
              <a:rPr lang="en-US" dirty="0"/>
              <a:t> can produce 5-20 thousands </a:t>
            </a:r>
            <a:r>
              <a:rPr lang="en-US" dirty="0" smtClean="0"/>
              <a:t>tablets/min, B- </a:t>
            </a:r>
            <a:r>
              <a:rPr lang="en-US" dirty="0" smtClean="0">
                <a:solidFill>
                  <a:srgbClr val="C00000"/>
                </a:solidFill>
              </a:rPr>
              <a:t>Capsule </a:t>
            </a:r>
            <a:r>
              <a:rPr lang="en-US" dirty="0">
                <a:solidFill>
                  <a:srgbClr val="C00000"/>
                </a:solidFill>
              </a:rPr>
              <a:t>machine </a:t>
            </a:r>
            <a:r>
              <a:rPr lang="en-US" dirty="0"/>
              <a:t>can produce about 150 thousands capsules/min </a:t>
            </a:r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To </a:t>
            </a:r>
            <a:r>
              <a:rPr lang="en-US" dirty="0"/>
              <a:t>ensure this type of </a:t>
            </a:r>
            <a:r>
              <a:rPr lang="en-US" dirty="0" smtClean="0"/>
              <a:t>production </a:t>
            </a:r>
            <a:r>
              <a:rPr lang="en-US" b="1" dirty="0" smtClean="0">
                <a:solidFill>
                  <a:srgbClr val="00B050"/>
                </a:solidFill>
              </a:rPr>
              <a:t>(the </a:t>
            </a:r>
            <a:r>
              <a:rPr lang="en-US" b="1" dirty="0">
                <a:solidFill>
                  <a:srgbClr val="00B050"/>
                </a:solidFill>
              </a:rPr>
              <a:t>integrity of powder flow </a:t>
            </a:r>
            <a:r>
              <a:rPr lang="en-US" b="1" dirty="0" smtClean="0">
                <a:solidFill>
                  <a:srgbClr val="00B050"/>
                </a:solidFill>
              </a:rPr>
              <a:t>rate) 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To </a:t>
            </a:r>
            <a:r>
              <a:rPr lang="en-US" dirty="0"/>
              <a:t>ensure flowability of the </a:t>
            </a:r>
            <a:r>
              <a:rPr lang="en-US" dirty="0" smtClean="0"/>
              <a:t>powder.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4147242" y="3919799"/>
            <a:ext cx="4572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4147242" y="5257800"/>
            <a:ext cx="4572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79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83880" cy="105156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en-US" dirty="0" smtClean="0"/>
              <a:t>Types of powder flowability: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5027487"/>
              </p:ext>
            </p:extLst>
          </p:nvPr>
        </p:nvGraphicFramePr>
        <p:xfrm>
          <a:off x="457200" y="2514600"/>
          <a:ext cx="8183880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999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83880" cy="762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en-US" sz="3200" dirty="0" smtClean="0"/>
              <a:t>Factors reducing flow rate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418" y="1447800"/>
            <a:ext cx="8183880" cy="1676400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3300" b="1" dirty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Intermolecular </a:t>
            </a:r>
            <a:r>
              <a:rPr lang="en-US" sz="3300" b="1" dirty="0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forces:</a:t>
            </a:r>
          </a:p>
          <a:p>
            <a:pPr marL="0" lvl="0" indent="0" algn="just">
              <a:buNone/>
            </a:pPr>
            <a:r>
              <a:rPr lang="en-US" dirty="0" smtClean="0"/>
              <a:t>Weak cohesive forces </a:t>
            </a:r>
            <a:r>
              <a:rPr lang="en-US" b="1" dirty="0" smtClean="0"/>
              <a:t>on the surface of the particles </a:t>
            </a:r>
            <a:r>
              <a:rPr lang="en-US" dirty="0" smtClean="0"/>
              <a:t>of </a:t>
            </a:r>
            <a:r>
              <a:rPr lang="en-US" u="sng" dirty="0" smtClean="0"/>
              <a:t>different charges</a:t>
            </a:r>
            <a:r>
              <a:rPr lang="en-US" dirty="0" smtClean="0"/>
              <a:t> (Vander Waals forces).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6418" y="3200400"/>
            <a:ext cx="7848600" cy="221599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0000"/>
                </a:solidFill>
                <a:latin typeface="Arial Narrow" pitchFamily="34" charset="0"/>
              </a:rPr>
              <a:t>E.g. </a:t>
            </a:r>
            <a:r>
              <a:rPr lang="en-US" sz="2400" dirty="0" smtClean="0">
                <a:latin typeface="Arial Narrow" pitchFamily="34" charset="0"/>
              </a:rPr>
              <a:t>When two molecules interact (</a:t>
            </a:r>
            <a:r>
              <a:rPr lang="en-US" sz="2400" dirty="0">
                <a:latin typeface="Arial Narrow" pitchFamily="34" charset="0"/>
              </a:rPr>
              <a:t>brought close </a:t>
            </a:r>
            <a:r>
              <a:rPr lang="en-US" sz="2400" dirty="0" smtClean="0">
                <a:latin typeface="Arial Narrow" pitchFamily="34" charset="0"/>
              </a:rPr>
              <a:t>together) both </a:t>
            </a:r>
            <a:r>
              <a:rPr lang="en-US" sz="2400" dirty="0">
                <a:latin typeface="Arial Narrow" pitchFamily="34" charset="0"/>
              </a:rPr>
              <a:t>repulsive and attractive forces </a:t>
            </a:r>
            <a:r>
              <a:rPr lang="en-US" sz="2400" dirty="0" smtClean="0">
                <a:latin typeface="Arial Narrow" pitchFamily="34" charset="0"/>
              </a:rPr>
              <a:t>(opposite </a:t>
            </a:r>
            <a:r>
              <a:rPr lang="en-US" sz="2400" dirty="0">
                <a:latin typeface="Arial Narrow" pitchFamily="34" charset="0"/>
              </a:rPr>
              <a:t>charges on both molecules are close </a:t>
            </a:r>
            <a:r>
              <a:rPr lang="en-US" sz="2400" dirty="0" smtClean="0">
                <a:latin typeface="Arial Narrow" pitchFamily="34" charset="0"/>
              </a:rPr>
              <a:t>together)operate.</a:t>
            </a:r>
          </a:p>
          <a:p>
            <a:pPr algn="just"/>
            <a:endParaRPr lang="en-US" sz="2400" dirty="0">
              <a:latin typeface="Arial Narrow" pitchFamily="34" charset="0"/>
            </a:endParaRPr>
          </a:p>
          <a:p>
            <a:r>
              <a:rPr lang="en-US" sz="2400" dirty="0" smtClean="0">
                <a:latin typeface="Arial Narrow" pitchFamily="34" charset="0"/>
              </a:rPr>
              <a:t>Molecules </a:t>
            </a:r>
            <a:r>
              <a:rPr lang="en-US" sz="2400" dirty="0">
                <a:latin typeface="Arial Narrow" pitchFamily="34" charset="0"/>
              </a:rPr>
              <a:t>will attract to each other leading to bad flowability.</a:t>
            </a:r>
          </a:p>
          <a:p>
            <a:r>
              <a:rPr lang="en-US" dirty="0"/>
              <a:t>                     </a:t>
            </a:r>
          </a:p>
        </p:txBody>
      </p:sp>
      <p:sp>
        <p:nvSpPr>
          <p:cNvPr id="16" name="Down Arrow 15"/>
          <p:cNvSpPr/>
          <p:nvPr/>
        </p:nvSpPr>
        <p:spPr>
          <a:xfrm>
            <a:off x="4031433" y="4328842"/>
            <a:ext cx="228600" cy="3193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4460718" y="5105400"/>
            <a:ext cx="12192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/>
          <p:cNvGrpSpPr/>
          <p:nvPr/>
        </p:nvGrpSpPr>
        <p:grpSpPr>
          <a:xfrm>
            <a:off x="1828798" y="5330128"/>
            <a:ext cx="5481637" cy="1024262"/>
            <a:chOff x="1904245" y="4195695"/>
            <a:chExt cx="5481637" cy="1024262"/>
          </a:xfrm>
        </p:grpSpPr>
        <p:pic>
          <p:nvPicPr>
            <p:cNvPr id="2076" name="Picture 2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4245" y="4195695"/>
              <a:ext cx="5481637" cy="1024262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pic>
        <p:sp>
          <p:nvSpPr>
            <p:cNvPr id="35" name="Rectangle 34"/>
            <p:cNvSpPr/>
            <p:nvPr/>
          </p:nvSpPr>
          <p:spPr>
            <a:xfrm>
              <a:off x="4827383" y="4195695"/>
              <a:ext cx="2470967" cy="33855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dirty="0"/>
                <a:t>Vander Waals Forces</a:t>
              </a:r>
            </a:p>
          </p:txBody>
        </p:sp>
      </p:grpSp>
      <p:cxnSp>
        <p:nvCxnSpPr>
          <p:cNvPr id="2077" name="AutoShape 29"/>
          <p:cNvCxnSpPr>
            <a:cxnSpLocks noChangeShapeType="1"/>
          </p:cNvCxnSpPr>
          <p:nvPr/>
        </p:nvCxnSpPr>
        <p:spPr bwMode="auto">
          <a:xfrm rot="10800000" flipV="1">
            <a:off x="3375795" y="5432851"/>
            <a:ext cx="1311275" cy="163513"/>
          </a:xfrm>
          <a:prstGeom prst="bentConnector3">
            <a:avLst>
              <a:gd name="adj1" fmla="val 49977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734532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60848"/>
          </a:xfrm>
        </p:spPr>
        <p:txBody>
          <a:bodyPr>
            <a:normAutofit fontScale="92500"/>
          </a:bodyPr>
          <a:lstStyle/>
          <a:p>
            <a:pPr marL="514350" lvl="0" indent="-514350" algn="just">
              <a:buFont typeface="+mj-lt"/>
              <a:buAutoNum type="arabicPeriod" startAt="2"/>
            </a:pPr>
            <a:r>
              <a:rPr lang="en-US" b="1" dirty="0">
                <a:solidFill>
                  <a:srgbClr val="7030A0"/>
                </a:solidFill>
              </a:rPr>
              <a:t>Frictional Forces (electrostatic forces): </a:t>
            </a:r>
            <a:endParaRPr lang="en-US" b="1" dirty="0" smtClean="0">
              <a:solidFill>
                <a:srgbClr val="7030A0"/>
              </a:solidFill>
            </a:endParaRPr>
          </a:p>
          <a:p>
            <a:pPr marL="0" lvl="0" indent="0" algn="just">
              <a:buNone/>
            </a:pPr>
            <a:r>
              <a:rPr lang="en-US" dirty="0" smtClean="0"/>
              <a:t>Present </a:t>
            </a:r>
            <a:r>
              <a:rPr lang="en-US" dirty="0"/>
              <a:t>on the surface of the particle and </a:t>
            </a:r>
            <a:r>
              <a:rPr lang="en-US" dirty="0" smtClean="0"/>
              <a:t>they </a:t>
            </a:r>
            <a:r>
              <a:rPr lang="en-US" dirty="0"/>
              <a:t>manifest their effect due to friction between particles during movement</a:t>
            </a:r>
            <a:r>
              <a:rPr lang="en-US" dirty="0" smtClean="0"/>
              <a:t>.</a:t>
            </a:r>
          </a:p>
          <a:p>
            <a:pPr marL="0" lvl="0" indent="0" algn="just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u="sng" dirty="0" smtClean="0"/>
              <a:t>Note:</a:t>
            </a:r>
            <a:r>
              <a:rPr lang="en-US" dirty="0" smtClean="0"/>
              <a:t> As </a:t>
            </a:r>
            <a:r>
              <a:rPr lang="en-US" dirty="0"/>
              <a:t>the surface area </a:t>
            </a:r>
            <a:r>
              <a:rPr lang="en-US" dirty="0" smtClean="0"/>
              <a:t>increases</a:t>
            </a:r>
          </a:p>
          <a:p>
            <a:pPr algn="ctr"/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friction increases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formation </a:t>
            </a:r>
            <a:r>
              <a:rPr lang="en-US" dirty="0"/>
              <a:t>of charges </a:t>
            </a:r>
            <a:r>
              <a:rPr lang="en-US" dirty="0" smtClean="0"/>
              <a:t>increases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flowability </a:t>
            </a:r>
            <a:r>
              <a:rPr lang="en-US" dirty="0"/>
              <a:t>decreases.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4419600" y="3124200"/>
            <a:ext cx="381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4419600" y="4038600"/>
            <a:ext cx="381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4419600" y="4953000"/>
            <a:ext cx="3810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00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183880" cy="1524000"/>
          </a:xfrm>
        </p:spPr>
        <p:txBody>
          <a:bodyPr>
            <a:normAutofit fontScale="90000"/>
          </a:bodyPr>
          <a:lstStyle/>
          <a:p>
            <a:r>
              <a:rPr lang="en-US" sz="4400" u="sng" dirty="0" smtClean="0"/>
              <a:t>Note:</a:t>
            </a:r>
            <a:r>
              <a:rPr lang="en-US" sz="4400" u="sng" dirty="0"/>
              <a:t> </a:t>
            </a: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tx1"/>
                </a:solidFill>
              </a:rPr>
              <a:t>Charges </a:t>
            </a:r>
            <a:r>
              <a:rPr lang="en-US" dirty="0">
                <a:solidFill>
                  <a:schemeClr val="tx1"/>
                </a:solidFill>
              </a:rPr>
              <a:t>developed depend on: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5714683"/>
              </p:ext>
            </p:extLst>
          </p:nvPr>
        </p:nvGraphicFramePr>
        <p:xfrm>
          <a:off x="457200" y="2514600"/>
          <a:ext cx="8183880" cy="228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785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9023761"/>
              </p:ext>
            </p:extLst>
          </p:nvPr>
        </p:nvGraphicFramePr>
        <p:xfrm>
          <a:off x="533400" y="1371600"/>
          <a:ext cx="8183880" cy="4575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685800" y="609600"/>
            <a:ext cx="45929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b="1" dirty="0" smtClean="0">
                <a:solidFill>
                  <a:schemeClr val="accent1"/>
                </a:solidFill>
              </a:rPr>
              <a:t>3. </a:t>
            </a:r>
            <a:r>
              <a:rPr lang="en-US" sz="2800" b="1" dirty="0" smtClean="0">
                <a:solidFill>
                  <a:srgbClr val="7030A0"/>
                </a:solidFill>
              </a:rPr>
              <a:t>Shape </a:t>
            </a:r>
            <a:r>
              <a:rPr lang="en-US" sz="2800" b="1" dirty="0">
                <a:solidFill>
                  <a:srgbClr val="7030A0"/>
                </a:solidFill>
              </a:rPr>
              <a:t>of particles: </a:t>
            </a:r>
            <a:endParaRPr lang="en-US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92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136</TotalTime>
  <Words>791</Words>
  <Application>Microsoft Office PowerPoint</Application>
  <PresentationFormat>On-screen Show (4:3)</PresentationFormat>
  <Paragraphs>113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Aspect</vt:lpstr>
      <vt:lpstr>Rheology</vt:lpstr>
      <vt:lpstr>Definition</vt:lpstr>
      <vt:lpstr>Disadvantages of using powders</vt:lpstr>
      <vt:lpstr>Why we study rheology of powder!!</vt:lpstr>
      <vt:lpstr>Types of powder flowability:</vt:lpstr>
      <vt:lpstr>Factors reducing flow rate</vt:lpstr>
      <vt:lpstr>PowerPoint Presentation</vt:lpstr>
      <vt:lpstr>Note:   Charges developed depend on:</vt:lpstr>
      <vt:lpstr>PowerPoint Presentation</vt:lpstr>
      <vt:lpstr>4. Size of the particles:</vt:lpstr>
      <vt:lpstr>5. Moisture:</vt:lpstr>
      <vt:lpstr>Note:  Bad flowable powder may cause the following : </vt:lpstr>
      <vt:lpstr>Improving flowability</vt:lpstr>
      <vt:lpstr>Measurement of flowability</vt:lpstr>
      <vt:lpstr>PowerPoint Presentation</vt:lpstr>
      <vt:lpstr>This table represent the scale of flow determined from Carr’s scale of flowability: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anas alhamdany</dc:creator>
  <cp:lastModifiedBy>User</cp:lastModifiedBy>
  <cp:revision>17</cp:revision>
  <dcterms:created xsi:type="dcterms:W3CDTF">2006-08-16T00:00:00Z</dcterms:created>
  <dcterms:modified xsi:type="dcterms:W3CDTF">2016-02-22T14:00:38Z</dcterms:modified>
</cp:coreProperties>
</file>