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8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1" r:id="rId27"/>
    <p:sldId id="284" r:id="rId28"/>
    <p:sldId id="283" r:id="rId29"/>
    <p:sldId id="28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7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1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6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0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9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5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6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1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3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5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3FA27-C3E4-4EE7-A133-268E6CEABB4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C7A38-FE04-4820-BCE7-09E6B7CAF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984" y="2005071"/>
            <a:ext cx="9144000" cy="19650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CLINICAL PHARMACOKINETIC</a:t>
            </a:r>
            <a:b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EQUATIONS AND CALCULATIONS</a:t>
            </a:r>
          </a:p>
        </p:txBody>
      </p:sp>
    </p:spTree>
    <p:extLst>
      <p:ext uri="{BB962C8B-B14F-4D97-AF65-F5344CB8AC3E}">
        <p14:creationId xmlns:p14="http://schemas.microsoft.com/office/powerpoint/2010/main" val="4047749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793" y="365125"/>
            <a:ext cx="10836007" cy="132556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Continuous and Intermittent Intravenous Infusion Equations</a:t>
            </a: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6354" y="2079013"/>
            <a:ext cx="707929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25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316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If infusion is running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073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 = (k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0</a:t>
            </a: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/Cl)(1-e</a:t>
            </a:r>
            <a:r>
              <a:rPr lang="en-US" sz="4400" b="1" baseline="30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-ket</a:t>
            </a: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marL="0" indent="0">
              <a:buNone/>
            </a:pP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= [k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0</a:t>
            </a: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/(</a:t>
            </a:r>
            <a:r>
              <a:rPr lang="en-US" sz="4400" b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keV</a:t>
            </a: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)](1 – e</a:t>
            </a:r>
            <a:r>
              <a:rPr lang="en-US" sz="4400" b="1" baseline="30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-</a:t>
            </a:r>
            <a:r>
              <a:rPr lang="en-US" sz="4400" b="1" baseline="300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ket</a:t>
            </a: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1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the drug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infusion rate (amount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per unit time,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mg/h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or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/min),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2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V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this substitution was made in the second version of the equation),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the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elimination rate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constant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 is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time that the infusion has been running.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948368" y="5233012"/>
            <a:ext cx="4523995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4800" b="1" i="0" u="none" strike="noStrike" baseline="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Css</a:t>
            </a:r>
            <a:r>
              <a:rPr lang="en-US" sz="4800" b="1" i="0" u="none" strike="noStrike" baseline="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= k</a:t>
            </a:r>
            <a:r>
              <a:rPr lang="en-US" sz="2800" b="1" i="0" u="none" strike="noStrike" baseline="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0</a:t>
            </a:r>
            <a:r>
              <a:rPr lang="en-US" sz="4800" b="1" i="0" u="none" strike="noStrike" baseline="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/ Cl = k</a:t>
            </a:r>
            <a:r>
              <a:rPr lang="en-US" sz="2800" b="1" i="0" u="none" strike="noStrike" baseline="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0</a:t>
            </a:r>
            <a:r>
              <a:rPr lang="en-US" sz="4800" b="1" i="0" u="none" strike="noStrike" baseline="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/ (</a:t>
            </a:r>
            <a:r>
              <a:rPr lang="en-US" sz="4800" b="1" i="0" u="none" strike="noStrike" baseline="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keV</a:t>
            </a:r>
            <a:r>
              <a:rPr lang="en-US" sz="4800" b="1" i="0" u="none" strike="noStrike" baseline="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en-US" sz="4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48368" y="1825625"/>
            <a:ext cx="3227941" cy="7302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 = (k</a:t>
            </a:r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0</a:t>
            </a:r>
            <a:r>
              <a:rPr lang="en-US" sz="40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/Cl)(1-e</a:t>
            </a:r>
            <a:r>
              <a:rPr lang="en-US" sz="4000" b="1" baseline="30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-ket</a:t>
            </a:r>
            <a:r>
              <a:rPr lang="en-US" sz="40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540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503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If the infusion is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stopped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postinfusion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 = </a:t>
            </a:r>
            <a:r>
              <a:rPr lang="en-GB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GB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end</a:t>
            </a:r>
            <a:r>
              <a:rPr lang="en-GB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GB" sz="40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en-GB" sz="40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GB" sz="32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GB" sz="40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tpostinfusion</a:t>
            </a:r>
          </a:p>
          <a:p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 post infusion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post infusion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time (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 post infusion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=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 at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end of infusion and increases from that point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).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0134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5760"/>
            <a:ext cx="10515600" cy="15203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4) A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patient is administered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60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mg/h of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theophylline, V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40 L and ke = 0.139 h−1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calculate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serum concentration of theophylline 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this patient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after receiving the drug for 8 hours and at steady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state.</a:t>
            </a:r>
          </a:p>
          <a:p>
            <a:pPr marL="0" indent="0" algn="just">
              <a:buNone/>
            </a:pP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2349510"/>
            <a:ext cx="10515600" cy="35394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C = [k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/(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V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)](1 −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3200" baseline="30000" dirty="0"/>
              <a:t>−</a:t>
            </a:r>
            <a:r>
              <a:rPr lang="en-US" sz="3200" baseline="30000" dirty="0" err="1" smtClean="0"/>
              <a:t>k</a:t>
            </a:r>
            <a:r>
              <a:rPr lang="en-US" sz="2800" baseline="30000" dirty="0" err="1" smtClean="0"/>
              <a:t>e</a:t>
            </a:r>
            <a:r>
              <a:rPr lang="en-US" sz="3200" baseline="30000" dirty="0" err="1" smtClean="0"/>
              <a:t>t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     = [(60 mg/h)/(0.139 </a:t>
            </a:r>
            <a:r>
              <a:rPr lang="pt-BR" sz="3200" dirty="0"/>
              <a:t>h</a:t>
            </a:r>
            <a:r>
              <a:rPr lang="pt-BR" sz="3200" baseline="30000" dirty="0"/>
              <a:t>−</a:t>
            </a:r>
            <a:r>
              <a:rPr lang="pt-BR" sz="3200" baseline="30000" dirty="0" smtClean="0"/>
              <a:t>1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⋅ 40 L)](1 − </a:t>
            </a:r>
            <a:r>
              <a:rPr lang="en-GB" sz="3200" dirty="0"/>
              <a:t>e</a:t>
            </a:r>
            <a:r>
              <a:rPr lang="en-GB" sz="3200" baseline="30000" dirty="0"/>
              <a:t>−(0.139 h−1)(8 h</a:t>
            </a:r>
            <a:r>
              <a:rPr lang="en-GB" sz="3200" baseline="30000" dirty="0" smtClean="0"/>
              <a:t>)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     = 7.2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mg/L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Css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= k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/(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2800" dirty="0" err="1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V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         = (60 mg/h)/(0.139 </a:t>
            </a:r>
            <a:r>
              <a:rPr lang="pt-BR" sz="3200" dirty="0"/>
              <a:t>h</a:t>
            </a:r>
            <a:r>
              <a:rPr lang="pt-BR" sz="3200" baseline="30000" dirty="0"/>
              <a:t>−1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⋅ 40 L)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         = 10.8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mg/L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6170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232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Continue…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2164"/>
            <a:ext cx="10343920" cy="45574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If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infusion only ran for 8 hours,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C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postinfusion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= 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6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end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GB" sz="3200" baseline="30000" dirty="0" smtClean="0"/>
              <a:t> </a:t>
            </a:r>
            <a:r>
              <a:rPr lang="en-GB" sz="32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en-GB" sz="32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GB" sz="30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 </a:t>
            </a:r>
            <a:r>
              <a:rPr lang="en-GB" sz="35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GB" sz="30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postinfusion</a:t>
            </a:r>
            <a:endParaRPr lang="en-US" sz="3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=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(7.2 mg/L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e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−(0.139 h−1)(6 h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=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3.1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mg/L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If the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infusion ran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until steady state was achieved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Cpostinfusion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= 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6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end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 </a:t>
            </a:r>
            <a:r>
              <a:rPr lang="en-GB" sz="36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−k</a:t>
            </a:r>
            <a:r>
              <a:rPr lang="en-GB" sz="32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e </a:t>
            </a:r>
            <a:r>
              <a:rPr lang="en-GB" sz="36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GB" sz="32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postinfusion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= (10.8 mg/L) e</a:t>
            </a:r>
            <a:r>
              <a:rPr lang="en-US" sz="32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−(0.139 h−1)(6 h)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= 4.7 mg/L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995182"/>
            <a:ext cx="10343920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compute the theophylline serum concentration 6 hours after the infusion stopped</a:t>
            </a:r>
          </a:p>
        </p:txBody>
      </p:sp>
    </p:spTree>
    <p:extLst>
      <p:ext uri="{BB962C8B-B14F-4D97-AF65-F5344CB8AC3E}">
        <p14:creationId xmlns:p14="http://schemas.microsoft.com/office/powerpoint/2010/main" val="1129713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271"/>
            <a:ext cx="10515600" cy="186185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5) A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 was given a single 120-mg dose of tobramycin as a 60-minute infusion, and concentrations at the end of infusion (6.2 mg/L) and 4 hours after the infusion ended (1.6 mg/L)  were obtained.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78" y="2236425"/>
            <a:ext cx="10950222" cy="43337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 </a:t>
            </a:r>
            <a:r>
              <a:rPr lang="de-DE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de-DE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r>
              <a:rPr lang="de-D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can be determined by </a:t>
            </a: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measuring the time it takes for </a:t>
            </a: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serum concentrations to decline </a:t>
            </a: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by one-half = 2hr</a:t>
            </a:r>
          </a:p>
          <a:p>
            <a:pPr marL="0" indent="0">
              <a:buNone/>
            </a:pPr>
            <a:endParaRPr lang="de-DE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de-D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2- ke = 0.693/t</a:t>
            </a:r>
            <a:r>
              <a:rPr lang="de-DE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</a:p>
          <a:p>
            <a:pPr marL="0" indent="0">
              <a:buNone/>
            </a:pPr>
            <a:r>
              <a:rPr lang="de-D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= 0.693/2 h</a:t>
            </a:r>
          </a:p>
          <a:p>
            <a:pPr marL="0" indent="0">
              <a:buNone/>
            </a:pPr>
            <a:r>
              <a:rPr lang="de-D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= 0.347 </a:t>
            </a:r>
            <a:r>
              <a:rPr lang="pt-BR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pt-BR" sz="32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−1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301" y="2456490"/>
            <a:ext cx="5366499" cy="37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25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19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 without a plot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778"/>
            <a:ext cx="10515600" cy="442718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de-DE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 k</a:t>
            </a:r>
            <a:r>
              <a:rPr lang="de-DE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de-DE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de-DE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= −(ln C</a:t>
            </a:r>
            <a:r>
              <a:rPr lang="de-DE" sz="2600" b="1" dirty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de-DE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− ln C</a:t>
            </a:r>
            <a:r>
              <a:rPr lang="de-DE" sz="2600" b="1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de-DE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)/(t</a:t>
            </a:r>
            <a:r>
              <a:rPr lang="de-DE" sz="2600" b="1" dirty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de-DE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 − </a:t>
            </a:r>
            <a:r>
              <a:rPr lang="de-DE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de-DE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de-DE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buNone/>
            </a:pPr>
            <a:r>
              <a:rPr lang="pt-BR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= −[ln (6.2 mg/L) − ln (1.6 mg/L)] / (1 h − 5 h) </a:t>
            </a:r>
          </a:p>
          <a:p>
            <a:pPr marL="0" indent="0">
              <a:buNone/>
            </a:pPr>
            <a:r>
              <a:rPr lang="pt-BR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pt-BR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=</a:t>
            </a:r>
            <a:r>
              <a:rPr lang="en-US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0.339 </a:t>
            </a:r>
            <a:r>
              <a:rPr lang="pt-BR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pt-BR" sz="35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−1</a:t>
            </a:r>
            <a:endParaRPr lang="en-US" sz="35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5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de-DE" sz="35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2- t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r>
              <a:rPr lang="en-US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= 0.693/</a:t>
            </a:r>
            <a:r>
              <a:rPr lang="en-US" sz="35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3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35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= 0.693/0.339 </a:t>
            </a:r>
            <a:r>
              <a:rPr lang="pt-BR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pt-BR" sz="35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pt-BR" sz="35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endParaRPr lang="en-US" sz="35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</a:t>
            </a:r>
            <a:r>
              <a:rPr lang="en-US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= 2 </a:t>
            </a:r>
            <a:r>
              <a:rPr lang="en-US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endParaRPr lang="en-US" sz="35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816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371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volume of distribution (V)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Can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be computed using the following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equations: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At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steady state and when we know C0 </a:t>
            </a:r>
          </a:p>
          <a:p>
            <a:pPr mar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V= Dose / C</a:t>
            </a:r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or V=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Cl/K</a:t>
            </a:r>
          </a:p>
          <a:p>
            <a:pPr mar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I.V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infusion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or before steady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state</a:t>
            </a:r>
          </a:p>
          <a:p>
            <a:pPr marL="0" indent="0">
              <a:buNone/>
            </a:pPr>
            <a:r>
              <a:rPr lang="en-GB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[k</a:t>
            </a:r>
            <a:r>
              <a:rPr lang="en-GB" sz="2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GB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(1-e</a:t>
            </a:r>
            <a:r>
              <a:rPr lang="en-GB" sz="4000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-ket’</a:t>
            </a:r>
            <a:r>
              <a:rPr lang="en-GB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)] /  k</a:t>
            </a:r>
            <a:r>
              <a:rPr lang="en-GB" sz="35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GB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[</a:t>
            </a:r>
            <a:r>
              <a:rPr lang="en-GB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Cmax</a:t>
            </a:r>
            <a:r>
              <a:rPr lang="en-GB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-(</a:t>
            </a:r>
            <a:r>
              <a:rPr lang="en-GB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Cpredose</a:t>
            </a:r>
            <a:r>
              <a:rPr lang="en-GB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GB" sz="4000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GB" sz="4000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GB" sz="4000" baseline="30000" dirty="0" err="1">
                <a:latin typeface="Andalus" panose="02020603050405020304" pitchFamily="18" charset="-78"/>
                <a:cs typeface="Andalus" panose="02020603050405020304" pitchFamily="18" charset="-78"/>
              </a:rPr>
              <a:t>ket</a:t>
            </a:r>
            <a:r>
              <a:rPr lang="en-GB" sz="4000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’</a:t>
            </a:r>
            <a:r>
              <a:rPr lang="en-GB" sz="4000" dirty="0">
                <a:latin typeface="Andalus" panose="02020603050405020304" pitchFamily="18" charset="-78"/>
                <a:cs typeface="Andalus" panose="02020603050405020304" pitchFamily="18" charset="-78"/>
              </a:rPr>
              <a:t>)]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2968978"/>
            <a:ext cx="5396089" cy="77893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7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V= Dose / C</a:t>
            </a:r>
            <a:r>
              <a:rPr lang="en-US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sz="37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or V= Cl/K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4662311"/>
            <a:ext cx="8576733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[k0(1-e</a:t>
            </a:r>
            <a:r>
              <a:rPr lang="en-GB" sz="36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-ket’</a:t>
            </a:r>
            <a:r>
              <a:rPr lang="en-GB" sz="36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)] /  ke[</a:t>
            </a:r>
            <a:r>
              <a:rPr lang="en-GB" sz="3600" b="1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Cmax</a:t>
            </a:r>
            <a:r>
              <a:rPr lang="en-GB" sz="36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-(</a:t>
            </a:r>
            <a:r>
              <a:rPr lang="en-GB" sz="3600" b="1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Cpredose</a:t>
            </a:r>
            <a:r>
              <a:rPr lang="en-GB" sz="36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e</a:t>
            </a:r>
            <a:r>
              <a:rPr lang="en-GB" sz="36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GB" sz="36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ket</a:t>
            </a:r>
            <a:r>
              <a:rPr lang="en-GB" sz="36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’</a:t>
            </a:r>
            <a:r>
              <a:rPr lang="en-GB" sz="36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)]</a:t>
            </a:r>
            <a:endParaRPr lang="en-US" sz="36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8230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43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Extravascular Equation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747" y="2119874"/>
            <a:ext cx="7203976" cy="43513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802528" y="1987671"/>
            <a:ext cx="6551272" cy="240065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The absorption rate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constant describes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how quickly drug is absorbed with a large number indicating fast absorption</a:t>
            </a:r>
          </a:p>
          <a:p>
            <a:pPr algn="just"/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and a small number indicating slow absorption</a:t>
            </a:r>
          </a:p>
        </p:txBody>
      </p:sp>
    </p:spTree>
    <p:extLst>
      <p:ext uri="{BB962C8B-B14F-4D97-AF65-F5344CB8AC3E}">
        <p14:creationId xmlns:p14="http://schemas.microsoft.com/office/powerpoint/2010/main" val="1321669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622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Extravascular Equation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2186"/>
            <a:ext cx="10515600" cy="420844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C = {(</a:t>
            </a:r>
            <a:r>
              <a:rPr lang="en-US" sz="4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FkaD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) / [V(</a:t>
            </a:r>
            <a:r>
              <a:rPr lang="en-US" sz="4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ka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 − ke)]}(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40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en-US" sz="40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ket</a:t>
            </a:r>
            <a:r>
              <a:rPr lang="en-US" sz="40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− e</a:t>
            </a:r>
            <a:r>
              <a:rPr lang="en-US" sz="40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en-US" sz="40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kat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endParaRPr lang="en-US" sz="4000" dirty="0"/>
          </a:p>
          <a:p>
            <a:pPr marL="0" indent="0">
              <a:buNone/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F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bioavailability fraction, 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</a:t>
            </a:r>
            <a:r>
              <a:rPr lang="en-US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ka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absorption rate constant, 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D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dose</a:t>
            </a:r>
          </a:p>
        </p:txBody>
      </p:sp>
    </p:spTree>
    <p:extLst>
      <p:ext uri="{BB962C8B-B14F-4D97-AF65-F5344CB8AC3E}">
        <p14:creationId xmlns:p14="http://schemas.microsoft.com/office/powerpoint/2010/main" val="375517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/>
              <a:t>ONE-COMPARTMENT MODEL EQUATIONS FOR </a:t>
            </a:r>
            <a:r>
              <a:rPr lang="en-US" b="1" dirty="0" smtClean="0"/>
              <a:t>LINEAR PHARMACOKINETICS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1980" y="1887597"/>
            <a:ext cx="6748039" cy="47870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43414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6562"/>
          </a:xfrm>
        </p:spPr>
        <p:txBody>
          <a:bodyPr>
            <a:normAutofit/>
          </a:bodyPr>
          <a:lstStyle/>
          <a:p>
            <a:r>
              <a:rPr lang="en-US" b="1" u="sng" dirty="0">
                <a:latin typeface="Aharoni" panose="02010803020104030203" pitchFamily="2" charset="-79"/>
                <a:cs typeface="Aharoni" panose="02010803020104030203" pitchFamily="2" charset="-79"/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8491"/>
            <a:ext cx="10515600" cy="4938472"/>
          </a:xfrm>
        </p:spPr>
        <p:txBody>
          <a:bodyPr/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500 mg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</a:t>
            </a:r>
            <a:r>
              <a:rPr lang="pt-BR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oral procainamide -----</a:t>
            </a:r>
            <a:r>
              <a:rPr lang="pt-BR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half-life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equal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4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hours -----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0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elimination rate constant of 0.173 </a:t>
            </a:r>
            <a:r>
              <a:rPr lang="pt-BR" dirty="0"/>
              <a:t>h</a:t>
            </a:r>
            <a:r>
              <a:rPr lang="pt-BR" baseline="30000" dirty="0"/>
              <a:t>−</a:t>
            </a:r>
            <a:r>
              <a:rPr lang="pt-BR" baseline="30000" dirty="0" smtClean="0"/>
              <a:t>1</a:t>
            </a:r>
            <a:r>
              <a:rPr lang="en-US" dirty="0"/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----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20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volume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distribution of 175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 -----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absorption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rate constant equal to 2 </a:t>
            </a:r>
            <a:r>
              <a:rPr lang="pt-BR" dirty="0"/>
              <a:t>h</a:t>
            </a:r>
            <a:r>
              <a:rPr lang="pt-BR" baseline="30000" dirty="0"/>
              <a:t>−</a:t>
            </a:r>
            <a:r>
              <a:rPr lang="pt-BR" baseline="30000" dirty="0" smtClean="0"/>
              <a:t>1</a:t>
            </a:r>
            <a:r>
              <a:rPr lang="en-US" dirty="0"/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------ </a:t>
            </a:r>
            <a:r>
              <a:rPr lang="en-US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2000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</a:t>
            </a:r>
            <a:endParaRPr lang="en-US" sz="2000" b="1" dirty="0" smtClean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oral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bioavailability fraction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0.85 -----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4505899"/>
            <a:ext cx="10828663" cy="914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 = {(</a:t>
            </a:r>
            <a:r>
              <a:rPr lang="en-US" sz="4000" b="1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Fk</a:t>
            </a:r>
            <a:r>
              <a:rPr lang="en-US" sz="3200" b="1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en-US" sz="4000" b="1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  <a:r>
              <a:rPr lang="en-US" sz="40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 / [V(</a:t>
            </a:r>
            <a:r>
              <a:rPr lang="en-US" sz="4000" b="1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</a:t>
            </a:r>
            <a:r>
              <a:rPr lang="en-US" sz="3200" b="1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en-US" sz="40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− k</a:t>
            </a:r>
            <a:r>
              <a:rPr lang="en-US" sz="32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  <a:r>
              <a:rPr lang="en-US" sz="40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)]}(</a:t>
            </a:r>
            <a:r>
              <a:rPr lang="en-US" sz="40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  <a:r>
              <a:rPr lang="en-US" sz="40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b="1" baseline="300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−</a:t>
            </a:r>
            <a:r>
              <a:rPr lang="en-US" sz="4000" b="1" baseline="30000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ket</a:t>
            </a:r>
            <a:r>
              <a:rPr lang="en-US" sz="4000" b="1" baseline="300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− e</a:t>
            </a:r>
            <a:r>
              <a:rPr lang="en-US" sz="4000" b="1" baseline="30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b="1" baseline="300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−</a:t>
            </a:r>
            <a:r>
              <a:rPr lang="en-US" sz="4000" b="1" baseline="300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kat</a:t>
            </a:r>
            <a:r>
              <a:rPr lang="en-US" sz="40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sz="40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6396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2243"/>
            <a:ext cx="1051560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After the end of absorption phase the C can be calculated by equation of I.V bolus </a:t>
            </a:r>
            <a:b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07533"/>
            <a:ext cx="10515600" cy="320005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</a:t>
            </a:r>
          </a:p>
          <a:p>
            <a:pPr marL="0" indent="0">
              <a:buNone/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C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= [(FD)/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V]e</a:t>
            </a:r>
            <a:r>
              <a:rPr lang="en-US" sz="40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 −</a:t>
            </a:r>
            <a:r>
              <a:rPr lang="en-US" sz="40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32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4000" b="1" baseline="30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40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indent="0">
              <a:buNone/>
            </a:pPr>
            <a:endParaRPr lang="en-US" sz="4000" b="1" baseline="30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concentration at any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post absorption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post distribution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281696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114" y="365125"/>
            <a:ext cx="11308466" cy="132556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hybrid volume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distribution/bioavailability (V/F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 parameter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5239"/>
            <a:ext cx="10515600" cy="42965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Since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volume of distribution relate the dose given with the obtained concentration and since in extravascular route not all the dose enter the blood stream so we use (V/F) to indicate the value of volume of distribution </a:t>
            </a:r>
          </a:p>
          <a:p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V/F = D/C</a:t>
            </a:r>
            <a:r>
              <a:rPr lang="en-US" sz="2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…………….or </a:t>
            </a:r>
          </a:p>
          <a:p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 = D/ [C</a:t>
            </a:r>
            <a:r>
              <a:rPr lang="en-US" sz="2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− </a:t>
            </a:r>
            <a:r>
              <a:rPr lang="en-US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Cpredose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], if not first dose </a:t>
            </a:r>
          </a:p>
          <a:p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=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C/e</a:t>
            </a:r>
            <a:r>
              <a:rPr lang="en-US" b="1" baseline="30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−</a:t>
            </a:r>
            <a:r>
              <a:rPr lang="en-US" b="1" baseline="30000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ket</a:t>
            </a:r>
            <a:endParaRPr lang="en-US" b="1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de-DE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de-DE" sz="24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de-DE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= − (ln C</a:t>
            </a:r>
            <a:r>
              <a:rPr lang="de-DE" sz="2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de-DE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− ln C</a:t>
            </a:r>
            <a:r>
              <a:rPr lang="de-DE" sz="2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de-DE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/ (t</a:t>
            </a:r>
            <a:r>
              <a:rPr lang="de-DE" sz="2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de-DE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− t</a:t>
            </a:r>
            <a:r>
              <a:rPr lang="de-DE" sz="2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de-DE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endParaRPr lang="en-US" b="1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0171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73" y="2533880"/>
            <a:ext cx="11066945" cy="393636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After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graphing the serum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concentration/time data----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0.693 / t</a:t>
            </a:r>
            <a:r>
              <a:rPr lang="en-US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= 0.693/14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h----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At time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0 -----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hybrid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volume of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distribution/bioavailability </a:t>
            </a:r>
          </a:p>
          <a:p>
            <a:pPr marL="0" indent="0"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V/F = D/C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= 750 mg/70 L </a:t>
            </a:r>
          </a:p>
          <a:p>
            <a:pPr marL="0" indent="0"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= 10.7 L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52019" y="2533880"/>
            <a:ext cx="2789498" cy="5034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en-US" sz="2000" b="1" dirty="0">
                <a:solidFill>
                  <a:schemeClr val="tx1"/>
                </a:solidFill>
              </a:rPr>
              <a:t>1/2</a:t>
            </a:r>
            <a:r>
              <a:rPr lang="en-US" sz="2800" b="1" dirty="0">
                <a:solidFill>
                  <a:schemeClr val="tx1"/>
                </a:solidFill>
              </a:rPr>
              <a:t>=14 hours</a:t>
            </a:r>
          </a:p>
        </p:txBody>
      </p:sp>
      <p:sp>
        <p:nvSpPr>
          <p:cNvPr id="6" name="Rectangle 5"/>
          <p:cNvSpPr/>
          <p:nvPr/>
        </p:nvSpPr>
        <p:spPr>
          <a:xfrm>
            <a:off x="3393793" y="3608058"/>
            <a:ext cx="2720051" cy="4282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(C</a:t>
            </a:r>
            <a:r>
              <a:rPr lang="en-US" sz="2000" b="1" dirty="0">
                <a:solidFill>
                  <a:schemeClr val="tx1"/>
                </a:solidFill>
              </a:rPr>
              <a:t>0</a:t>
            </a:r>
            <a:r>
              <a:rPr lang="en-US" sz="2800" b="1" dirty="0">
                <a:solidFill>
                  <a:schemeClr val="tx1"/>
                </a:solidFill>
              </a:rPr>
              <a:t> = 70 mg/L)</a:t>
            </a:r>
          </a:p>
        </p:txBody>
      </p:sp>
      <p:sp>
        <p:nvSpPr>
          <p:cNvPr id="7" name="Rectangle 6"/>
          <p:cNvSpPr/>
          <p:nvPr/>
        </p:nvSpPr>
        <p:spPr>
          <a:xfrm>
            <a:off x="5983146" y="3037379"/>
            <a:ext cx="2244525" cy="4745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k</a:t>
            </a:r>
            <a:r>
              <a:rPr lang="en-US" sz="2000" b="1" dirty="0">
                <a:solidFill>
                  <a:schemeClr val="tx1"/>
                </a:solidFill>
              </a:rPr>
              <a:t>e</a:t>
            </a:r>
            <a:r>
              <a:rPr lang="en-US" sz="2400" b="1" dirty="0">
                <a:solidFill>
                  <a:schemeClr val="tx1"/>
                </a:solidFill>
              </a:rPr>
              <a:t> = 0.0495 </a:t>
            </a:r>
            <a:r>
              <a:rPr lang="pt-BR" sz="2400" b="1" dirty="0">
                <a:solidFill>
                  <a:schemeClr val="tx1"/>
                </a:solidFill>
              </a:rPr>
              <a:t>h</a:t>
            </a:r>
            <a:r>
              <a:rPr lang="pt-BR" sz="2400" b="1" baseline="30000" dirty="0">
                <a:solidFill>
                  <a:schemeClr val="tx1"/>
                </a:solidFill>
              </a:rPr>
              <a:t>−</a:t>
            </a:r>
            <a:r>
              <a:rPr lang="pt-BR" sz="2400" b="1" baseline="30000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5387" y="439840"/>
            <a:ext cx="10735519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6)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oral dose of valproic acid 750 mg as capsules. 6 and 24 hours after the dose, the valproic acid serum concentrations are 51.9 mg/L and 21.3 mg/L, respectively.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450" y="3771916"/>
            <a:ext cx="4733904" cy="291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354467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9147"/>
            <a:ext cx="10515600" cy="647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57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293" y="1487277"/>
            <a:ext cx="8923663" cy="49686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de-DE" sz="4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de-DE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ke </a:t>
            </a:r>
            <a:r>
              <a:rPr lang="de-DE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= −(ln C</a:t>
            </a:r>
            <a:r>
              <a:rPr lang="de-D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de-DE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 − ln C</a:t>
            </a:r>
            <a:r>
              <a:rPr lang="de-D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de-DE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)/(t</a:t>
            </a:r>
            <a:r>
              <a:rPr lang="de-D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de-DE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 − t</a:t>
            </a:r>
            <a:r>
              <a:rPr lang="de-D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de-DE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buNone/>
            </a:pPr>
            <a:r>
              <a:rPr lang="de-DE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de-D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r>
              <a:rPr lang="de-DE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 = 0.693/k</a:t>
            </a:r>
            <a:r>
              <a:rPr lang="de-DE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</a:p>
          <a:p>
            <a:pPr marL="0" indent="0">
              <a:buNone/>
            </a:pPr>
            <a:r>
              <a:rPr lang="en-US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C0 = C/e</a:t>
            </a:r>
            <a:r>
              <a:rPr lang="en-US" sz="44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 −</a:t>
            </a:r>
            <a:r>
              <a:rPr lang="en-US" sz="4400" b="1" baseline="30000" dirty="0" err="1">
                <a:latin typeface="Andalus" panose="02020603050405020304" pitchFamily="18" charset="-78"/>
                <a:cs typeface="Andalus" panose="02020603050405020304" pitchFamily="18" charset="-78"/>
              </a:rPr>
              <a:t>ket</a:t>
            </a:r>
            <a:endParaRPr lang="en-US" sz="4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V = D/C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</a:p>
          <a:p>
            <a:pPr marL="0" indent="0">
              <a:buNone/>
            </a:pPr>
            <a:endParaRPr lang="de-DE" sz="4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7175" y="374573"/>
            <a:ext cx="450589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Alternatively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201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Multiple-Dose and Steady-State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83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change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a single dose equation to the multiple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 version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multiply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each exponential term in the equation by the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multiple dosing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factor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number of doses administered,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ki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is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rate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constant,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τ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dosage interval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646026" y="3264061"/>
            <a:ext cx="5301205" cy="7292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(1 − </a:t>
            </a:r>
            <a:r>
              <a:rPr lang="en-GB" sz="40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GB" sz="40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en-GB" sz="40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nk</a:t>
            </a:r>
            <a:r>
              <a:rPr lang="en-GB" sz="36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</a:t>
            </a:r>
            <a:r>
              <a:rPr lang="en-GB" sz="40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τ</a:t>
            </a:r>
            <a:r>
              <a:rPr lang="en-GB" sz="40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)/(1 − e</a:t>
            </a:r>
            <a:r>
              <a:rPr lang="en-GB" sz="40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en-GB" sz="40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GB" sz="36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</a:t>
            </a:r>
            <a:r>
              <a:rPr lang="en-GB" sz="40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τ</a:t>
            </a:r>
            <a:r>
              <a:rPr lang="en-GB" sz="40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en-US" sz="40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3010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115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ndalus" panose="02020603050405020304" pitchFamily="18" charset="-78"/>
                <a:cs typeface="Andalus" panose="02020603050405020304" pitchFamily="18" charset="-78"/>
              </a:rPr>
              <a:t>At steady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98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number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doses (n) is large,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exponential term 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numerator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the multiple dosing factor (−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nkiτ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 becomes a large negative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number-------exponent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approaches zero.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Therefore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the steady-state version of the multiple dosing factor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becomes the following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722470" y="5393802"/>
            <a:ext cx="3831221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chemeClr val="tx1"/>
                </a:solidFill>
              </a:rPr>
              <a:t>1/(1 − </a:t>
            </a:r>
            <a:r>
              <a:rPr lang="en-GB" sz="40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GB" sz="40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en-GB" sz="40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GB" sz="32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</a:t>
            </a:r>
            <a:r>
              <a:rPr lang="en-GB" sz="4000" b="1" baseline="30000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τ</a:t>
            </a:r>
            <a:r>
              <a:rPr lang="en-US" sz="4000" b="1" dirty="0" smtClean="0">
                <a:solidFill>
                  <a:schemeClr val="tx1"/>
                </a:solidFill>
              </a:rPr>
              <a:t>)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905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Multiple-Dose and Steady-State Equations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240911" y="2425288"/>
            <a:ext cx="5787341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>
                <a:solidFill>
                  <a:schemeClr val="tx1"/>
                </a:solidFill>
              </a:rPr>
              <a:t>C = (</a:t>
            </a:r>
            <a:r>
              <a:rPr lang="en-US" sz="5400" b="1" dirty="0" smtClean="0">
                <a:solidFill>
                  <a:schemeClr val="tx1"/>
                </a:solidFill>
              </a:rPr>
              <a:t>D/V)e</a:t>
            </a:r>
            <a:r>
              <a:rPr lang="en-US" sz="5400" b="1" baseline="30000" dirty="0" smtClean="0">
                <a:solidFill>
                  <a:schemeClr val="tx1"/>
                </a:solidFill>
              </a:rPr>
              <a:t>−</a:t>
            </a:r>
            <a:r>
              <a:rPr lang="en-US" sz="5400" b="1" baseline="30000" dirty="0" err="1">
                <a:solidFill>
                  <a:schemeClr val="tx1"/>
                </a:solidFill>
              </a:rPr>
              <a:t>ket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838201" y="4074288"/>
            <a:ext cx="10609162" cy="199084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tx1"/>
                </a:solidFill>
              </a:rPr>
              <a:t>C = (D/V)[</a:t>
            </a:r>
            <a:r>
              <a:rPr lang="en-US" sz="4800" b="1" dirty="0" smtClean="0">
                <a:solidFill>
                  <a:schemeClr val="tx1"/>
                </a:solidFill>
              </a:rPr>
              <a:t>e</a:t>
            </a:r>
            <a:r>
              <a:rPr lang="en-US" sz="4800" b="1" baseline="30000" dirty="0">
                <a:solidFill>
                  <a:schemeClr val="tx1"/>
                </a:solidFill>
              </a:rPr>
              <a:t>−</a:t>
            </a:r>
            <a:r>
              <a:rPr lang="en-US" sz="4800" b="1" baseline="30000" dirty="0" err="1" smtClean="0">
                <a:solidFill>
                  <a:schemeClr val="tx1"/>
                </a:solidFill>
              </a:rPr>
              <a:t>ket</a:t>
            </a:r>
            <a:r>
              <a:rPr lang="en-US" sz="4800" b="1" dirty="0" smtClean="0">
                <a:solidFill>
                  <a:schemeClr val="tx1"/>
                </a:solidFill>
              </a:rPr>
              <a:t>/ </a:t>
            </a:r>
            <a:r>
              <a:rPr lang="en-US" sz="4800" b="1" dirty="0">
                <a:solidFill>
                  <a:schemeClr val="tx1"/>
                </a:solidFill>
              </a:rPr>
              <a:t>(1 − </a:t>
            </a:r>
            <a:r>
              <a:rPr lang="en-US" sz="4800" b="1" dirty="0" smtClean="0">
                <a:solidFill>
                  <a:schemeClr val="tx1"/>
                </a:solidFill>
              </a:rPr>
              <a:t>e</a:t>
            </a:r>
            <a:r>
              <a:rPr lang="en-GB" sz="48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−</a:t>
            </a:r>
            <a:r>
              <a:rPr lang="en-GB" sz="4800" b="1" baseline="300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keτ</a:t>
            </a:r>
            <a:r>
              <a:rPr lang="el-GR" sz="4800" b="1" dirty="0" smtClean="0">
                <a:solidFill>
                  <a:schemeClr val="tx1"/>
                </a:solidFill>
              </a:rPr>
              <a:t>)]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561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409" y="2494867"/>
            <a:ext cx="9387069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To be </a:t>
            </a:r>
            <a:r>
              <a:rPr lang="en-US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continued….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5588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171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b="1" u="sng" dirty="0" smtClean="0"/>
              <a:t>Intravenous </a:t>
            </a:r>
            <a:r>
              <a:rPr lang="en-US" b="1" u="sng" dirty="0"/>
              <a:t>Bolus </a:t>
            </a:r>
            <a:r>
              <a:rPr lang="en-US" b="1" u="sng" dirty="0" smtClean="0"/>
              <a:t>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4047"/>
            <a:ext cx="10515600" cy="42600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t= time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after the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intravenous bolus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was given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 = 0 at the time the dose was administered),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 at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time = t,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volume of distribution, 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elimination rate constant.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21017" y="1743315"/>
            <a:ext cx="4549966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tx1"/>
                </a:solidFill>
              </a:rPr>
              <a:t>C = (</a:t>
            </a:r>
            <a:r>
              <a:rPr lang="en-US" sz="4800" b="1" dirty="0" smtClean="0">
                <a:solidFill>
                  <a:schemeClr val="tx1"/>
                </a:solidFill>
              </a:rPr>
              <a:t>D/V)e</a:t>
            </a:r>
            <a:r>
              <a:rPr lang="en-US" sz="4800" b="1" baseline="30000" dirty="0" smtClean="0">
                <a:solidFill>
                  <a:schemeClr val="tx1"/>
                </a:solidFill>
              </a:rPr>
              <a:t>−</a:t>
            </a:r>
            <a:r>
              <a:rPr lang="en-US" sz="4800" b="1" baseline="30000" dirty="0" err="1">
                <a:solidFill>
                  <a:schemeClr val="tx1"/>
                </a:solidFill>
              </a:rPr>
              <a:t>ket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3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59434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1) A patient is given a theophylline loading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 of 400 mg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intravenously over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20 minutes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volume of distribution is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30 L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the elimination rate constant equals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0.115 </a:t>
            </a:r>
            <a:r>
              <a:rPr lang="en-GB" sz="3200" b="1" dirty="0" smtClean="0"/>
              <a:t>h</a:t>
            </a:r>
            <a:r>
              <a:rPr lang="en-GB" sz="3200" b="1" baseline="30000" dirty="0" smtClean="0"/>
              <a:t>-1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compute the expected theophylline concentration 4 hours after the dose was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given.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54217"/>
            <a:ext cx="10515600" cy="3701667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t1/2 </a:t>
            </a:r>
            <a:r>
              <a:rPr lang="en-US" sz="3600" b="1" dirty="0"/>
              <a:t>= 0.693/ke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 = </a:t>
            </a:r>
            <a:r>
              <a:rPr lang="en-US" sz="3600" b="1" dirty="0"/>
              <a:t>0.693/0.115 </a:t>
            </a:r>
            <a:r>
              <a:rPr lang="en-GB" sz="3600" b="1" dirty="0"/>
              <a:t>h</a:t>
            </a:r>
            <a:r>
              <a:rPr lang="en-GB" sz="3600" b="1" baseline="30000" dirty="0"/>
              <a:t>-1</a:t>
            </a:r>
            <a:r>
              <a:rPr lang="en-US" sz="3600" b="1" dirty="0" smtClean="0"/>
              <a:t> 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 = </a:t>
            </a:r>
            <a:r>
              <a:rPr lang="en-US" sz="3600" b="1" dirty="0"/>
              <a:t>6 </a:t>
            </a:r>
            <a:r>
              <a:rPr lang="en-US" sz="3600" b="1" dirty="0" smtClean="0"/>
              <a:t>h</a:t>
            </a:r>
            <a:endParaRPr lang="en-US" sz="3600" b="1" dirty="0"/>
          </a:p>
          <a:p>
            <a:r>
              <a:rPr lang="en-US" sz="3600" b="1" dirty="0" smtClean="0"/>
              <a:t>C </a:t>
            </a:r>
            <a:r>
              <a:rPr lang="en-US" sz="3600" b="1" dirty="0"/>
              <a:t>= (</a:t>
            </a:r>
            <a:r>
              <a:rPr lang="en-US" sz="3600" b="1" dirty="0" smtClean="0"/>
              <a:t>D/V)e</a:t>
            </a:r>
            <a:r>
              <a:rPr lang="en-US" sz="3600" b="1" baseline="30000" dirty="0"/>
              <a:t>−</a:t>
            </a:r>
            <a:r>
              <a:rPr lang="en-US" sz="3600" b="1" baseline="30000" dirty="0" err="1" smtClean="0"/>
              <a:t>ket</a:t>
            </a:r>
            <a:endParaRPr lang="en-US" sz="3600" b="1" baseline="30000" dirty="0" smtClean="0"/>
          </a:p>
          <a:p>
            <a:pPr marL="0" indent="0">
              <a:buNone/>
            </a:pPr>
            <a:r>
              <a:rPr lang="en-US" sz="3600" b="1" baseline="30000" dirty="0" smtClean="0"/>
              <a:t>    </a:t>
            </a:r>
            <a:r>
              <a:rPr lang="pt-BR" sz="3600" b="1" dirty="0" smtClean="0"/>
              <a:t>   = (400 mg/30 L)e</a:t>
            </a:r>
            <a:r>
              <a:rPr lang="pt-BR" sz="3600" b="1" baseline="30000" dirty="0" smtClean="0"/>
              <a:t> −(0.115 h)(4 h)</a:t>
            </a:r>
            <a:endParaRPr lang="en-US" sz="3600" b="1" dirty="0" smtClean="0"/>
          </a:p>
          <a:p>
            <a:pPr marL="0" indent="0">
              <a:buNone/>
            </a:pPr>
            <a:r>
              <a:rPr lang="pt-BR" sz="3600" b="1" dirty="0" smtClean="0"/>
              <a:t>      = </a:t>
            </a:r>
            <a:r>
              <a:rPr lang="pt-BR" sz="3600" b="1" dirty="0"/>
              <a:t>8.4 </a:t>
            </a:r>
            <a:r>
              <a:rPr lang="pt-BR" sz="3600" b="1" dirty="0" smtClean="0"/>
              <a:t>mg/L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2144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Distribution phase &amp; Elimination phase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3205" y="1913759"/>
            <a:ext cx="7821105" cy="469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61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8007"/>
            <a:ext cx="10515600" cy="2389092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2) A patient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is given an intravenous dose of vancomycin 1000 mg. the volume of distribution equals 50 L, the elimination rate constant is 0.077 </a:t>
            </a:r>
            <a:r>
              <a:rPr lang="pt-BR" sz="2800" b="1" dirty="0"/>
              <a:t>h</a:t>
            </a:r>
            <a:r>
              <a:rPr lang="pt-BR" sz="2800" b="1" baseline="30000" dirty="0"/>
              <a:t>−</a:t>
            </a:r>
            <a:r>
              <a:rPr lang="pt-BR" sz="2800" b="1" baseline="30000" dirty="0" smtClean="0"/>
              <a:t>1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calculate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the expected vancomycin concentration 12 hours after the dose was given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2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95741"/>
            <a:ext cx="10515600" cy="308122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t1/2 =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0.693/ke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0.693/0.077 </a:t>
            </a:r>
            <a:r>
              <a:rPr lang="pt-BR" b="1" dirty="0"/>
              <a:t>h</a:t>
            </a:r>
            <a:r>
              <a:rPr lang="pt-BR" b="1" baseline="30000" dirty="0"/>
              <a:t>−</a:t>
            </a:r>
            <a:r>
              <a:rPr lang="pt-BR" b="1" baseline="30000" dirty="0" smtClean="0"/>
              <a:t>1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9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endParaRPr lang="en-US" b="1" dirty="0" smtClean="0"/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(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D/V)e</a:t>
            </a:r>
            <a:r>
              <a:rPr lang="en-US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 −</a:t>
            </a:r>
            <a:r>
              <a:rPr lang="en-US" b="1" baseline="30000" dirty="0" err="1">
                <a:latin typeface="Andalus" panose="02020603050405020304" pitchFamily="18" charset="-78"/>
                <a:cs typeface="Andalus" panose="02020603050405020304" pitchFamily="18" charset="-78"/>
              </a:rPr>
              <a:t>ket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=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(1000 mg / 50 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GB" b="1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GB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−(0.077 h−1)(12 h)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=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7.9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mg/L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846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3686" y="1481559"/>
            <a:ext cx="9201873" cy="40627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Pharmacokinetic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parameters for patients can also be computed for use in the equations.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elimination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rate constant, half-life and volume of distribution can be calculated</a:t>
            </a:r>
          </a:p>
        </p:txBody>
      </p:sp>
    </p:spTree>
    <p:extLst>
      <p:ext uri="{BB962C8B-B14F-4D97-AF65-F5344CB8AC3E}">
        <p14:creationId xmlns:p14="http://schemas.microsoft.com/office/powerpoint/2010/main" val="3469631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945" y="365125"/>
            <a:ext cx="11116019" cy="1871299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3) A patient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was given an intravenous loading dose of phenobarbital 600 mg over a period of about an hour. One day and four days after the dose was administered phenobarbital serum concentrations were 12.6 mg/L and 7.5 mg/L, respectively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5205" y="2633031"/>
            <a:ext cx="5526795" cy="357174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1354" y="2798284"/>
            <a:ext cx="6312665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000" b="1" u="none" strike="noStrike" baseline="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t1/2</a:t>
            </a:r>
            <a:r>
              <a:rPr lang="en-US" sz="2000" b="1" u="none" strike="noStrik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000" b="1" i="0" u="none" strike="noStrike" baseline="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determined by measuring the time</a:t>
            </a:r>
          </a:p>
          <a:p>
            <a:pPr algn="just"/>
            <a:r>
              <a:rPr lang="en-US" sz="2000" b="1" i="0" u="none" strike="noStrike" baseline="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needed for serum concentrations to decline by 1/2 </a:t>
            </a:r>
          </a:p>
          <a:p>
            <a:pPr algn="just"/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  </a:t>
            </a:r>
            <a:r>
              <a:rPr lang="en-US" sz="2000" b="1" i="0" u="none" strike="noStrike" baseline="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ke = 0.693/t1/2 = 0.693/4d = </a:t>
            </a:r>
            <a:r>
              <a:rPr lang="en-GB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0.173d</a:t>
            </a:r>
            <a:r>
              <a:rPr lang="en-GB" sz="20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−</a:t>
            </a:r>
            <a:r>
              <a:rPr lang="en-GB" sz="2000" b="1" baseline="30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endParaRPr lang="en-US" sz="2000" b="1" i="0" u="none" strike="noStrike" baseline="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The concentration/time line can be extrapolated to the concentration axis to derive the concentration at time zero (C0 = 15 mg/L) </a:t>
            </a:r>
          </a:p>
          <a:p>
            <a:pPr marL="457200" indent="-457200">
              <a:buAutoNum type="arabicPeriod" startAt="4"/>
            </a:pP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volume </a:t>
            </a:r>
            <a:r>
              <a:rPr lang="en-US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of 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distribution </a:t>
            </a:r>
            <a:r>
              <a:rPr lang="en-US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V = D/C0 </a:t>
            </a:r>
            <a:endParaRPr lang="en-US" sz="2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      = </a:t>
            </a:r>
            <a:r>
              <a:rPr lang="en-US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600 mg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 (</a:t>
            </a:r>
            <a:r>
              <a:rPr lang="en-US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15 mg/L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en-US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      </a:t>
            </a:r>
            <a:r>
              <a:rPr lang="en-US" sz="2000" b="1" dirty="0">
                <a:latin typeface="Andalus" panose="02020603050405020304" pitchFamily="18" charset="-78"/>
                <a:cs typeface="Andalus" panose="02020603050405020304" pitchFamily="18" charset="-78"/>
              </a:rPr>
              <a:t>= 40 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</a:t>
            </a:r>
            <a:endParaRPr lang="en-US" sz="2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1444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6874526" cy="49686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de-DE" b="1" dirty="0" smtClean="0">
              <a:latin typeface="+mj-lt"/>
            </a:endParaRPr>
          </a:p>
          <a:p>
            <a:pPr marL="0" indent="0">
              <a:buNone/>
            </a:pPr>
            <a:r>
              <a:rPr lang="de-DE" b="1" dirty="0" smtClean="0">
                <a:latin typeface="+mj-lt"/>
              </a:rPr>
              <a:t>k</a:t>
            </a:r>
            <a:r>
              <a:rPr lang="de-DE" sz="2400" b="1" dirty="0" smtClean="0">
                <a:latin typeface="+mj-lt"/>
              </a:rPr>
              <a:t>e</a:t>
            </a:r>
            <a:r>
              <a:rPr lang="de-DE" b="1" dirty="0" smtClean="0">
                <a:latin typeface="+mj-lt"/>
              </a:rPr>
              <a:t> </a:t>
            </a:r>
            <a:r>
              <a:rPr lang="de-DE" b="1" dirty="0">
                <a:latin typeface="+mj-lt"/>
              </a:rPr>
              <a:t>= −(ln C</a:t>
            </a:r>
            <a:r>
              <a:rPr lang="de-DE" sz="2000" b="1" dirty="0">
                <a:latin typeface="+mj-lt"/>
              </a:rPr>
              <a:t>1</a:t>
            </a:r>
            <a:r>
              <a:rPr lang="de-DE" b="1" dirty="0">
                <a:latin typeface="+mj-lt"/>
              </a:rPr>
              <a:t> − ln C</a:t>
            </a:r>
            <a:r>
              <a:rPr lang="de-DE" sz="2000" b="1" dirty="0">
                <a:latin typeface="+mj-lt"/>
              </a:rPr>
              <a:t>2</a:t>
            </a:r>
            <a:r>
              <a:rPr lang="de-DE" b="1" dirty="0">
                <a:latin typeface="+mj-lt"/>
              </a:rPr>
              <a:t>)/(t</a:t>
            </a:r>
            <a:r>
              <a:rPr lang="de-DE" sz="2000" b="1" dirty="0">
                <a:latin typeface="+mj-lt"/>
              </a:rPr>
              <a:t>1</a:t>
            </a:r>
            <a:r>
              <a:rPr lang="de-DE" b="1" dirty="0">
                <a:latin typeface="+mj-lt"/>
              </a:rPr>
              <a:t> − t</a:t>
            </a:r>
            <a:r>
              <a:rPr lang="de-DE" sz="2000" b="1" dirty="0">
                <a:latin typeface="+mj-lt"/>
              </a:rPr>
              <a:t>2</a:t>
            </a:r>
            <a:r>
              <a:rPr lang="de-DE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t</a:t>
            </a:r>
            <a:r>
              <a:rPr lang="en-US" sz="2000" b="1" dirty="0">
                <a:latin typeface="+mj-lt"/>
              </a:rPr>
              <a:t>1</a:t>
            </a:r>
            <a:r>
              <a:rPr lang="en-US" b="1" dirty="0">
                <a:latin typeface="+mj-lt"/>
              </a:rPr>
              <a:t> and C</a:t>
            </a:r>
            <a:r>
              <a:rPr lang="en-US" sz="2000" b="1" dirty="0">
                <a:latin typeface="+mj-lt"/>
              </a:rPr>
              <a:t>1</a:t>
            </a:r>
            <a:r>
              <a:rPr lang="en-US" b="1" dirty="0">
                <a:latin typeface="+mj-lt"/>
              </a:rPr>
              <a:t> are the first </a:t>
            </a:r>
            <a:r>
              <a:rPr lang="en-US" b="1" dirty="0" smtClean="0">
                <a:latin typeface="+mj-lt"/>
              </a:rPr>
              <a:t>time/concentration pair </a:t>
            </a:r>
          </a:p>
          <a:p>
            <a:pPr marL="0" indent="0">
              <a:buNone/>
            </a:pPr>
            <a:r>
              <a:rPr lang="en-US" b="1" dirty="0" smtClean="0">
                <a:latin typeface="+mj-lt"/>
              </a:rPr>
              <a:t>t</a:t>
            </a:r>
            <a:r>
              <a:rPr lang="en-US" sz="2000" b="1" dirty="0" smtClean="0">
                <a:latin typeface="+mj-lt"/>
              </a:rPr>
              <a:t>2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>
                <a:latin typeface="+mj-lt"/>
              </a:rPr>
              <a:t>and C</a:t>
            </a:r>
            <a:r>
              <a:rPr lang="en-US" sz="2000" b="1" dirty="0">
                <a:latin typeface="+mj-lt"/>
              </a:rPr>
              <a:t>2</a:t>
            </a:r>
            <a:r>
              <a:rPr lang="en-US" b="1" dirty="0">
                <a:latin typeface="+mj-lt"/>
              </a:rPr>
              <a:t> are the </a:t>
            </a:r>
            <a:r>
              <a:rPr lang="en-US" b="1" dirty="0" smtClean="0">
                <a:latin typeface="+mj-lt"/>
              </a:rPr>
              <a:t>second </a:t>
            </a:r>
            <a:r>
              <a:rPr lang="en-US" b="1" dirty="0">
                <a:latin typeface="+mj-lt"/>
              </a:rPr>
              <a:t>time/concentration </a:t>
            </a:r>
            <a:r>
              <a:rPr lang="en-US" b="1" dirty="0" smtClean="0">
                <a:latin typeface="+mj-lt"/>
              </a:rPr>
              <a:t>pair</a:t>
            </a:r>
          </a:p>
          <a:p>
            <a:pPr marL="0" indent="0">
              <a:buNone/>
            </a:pPr>
            <a:r>
              <a:rPr lang="en-US" b="1" dirty="0" smtClean="0">
                <a:latin typeface="+mj-lt"/>
              </a:rPr>
              <a:t>k</a:t>
            </a:r>
            <a:r>
              <a:rPr lang="en-US" sz="2400" b="1" dirty="0" smtClean="0">
                <a:latin typeface="+mj-lt"/>
              </a:rPr>
              <a:t>e</a:t>
            </a:r>
            <a:r>
              <a:rPr lang="en-US" b="1" dirty="0" smtClean="0">
                <a:latin typeface="+mj-lt"/>
              </a:rPr>
              <a:t>=−</a:t>
            </a:r>
            <a:r>
              <a:rPr lang="en-US" b="1" dirty="0">
                <a:latin typeface="+mj-lt"/>
              </a:rPr>
              <a:t>[</a:t>
            </a:r>
            <a:r>
              <a:rPr lang="en-US" b="1" dirty="0" err="1" smtClean="0">
                <a:latin typeface="+mj-lt"/>
              </a:rPr>
              <a:t>ln</a:t>
            </a:r>
            <a:r>
              <a:rPr lang="en-US" b="1" dirty="0" smtClean="0">
                <a:latin typeface="+mj-lt"/>
              </a:rPr>
              <a:t>(12.6 </a:t>
            </a:r>
            <a:r>
              <a:rPr lang="en-US" b="1" dirty="0">
                <a:latin typeface="+mj-lt"/>
              </a:rPr>
              <a:t>mg/L</a:t>
            </a:r>
            <a:r>
              <a:rPr lang="en-US" b="1" dirty="0" smtClean="0">
                <a:latin typeface="+mj-lt"/>
              </a:rPr>
              <a:t>) − </a:t>
            </a:r>
            <a:r>
              <a:rPr lang="en-US" b="1" dirty="0" err="1" smtClean="0">
                <a:latin typeface="+mj-lt"/>
              </a:rPr>
              <a:t>ln</a:t>
            </a:r>
            <a:r>
              <a:rPr lang="en-US" b="1" dirty="0" smtClean="0">
                <a:latin typeface="+mj-lt"/>
              </a:rPr>
              <a:t>(7.5 mg/L)]/(1 d − 4 d)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    = 0.173 </a:t>
            </a:r>
            <a:r>
              <a:rPr lang="en-GB" b="1" dirty="0">
                <a:latin typeface="+mj-lt"/>
              </a:rPr>
              <a:t>d</a:t>
            </a:r>
            <a:r>
              <a:rPr lang="en-GB" b="1" baseline="30000" dirty="0">
                <a:latin typeface="+mj-lt"/>
              </a:rPr>
              <a:t>−</a:t>
            </a:r>
            <a:r>
              <a:rPr lang="en-GB" b="1" baseline="30000" dirty="0" smtClean="0">
                <a:latin typeface="+mj-lt"/>
              </a:rPr>
              <a:t>1</a:t>
            </a:r>
            <a:endParaRPr lang="en-US" b="1" dirty="0" smtClean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63229" y="2877928"/>
            <a:ext cx="5728771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2800" b="1" dirty="0">
                <a:latin typeface="+mj-lt"/>
              </a:rPr>
              <a:t>t</a:t>
            </a:r>
            <a:r>
              <a:rPr lang="de-DE" b="1" dirty="0">
                <a:latin typeface="+mj-lt"/>
              </a:rPr>
              <a:t>1/2</a:t>
            </a:r>
            <a:r>
              <a:rPr lang="de-DE" sz="2800" b="1" dirty="0">
                <a:latin typeface="+mj-lt"/>
              </a:rPr>
              <a:t> = 0.693/k</a:t>
            </a:r>
            <a:r>
              <a:rPr lang="de-DE" sz="2000" b="1" dirty="0">
                <a:latin typeface="+mj-lt"/>
              </a:rPr>
              <a:t>e</a:t>
            </a:r>
          </a:p>
          <a:p>
            <a:r>
              <a:rPr lang="de-DE" sz="2800" b="1" dirty="0">
                <a:latin typeface="+mj-lt"/>
              </a:rPr>
              <a:t>       = 0.693/0.173 </a:t>
            </a:r>
            <a:r>
              <a:rPr lang="en-GB" sz="2800" b="1" dirty="0">
                <a:latin typeface="+mj-lt"/>
              </a:rPr>
              <a:t>d</a:t>
            </a:r>
            <a:r>
              <a:rPr lang="en-GB" sz="2800" b="1" baseline="30000" dirty="0">
                <a:latin typeface="+mj-lt"/>
              </a:rPr>
              <a:t>−1</a:t>
            </a:r>
            <a:r>
              <a:rPr lang="de-DE" sz="2800" b="1" dirty="0">
                <a:latin typeface="+mj-lt"/>
              </a:rPr>
              <a:t> </a:t>
            </a:r>
          </a:p>
          <a:p>
            <a:r>
              <a:rPr lang="de-DE" sz="2800" b="1" dirty="0">
                <a:latin typeface="+mj-lt"/>
              </a:rPr>
              <a:t>       = 4 </a:t>
            </a:r>
            <a:r>
              <a:rPr lang="de-DE" sz="2800" b="1" dirty="0" smtClean="0">
                <a:latin typeface="+mj-lt"/>
              </a:rPr>
              <a:t>d</a:t>
            </a:r>
            <a:endParaRPr lang="en-US" sz="2800" b="1" dirty="0" smtClean="0">
              <a:latin typeface="+mj-lt"/>
            </a:endParaRPr>
          </a:p>
          <a:p>
            <a:r>
              <a:rPr lang="en-US" sz="2800" b="1" dirty="0" smtClean="0">
                <a:latin typeface="+mj-lt"/>
              </a:rPr>
              <a:t>C</a:t>
            </a:r>
            <a:r>
              <a:rPr lang="en-US" sz="2000" b="1" dirty="0" smtClean="0">
                <a:latin typeface="+mj-lt"/>
              </a:rPr>
              <a:t>0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= C/e</a:t>
            </a:r>
            <a:r>
              <a:rPr lang="en-US" sz="2800" b="1" baseline="30000" dirty="0">
                <a:latin typeface="+mj-lt"/>
              </a:rPr>
              <a:t> −</a:t>
            </a:r>
            <a:r>
              <a:rPr lang="en-US" sz="2800" b="1" baseline="30000" dirty="0" err="1">
                <a:latin typeface="+mj-lt"/>
              </a:rPr>
              <a:t>ket</a:t>
            </a:r>
            <a:endParaRPr lang="en-US" sz="2800" b="1" dirty="0">
              <a:latin typeface="+mj-lt"/>
            </a:endParaRPr>
          </a:p>
          <a:p>
            <a:r>
              <a:rPr lang="en-US" sz="2800" b="1" dirty="0">
                <a:latin typeface="+mj-lt"/>
              </a:rPr>
              <a:t>     = (12.6 mg / L) / e−(0.173 </a:t>
            </a:r>
            <a:r>
              <a:rPr lang="en-GB" sz="2800" b="1" dirty="0">
                <a:latin typeface="+mj-lt"/>
              </a:rPr>
              <a:t>d</a:t>
            </a:r>
            <a:r>
              <a:rPr lang="en-GB" sz="2800" b="1" baseline="30000" dirty="0">
                <a:latin typeface="+mj-lt"/>
              </a:rPr>
              <a:t>−1</a:t>
            </a:r>
            <a:r>
              <a:rPr lang="en-US" sz="2800" b="1" dirty="0">
                <a:latin typeface="+mj-lt"/>
              </a:rPr>
              <a:t>)(1 d) </a:t>
            </a:r>
          </a:p>
          <a:p>
            <a:r>
              <a:rPr lang="en-US" sz="2800" b="1" dirty="0">
                <a:latin typeface="+mj-lt"/>
              </a:rPr>
              <a:t>     = 15.0 mg/L</a:t>
            </a:r>
          </a:p>
          <a:p>
            <a:r>
              <a:rPr lang="en-US" sz="2800" b="1" dirty="0">
                <a:latin typeface="+mj-lt"/>
              </a:rPr>
              <a:t>V = D/C</a:t>
            </a:r>
            <a:r>
              <a:rPr lang="en-US" sz="2000" b="1" dirty="0">
                <a:latin typeface="+mj-lt"/>
              </a:rPr>
              <a:t>0</a:t>
            </a:r>
          </a:p>
          <a:p>
            <a:r>
              <a:rPr lang="en-US" sz="2800" b="1" dirty="0">
                <a:latin typeface="+mj-lt"/>
              </a:rPr>
              <a:t>   </a:t>
            </a:r>
            <a:r>
              <a:rPr lang="en-US" sz="2800" b="1" dirty="0" smtClean="0">
                <a:latin typeface="+mj-lt"/>
              </a:rPr>
              <a:t> = </a:t>
            </a:r>
            <a:r>
              <a:rPr lang="en-US" sz="2800" b="1" dirty="0">
                <a:latin typeface="+mj-lt"/>
              </a:rPr>
              <a:t>600 mg / (15 mg/L)   </a:t>
            </a:r>
          </a:p>
          <a:p>
            <a:r>
              <a:rPr lang="en-US" sz="2800" b="1" dirty="0">
                <a:latin typeface="+mj-lt"/>
              </a:rPr>
              <a:t>  </a:t>
            </a:r>
            <a:r>
              <a:rPr lang="en-US" sz="2800" b="1" dirty="0" smtClean="0">
                <a:latin typeface="+mj-lt"/>
              </a:rPr>
              <a:t>  = </a:t>
            </a:r>
            <a:r>
              <a:rPr lang="en-US" sz="2800" b="1" dirty="0">
                <a:latin typeface="+mj-lt"/>
              </a:rPr>
              <a:t>40 </a:t>
            </a:r>
            <a:r>
              <a:rPr lang="en-US" sz="2800" b="1" dirty="0" smtClean="0">
                <a:latin typeface="+mj-lt"/>
              </a:rPr>
              <a:t>L</a:t>
            </a:r>
            <a:endParaRPr lang="en-US" sz="28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80314" y="903383"/>
            <a:ext cx="450589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Alternatively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27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1542</Words>
  <Application>Microsoft Office PowerPoint</Application>
  <PresentationFormat>Widescreen</PresentationFormat>
  <Paragraphs>177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Aharoni</vt:lpstr>
      <vt:lpstr>Andalus</vt:lpstr>
      <vt:lpstr>Angsana New</vt:lpstr>
      <vt:lpstr>Arabic Typesetting</vt:lpstr>
      <vt:lpstr>Arial</vt:lpstr>
      <vt:lpstr>Calibri</vt:lpstr>
      <vt:lpstr>Calibri Light</vt:lpstr>
      <vt:lpstr>Office Theme</vt:lpstr>
      <vt:lpstr>CLINICAL PHARMACOKINETIC EQUATIONS AND CALCULATIONS</vt:lpstr>
      <vt:lpstr>ONE-COMPARTMENT MODEL EQUATIONS FOR LINEAR PHARMACOKINETICS</vt:lpstr>
      <vt:lpstr>Intravenous Bolus Equation</vt:lpstr>
      <vt:lpstr>1) A patient is given a theophylline loading dose of 400 mg intravenously over 20 minutes, volume of distribution is 30 L, the elimination rate constant equals 0.115 h-1. compute the expected theophylline concentration 4 hours after the dose was given.</vt:lpstr>
      <vt:lpstr>Distribution phase &amp; Elimination phase</vt:lpstr>
      <vt:lpstr>2) A patient is given an intravenous dose of vancomycin 1000 mg. the volume of distribution equals 50 L, the elimination rate constant is 0.077 h−1, calculate the expected vancomycin concentration 12 hours after the dose was given.</vt:lpstr>
      <vt:lpstr>PowerPoint Presentation</vt:lpstr>
      <vt:lpstr>3) A patient was given an intravenous loading dose of phenobarbital 600 mg over a period of about an hour. One day and four days after the dose was administered phenobarbital serum concentrations were 12.6 mg/L and 7.5 mg/L, respectively</vt:lpstr>
      <vt:lpstr>PowerPoint Presentation</vt:lpstr>
      <vt:lpstr>Continuous and Intermittent Intravenous Infusion Equations</vt:lpstr>
      <vt:lpstr>If infusion is running</vt:lpstr>
      <vt:lpstr>If the infusion is stopped</vt:lpstr>
      <vt:lpstr>PowerPoint Presentation</vt:lpstr>
      <vt:lpstr>Continue…</vt:lpstr>
      <vt:lpstr>5) A patient was given a single 120-mg dose of tobramycin as a 60-minute infusion, and concentrations at the end of infusion (6.2 mg/L) and 4 hours after the infusion ended (1.6 mg/L)  were obtained.</vt:lpstr>
      <vt:lpstr>Or without a plot</vt:lpstr>
      <vt:lpstr> The volume of distribution (V) </vt:lpstr>
      <vt:lpstr>Extravascular Equation</vt:lpstr>
      <vt:lpstr>Extravascular Equation</vt:lpstr>
      <vt:lpstr>example</vt:lpstr>
      <vt:lpstr> After the end of absorption phase the C can be calculated by equation of I.V bolus  </vt:lpstr>
      <vt:lpstr>The hybrid volume of distribution/bioavailability (V/F) parameter</vt:lpstr>
      <vt:lpstr>PowerPoint Presentation</vt:lpstr>
      <vt:lpstr>PowerPoint Presentation</vt:lpstr>
      <vt:lpstr>PowerPoint Presentation</vt:lpstr>
      <vt:lpstr>Multiple-Dose and Steady-State Equations</vt:lpstr>
      <vt:lpstr>At steady state</vt:lpstr>
      <vt:lpstr>Multiple-Dose and Steady-State Equations</vt:lpstr>
      <vt:lpstr>To be continued….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PHARMACOKINETIC EQUATIONS AND CALCULATIONS</dc:title>
  <dc:creator>HP HADEEL</dc:creator>
  <cp:lastModifiedBy>HP HADEEL</cp:lastModifiedBy>
  <cp:revision>60</cp:revision>
  <dcterms:created xsi:type="dcterms:W3CDTF">2019-02-20T14:40:19Z</dcterms:created>
  <dcterms:modified xsi:type="dcterms:W3CDTF">2019-02-24T17:18:00Z</dcterms:modified>
</cp:coreProperties>
</file>