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81" r:id="rId4"/>
    <p:sldId id="257" r:id="rId5"/>
    <p:sldId id="258" r:id="rId6"/>
    <p:sldId id="259" r:id="rId7"/>
    <p:sldId id="280" r:id="rId8"/>
    <p:sldId id="282" r:id="rId9"/>
    <p:sldId id="291" r:id="rId10"/>
    <p:sldId id="294" r:id="rId11"/>
    <p:sldId id="292" r:id="rId12"/>
    <p:sldId id="295" r:id="rId13"/>
    <p:sldId id="289" r:id="rId14"/>
    <p:sldId id="290" r:id="rId15"/>
    <p:sldId id="296" r:id="rId16"/>
    <p:sldId id="260" r:id="rId17"/>
    <p:sldId id="297" r:id="rId18"/>
    <p:sldId id="284" r:id="rId19"/>
    <p:sldId id="285" r:id="rId20"/>
    <p:sldId id="261" r:id="rId21"/>
    <p:sldId id="262" r:id="rId22"/>
    <p:sldId id="279" r:id="rId23"/>
    <p:sldId id="286" r:id="rId24"/>
    <p:sldId id="263" r:id="rId25"/>
    <p:sldId id="264" r:id="rId26"/>
    <p:sldId id="265" r:id="rId27"/>
    <p:sldId id="266" r:id="rId28"/>
    <p:sldId id="267" r:id="rId29"/>
    <p:sldId id="268" r:id="rId30"/>
    <p:sldId id="274" r:id="rId31"/>
    <p:sldId id="287" r:id="rId32"/>
    <p:sldId id="269" r:id="rId33"/>
    <p:sldId id="270" r:id="rId34"/>
    <p:sldId id="271" r:id="rId35"/>
    <p:sldId id="272" r:id="rId36"/>
    <p:sldId id="288" r:id="rId37"/>
    <p:sldId id="273" r:id="rId38"/>
    <p:sldId id="275" r:id="rId39"/>
    <p:sldId id="276" r:id="rId40"/>
    <p:sldId id="27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1"/>
            <a:ext cx="57912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2" y="2971800"/>
            <a:ext cx="341221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7171" y="2982686"/>
            <a:ext cx="48768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 smtClean="0"/>
              <a:t>To Human Anatomy</a:t>
            </a:r>
            <a:endParaRPr lang="ar-IQ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7171" y="4298269"/>
            <a:ext cx="4677229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IQ" sz="2800" b="1" dirty="0" smtClean="0"/>
              <a:t>م.د. نادية حميد محمد</a:t>
            </a:r>
            <a:endParaRPr lang="ar-IQ" sz="2800" b="1" dirty="0"/>
          </a:p>
          <a:p>
            <a:pPr algn="ctr"/>
            <a:r>
              <a:rPr lang="ar-IQ" sz="2800" b="1" dirty="0" smtClean="0"/>
              <a:t>بكلوريوس طب وجراحة عامة/بورد علم الامراض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38526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4675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30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82177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</a:rPr>
              <a:t>5. Rotation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: It is the movement around central axis involving 3600.</a:t>
            </a:r>
          </a:p>
          <a:p>
            <a:endParaRPr lang="en-US" sz="2400" b="1" dirty="0" smtClean="0">
              <a:solidFill>
                <a:prstClr val="black"/>
              </a:solidFill>
              <a:latin typeface="Times New Roman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</a:rPr>
              <a:t>6</a:t>
            </a:r>
            <a:r>
              <a:rPr lang="en-US" sz="2400" b="1" dirty="0">
                <a:solidFill>
                  <a:prstClr val="black"/>
                </a:solidFill>
                <a:latin typeface="Times New Roman"/>
              </a:rPr>
              <a:t>. Medial rotation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</a:rPr>
              <a:t>= internal rotation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It is rotation towards medial direction.</a:t>
            </a:r>
          </a:p>
          <a:p>
            <a:endParaRPr lang="en-US" sz="2400" b="1" dirty="0" smtClean="0">
              <a:solidFill>
                <a:prstClr val="black"/>
              </a:solidFill>
              <a:latin typeface="Times New Roman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</a:rPr>
              <a:t>7</a:t>
            </a:r>
            <a:r>
              <a:rPr lang="en-US" sz="2400" b="1" dirty="0">
                <a:solidFill>
                  <a:prstClr val="black"/>
                </a:solidFill>
                <a:latin typeface="Times New Roman"/>
              </a:rPr>
              <a:t>. Lateral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</a:rPr>
              <a:t>rotation=external rotation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Rotation towards lateral direction is called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lateral direction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endParaRPr lang="en-US" sz="2400" b="1" dirty="0" smtClean="0">
              <a:solidFill>
                <a:prstClr val="black"/>
              </a:solidFill>
              <a:latin typeface="Times New Roman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</a:rPr>
              <a:t>8</a:t>
            </a:r>
            <a:r>
              <a:rPr lang="en-US" sz="2400" b="1" dirty="0">
                <a:solidFill>
                  <a:prstClr val="black"/>
                </a:solidFill>
                <a:latin typeface="Times New Roman"/>
              </a:rPr>
              <a:t>. Circumduction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: It is the movement involving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flexion, abduction, extension 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and adduction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occurring 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in sequence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. it is a circular movement.</a:t>
            </a:r>
            <a:endParaRPr lang="ar-IQ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6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993775"/>
            <a:ext cx="31400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462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73D3F"/>
                </a:solidFill>
                <a:latin typeface="Roboto Condensed"/>
              </a:rPr>
              <a:t>9</a:t>
            </a:r>
            <a:r>
              <a:rPr lang="en-US" b="1" dirty="0" smtClean="0">
                <a:solidFill>
                  <a:srgbClr val="373D3F"/>
                </a:solidFill>
                <a:latin typeface="Roboto Condensed"/>
              </a:rPr>
              <a:t>. Supination </a:t>
            </a:r>
            <a:r>
              <a:rPr lang="en-US" b="1" dirty="0">
                <a:solidFill>
                  <a:srgbClr val="373D3F"/>
                </a:solidFill>
                <a:latin typeface="Roboto Condensed"/>
              </a:rPr>
              <a:t>and Pronation</a:t>
            </a:r>
          </a:p>
          <a:p>
            <a:pPr marL="0" indent="0">
              <a:buNone/>
            </a:pPr>
            <a:r>
              <a:rPr lang="en-US" dirty="0">
                <a:solidFill>
                  <a:srgbClr val="373D3F"/>
                </a:solidFill>
                <a:latin typeface="Tinos"/>
              </a:rPr>
              <a:t>Supination and pronation are movements of the forearm. In the anatomical position, the upper limb is held next to the body with the palm facing forward. This is the </a:t>
            </a:r>
            <a:r>
              <a:rPr lang="en-US" b="1" dirty="0">
                <a:solidFill>
                  <a:srgbClr val="373D3F"/>
                </a:solidFill>
                <a:latin typeface="Tinos"/>
              </a:rPr>
              <a:t>supinated position</a:t>
            </a:r>
            <a:r>
              <a:rPr lang="en-US" dirty="0">
                <a:solidFill>
                  <a:srgbClr val="373D3F"/>
                </a:solidFill>
                <a:latin typeface="Tinos"/>
              </a:rPr>
              <a:t> of the forearm. In this position, the radius and ulna are parallel to each other</a:t>
            </a:r>
            <a:r>
              <a:rPr lang="en-US" dirty="0" smtClean="0">
                <a:solidFill>
                  <a:srgbClr val="373D3F"/>
                </a:solidFill>
                <a:latin typeface="Tinos"/>
              </a:rPr>
              <a:t>. Palms are anterior and the thumb directed laterally. </a:t>
            </a:r>
            <a:r>
              <a:rPr lang="en-US" dirty="0">
                <a:solidFill>
                  <a:srgbClr val="373D3F"/>
                </a:solidFill>
                <a:latin typeface="Tinos"/>
              </a:rPr>
              <a:t>When the palm of the hand faces backward, the forearm is in the </a:t>
            </a:r>
            <a:r>
              <a:rPr lang="en-US" b="1" dirty="0">
                <a:solidFill>
                  <a:srgbClr val="373D3F"/>
                </a:solidFill>
                <a:latin typeface="Tinos"/>
              </a:rPr>
              <a:t>pronated position</a:t>
            </a:r>
            <a:r>
              <a:rPr lang="en-US" dirty="0">
                <a:solidFill>
                  <a:srgbClr val="373D3F"/>
                </a:solidFill>
                <a:latin typeface="Tinos"/>
              </a:rPr>
              <a:t>, and the radius and ulna form an </a:t>
            </a:r>
            <a:r>
              <a:rPr lang="en-US" dirty="0" smtClean="0">
                <a:solidFill>
                  <a:srgbClr val="373D3F"/>
                </a:solidFill>
                <a:latin typeface="Tinos"/>
              </a:rPr>
              <a:t>X-shape and the thumb directed medially.</a:t>
            </a:r>
            <a:endParaRPr lang="en-US" dirty="0">
              <a:solidFill>
                <a:srgbClr val="373D3F"/>
              </a:solidFill>
              <a:latin typeface="Tinos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9751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373D3F"/>
                </a:solidFill>
                <a:latin typeface="Roboto Condensed"/>
              </a:rPr>
              <a:t>10. Dorsiflexion </a:t>
            </a:r>
            <a:r>
              <a:rPr lang="en-US" b="1" dirty="0">
                <a:solidFill>
                  <a:srgbClr val="373D3F"/>
                </a:solidFill>
                <a:latin typeface="Roboto Condensed"/>
              </a:rPr>
              <a:t>and Plantar Flexion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73D3F"/>
                </a:solidFill>
                <a:latin typeface="Tinos"/>
              </a:rPr>
              <a:t>Dorsiflexion</a:t>
            </a:r>
            <a:r>
              <a:rPr lang="en-US" dirty="0">
                <a:solidFill>
                  <a:srgbClr val="373D3F"/>
                </a:solidFill>
                <a:latin typeface="Tinos"/>
              </a:rPr>
              <a:t> and </a:t>
            </a:r>
            <a:r>
              <a:rPr lang="en-US" b="1" dirty="0">
                <a:solidFill>
                  <a:srgbClr val="373D3F"/>
                </a:solidFill>
                <a:latin typeface="Tinos"/>
              </a:rPr>
              <a:t>plantar flexion</a:t>
            </a:r>
            <a:r>
              <a:rPr lang="en-US" dirty="0">
                <a:solidFill>
                  <a:srgbClr val="373D3F"/>
                </a:solidFill>
                <a:latin typeface="Tinos"/>
              </a:rPr>
              <a:t> are movements at the ankle </a:t>
            </a:r>
            <a:r>
              <a:rPr lang="en-US" dirty="0" smtClean="0">
                <a:solidFill>
                  <a:srgbClr val="373D3F"/>
                </a:solidFill>
                <a:latin typeface="Tinos"/>
              </a:rPr>
              <a:t>joint. when the soles (heel) are on ground, </a:t>
            </a:r>
            <a:r>
              <a:rPr lang="en-US" dirty="0">
                <a:solidFill>
                  <a:srgbClr val="373D3F"/>
                </a:solidFill>
                <a:latin typeface="Tinos"/>
              </a:rPr>
              <a:t>l</a:t>
            </a:r>
            <a:r>
              <a:rPr lang="en-US" dirty="0" smtClean="0">
                <a:solidFill>
                  <a:srgbClr val="373D3F"/>
                </a:solidFill>
                <a:latin typeface="Tinos"/>
              </a:rPr>
              <a:t>ifting </a:t>
            </a:r>
            <a:r>
              <a:rPr lang="en-US" dirty="0">
                <a:solidFill>
                  <a:srgbClr val="373D3F"/>
                </a:solidFill>
                <a:latin typeface="Tinos"/>
              </a:rPr>
              <a:t>the front of the </a:t>
            </a:r>
            <a:r>
              <a:rPr lang="en-US" dirty="0" smtClean="0">
                <a:solidFill>
                  <a:srgbClr val="373D3F"/>
                </a:solidFill>
                <a:latin typeface="Tinos"/>
              </a:rPr>
              <a:t>foot and the dorsal aspect of </a:t>
            </a:r>
            <a:r>
              <a:rPr lang="en-US" dirty="0">
                <a:solidFill>
                  <a:srgbClr val="373D3F"/>
                </a:solidFill>
                <a:latin typeface="Tinos"/>
              </a:rPr>
              <a:t>the foot moves toward the </a:t>
            </a:r>
            <a:r>
              <a:rPr lang="en-US" dirty="0" smtClean="0">
                <a:solidFill>
                  <a:srgbClr val="373D3F"/>
                </a:solidFill>
                <a:latin typeface="Tinos"/>
              </a:rPr>
              <a:t>anterior surface of the </a:t>
            </a:r>
            <a:r>
              <a:rPr lang="en-US" dirty="0">
                <a:solidFill>
                  <a:srgbClr val="373D3F"/>
                </a:solidFill>
                <a:latin typeface="Tinos"/>
              </a:rPr>
              <a:t>leg </a:t>
            </a:r>
            <a:r>
              <a:rPr lang="en-US" dirty="0" smtClean="0">
                <a:solidFill>
                  <a:srgbClr val="373D3F"/>
                </a:solidFill>
                <a:latin typeface="Tinos"/>
              </a:rPr>
              <a:t>this is </a:t>
            </a:r>
            <a:r>
              <a:rPr lang="en-US" b="1" dirty="0">
                <a:solidFill>
                  <a:srgbClr val="FF0000"/>
                </a:solidFill>
                <a:latin typeface="Tinos"/>
              </a:rPr>
              <a:t>dorsiflexion</a:t>
            </a:r>
            <a:r>
              <a:rPr lang="en-US" dirty="0">
                <a:solidFill>
                  <a:srgbClr val="373D3F"/>
                </a:solidFill>
                <a:latin typeface="Tinos"/>
              </a:rPr>
              <a:t>, while lifting the </a:t>
            </a:r>
            <a:r>
              <a:rPr lang="en-US" dirty="0" smtClean="0">
                <a:solidFill>
                  <a:srgbClr val="373D3F"/>
                </a:solidFill>
                <a:latin typeface="Tinos"/>
              </a:rPr>
              <a:t>soles (heel) </a:t>
            </a:r>
            <a:r>
              <a:rPr lang="en-US" dirty="0">
                <a:solidFill>
                  <a:srgbClr val="373D3F"/>
                </a:solidFill>
                <a:latin typeface="Tinos"/>
              </a:rPr>
              <a:t>of the foot from the ground or pointing the toes downward </a:t>
            </a:r>
            <a:r>
              <a:rPr lang="en-US" dirty="0" smtClean="0">
                <a:solidFill>
                  <a:srgbClr val="373D3F"/>
                </a:solidFill>
                <a:latin typeface="Tinos"/>
              </a:rPr>
              <a:t>this is </a:t>
            </a:r>
            <a:r>
              <a:rPr lang="en-US" b="1" dirty="0">
                <a:solidFill>
                  <a:srgbClr val="FF0000"/>
                </a:solidFill>
                <a:latin typeface="Tinos"/>
              </a:rPr>
              <a:t>plantar flexion.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4735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96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41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675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49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791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en-US" sz="4000" b="1" dirty="0">
                <a:solidFill>
                  <a:prstClr val="black"/>
                </a:solidFill>
                <a:ea typeface="+mn-ea"/>
                <a:cs typeface="+mn-cs"/>
              </a:rPr>
              <a:t>1.3 Regional </a:t>
            </a:r>
            <a:r>
              <a:rPr lang="en-US" sz="4000" b="1" dirty="0" smtClean="0">
                <a:solidFill>
                  <a:prstClr val="black"/>
                </a:solidFill>
                <a:ea typeface="+mn-ea"/>
                <a:cs typeface="+mn-cs"/>
              </a:rPr>
              <a:t>Terms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Axial regions: include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Head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Neck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Trunk: which </a:t>
            </a:r>
            <a:r>
              <a:rPr lang="en-US" dirty="0" err="1" smtClean="0"/>
              <a:t>include:thorax</a:t>
            </a:r>
            <a:r>
              <a:rPr lang="en-US" dirty="0" smtClean="0"/>
              <a:t> and </a:t>
            </a:r>
            <a:r>
              <a:rPr lang="en-US" dirty="0" err="1" smtClean="0"/>
              <a:t>abdomin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Appendicular regions: include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Upper limbs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Lower limbs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43811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1.4 Body Planes</a:t>
            </a:r>
            <a:endParaRPr lang="ar-IQ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488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7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2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3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762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a-Ali\Desktop\practical anatomy\thamer\intro-to-anatomy-powerpoint-1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42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1.6 Body Cavities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1306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397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509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731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210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747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19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967335"/>
            <a:ext cx="82296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/>
              </a:rPr>
              <a:t>1.1 Several </a:t>
            </a:r>
            <a:r>
              <a:rPr lang="en-US" sz="2800" b="1" dirty="0">
                <a:latin typeface="Times New Roman"/>
              </a:rPr>
              <a:t>Terms used in Anatomy to </a:t>
            </a:r>
            <a:r>
              <a:rPr lang="en-US" sz="2800" b="1" dirty="0" smtClean="0">
                <a:latin typeface="Times New Roman"/>
              </a:rPr>
              <a:t>indicate Anatomical Positions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4100596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08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1.7 Body Membranes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37869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495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350"/>
            <a:ext cx="85344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04800"/>
            <a:ext cx="5105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dirty="0" smtClean="0"/>
              <a:t>For example </a:t>
            </a:r>
            <a:endParaRPr lang="ar-IQ" sz="6000" b="1" dirty="0"/>
          </a:p>
        </p:txBody>
      </p:sp>
    </p:spTree>
    <p:extLst>
      <p:ext uri="{BB962C8B-B14F-4D97-AF65-F5344CB8AC3E}">
        <p14:creationId xmlns:p14="http://schemas.microsoft.com/office/powerpoint/2010/main" val="3274256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80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204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1.8 Abdominal Regions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8466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125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596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2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829800" cy="737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9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Do you think there is variation in human anatomy from person to person?</a:t>
            </a:r>
            <a:endParaRPr lang="ar-IQ" sz="4800" dirty="0"/>
          </a:p>
        </p:txBody>
      </p:sp>
    </p:spTree>
    <p:extLst>
      <p:ext uri="{BB962C8B-B14F-4D97-AF65-F5344CB8AC3E}">
        <p14:creationId xmlns:p14="http://schemas.microsoft.com/office/powerpoint/2010/main" val="84533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05800" y="4365672"/>
            <a:ext cx="1219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han wrist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374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28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967335"/>
            <a:ext cx="77724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/>
              </a:rPr>
              <a:t>1.2 Terms </a:t>
            </a:r>
            <a:r>
              <a:rPr lang="en-US" sz="2800" b="1" dirty="0">
                <a:latin typeface="Times New Roman"/>
              </a:rPr>
              <a:t>to describe movements </a:t>
            </a:r>
            <a:r>
              <a:rPr lang="en-US" sz="2800" b="1" dirty="0" smtClean="0">
                <a:latin typeface="Times New Roman"/>
              </a:rPr>
              <a:t>occurring </a:t>
            </a:r>
            <a:r>
              <a:rPr lang="en-US" sz="2800" b="1" dirty="0">
                <a:latin typeface="Times New Roman"/>
              </a:rPr>
              <a:t>at v</a:t>
            </a:r>
            <a:r>
              <a:rPr lang="en-US" sz="2800" b="1" dirty="0" smtClean="0">
                <a:latin typeface="Times New Roman"/>
              </a:rPr>
              <a:t>arious </a:t>
            </a:r>
            <a:r>
              <a:rPr lang="en-US" sz="2800" b="1" dirty="0">
                <a:latin typeface="Times New Roman"/>
              </a:rPr>
              <a:t>j</a:t>
            </a:r>
            <a:r>
              <a:rPr lang="en-US" sz="2800" b="1" dirty="0" smtClean="0">
                <a:latin typeface="Times New Roman"/>
              </a:rPr>
              <a:t>oints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19876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2024"/>
            <a:ext cx="8458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/>
              </a:rPr>
              <a:t>1. Flexion </a:t>
            </a:r>
            <a:r>
              <a:rPr lang="en-US" sz="2400" dirty="0">
                <a:latin typeface="Times New Roman"/>
              </a:rPr>
              <a:t>: Flexion is the movement where similar surfaces come </a:t>
            </a:r>
            <a:r>
              <a:rPr lang="en-US" sz="2400" dirty="0" smtClean="0">
                <a:latin typeface="Times New Roman"/>
              </a:rPr>
              <a:t>nearer to </a:t>
            </a:r>
            <a:r>
              <a:rPr lang="en-US" sz="2400" dirty="0">
                <a:latin typeface="Times New Roman"/>
              </a:rPr>
              <a:t>each other reducing the angle between </a:t>
            </a:r>
            <a:r>
              <a:rPr lang="en-US" sz="2400" dirty="0" err="1">
                <a:latin typeface="Times New Roman"/>
              </a:rPr>
              <a:t>them.ex</a:t>
            </a:r>
            <a:r>
              <a:rPr lang="en-US" sz="2400" dirty="0">
                <a:latin typeface="Times New Roman"/>
              </a:rPr>
              <a:t>: Bending of fore </a:t>
            </a:r>
            <a:r>
              <a:rPr lang="en-US" sz="2400" dirty="0" smtClean="0">
                <a:latin typeface="Times New Roman"/>
              </a:rPr>
              <a:t>arm near </a:t>
            </a:r>
            <a:r>
              <a:rPr lang="en-US" sz="2400" dirty="0">
                <a:latin typeface="Times New Roman"/>
              </a:rPr>
              <a:t>elbow.</a:t>
            </a:r>
          </a:p>
          <a:p>
            <a:endParaRPr lang="en-US" sz="2400" b="1" dirty="0" smtClean="0">
              <a:latin typeface="Times New Roman"/>
            </a:endParaRPr>
          </a:p>
          <a:p>
            <a:r>
              <a:rPr lang="en-US" sz="2400" b="1" dirty="0" smtClean="0">
                <a:latin typeface="Times New Roman"/>
              </a:rPr>
              <a:t>2</a:t>
            </a:r>
            <a:r>
              <a:rPr lang="en-US" sz="2400" b="1" dirty="0">
                <a:latin typeface="Times New Roman"/>
              </a:rPr>
              <a:t>. Extension</a:t>
            </a:r>
            <a:r>
              <a:rPr lang="en-US" sz="2400" dirty="0">
                <a:latin typeface="Times New Roman"/>
              </a:rPr>
              <a:t>: It is the movement causing similar surfaces to go apart. </a:t>
            </a:r>
            <a:r>
              <a:rPr lang="en-US" sz="2400" dirty="0" smtClean="0">
                <a:latin typeface="Times New Roman"/>
              </a:rPr>
              <a:t>It</a:t>
            </a:r>
            <a:r>
              <a:rPr lang="en-US" sz="2400" dirty="0">
                <a:latin typeface="Times New Roman"/>
              </a:rPr>
              <a:t>is opposite to flexion. ex : Straightening of bent fore arm</a:t>
            </a:r>
            <a:r>
              <a:rPr lang="en-US" sz="2400" dirty="0" smtClean="0">
                <a:latin typeface="Times New Roman"/>
              </a:rPr>
              <a:t>.</a:t>
            </a:r>
          </a:p>
          <a:p>
            <a:endParaRPr lang="en-US" sz="2400" dirty="0" smtClean="0">
              <a:solidFill>
                <a:srgbClr val="373D3F"/>
              </a:solidFill>
              <a:latin typeface="Tinos"/>
            </a:endParaRPr>
          </a:p>
          <a:p>
            <a:r>
              <a:rPr lang="en-US" sz="2400" dirty="0" smtClean="0">
                <a:solidFill>
                  <a:srgbClr val="373D3F"/>
                </a:solidFill>
                <a:latin typeface="Tinos"/>
              </a:rPr>
              <a:t>flexion </a:t>
            </a:r>
            <a:r>
              <a:rPr lang="en-US" sz="2400" dirty="0">
                <a:solidFill>
                  <a:srgbClr val="373D3F"/>
                </a:solidFill>
                <a:latin typeface="Tinos"/>
              </a:rPr>
              <a:t>decreases the angle between the </a:t>
            </a:r>
            <a:r>
              <a:rPr lang="en-US" sz="2400" dirty="0" smtClean="0">
                <a:solidFill>
                  <a:srgbClr val="373D3F"/>
                </a:solidFill>
                <a:latin typeface="Tinos"/>
              </a:rPr>
              <a:t>bones, </a:t>
            </a:r>
            <a:r>
              <a:rPr lang="en-US" sz="2400" dirty="0">
                <a:solidFill>
                  <a:srgbClr val="373D3F"/>
                </a:solidFill>
                <a:latin typeface="Tinos"/>
              </a:rPr>
              <a:t>while extension increases the angle and straightens the joint. For the upper limb, all anterior-going motions are flexion and all posterior-going </a:t>
            </a:r>
            <a:r>
              <a:rPr lang="en-US" sz="2400" dirty="0" smtClean="0">
                <a:solidFill>
                  <a:srgbClr val="373D3F"/>
                </a:solidFill>
                <a:latin typeface="Tinos"/>
              </a:rPr>
              <a:t>motions are extension. For the lower limb the vice versa</a:t>
            </a:r>
            <a:endParaRPr lang="en-US" sz="2400" dirty="0">
              <a:latin typeface="Times New Roman"/>
            </a:endParaRPr>
          </a:p>
          <a:p>
            <a:endParaRPr lang="en-US" sz="2400" b="1" dirty="0" smtClean="0">
              <a:latin typeface="Times New Roman"/>
            </a:endParaRPr>
          </a:p>
          <a:p>
            <a:r>
              <a:rPr lang="en-US" sz="2400" b="1" dirty="0" smtClean="0">
                <a:latin typeface="Times New Roman"/>
              </a:rPr>
              <a:t>3</a:t>
            </a:r>
            <a:r>
              <a:rPr lang="en-US" sz="2400" b="1" dirty="0">
                <a:latin typeface="Times New Roman"/>
              </a:rPr>
              <a:t>. Adduction</a:t>
            </a:r>
            <a:r>
              <a:rPr lang="en-US" sz="2400" dirty="0">
                <a:latin typeface="Times New Roman"/>
              </a:rPr>
              <a:t>: It is the movement bringing the limb towards mid line.</a:t>
            </a:r>
          </a:p>
          <a:p>
            <a:endParaRPr lang="en-US" sz="2400" b="1" dirty="0" smtClean="0">
              <a:latin typeface="Times New Roman"/>
            </a:endParaRPr>
          </a:p>
          <a:p>
            <a:r>
              <a:rPr lang="en-US" sz="2400" b="1" dirty="0" smtClean="0">
                <a:latin typeface="Times New Roman"/>
              </a:rPr>
              <a:t>4</a:t>
            </a:r>
            <a:r>
              <a:rPr lang="en-US" sz="2400" b="1" dirty="0">
                <a:latin typeface="Times New Roman"/>
              </a:rPr>
              <a:t>. Abduction</a:t>
            </a:r>
            <a:r>
              <a:rPr lang="en-US" sz="2400" dirty="0">
                <a:latin typeface="Times New Roman"/>
              </a:rPr>
              <a:t>: It is the movement taking the limb away from the </a:t>
            </a:r>
            <a:r>
              <a:rPr lang="en-US" sz="2400" dirty="0" smtClean="0">
                <a:latin typeface="Times New Roman"/>
              </a:rPr>
              <a:t>midline.</a:t>
            </a:r>
            <a:endParaRPr lang="en-US" sz="2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311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516708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47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337</Words>
  <Application>Microsoft Office PowerPoint</Application>
  <PresentationFormat>On-screen Show (4:3)</PresentationFormat>
  <Paragraphs>42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1.3 Regional Terms</vt:lpstr>
      <vt:lpstr>1.4 Body Planes</vt:lpstr>
      <vt:lpstr>PowerPoint Presentation</vt:lpstr>
      <vt:lpstr>PowerPoint Presentation</vt:lpstr>
      <vt:lpstr>PowerPoint Presentation</vt:lpstr>
      <vt:lpstr>1.6 Body Cavities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1.7 Body Membranes</vt:lpstr>
      <vt:lpstr>PowerPoint Presentation</vt:lpstr>
      <vt:lpstr>PowerPoint Presentation</vt:lpstr>
      <vt:lpstr>PowerPoint Presentation</vt:lpstr>
      <vt:lpstr>PowerPoint Presentation</vt:lpstr>
      <vt:lpstr>1.8 Abdominal Regions</vt:lpstr>
      <vt:lpstr>PowerPoint Presentation</vt:lpstr>
      <vt:lpstr>PowerPoint Presentation</vt:lpstr>
      <vt:lpstr>PowerPoint Presentation</vt:lpstr>
      <vt:lpstr>Question: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ALaa-Ali</dc:creator>
  <cp:lastModifiedBy>ALaa-Ali</cp:lastModifiedBy>
  <cp:revision>16</cp:revision>
  <dcterms:created xsi:type="dcterms:W3CDTF">2006-08-16T00:00:00Z</dcterms:created>
  <dcterms:modified xsi:type="dcterms:W3CDTF">2019-02-21T11:49:30Z</dcterms:modified>
</cp:coreProperties>
</file>