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2E358A-7E3C-4D91-89AB-C272CD218405}" type="doc">
      <dgm:prSet loTypeId="urn:microsoft.com/office/officeart/2005/8/layout/chevron2" loCatId="list" qsTypeId="urn:microsoft.com/office/officeart/2005/8/quickstyle/3d1" qsCatId="3D" csTypeId="urn:microsoft.com/office/officeart/2005/8/colors/colorful1" csCatId="colorful" phldr="1"/>
      <dgm:spPr/>
      <dgm:t>
        <a:bodyPr/>
        <a:lstStyle/>
        <a:p>
          <a:pPr rtl="1"/>
          <a:endParaRPr lang="ar-IQ"/>
        </a:p>
      </dgm:t>
    </dgm:pt>
    <dgm:pt modelId="{2C91873A-35D8-43C4-A83A-FC6D8C3AB881}">
      <dgm:prSet phldrT="[Text]"/>
      <dgm:spPr/>
      <dgm:t>
        <a:bodyPr/>
        <a:lstStyle/>
        <a:p>
          <a:pPr rtl="1"/>
          <a:r>
            <a:rPr lang="en-US" dirty="0" smtClean="0"/>
            <a:t>1</a:t>
          </a:r>
          <a:endParaRPr lang="ar-IQ" dirty="0"/>
        </a:p>
      </dgm:t>
    </dgm:pt>
    <dgm:pt modelId="{6A6DFC94-6A6E-4464-AC9A-15866C130AD8}" type="parTrans" cxnId="{115379D3-F28E-4CB0-BB33-F7D56E5DEF13}">
      <dgm:prSet/>
      <dgm:spPr/>
      <dgm:t>
        <a:bodyPr/>
        <a:lstStyle/>
        <a:p>
          <a:pPr rtl="1"/>
          <a:endParaRPr lang="ar-IQ"/>
        </a:p>
      </dgm:t>
    </dgm:pt>
    <dgm:pt modelId="{02996373-9BA6-48A7-AF6E-4618B81E74A3}" type="sibTrans" cxnId="{115379D3-F28E-4CB0-BB33-F7D56E5DEF13}">
      <dgm:prSet/>
      <dgm:spPr/>
      <dgm:t>
        <a:bodyPr/>
        <a:lstStyle/>
        <a:p>
          <a:pPr rtl="1"/>
          <a:endParaRPr lang="ar-IQ"/>
        </a:p>
      </dgm:t>
    </dgm:pt>
    <dgm:pt modelId="{09F67CF5-200E-4AB4-9AFB-A76B6A8E2022}">
      <dgm:prSet phldrT="[Text]"/>
      <dgm:spPr/>
      <dgm:t>
        <a:bodyPr/>
        <a:lstStyle/>
        <a:p>
          <a:pPr rtl="0"/>
          <a:r>
            <a:rPr lang="en-US" b="1" u="sng" dirty="0" smtClean="0">
              <a:cs typeface="+mj-cs"/>
            </a:rPr>
            <a:t>Quantitatively</a:t>
          </a:r>
          <a:r>
            <a:rPr lang="en-US" b="1" dirty="0" smtClean="0">
              <a:cs typeface="+mj-cs"/>
            </a:rPr>
            <a:t>: It means the </a:t>
          </a:r>
          <a:r>
            <a:rPr lang="en-US" b="1" dirty="0" smtClean="0">
              <a:solidFill>
                <a:srgbClr val="00B050"/>
              </a:solidFill>
              <a:cs typeface="+mj-cs"/>
            </a:rPr>
            <a:t>amount</a:t>
          </a:r>
          <a:r>
            <a:rPr lang="en-US" b="1" dirty="0" smtClean="0">
              <a:cs typeface="+mj-cs"/>
            </a:rPr>
            <a:t> (</a:t>
          </a:r>
          <a:r>
            <a:rPr lang="en-US" b="1" dirty="0" err="1" smtClean="0">
              <a:cs typeface="+mj-cs"/>
            </a:rPr>
            <a:t>wt</a:t>
          </a:r>
          <a:r>
            <a:rPr lang="en-US" b="1" dirty="0" smtClean="0">
              <a:cs typeface="+mj-cs"/>
            </a:rPr>
            <a:t> or vol.) of the ingredient be accurate.</a:t>
          </a:r>
          <a:endParaRPr lang="ar-IQ" dirty="0">
            <a:cs typeface="+mj-cs"/>
          </a:endParaRPr>
        </a:p>
      </dgm:t>
    </dgm:pt>
    <dgm:pt modelId="{7E40D1F8-5A6D-4BC5-8BDC-F2C89EAE836C}" type="parTrans" cxnId="{18692A9F-4DE5-4544-A83A-07A2526FFC8A}">
      <dgm:prSet/>
      <dgm:spPr/>
      <dgm:t>
        <a:bodyPr/>
        <a:lstStyle/>
        <a:p>
          <a:pPr rtl="1"/>
          <a:endParaRPr lang="ar-IQ"/>
        </a:p>
      </dgm:t>
    </dgm:pt>
    <dgm:pt modelId="{A14004F4-5C88-4B58-A843-C107529D8CA0}" type="sibTrans" cxnId="{18692A9F-4DE5-4544-A83A-07A2526FFC8A}">
      <dgm:prSet/>
      <dgm:spPr/>
      <dgm:t>
        <a:bodyPr/>
        <a:lstStyle/>
        <a:p>
          <a:pPr rtl="1"/>
          <a:endParaRPr lang="ar-IQ"/>
        </a:p>
      </dgm:t>
    </dgm:pt>
    <dgm:pt modelId="{63746C84-CF3D-434A-B1E9-42583512A540}">
      <dgm:prSet phldrT="[Text]"/>
      <dgm:spPr/>
      <dgm:t>
        <a:bodyPr/>
        <a:lstStyle/>
        <a:p>
          <a:pPr rtl="1"/>
          <a:r>
            <a:rPr lang="en-US" dirty="0" smtClean="0"/>
            <a:t>2</a:t>
          </a:r>
          <a:endParaRPr lang="ar-IQ" dirty="0"/>
        </a:p>
      </dgm:t>
    </dgm:pt>
    <dgm:pt modelId="{BF7A8602-6BB5-4657-B0B3-9B44CC2E08C6}" type="parTrans" cxnId="{315EDC09-2DB5-47CC-9595-E4E6C394B17E}">
      <dgm:prSet/>
      <dgm:spPr/>
      <dgm:t>
        <a:bodyPr/>
        <a:lstStyle/>
        <a:p>
          <a:pPr rtl="1"/>
          <a:endParaRPr lang="ar-IQ"/>
        </a:p>
      </dgm:t>
    </dgm:pt>
    <dgm:pt modelId="{9607FD5F-8D9E-4C25-AABE-3D97017E8F19}" type="sibTrans" cxnId="{315EDC09-2DB5-47CC-9595-E4E6C394B17E}">
      <dgm:prSet/>
      <dgm:spPr/>
      <dgm:t>
        <a:bodyPr/>
        <a:lstStyle/>
        <a:p>
          <a:pPr rtl="1"/>
          <a:endParaRPr lang="ar-IQ"/>
        </a:p>
      </dgm:t>
    </dgm:pt>
    <dgm:pt modelId="{2697F97F-71DB-44F0-A3B4-0A0FCD59C2DC}">
      <dgm:prSet phldrT="[Text]"/>
      <dgm:spPr/>
      <dgm:t>
        <a:bodyPr/>
        <a:lstStyle/>
        <a:p>
          <a:pPr rtl="0"/>
          <a:r>
            <a:rPr lang="en-US" b="1" u="sng" dirty="0" smtClean="0">
              <a:cs typeface="+mj-cs"/>
            </a:rPr>
            <a:t>Qualitatively</a:t>
          </a:r>
          <a:r>
            <a:rPr lang="en-US" b="1" dirty="0" smtClean="0">
              <a:cs typeface="+mj-cs"/>
            </a:rPr>
            <a:t>: It means the </a:t>
          </a:r>
          <a:r>
            <a:rPr lang="en-US" b="1" dirty="0" smtClean="0">
              <a:solidFill>
                <a:schemeClr val="accent6">
                  <a:lumMod val="50000"/>
                </a:schemeClr>
              </a:solidFill>
              <a:cs typeface="+mj-cs"/>
            </a:rPr>
            <a:t>identity</a:t>
          </a:r>
          <a:r>
            <a:rPr lang="en-US" b="1" dirty="0" smtClean="0">
              <a:cs typeface="+mj-cs"/>
            </a:rPr>
            <a:t> of the ingredient be certain.</a:t>
          </a:r>
          <a:endParaRPr lang="ar-IQ" dirty="0">
            <a:cs typeface="+mj-cs"/>
          </a:endParaRPr>
        </a:p>
      </dgm:t>
    </dgm:pt>
    <dgm:pt modelId="{00623388-034F-4B01-B5F8-06940FF8C82D}" type="parTrans" cxnId="{4B345C5F-1510-4E33-8BE0-1C9E67703E1B}">
      <dgm:prSet/>
      <dgm:spPr/>
      <dgm:t>
        <a:bodyPr/>
        <a:lstStyle/>
        <a:p>
          <a:pPr rtl="1"/>
          <a:endParaRPr lang="ar-IQ"/>
        </a:p>
      </dgm:t>
    </dgm:pt>
    <dgm:pt modelId="{90F70F59-AE8B-46CE-81AC-ABC772B0E11D}" type="sibTrans" cxnId="{4B345C5F-1510-4E33-8BE0-1C9E67703E1B}">
      <dgm:prSet/>
      <dgm:spPr/>
      <dgm:t>
        <a:bodyPr/>
        <a:lstStyle/>
        <a:p>
          <a:pPr rtl="1"/>
          <a:endParaRPr lang="ar-IQ"/>
        </a:p>
      </dgm:t>
    </dgm:pt>
    <dgm:pt modelId="{15432505-9A72-4234-A492-461B82D1E371}" type="pres">
      <dgm:prSet presAssocID="{272E358A-7E3C-4D91-89AB-C272CD218405}" presName="linearFlow" presStyleCnt="0">
        <dgm:presLayoutVars>
          <dgm:dir/>
          <dgm:animLvl val="lvl"/>
          <dgm:resizeHandles val="exact"/>
        </dgm:presLayoutVars>
      </dgm:prSet>
      <dgm:spPr/>
      <dgm:t>
        <a:bodyPr/>
        <a:lstStyle/>
        <a:p>
          <a:pPr rtl="1"/>
          <a:endParaRPr lang="ar-IQ"/>
        </a:p>
      </dgm:t>
    </dgm:pt>
    <dgm:pt modelId="{04E42260-C325-40FE-B626-73BC56055782}" type="pres">
      <dgm:prSet presAssocID="{2C91873A-35D8-43C4-A83A-FC6D8C3AB881}" presName="composite" presStyleCnt="0"/>
      <dgm:spPr/>
    </dgm:pt>
    <dgm:pt modelId="{0382A3B8-368D-4D6C-ACC4-EB9AABDEF9D7}" type="pres">
      <dgm:prSet presAssocID="{2C91873A-35D8-43C4-A83A-FC6D8C3AB881}" presName="parentText" presStyleLbl="alignNode1" presStyleIdx="0" presStyleCnt="2">
        <dgm:presLayoutVars>
          <dgm:chMax val="1"/>
          <dgm:bulletEnabled val="1"/>
        </dgm:presLayoutVars>
      </dgm:prSet>
      <dgm:spPr/>
      <dgm:t>
        <a:bodyPr/>
        <a:lstStyle/>
        <a:p>
          <a:pPr rtl="1"/>
          <a:endParaRPr lang="ar-IQ"/>
        </a:p>
      </dgm:t>
    </dgm:pt>
    <dgm:pt modelId="{25D387B3-D37B-4806-89C0-211EC3BD3AF3}" type="pres">
      <dgm:prSet presAssocID="{2C91873A-35D8-43C4-A83A-FC6D8C3AB881}" presName="descendantText" presStyleLbl="alignAcc1" presStyleIdx="0" presStyleCnt="2" custLinFactNeighborX="3181" custLinFactNeighborY="-42">
        <dgm:presLayoutVars>
          <dgm:bulletEnabled val="1"/>
        </dgm:presLayoutVars>
      </dgm:prSet>
      <dgm:spPr/>
      <dgm:t>
        <a:bodyPr/>
        <a:lstStyle/>
        <a:p>
          <a:pPr rtl="1"/>
          <a:endParaRPr lang="ar-IQ"/>
        </a:p>
      </dgm:t>
    </dgm:pt>
    <dgm:pt modelId="{54C0E40C-EA87-47A3-9840-81D57FF6DB12}" type="pres">
      <dgm:prSet presAssocID="{02996373-9BA6-48A7-AF6E-4618B81E74A3}" presName="sp" presStyleCnt="0"/>
      <dgm:spPr/>
    </dgm:pt>
    <dgm:pt modelId="{ED7400EB-2D9E-4398-9205-E9E3C3D9A38D}" type="pres">
      <dgm:prSet presAssocID="{63746C84-CF3D-434A-B1E9-42583512A540}" presName="composite" presStyleCnt="0"/>
      <dgm:spPr/>
    </dgm:pt>
    <dgm:pt modelId="{5C6C84A0-FB84-4C45-A815-4B5094544CDC}" type="pres">
      <dgm:prSet presAssocID="{63746C84-CF3D-434A-B1E9-42583512A540}" presName="parentText" presStyleLbl="alignNode1" presStyleIdx="1" presStyleCnt="2">
        <dgm:presLayoutVars>
          <dgm:chMax val="1"/>
          <dgm:bulletEnabled val="1"/>
        </dgm:presLayoutVars>
      </dgm:prSet>
      <dgm:spPr/>
      <dgm:t>
        <a:bodyPr/>
        <a:lstStyle/>
        <a:p>
          <a:pPr rtl="1"/>
          <a:endParaRPr lang="ar-IQ"/>
        </a:p>
      </dgm:t>
    </dgm:pt>
    <dgm:pt modelId="{F0DCCD61-6E66-4658-A9F6-7890C7EE1A9D}" type="pres">
      <dgm:prSet presAssocID="{63746C84-CF3D-434A-B1E9-42583512A540}" presName="descendantText" presStyleLbl="alignAcc1" presStyleIdx="1" presStyleCnt="2">
        <dgm:presLayoutVars>
          <dgm:bulletEnabled val="1"/>
        </dgm:presLayoutVars>
      </dgm:prSet>
      <dgm:spPr/>
      <dgm:t>
        <a:bodyPr/>
        <a:lstStyle/>
        <a:p>
          <a:pPr rtl="1"/>
          <a:endParaRPr lang="ar-IQ"/>
        </a:p>
      </dgm:t>
    </dgm:pt>
  </dgm:ptLst>
  <dgm:cxnLst>
    <dgm:cxn modelId="{18692A9F-4DE5-4544-A83A-07A2526FFC8A}" srcId="{2C91873A-35D8-43C4-A83A-FC6D8C3AB881}" destId="{09F67CF5-200E-4AB4-9AFB-A76B6A8E2022}" srcOrd="0" destOrd="0" parTransId="{7E40D1F8-5A6D-4BC5-8BDC-F2C89EAE836C}" sibTransId="{A14004F4-5C88-4B58-A843-C107529D8CA0}"/>
    <dgm:cxn modelId="{4ADF3C7D-11F6-414B-8E9D-A715E18B85FE}" type="presOf" srcId="{2697F97F-71DB-44F0-A3B4-0A0FCD59C2DC}" destId="{F0DCCD61-6E66-4658-A9F6-7890C7EE1A9D}" srcOrd="0" destOrd="0" presId="urn:microsoft.com/office/officeart/2005/8/layout/chevron2"/>
    <dgm:cxn modelId="{A8FA1F56-FD8F-4D10-8DCF-502F7346897A}" type="presOf" srcId="{09F67CF5-200E-4AB4-9AFB-A76B6A8E2022}" destId="{25D387B3-D37B-4806-89C0-211EC3BD3AF3}" srcOrd="0" destOrd="0" presId="urn:microsoft.com/office/officeart/2005/8/layout/chevron2"/>
    <dgm:cxn modelId="{315EDC09-2DB5-47CC-9595-E4E6C394B17E}" srcId="{272E358A-7E3C-4D91-89AB-C272CD218405}" destId="{63746C84-CF3D-434A-B1E9-42583512A540}" srcOrd="1" destOrd="0" parTransId="{BF7A8602-6BB5-4657-B0B3-9B44CC2E08C6}" sibTransId="{9607FD5F-8D9E-4C25-AABE-3D97017E8F19}"/>
    <dgm:cxn modelId="{ACF0C640-840D-43D6-AD15-F26237963352}" type="presOf" srcId="{272E358A-7E3C-4D91-89AB-C272CD218405}" destId="{15432505-9A72-4234-A492-461B82D1E371}" srcOrd="0" destOrd="0" presId="urn:microsoft.com/office/officeart/2005/8/layout/chevron2"/>
    <dgm:cxn modelId="{477FB516-6E68-4B0E-8C81-7042D0727D42}" type="presOf" srcId="{2C91873A-35D8-43C4-A83A-FC6D8C3AB881}" destId="{0382A3B8-368D-4D6C-ACC4-EB9AABDEF9D7}" srcOrd="0" destOrd="0" presId="urn:microsoft.com/office/officeart/2005/8/layout/chevron2"/>
    <dgm:cxn modelId="{FEFF4CF9-9491-4038-8C95-FDDA376A918B}" type="presOf" srcId="{63746C84-CF3D-434A-B1E9-42583512A540}" destId="{5C6C84A0-FB84-4C45-A815-4B5094544CDC}" srcOrd="0" destOrd="0" presId="urn:microsoft.com/office/officeart/2005/8/layout/chevron2"/>
    <dgm:cxn modelId="{4B345C5F-1510-4E33-8BE0-1C9E67703E1B}" srcId="{63746C84-CF3D-434A-B1E9-42583512A540}" destId="{2697F97F-71DB-44F0-A3B4-0A0FCD59C2DC}" srcOrd="0" destOrd="0" parTransId="{00623388-034F-4B01-B5F8-06940FF8C82D}" sibTransId="{90F70F59-AE8B-46CE-81AC-ABC772B0E11D}"/>
    <dgm:cxn modelId="{115379D3-F28E-4CB0-BB33-F7D56E5DEF13}" srcId="{272E358A-7E3C-4D91-89AB-C272CD218405}" destId="{2C91873A-35D8-43C4-A83A-FC6D8C3AB881}" srcOrd="0" destOrd="0" parTransId="{6A6DFC94-6A6E-4464-AC9A-15866C130AD8}" sibTransId="{02996373-9BA6-48A7-AF6E-4618B81E74A3}"/>
    <dgm:cxn modelId="{498BA604-DBFB-420C-8517-5CBBA9FABE15}" type="presParOf" srcId="{15432505-9A72-4234-A492-461B82D1E371}" destId="{04E42260-C325-40FE-B626-73BC56055782}" srcOrd="0" destOrd="0" presId="urn:microsoft.com/office/officeart/2005/8/layout/chevron2"/>
    <dgm:cxn modelId="{89D76EA0-968F-4F83-8157-F10468F798C4}" type="presParOf" srcId="{04E42260-C325-40FE-B626-73BC56055782}" destId="{0382A3B8-368D-4D6C-ACC4-EB9AABDEF9D7}" srcOrd="0" destOrd="0" presId="urn:microsoft.com/office/officeart/2005/8/layout/chevron2"/>
    <dgm:cxn modelId="{AB8A8469-A6BF-4934-BC27-8F06DB04897E}" type="presParOf" srcId="{04E42260-C325-40FE-B626-73BC56055782}" destId="{25D387B3-D37B-4806-89C0-211EC3BD3AF3}" srcOrd="1" destOrd="0" presId="urn:microsoft.com/office/officeart/2005/8/layout/chevron2"/>
    <dgm:cxn modelId="{75569313-3C5F-44E5-8AC0-3497E0EE2A75}" type="presParOf" srcId="{15432505-9A72-4234-A492-461B82D1E371}" destId="{54C0E40C-EA87-47A3-9840-81D57FF6DB12}" srcOrd="1" destOrd="0" presId="urn:microsoft.com/office/officeart/2005/8/layout/chevron2"/>
    <dgm:cxn modelId="{7609D813-9E0D-4846-BA88-EC5034B755EB}" type="presParOf" srcId="{15432505-9A72-4234-A492-461B82D1E371}" destId="{ED7400EB-2D9E-4398-9205-E9E3C3D9A38D}" srcOrd="2" destOrd="0" presId="urn:microsoft.com/office/officeart/2005/8/layout/chevron2"/>
    <dgm:cxn modelId="{FD3F3D70-99ED-498C-AC2A-F85DDDA3B60A}" type="presParOf" srcId="{ED7400EB-2D9E-4398-9205-E9E3C3D9A38D}" destId="{5C6C84A0-FB84-4C45-A815-4B5094544CDC}" srcOrd="0" destOrd="0" presId="urn:microsoft.com/office/officeart/2005/8/layout/chevron2"/>
    <dgm:cxn modelId="{30BA50D4-94C9-488B-B9E0-C9B4878E879B}" type="presParOf" srcId="{ED7400EB-2D9E-4398-9205-E9E3C3D9A38D}" destId="{F0DCCD61-6E66-4658-A9F6-7890C7EE1A9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2A3B8-368D-4D6C-ACC4-EB9AABDEF9D7}">
      <dsp:nvSpPr>
        <dsp:cNvPr id="0" name=""/>
        <dsp:cNvSpPr/>
      </dsp:nvSpPr>
      <dsp:spPr>
        <a:xfrm rot="5400000">
          <a:off x="-360662" y="361516"/>
          <a:ext cx="2404417" cy="1683092"/>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en-US" sz="4300" kern="1200" dirty="0" smtClean="0"/>
            <a:t>1</a:t>
          </a:r>
          <a:endParaRPr lang="ar-IQ" sz="4300" kern="1200" dirty="0"/>
        </a:p>
      </dsp:txBody>
      <dsp:txXfrm rot="-5400000">
        <a:off x="1" y="842399"/>
        <a:ext cx="1683092" cy="721325"/>
      </dsp:txXfrm>
    </dsp:sp>
    <dsp:sp modelId="{25D387B3-D37B-4806-89C0-211EC3BD3AF3}">
      <dsp:nvSpPr>
        <dsp:cNvPr id="0" name=""/>
        <dsp:cNvSpPr/>
      </dsp:nvSpPr>
      <dsp:spPr>
        <a:xfrm rot="5400000">
          <a:off x="4174910" y="-2491620"/>
          <a:ext cx="1562871" cy="654650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rtl="0">
            <a:lnSpc>
              <a:spcPct val="90000"/>
            </a:lnSpc>
            <a:spcBef>
              <a:spcPct val="0"/>
            </a:spcBef>
            <a:spcAft>
              <a:spcPct val="15000"/>
            </a:spcAft>
            <a:buChar char="••"/>
          </a:pPr>
          <a:r>
            <a:rPr lang="en-US" sz="2900" b="1" u="sng" kern="1200" dirty="0" smtClean="0">
              <a:cs typeface="+mj-cs"/>
            </a:rPr>
            <a:t>Quantitatively</a:t>
          </a:r>
          <a:r>
            <a:rPr lang="en-US" sz="2900" b="1" kern="1200" dirty="0" smtClean="0">
              <a:cs typeface="+mj-cs"/>
            </a:rPr>
            <a:t>: It means the </a:t>
          </a:r>
          <a:r>
            <a:rPr lang="en-US" sz="2900" b="1" kern="1200" dirty="0" smtClean="0">
              <a:solidFill>
                <a:srgbClr val="00B050"/>
              </a:solidFill>
              <a:cs typeface="+mj-cs"/>
            </a:rPr>
            <a:t>amount</a:t>
          </a:r>
          <a:r>
            <a:rPr lang="en-US" sz="2900" b="1" kern="1200" dirty="0" smtClean="0">
              <a:cs typeface="+mj-cs"/>
            </a:rPr>
            <a:t> (</a:t>
          </a:r>
          <a:r>
            <a:rPr lang="en-US" sz="2900" b="1" kern="1200" dirty="0" err="1" smtClean="0">
              <a:cs typeface="+mj-cs"/>
            </a:rPr>
            <a:t>wt</a:t>
          </a:r>
          <a:r>
            <a:rPr lang="en-US" sz="2900" b="1" kern="1200" dirty="0" smtClean="0">
              <a:cs typeface="+mj-cs"/>
            </a:rPr>
            <a:t> or vol.) of the ingredient be accurate.</a:t>
          </a:r>
          <a:endParaRPr lang="ar-IQ" sz="2900" kern="1200" dirty="0">
            <a:cs typeface="+mj-cs"/>
          </a:endParaRPr>
        </a:p>
      </dsp:txBody>
      <dsp:txXfrm rot="-5400000">
        <a:off x="1683093" y="76490"/>
        <a:ext cx="6470214" cy="1410285"/>
      </dsp:txXfrm>
    </dsp:sp>
    <dsp:sp modelId="{5C6C84A0-FB84-4C45-A815-4B5094544CDC}">
      <dsp:nvSpPr>
        <dsp:cNvPr id="0" name=""/>
        <dsp:cNvSpPr/>
      </dsp:nvSpPr>
      <dsp:spPr>
        <a:xfrm rot="5400000">
          <a:off x="-360662" y="2481354"/>
          <a:ext cx="2404417" cy="1683092"/>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en-US" sz="4300" kern="1200" dirty="0" smtClean="0"/>
            <a:t>2</a:t>
          </a:r>
          <a:endParaRPr lang="ar-IQ" sz="4300" kern="1200" dirty="0"/>
        </a:p>
      </dsp:txBody>
      <dsp:txXfrm rot="-5400000">
        <a:off x="1" y="2962237"/>
        <a:ext cx="1683092" cy="721325"/>
      </dsp:txXfrm>
    </dsp:sp>
    <dsp:sp modelId="{F0DCCD61-6E66-4658-A9F6-7890C7EE1A9D}">
      <dsp:nvSpPr>
        <dsp:cNvPr id="0" name=""/>
        <dsp:cNvSpPr/>
      </dsp:nvSpPr>
      <dsp:spPr>
        <a:xfrm rot="5400000">
          <a:off x="4174910" y="-371126"/>
          <a:ext cx="1562871" cy="6546507"/>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rtl="0">
            <a:lnSpc>
              <a:spcPct val="90000"/>
            </a:lnSpc>
            <a:spcBef>
              <a:spcPct val="0"/>
            </a:spcBef>
            <a:spcAft>
              <a:spcPct val="15000"/>
            </a:spcAft>
            <a:buChar char="••"/>
          </a:pPr>
          <a:r>
            <a:rPr lang="en-US" sz="2900" b="1" u="sng" kern="1200" dirty="0" smtClean="0">
              <a:cs typeface="+mj-cs"/>
            </a:rPr>
            <a:t>Qualitatively</a:t>
          </a:r>
          <a:r>
            <a:rPr lang="en-US" sz="2900" b="1" kern="1200" dirty="0" smtClean="0">
              <a:cs typeface="+mj-cs"/>
            </a:rPr>
            <a:t>: It means the </a:t>
          </a:r>
          <a:r>
            <a:rPr lang="en-US" sz="2900" b="1" kern="1200" dirty="0" smtClean="0">
              <a:solidFill>
                <a:schemeClr val="accent6">
                  <a:lumMod val="50000"/>
                </a:schemeClr>
              </a:solidFill>
              <a:cs typeface="+mj-cs"/>
            </a:rPr>
            <a:t>identity</a:t>
          </a:r>
          <a:r>
            <a:rPr lang="en-US" sz="2900" b="1" kern="1200" dirty="0" smtClean="0">
              <a:cs typeface="+mj-cs"/>
            </a:rPr>
            <a:t> of the ingredient be certain.</a:t>
          </a:r>
          <a:endParaRPr lang="ar-IQ" sz="2900" kern="1200" dirty="0">
            <a:cs typeface="+mj-cs"/>
          </a:endParaRPr>
        </a:p>
      </dsp:txBody>
      <dsp:txXfrm rot="-5400000">
        <a:off x="1683093" y="2196984"/>
        <a:ext cx="6470214" cy="141028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2/19/2019</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2/19/2019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81000"/>
            <a:ext cx="6705600" cy="2743201"/>
          </a:xfrm>
        </p:spPr>
        <p:txBody>
          <a:bodyPr/>
          <a:lstStyle/>
          <a:p>
            <a:r>
              <a:rPr lang="en-US" dirty="0" smtClean="0"/>
              <a:t>Lab 1 </a:t>
            </a:r>
            <a:endParaRPr lang="ar-IQ" dirty="0"/>
          </a:p>
        </p:txBody>
      </p:sp>
      <p:sp>
        <p:nvSpPr>
          <p:cNvPr id="3" name="Subtitle 2"/>
          <p:cNvSpPr>
            <a:spLocks noGrp="1"/>
          </p:cNvSpPr>
          <p:nvPr>
            <p:ph type="subTitle" idx="1"/>
          </p:nvPr>
        </p:nvSpPr>
        <p:spPr>
          <a:xfrm>
            <a:off x="457200" y="3124200"/>
            <a:ext cx="7772400" cy="3048000"/>
          </a:xfrm>
        </p:spPr>
        <p:txBody>
          <a:bodyPr>
            <a:normAutofit fontScale="70000" lnSpcReduction="20000"/>
          </a:bodyPr>
          <a:lstStyle/>
          <a:p>
            <a:r>
              <a:rPr lang="en-US" sz="8000" dirty="0" smtClean="0">
                <a:solidFill>
                  <a:schemeClr val="accent2">
                    <a:lumMod val="75000"/>
                  </a:schemeClr>
                </a:solidFill>
              </a:rPr>
              <a:t>Laboratory apparatus </a:t>
            </a:r>
          </a:p>
          <a:p>
            <a:endParaRPr lang="ar-IQ" dirty="0" smtClean="0"/>
          </a:p>
          <a:p>
            <a:r>
              <a:rPr lang="en-US" dirty="0" smtClean="0"/>
              <a:t>By :</a:t>
            </a:r>
            <a:endParaRPr lang="ar-IQ" dirty="0" smtClean="0"/>
          </a:p>
          <a:p>
            <a:endParaRPr lang="ar-IQ" dirty="0"/>
          </a:p>
          <a:p>
            <a:endParaRPr lang="en-US" dirty="0" smtClean="0"/>
          </a:p>
          <a:p>
            <a:r>
              <a:rPr lang="ar-IQ" sz="3300" dirty="0" smtClean="0">
                <a:solidFill>
                  <a:srgbClr val="7030A0"/>
                </a:solidFill>
              </a:rPr>
              <a:t>م.م. نورا زاوار</a:t>
            </a:r>
          </a:p>
          <a:p>
            <a:r>
              <a:rPr lang="ar-IQ" sz="3300" dirty="0" smtClean="0">
                <a:solidFill>
                  <a:srgbClr val="7030A0"/>
                </a:solidFill>
              </a:rPr>
              <a:t>م.م زينة داود</a:t>
            </a:r>
          </a:p>
          <a:p>
            <a:r>
              <a:rPr lang="ar-IQ" sz="3300" dirty="0" smtClean="0">
                <a:solidFill>
                  <a:srgbClr val="7030A0"/>
                </a:solidFill>
              </a:rPr>
              <a:t>م. م زهراء عامر </a:t>
            </a:r>
            <a:endParaRPr lang="ar-IQ" sz="3300" dirty="0">
              <a:solidFill>
                <a:srgbClr val="7030A0"/>
              </a:solidFill>
            </a:endParaRPr>
          </a:p>
        </p:txBody>
      </p:sp>
    </p:spTree>
    <p:extLst>
      <p:ext uri="{BB962C8B-B14F-4D97-AF65-F5344CB8AC3E}">
        <p14:creationId xmlns:p14="http://schemas.microsoft.com/office/powerpoint/2010/main" val="231662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b="1" dirty="0"/>
          </a:p>
        </p:txBody>
      </p:sp>
      <p:sp>
        <p:nvSpPr>
          <p:cNvPr id="3" name="Content Placeholder 2"/>
          <p:cNvSpPr>
            <a:spLocks noGrp="1"/>
          </p:cNvSpPr>
          <p:nvPr>
            <p:ph idx="1"/>
          </p:nvPr>
        </p:nvSpPr>
        <p:spPr>
          <a:xfrm>
            <a:off x="457200" y="1600200"/>
            <a:ext cx="4343400" cy="4525963"/>
          </a:xfrm>
        </p:spPr>
        <p:txBody>
          <a:bodyPr/>
          <a:lstStyle/>
          <a:p>
            <a:pPr lvl="0" algn="l" rtl="0"/>
            <a:r>
              <a:rPr lang="en-US" b="1" dirty="0"/>
              <a:t>Filter </a:t>
            </a:r>
            <a:r>
              <a:rPr lang="en-US" b="1" dirty="0" smtClean="0"/>
              <a:t>paper</a:t>
            </a:r>
          </a:p>
          <a:p>
            <a:pPr marL="0" lvl="0" indent="0" algn="l" rtl="0">
              <a:buNone/>
            </a:pPr>
            <a:r>
              <a:rPr lang="en-US" dirty="0" smtClean="0"/>
              <a:t>Used for separation of different materials , especially the soluble from the non soluble ones</a:t>
            </a:r>
            <a:endParaRPr lang="en-US" dirty="0"/>
          </a:p>
          <a:p>
            <a:pPr lvl="0"/>
            <a:endParaRPr lang="en-US" b="1" dirty="0" smtClean="0"/>
          </a:p>
          <a:p>
            <a:pPr lvl="0"/>
            <a:endParaRPr lang="en-US" dirty="0"/>
          </a:p>
          <a:p>
            <a:endParaRPr lang="ar-IQ" dirty="0"/>
          </a:p>
        </p:txBody>
      </p:sp>
      <p:pic>
        <p:nvPicPr>
          <p:cNvPr id="7170" name="Picture 2" descr="Image result for filter pap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371600"/>
            <a:ext cx="4203700" cy="226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9723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4" name="Content Placeholder 3"/>
          <p:cNvSpPr>
            <a:spLocks noGrp="1"/>
          </p:cNvSpPr>
          <p:nvPr>
            <p:ph idx="1"/>
          </p:nvPr>
        </p:nvSpPr>
        <p:spPr>
          <a:xfrm>
            <a:off x="457200" y="1600200"/>
            <a:ext cx="4687416" cy="4525963"/>
          </a:xfrm>
        </p:spPr>
        <p:txBody>
          <a:bodyPr/>
          <a:lstStyle/>
          <a:p>
            <a:pPr lvl="0" algn="l" rtl="0"/>
            <a:r>
              <a:rPr lang="en-US" b="1" dirty="0"/>
              <a:t>Thermometer </a:t>
            </a:r>
            <a:endParaRPr lang="en-US" dirty="0" smtClean="0"/>
          </a:p>
          <a:p>
            <a:pPr marL="0" lvl="0" indent="0" algn="l" rtl="0">
              <a:buNone/>
            </a:pPr>
            <a:r>
              <a:rPr lang="en-US" dirty="0" smtClean="0"/>
              <a:t>Used to measure the temperature of the solutions , or work conditions </a:t>
            </a:r>
            <a:endParaRPr lang="en-US" dirty="0"/>
          </a:p>
        </p:txBody>
      </p:sp>
      <p:pic>
        <p:nvPicPr>
          <p:cNvPr id="819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4616" y="1524000"/>
            <a:ext cx="3975100"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2553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4724400" cy="4525963"/>
          </a:xfrm>
        </p:spPr>
        <p:txBody>
          <a:bodyPr>
            <a:normAutofit fontScale="92500"/>
          </a:bodyPr>
          <a:lstStyle/>
          <a:p>
            <a:pPr lvl="0"/>
            <a:r>
              <a:rPr lang="en-US" b="1" dirty="0"/>
              <a:t>Pipette</a:t>
            </a:r>
            <a:endParaRPr lang="en-US" dirty="0"/>
          </a:p>
          <a:p>
            <a:r>
              <a:rPr lang="en-US" dirty="0"/>
              <a:t>A pipet transfers relatively small amounts of liquid. In the most commonly used pipettes, experimenters draw liquid into one end of a glass or plastic cylinder by the prior squeezing of the rubber or plastic ball at the opposite end. The amount of liquid able to be drawn into the pipette is usually fixed, to enable accuracy in measurement. </a:t>
            </a:r>
            <a:endParaRPr lang="ar-IQ" dirty="0"/>
          </a:p>
        </p:txBody>
      </p:sp>
      <p:pic>
        <p:nvPicPr>
          <p:cNvPr id="9218"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1156" y="1905000"/>
            <a:ext cx="4132844"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1335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p:txBody>
          <a:bodyPr/>
          <a:lstStyle/>
          <a:p>
            <a:pPr lvl="0" algn="l" rtl="0"/>
            <a:r>
              <a:rPr lang="en-US" b="1" dirty="0"/>
              <a:t>Watch glass</a:t>
            </a:r>
            <a:endParaRPr lang="en-US" dirty="0"/>
          </a:p>
          <a:p>
            <a:pPr algn="l" rtl="0"/>
            <a:r>
              <a:rPr lang="en-US" dirty="0" smtClean="0"/>
              <a:t> </a:t>
            </a:r>
            <a:r>
              <a:rPr lang="en-US" dirty="0"/>
              <a:t>a circular concave piece of </a:t>
            </a:r>
            <a:r>
              <a:rPr lang="en-US" b="1" dirty="0"/>
              <a:t>glass</a:t>
            </a:r>
            <a:r>
              <a:rPr lang="en-US" dirty="0"/>
              <a:t> used in chemistry as a surface to evaporate a liquid, to hold solids while being weighed, for heating a small amount of substance and as a cover for a beaker.</a:t>
            </a:r>
            <a:endParaRPr lang="ar-IQ" dirty="0"/>
          </a:p>
        </p:txBody>
      </p:sp>
      <p:pic>
        <p:nvPicPr>
          <p:cNvPr id="10242" name="Picture 2" descr="Image result for glass wat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4648200"/>
            <a:ext cx="4572000"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8040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p:txBody>
          <a:bodyPr/>
          <a:lstStyle/>
          <a:p>
            <a:pPr lvl="0" algn="l" rtl="0"/>
            <a:r>
              <a:rPr lang="en-US" b="1" dirty="0"/>
              <a:t>Slab and spatula</a:t>
            </a:r>
            <a:endParaRPr lang="en-US" dirty="0"/>
          </a:p>
          <a:p>
            <a:pPr algn="l" rtl="0"/>
            <a:r>
              <a:rPr lang="en-US" dirty="0" smtClean="0"/>
              <a:t>Used for incorporation of drugs into creams, ointments or preparations of ointment bases or cream base </a:t>
            </a:r>
            <a:endParaRPr lang="ar-IQ" dirty="0"/>
          </a:p>
        </p:txBody>
      </p:sp>
      <p:pic>
        <p:nvPicPr>
          <p:cNvPr id="1126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32766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4034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328836" cy="4525963"/>
          </a:xfrm>
        </p:spPr>
        <p:txBody>
          <a:bodyPr>
            <a:normAutofit lnSpcReduction="10000"/>
          </a:bodyPr>
          <a:lstStyle/>
          <a:p>
            <a:pPr lvl="0" algn="l" rtl="0"/>
            <a:r>
              <a:rPr lang="en-US" b="1" dirty="0"/>
              <a:t>Test tube</a:t>
            </a:r>
            <a:endParaRPr lang="en-US" dirty="0"/>
          </a:p>
          <a:p>
            <a:pPr algn="l" rtl="0"/>
            <a:r>
              <a:rPr lang="en-US" dirty="0"/>
              <a:t>They are designed to hold small quantities of chemicals and feature a flared lip to make pouring easier. Test tubes can hold liquid or solid chemicals and can be used to contain small chemical reactions. The slimness of the test tube reduces the spread of any vapors that may be produced by the reaction.</a:t>
            </a:r>
            <a:endParaRPr lang="ar-IQ" dirty="0"/>
          </a:p>
        </p:txBody>
      </p:sp>
      <p:pic>
        <p:nvPicPr>
          <p:cNvPr id="12290" name="Picture 2" descr="Image result for test 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6036" y="21336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0302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p:txBody>
          <a:bodyPr/>
          <a:lstStyle/>
          <a:p>
            <a:pPr lvl="0" algn="l" rtl="0"/>
            <a:r>
              <a:rPr lang="en-US" b="1" dirty="0"/>
              <a:t>Funnel</a:t>
            </a:r>
            <a:endParaRPr lang="en-US" dirty="0"/>
          </a:p>
          <a:p>
            <a:pPr algn="l" rtl="0"/>
            <a:r>
              <a:rPr lang="en-US" dirty="0"/>
              <a:t>tube or pipe that is wide at the top and narrow at the bottom, used for guiding liquid or powder into a small opening. </a:t>
            </a:r>
            <a:endParaRPr lang="ar-IQ" dirty="0"/>
          </a:p>
        </p:txBody>
      </p:sp>
      <p:pic>
        <p:nvPicPr>
          <p:cNvPr id="13314" name="Picture 2" descr="Image result for funn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36576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7168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486400" cy="4525963"/>
          </a:xfrm>
        </p:spPr>
        <p:txBody>
          <a:bodyPr>
            <a:normAutofit/>
          </a:bodyPr>
          <a:lstStyle/>
          <a:p>
            <a:pPr lvl="0" algn="l" rtl="0"/>
            <a:r>
              <a:rPr lang="en-US" b="1" dirty="0"/>
              <a:t>Beaker</a:t>
            </a:r>
            <a:endParaRPr lang="en-US" dirty="0"/>
          </a:p>
          <a:p>
            <a:pPr algn="l" rtl="0"/>
            <a:r>
              <a:rPr lang="en-US" dirty="0"/>
              <a:t>A beaker is a cylindrical glass or plastic vessel used for holding liquids. It is a multi-purpose piece of equipment used for containing a chemical reaction, measuring liquids, heating them over a Bunsen burner's flame or collecting them in a titration experiment. </a:t>
            </a:r>
            <a:endParaRPr lang="ar-IQ" dirty="0"/>
          </a:p>
        </p:txBody>
      </p:sp>
      <p:pic>
        <p:nvPicPr>
          <p:cNvPr id="14338" name="Picture 2" descr="Image result for beak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2209800"/>
            <a:ext cx="26416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491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p:txBody>
          <a:bodyPr/>
          <a:lstStyle/>
          <a:p>
            <a:pPr lvl="0" algn="l" rtl="0"/>
            <a:r>
              <a:rPr lang="en-US" b="1" dirty="0"/>
              <a:t>Balance</a:t>
            </a:r>
            <a:endParaRPr lang="en-US" dirty="0"/>
          </a:p>
          <a:p>
            <a:pPr algn="l" rtl="0"/>
            <a:r>
              <a:rPr lang="en-US" dirty="0"/>
              <a:t>A balance determines the mass of something, such as a dry chemical.</a:t>
            </a:r>
            <a:endParaRPr lang="ar-IQ" dirty="0"/>
          </a:p>
        </p:txBody>
      </p:sp>
      <p:pic>
        <p:nvPicPr>
          <p:cNvPr id="15362" name="Picture 2" descr="Image result for manual balanc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1400" y="3962400"/>
            <a:ext cx="4806950" cy="266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9977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486400" cy="4525963"/>
          </a:xfrm>
        </p:spPr>
        <p:txBody>
          <a:bodyPr/>
          <a:lstStyle/>
          <a:p>
            <a:pPr lvl="0" algn="l" rtl="0"/>
            <a:r>
              <a:rPr lang="en-US" b="1" dirty="0" smtClean="0"/>
              <a:t>Stirrer</a:t>
            </a:r>
            <a:endParaRPr lang="en-US" dirty="0" smtClean="0"/>
          </a:p>
          <a:p>
            <a:pPr marL="0" indent="0" algn="l" rtl="0">
              <a:buNone/>
            </a:pPr>
            <a:r>
              <a:rPr lang="en-US" dirty="0"/>
              <a:t>used to mix chemicals and liquids for </a:t>
            </a:r>
            <a:r>
              <a:rPr lang="en-US" b="1" dirty="0"/>
              <a:t>laboratory</a:t>
            </a:r>
            <a:r>
              <a:rPr lang="en-US" dirty="0"/>
              <a:t> purposes. They are usually made of solid </a:t>
            </a:r>
            <a:r>
              <a:rPr lang="en-US" b="1" dirty="0"/>
              <a:t>glass</a:t>
            </a:r>
            <a:r>
              <a:rPr lang="en-US" dirty="0"/>
              <a:t>, about the thickness and slightly longer than a drinking straw, with rounded ends.</a:t>
            </a:r>
            <a:endParaRPr lang="ar-IQ" dirty="0"/>
          </a:p>
        </p:txBody>
      </p:sp>
      <p:pic>
        <p:nvPicPr>
          <p:cNvPr id="16386" name="Picture 2" descr="Image result for stirrer glas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8500" y="15240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625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b="1" dirty="0">
                <a:latin typeface="Baskerville Old Face" panose="02020602080505020303" pitchFamily="18" charset="0"/>
              </a:rPr>
              <a:t>The </a:t>
            </a:r>
            <a:r>
              <a:rPr lang="en-US" b="1" dirty="0" smtClean="0">
                <a:latin typeface="Baskerville Old Face" panose="02020602080505020303" pitchFamily="18" charset="0"/>
              </a:rPr>
              <a:t>pharmaceutical preparation</a:t>
            </a:r>
            <a:r>
              <a:rPr lang="en-US" b="1" dirty="0">
                <a:latin typeface="Baskerville Old Face" panose="02020602080505020303" pitchFamily="18" charset="0"/>
              </a:rPr>
              <a:t>, as the final forms used for </a:t>
            </a:r>
            <a:r>
              <a:rPr lang="en-US" b="1" dirty="0" smtClean="0">
                <a:latin typeface="Baskerville Old Face" panose="02020602080505020303" pitchFamily="18" charset="0"/>
              </a:rPr>
              <a:t>medication, must </a:t>
            </a:r>
            <a:r>
              <a:rPr lang="en-US" b="1" dirty="0">
                <a:latin typeface="Baskerville Old Face" panose="02020602080505020303" pitchFamily="18" charset="0"/>
              </a:rPr>
              <a:t>be </a:t>
            </a:r>
            <a:r>
              <a:rPr lang="en-US" b="1" dirty="0">
                <a:solidFill>
                  <a:srgbClr val="FF0000"/>
                </a:solidFill>
                <a:latin typeface="Baskerville Old Face" panose="02020602080505020303" pitchFamily="18" charset="0"/>
              </a:rPr>
              <a:t>effective</a:t>
            </a:r>
            <a:r>
              <a:rPr lang="en-US" b="1" dirty="0">
                <a:latin typeface="Baskerville Old Face" panose="02020602080505020303" pitchFamily="18" charset="0"/>
              </a:rPr>
              <a:t> and </a:t>
            </a:r>
            <a:r>
              <a:rPr lang="en-US" b="1" dirty="0">
                <a:solidFill>
                  <a:srgbClr val="FF0000"/>
                </a:solidFill>
                <a:latin typeface="Baskerville Old Face" panose="02020602080505020303" pitchFamily="18" charset="0"/>
              </a:rPr>
              <a:t>safe</a:t>
            </a:r>
            <a:r>
              <a:rPr lang="en-US" b="1" dirty="0">
                <a:latin typeface="Baskerville Old Face" panose="02020602080505020303" pitchFamily="18" charset="0"/>
              </a:rPr>
              <a:t>. It should be accurate </a:t>
            </a:r>
            <a:r>
              <a:rPr lang="en-US" b="1" dirty="0">
                <a:solidFill>
                  <a:schemeClr val="tx2">
                    <a:lumMod val="75000"/>
                  </a:schemeClr>
                </a:solidFill>
                <a:latin typeface="Baskerville Old Face" panose="02020602080505020303" pitchFamily="18" charset="0"/>
              </a:rPr>
              <a:t>quantitatively</a:t>
            </a:r>
            <a:r>
              <a:rPr lang="en-US" b="1" dirty="0">
                <a:latin typeface="Baskerville Old Face" panose="02020602080505020303" pitchFamily="18" charset="0"/>
              </a:rPr>
              <a:t> and </a:t>
            </a:r>
            <a:r>
              <a:rPr lang="en-US" b="1" dirty="0">
                <a:solidFill>
                  <a:srgbClr val="00B050"/>
                </a:solidFill>
                <a:latin typeface="Baskerville Old Face" panose="02020602080505020303" pitchFamily="18" charset="0"/>
              </a:rPr>
              <a:t>qualitatively</a:t>
            </a:r>
            <a:r>
              <a:rPr lang="en-US" b="1" dirty="0">
                <a:latin typeface="Baskerville Old Face" panose="02020602080505020303" pitchFamily="18" charset="0"/>
              </a:rPr>
              <a:t>.</a:t>
            </a:r>
            <a:endParaRPr lang="en-US" dirty="0">
              <a:latin typeface="Baskerville Old Face" panose="02020602080505020303" pitchFamily="18" charset="0"/>
            </a:endParaRPr>
          </a:p>
          <a:p>
            <a:endParaRPr lang="ar-IQ" dirty="0">
              <a:latin typeface="Baskerville Old Face" panose="02020602080505020303" pitchFamily="18" charset="0"/>
            </a:endParaRPr>
          </a:p>
        </p:txBody>
      </p:sp>
    </p:spTree>
    <p:extLst>
      <p:ext uri="{BB962C8B-B14F-4D97-AF65-F5344CB8AC3E}">
        <p14:creationId xmlns:p14="http://schemas.microsoft.com/office/powerpoint/2010/main" val="266468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052695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64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76400"/>
            <a:ext cx="4724400" cy="4906963"/>
          </a:xfrm>
        </p:spPr>
        <p:txBody>
          <a:bodyPr/>
          <a:lstStyle/>
          <a:p>
            <a:pPr lvl="0" algn="l" rtl="0"/>
            <a:r>
              <a:rPr lang="en-US" b="1" dirty="0"/>
              <a:t>Mortar and pestle </a:t>
            </a:r>
            <a:endParaRPr lang="en-US" dirty="0"/>
          </a:p>
          <a:p>
            <a:pPr marL="0" indent="0" algn="l" rtl="0">
              <a:buNone/>
            </a:pPr>
            <a:r>
              <a:rPr lang="en-US" dirty="0"/>
              <a:t>Mortar and pestle are implements used since ancient times to prepare </a:t>
            </a:r>
            <a:r>
              <a:rPr lang="en-US" b="1" dirty="0"/>
              <a:t>ingredients</a:t>
            </a:r>
            <a:r>
              <a:rPr lang="en-US" dirty="0"/>
              <a:t> or substances by crushing and grinding them into a fine paste or </a:t>
            </a:r>
            <a:r>
              <a:rPr lang="en-US" dirty="0" smtClean="0"/>
              <a:t>powder</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199" y="2057400"/>
            <a:ext cx="3895725"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7136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4953000" cy="4525963"/>
          </a:xfrm>
        </p:spPr>
        <p:txBody>
          <a:bodyPr/>
          <a:lstStyle/>
          <a:p>
            <a:pPr lvl="0"/>
            <a:r>
              <a:rPr lang="en-US" b="1" dirty="0"/>
              <a:t>Wide mouth bottle </a:t>
            </a:r>
            <a:endParaRPr lang="en-US" dirty="0"/>
          </a:p>
          <a:p>
            <a:pPr marL="0" indent="0" algn="l" rtl="0">
              <a:buNone/>
            </a:pPr>
            <a:r>
              <a:rPr lang="en-US" dirty="0" smtClean="0"/>
              <a:t> </a:t>
            </a:r>
            <a:r>
              <a:rPr lang="en-US" dirty="0"/>
              <a:t>are easier to fill and are recommended </a:t>
            </a:r>
            <a:r>
              <a:rPr lang="en-US" dirty="0" smtClean="0"/>
              <a:t>for the storage of </a:t>
            </a:r>
            <a:r>
              <a:rPr lang="en-US" dirty="0"/>
              <a:t>solid, semi-solid and viscous liquid materials</a:t>
            </a:r>
            <a:r>
              <a:rPr lang="en-US" dirty="0" smtClean="0"/>
              <a:t>. </a:t>
            </a:r>
            <a:endParaRPr lang="ar-IQ" dirty="0"/>
          </a:p>
        </p:txBody>
      </p:sp>
      <p:pic>
        <p:nvPicPr>
          <p:cNvPr id="2050" name="Picture 2" descr="Image result for wide mouth bot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9812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695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6553200" cy="4525963"/>
          </a:xfrm>
        </p:spPr>
        <p:txBody>
          <a:bodyPr>
            <a:normAutofit/>
          </a:bodyPr>
          <a:lstStyle/>
          <a:p>
            <a:pPr lvl="0" algn="l" rtl="0"/>
            <a:r>
              <a:rPr lang="en-US" b="1" dirty="0"/>
              <a:t>Cylindrical measure cylinder</a:t>
            </a:r>
            <a:endParaRPr lang="en-US" dirty="0"/>
          </a:p>
          <a:p>
            <a:pPr marL="0" indent="0" algn="l" rtl="0">
              <a:buNone/>
            </a:pPr>
            <a:r>
              <a:rPr lang="en-US" dirty="0" smtClean="0"/>
              <a:t>a </a:t>
            </a:r>
            <a:r>
              <a:rPr lang="en-US" dirty="0"/>
              <a:t>relatively slim glass or plastic cylinder used specifically for calibrating beakers or measuring a liquid's volume. Graduated cylinders come in a variety of sizes such as 10 ml, 25 ml, 50 ml, 100 ml, 500 ml and 1,000 ml. Scientists take measurements by viewing, at eye-level, the lowest point of the convex dip that the liquid in the cylinder makes. </a:t>
            </a:r>
            <a:endParaRPr lang="ar-IQ" dirty="0"/>
          </a:p>
        </p:txBody>
      </p:sp>
      <p:pic>
        <p:nvPicPr>
          <p:cNvPr id="3074" name="Picture 2" descr="Image result for measure cylinder"/>
          <p:cNvPicPr>
            <a:picLocks noChangeAspect="1" noChangeArrowheads="1"/>
          </p:cNvPicPr>
          <p:nvPr/>
        </p:nvPicPr>
        <p:blipFill rotWithShape="1">
          <a:blip r:embed="rId2">
            <a:extLst>
              <a:ext uri="{28A0092B-C50C-407E-A947-70E740481C1C}">
                <a14:useLocalDpi xmlns:a14="http://schemas.microsoft.com/office/drawing/2010/main" val="0"/>
              </a:ext>
            </a:extLst>
          </a:blip>
          <a:srcRect l="26623"/>
          <a:stretch/>
        </p:blipFill>
        <p:spPr bwMode="auto">
          <a:xfrm>
            <a:off x="7010400" y="2085033"/>
            <a:ext cx="2469522"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777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229600" cy="1143000"/>
          </a:xfrm>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6172200" cy="4876800"/>
          </a:xfrm>
        </p:spPr>
        <p:txBody>
          <a:bodyPr/>
          <a:lstStyle/>
          <a:p>
            <a:pPr lvl="0" algn="l" rtl="0"/>
            <a:r>
              <a:rPr lang="en-US" b="1" dirty="0"/>
              <a:t>Conical measure </a:t>
            </a:r>
            <a:r>
              <a:rPr lang="en-US" b="1" dirty="0" smtClean="0"/>
              <a:t>cylinder</a:t>
            </a:r>
          </a:p>
          <a:p>
            <a:pPr marL="0" lvl="0" indent="0" algn="l" rtl="0">
              <a:buNone/>
            </a:pPr>
            <a:r>
              <a:rPr lang="en-US" dirty="0" smtClean="0"/>
              <a:t>is </a:t>
            </a:r>
            <a:r>
              <a:rPr lang="en-US" dirty="0"/>
              <a:t>a type of laboratory glassware which consists of a </a:t>
            </a:r>
            <a:r>
              <a:rPr lang="en-US" b="1" dirty="0"/>
              <a:t>conical cup</a:t>
            </a:r>
            <a:r>
              <a:rPr lang="en-US" dirty="0"/>
              <a:t> with a notch on the top to allow for the easy pouring of liquids, and </a:t>
            </a:r>
            <a:r>
              <a:rPr lang="en-US" b="1" dirty="0"/>
              <a:t>graduated</a:t>
            </a:r>
            <a:r>
              <a:rPr lang="en-US" dirty="0"/>
              <a:t> markings on the side to allow easy and accurate </a:t>
            </a:r>
            <a:r>
              <a:rPr lang="en-US" b="1" dirty="0"/>
              <a:t>measurement</a:t>
            </a:r>
            <a:r>
              <a:rPr lang="en-US" dirty="0"/>
              <a:t> of volumes of liquid.</a:t>
            </a:r>
          </a:p>
          <a:p>
            <a:endParaRPr lang="ar-IQ" dirty="0"/>
          </a:p>
        </p:txBody>
      </p:sp>
      <p:pic>
        <p:nvPicPr>
          <p:cNvPr id="4098" name="Picture 2" descr="Image result for conical measure cylin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8563" y="4006362"/>
            <a:ext cx="2857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6797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334000" cy="4525963"/>
          </a:xfrm>
        </p:spPr>
        <p:txBody>
          <a:bodyPr>
            <a:normAutofit lnSpcReduction="10000"/>
          </a:bodyPr>
          <a:lstStyle/>
          <a:p>
            <a:pPr lvl="0" algn="l" rtl="0"/>
            <a:r>
              <a:rPr lang="en-US" b="1" dirty="0"/>
              <a:t>Conical flask</a:t>
            </a:r>
            <a:endParaRPr lang="en-US" dirty="0"/>
          </a:p>
          <a:p>
            <a:pPr algn="l" rtl="0"/>
            <a:r>
              <a:rPr lang="en-US" dirty="0"/>
              <a:t>This shape allows the flask to be sealed with a bung for heating purposes, while also allowing a researcher the freedom to shake or stir the flask without spilling liquid. The </a:t>
            </a:r>
            <a:r>
              <a:rPr lang="en-US" b="1" dirty="0"/>
              <a:t>Erlenmeyer flask</a:t>
            </a:r>
            <a:r>
              <a:rPr lang="en-US" dirty="0"/>
              <a:t> has diverse uses such as holding and measuring chemical liquid samples, but can also be used to mix, heat and boil chemicals.</a:t>
            </a:r>
            <a:endParaRPr lang="ar-IQ" dirty="0"/>
          </a:p>
        </p:txBody>
      </p:sp>
      <p:pic>
        <p:nvPicPr>
          <p:cNvPr id="5122" name="Picture 2" descr="Image result for conical flas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5450" y="3531595"/>
            <a:ext cx="363855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8156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r>
              <a:rPr lang="en-US" dirty="0"/>
              <a:t/>
            </a:r>
            <a:br>
              <a:rPr lang="en-US" dirty="0"/>
            </a:br>
            <a:endParaRPr lang="ar-IQ" dirty="0"/>
          </a:p>
        </p:txBody>
      </p:sp>
      <p:sp>
        <p:nvSpPr>
          <p:cNvPr id="3" name="Content Placeholder 2"/>
          <p:cNvSpPr>
            <a:spLocks noGrp="1"/>
          </p:cNvSpPr>
          <p:nvPr>
            <p:ph idx="1"/>
          </p:nvPr>
        </p:nvSpPr>
        <p:spPr>
          <a:xfrm>
            <a:off x="457200" y="1600200"/>
            <a:ext cx="5839767" cy="4525963"/>
          </a:xfrm>
        </p:spPr>
        <p:txBody>
          <a:bodyPr>
            <a:normAutofit/>
          </a:bodyPr>
          <a:lstStyle/>
          <a:p>
            <a:pPr lvl="0"/>
            <a:r>
              <a:rPr lang="en-US" b="1" dirty="0"/>
              <a:t>Volumetric </a:t>
            </a:r>
            <a:r>
              <a:rPr lang="en-US" b="1" dirty="0" smtClean="0"/>
              <a:t>flask</a:t>
            </a:r>
          </a:p>
          <a:p>
            <a:pPr marL="0" lvl="0" indent="0">
              <a:buNone/>
            </a:pPr>
            <a:r>
              <a:rPr lang="en-US" dirty="0"/>
              <a:t>(measuring </a:t>
            </a:r>
            <a:r>
              <a:rPr lang="en-US" b="1" dirty="0"/>
              <a:t>flask</a:t>
            </a:r>
            <a:r>
              <a:rPr lang="en-US" dirty="0"/>
              <a:t> or graduated </a:t>
            </a:r>
            <a:r>
              <a:rPr lang="en-US" b="1" dirty="0"/>
              <a:t>flask</a:t>
            </a:r>
            <a:r>
              <a:rPr lang="en-US" dirty="0"/>
              <a:t>) is a piece of laboratory apparatus, a type of laboratory </a:t>
            </a:r>
            <a:r>
              <a:rPr lang="en-US" b="1" dirty="0"/>
              <a:t>flask</a:t>
            </a:r>
            <a:r>
              <a:rPr lang="en-US" dirty="0"/>
              <a:t>, calibrated to contain a precise volume at a particular temperature. </a:t>
            </a:r>
            <a:r>
              <a:rPr lang="en-US" b="1" dirty="0"/>
              <a:t>Volumetric flasks</a:t>
            </a:r>
            <a:r>
              <a:rPr lang="en-US" dirty="0"/>
              <a:t> are used for precise dilutions and preparation of standard solutions.</a:t>
            </a:r>
          </a:p>
          <a:p>
            <a:endParaRPr lang="ar-IQ" dirty="0"/>
          </a:p>
        </p:txBody>
      </p:sp>
      <p:pic>
        <p:nvPicPr>
          <p:cNvPr id="6146" name="Picture 2" descr="Image result for volumetric flas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6967" y="3898900"/>
            <a:ext cx="2985679"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31439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28</TotalTime>
  <Words>789</Words>
  <Application>Microsoft Office PowerPoint</Application>
  <PresentationFormat>On-screen Show (4:3)</PresentationFormat>
  <Paragraphs>63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Executive</vt:lpstr>
      <vt:lpstr>Lab 1 </vt:lpstr>
      <vt:lpstr>PowerPoint Presentation</vt:lpstr>
      <vt:lpstr>PowerPoint Presentation</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1</dc:title>
  <dc:creator>Angel</dc:creator>
  <cp:lastModifiedBy>nora</cp:lastModifiedBy>
  <cp:revision>8</cp:revision>
  <dcterms:created xsi:type="dcterms:W3CDTF">2006-08-16T00:00:00Z</dcterms:created>
  <dcterms:modified xsi:type="dcterms:W3CDTF">2019-02-19T17:14:27Z</dcterms:modified>
</cp:coreProperties>
</file>