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72" r:id="rId5"/>
    <p:sldId id="274" r:id="rId6"/>
    <p:sldId id="278" r:id="rId7"/>
    <p:sldId id="279" r:id="rId8"/>
    <p:sldId id="259" r:id="rId9"/>
    <p:sldId id="260" r:id="rId10"/>
    <p:sldId id="273" r:id="rId11"/>
    <p:sldId id="280" r:id="rId12"/>
    <p:sldId id="263" r:id="rId13"/>
    <p:sldId id="262" r:id="rId14"/>
    <p:sldId id="277" r:id="rId15"/>
    <p:sldId id="264" r:id="rId16"/>
    <p:sldId id="275" r:id="rId17"/>
    <p:sldId id="276" r:id="rId18"/>
    <p:sldId id="281" r:id="rId19"/>
    <p:sldId id="266" r:id="rId20"/>
    <p:sldId id="267" r:id="rId21"/>
    <p:sldId id="265" r:id="rId22"/>
    <p:sldId id="268" r:id="rId23"/>
    <p:sldId id="269" r:id="rId24"/>
    <p:sldId id="271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625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74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4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70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30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8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6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141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607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21D69-6B5B-45A8-86E1-5AC9CBAFBDFE}" type="datetimeFigureOut">
              <a:rPr lang="en-US" smtClean="0"/>
              <a:t>2/19/2019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AD935-F45B-44C5-B3AC-B44453D0F5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99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dashHorz">
          <a:fgClr>
            <a:schemeClr val="accent1"/>
          </a:fgClr>
          <a:bgClr>
            <a:schemeClr val="accent2">
              <a:lumMod val="40000"/>
              <a:lumOff val="6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Peptic Ulcer Disease</a:t>
            </a:r>
            <a:endParaRPr lang="en-US" sz="7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68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8933"/>
          </a:xfrm>
        </p:spPr>
        <p:txBody>
          <a:bodyPr/>
          <a:lstStyle/>
          <a:p>
            <a:pPr algn="ctr"/>
            <a:r>
              <a:rPr lang="en-US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Patient assessment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65243"/>
            <a:ext cx="5181600" cy="4711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Reflux-like dyspepsia</a:t>
            </a:r>
          </a:p>
          <a:p>
            <a:r>
              <a:rPr lang="en-US" dirty="0"/>
              <a:t>Heartburn plus dyspepsia</a:t>
            </a:r>
          </a:p>
          <a:p>
            <a:r>
              <a:rPr lang="en-US" dirty="0"/>
              <a:t>Acid regurgitation plus dyspepsia</a:t>
            </a:r>
          </a:p>
          <a:p>
            <a:pPr marL="0" indent="0">
              <a:buNone/>
            </a:pPr>
            <a:r>
              <a:rPr lang="en-US" b="1" i="1" dirty="0"/>
              <a:t>Ulcer-like dyspepsia</a:t>
            </a:r>
          </a:p>
          <a:p>
            <a:r>
              <a:rPr lang="en-US" dirty="0" err="1"/>
              <a:t>Localised</a:t>
            </a:r>
            <a:r>
              <a:rPr lang="en-US" dirty="0"/>
              <a:t> epigastric pain</a:t>
            </a:r>
          </a:p>
          <a:p>
            <a:r>
              <a:rPr lang="en-US" dirty="0"/>
              <a:t>Pain when hungry</a:t>
            </a:r>
          </a:p>
          <a:p>
            <a:r>
              <a:rPr lang="en-US" dirty="0"/>
              <a:t>Pain relieved by food</a:t>
            </a:r>
          </a:p>
          <a:p>
            <a:r>
              <a:rPr lang="en-US" dirty="0"/>
              <a:t>Pain relieved by antacids or acid-reducing drugs</a:t>
            </a:r>
          </a:p>
          <a:p>
            <a:r>
              <a:rPr lang="en-US" dirty="0"/>
              <a:t>Pain that wakens the patient from sleep</a:t>
            </a:r>
          </a:p>
          <a:p>
            <a:r>
              <a:rPr lang="en-US" dirty="0"/>
              <a:t>Pain with remission and relapses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465243"/>
            <a:ext cx="5181600" cy="4711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i="1" dirty="0"/>
              <a:t>Dysmotility-like dyspepsia</a:t>
            </a:r>
          </a:p>
          <a:p>
            <a:r>
              <a:rPr lang="en-US" dirty="0"/>
              <a:t>Upper abdominal discomfort (pain not dominant)</a:t>
            </a:r>
          </a:p>
          <a:p>
            <a:r>
              <a:rPr lang="en-US" dirty="0"/>
              <a:t>Early satiety</a:t>
            </a:r>
          </a:p>
          <a:p>
            <a:r>
              <a:rPr lang="en-US" dirty="0"/>
              <a:t>Postprandial fullness</a:t>
            </a:r>
          </a:p>
          <a:p>
            <a:r>
              <a:rPr lang="en-US" dirty="0"/>
              <a:t>Nausea</a:t>
            </a:r>
          </a:p>
          <a:p>
            <a:r>
              <a:rPr lang="en-US" dirty="0"/>
              <a:t>Retching or vomiting</a:t>
            </a:r>
          </a:p>
          <a:p>
            <a:r>
              <a:rPr lang="en-US" dirty="0"/>
              <a:t>Bloating in the upper abdomen (no visible distension)</a:t>
            </a:r>
          </a:p>
          <a:p>
            <a:r>
              <a:rPr lang="en-US" dirty="0"/>
              <a:t>Upper abdominal discomfort often aggravated by food</a:t>
            </a:r>
          </a:p>
          <a:p>
            <a:pPr marL="0" indent="0">
              <a:buNone/>
            </a:pPr>
            <a:r>
              <a:rPr lang="en-US" b="1" i="1" dirty="0"/>
              <a:t>Unspecified </a:t>
            </a:r>
            <a:r>
              <a:rPr lang="en-US" b="1" i="1" dirty="0" smtClean="0"/>
              <a:t>dyspepsia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61162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26625" y="833377"/>
            <a:ext cx="10515600" cy="5416952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b="1" dirty="0"/>
              <a:t>Fig. 12.4 (A) Decision algorithm for management of uninvestigated dyspepsia</a:t>
            </a:r>
            <a:r>
              <a:rPr lang="en-US" b="1" dirty="0" smtClean="0"/>
              <a:t>.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>Fig. 12.4, </a:t>
            </a:r>
            <a:r>
              <a:rPr lang="en-US" b="1" dirty="0" smtClean="0"/>
              <a:t>(B</a:t>
            </a:r>
            <a:r>
              <a:rPr lang="en-US" b="1" dirty="0"/>
              <a:t>) Decision algorithm for management of non-ulcer dyspepsia.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28418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27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8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Endoscopy</a:t>
            </a:r>
          </a:p>
          <a:p>
            <a:pPr>
              <a:lnSpc>
                <a:spcPct val="200000"/>
              </a:lnSpc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Radiology (</a:t>
            </a:r>
            <a:r>
              <a:rPr lang="en-US" sz="4000" dirty="0"/>
              <a:t>Double-contrast </a:t>
            </a:r>
            <a:r>
              <a:rPr lang="en-US" sz="4000" dirty="0" smtClean="0"/>
              <a:t>barium)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200000"/>
              </a:lnSpc>
            </a:pPr>
            <a:r>
              <a:rPr lang="en-US" sz="40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H. pylori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detection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03534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Alarm features need endoscope</a:t>
            </a:r>
            <a:endParaRPr lang="en-US" sz="48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1722" y="1825625"/>
            <a:ext cx="10312078" cy="4351338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Dysphagia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Pain on swallowing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Unintentional weight loss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Gastro-intestinal bleeding or </a:t>
            </a:r>
            <a:r>
              <a:rPr lang="en-US" sz="3200" dirty="0" err="1">
                <a:latin typeface="Andalus" panose="02020603050405020304" pitchFamily="18" charset="-78"/>
                <a:cs typeface="Andalus" panose="02020603050405020304" pitchFamily="18" charset="-78"/>
              </a:rPr>
              <a:t>anaemia</a:t>
            </a:r>
            <a:endParaRPr lang="en-US" sz="32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Persistent vomiting</a:t>
            </a:r>
          </a:p>
          <a:p>
            <a:r>
              <a:rPr lang="en-US" sz="3200" dirty="0">
                <a:latin typeface="Andalus" panose="02020603050405020304" pitchFamily="18" charset="-78"/>
                <a:cs typeface="Andalus" panose="02020603050405020304" pitchFamily="18" charset="-78"/>
              </a:rPr>
              <a:t>On NSAIDs or warfarin</a:t>
            </a:r>
          </a:p>
        </p:txBody>
      </p:sp>
    </p:spTree>
    <p:extLst>
      <p:ext uri="{BB962C8B-B14F-4D97-AF65-F5344CB8AC3E}">
        <p14:creationId xmlns:p14="http://schemas.microsoft.com/office/powerpoint/2010/main" val="39555209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ØµÙØ±Ø© Ø°Ø§Øª ØµÙØ©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672" y="0"/>
            <a:ext cx="6857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838200" y="486137"/>
            <a:ext cx="3490731" cy="120455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Endoscopy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0936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H. pylori </a:t>
            </a:r>
            <a:r>
              <a:rPr lang="en-US" sz="48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detection</a:t>
            </a:r>
            <a:endParaRPr lang="en-US" sz="48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52293"/>
          </a:xfrm>
        </p:spPr>
        <p:txBody>
          <a:bodyPr>
            <a:normAutofit fontScale="92500" lnSpcReduction="10000"/>
          </a:bodyPr>
          <a:lstStyle/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Serological tests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 detect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antibodies, 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[</a:t>
            </a:r>
            <a:r>
              <a:rPr lang="en-US" sz="3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13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]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urea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breath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tests.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Stool antigen tests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742950" indent="-742950">
              <a:lnSpc>
                <a:spcPct val="150000"/>
              </a:lnSpc>
              <a:buFont typeface="+mj-lt"/>
              <a:buAutoNum type="arabicPeriod"/>
            </a:pP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Invasive tests requiring gastric </a:t>
            </a:r>
            <a:r>
              <a:rPr lang="en-US" sz="4000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antral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 biopsies include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urease tests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, histology and culture.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2599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upload.wikimedia.org/wikipedia/commons/thumb/1/1c/H._pylori_urease_enzyme_diagram.svg/1280px-H._pylori_urease_enzyme_diagram.svg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8143" y="393539"/>
            <a:ext cx="9931829" cy="601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38896" y="1828800"/>
            <a:ext cx="1967696" cy="3148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Urea Breath Test</a:t>
            </a:r>
          </a:p>
        </p:txBody>
      </p:sp>
    </p:spTree>
    <p:extLst>
      <p:ext uri="{BB962C8B-B14F-4D97-AF65-F5344CB8AC3E}">
        <p14:creationId xmlns:p14="http://schemas.microsoft.com/office/powerpoint/2010/main" val="31697825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ÙØªÙØ¬Ø© Ø¨Ø­Ø« Ø§ÙØµÙØ± Ø¹Ù âªhelicobacter pyloriâ¬â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82445"/>
            <a:ext cx="12191999" cy="642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07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6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3947" y="2610613"/>
            <a:ext cx="10515600" cy="1325563"/>
          </a:xfrm>
        </p:spPr>
        <p:txBody>
          <a:bodyPr/>
          <a:lstStyle/>
          <a:p>
            <a:pPr algn="ctr"/>
            <a:r>
              <a:rPr lang="en-US" sz="80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TREATMENT </a:t>
            </a:r>
            <a:endParaRPr lang="en-US" sz="80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05098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Uncomplicated peptic ulcer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H. pylori </a:t>
            </a:r>
            <a:r>
              <a:rPr lang="en-US" dirty="0" smtClean="0"/>
              <a:t>eradication</a:t>
            </a:r>
          </a:p>
          <a:p>
            <a:r>
              <a:rPr lang="en-US" dirty="0"/>
              <a:t>Triple therapy consists of: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OCA: omeprazole 20 mg, clarithromycin 500 mg </a:t>
            </a:r>
            <a:r>
              <a:rPr lang="en-US" dirty="0" smtClean="0"/>
              <a:t>and amoxicillin </a:t>
            </a:r>
            <a:r>
              <a:rPr lang="en-US" dirty="0"/>
              <a:t>1 g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or</a:t>
            </a:r>
          </a:p>
          <a:p>
            <a:pPr marL="0" indent="0">
              <a:buNone/>
            </a:pPr>
            <a:r>
              <a:rPr lang="en-US" dirty="0" smtClean="0"/>
              <a:t>OCM</a:t>
            </a:r>
            <a:r>
              <a:rPr lang="en-US" dirty="0"/>
              <a:t>: omeprazole 20 mg, clarithromycin 250 mg </a:t>
            </a:r>
            <a:r>
              <a:rPr lang="en-US" dirty="0" smtClean="0"/>
              <a:t>and metronidazole </a:t>
            </a:r>
            <a:r>
              <a:rPr lang="en-US" dirty="0"/>
              <a:t>400 mg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b="1" dirty="0" smtClean="0"/>
              <a:t>See fig 12.5 A, B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518356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Dyspepsia 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286" y="1516284"/>
            <a:ext cx="11042248" cy="5023412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Persistent or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recurrent pain or discomfort centered in the upper abdomen. </a:t>
            </a: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 all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patients with dyspepsia have peptic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ulcer. </a:t>
            </a:r>
          </a:p>
          <a:p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The most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common causes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of dyspepsia are </a:t>
            </a: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4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non-ulcer </a:t>
            </a: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 functional </a:t>
            </a: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dyspepsia, </a:t>
            </a:r>
            <a:endParaRPr lang="en-US" sz="4000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4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GORD </a:t>
            </a: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endParaRPr lang="en-US" sz="4000" dirty="0" smtClean="0">
              <a:solidFill>
                <a:srgbClr val="C0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</a:t>
            </a:r>
            <a:r>
              <a:rPr lang="en-US" sz="4000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peptic </a:t>
            </a:r>
            <a:r>
              <a:rPr lang="en-US" sz="4000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ulcer</a:t>
            </a:r>
          </a:p>
        </p:txBody>
      </p:sp>
    </p:spTree>
    <p:extLst>
      <p:ext uri="{BB962C8B-B14F-4D97-AF65-F5344CB8AC3E}">
        <p14:creationId xmlns:p14="http://schemas.microsoft.com/office/powerpoint/2010/main" val="6921387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Patients with persistent symptoms after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eradication may need:</a:t>
            </a:r>
            <a:endParaRPr lang="en-US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en-US" sz="4000" b="1" i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r>
              <a:rPr lang="en-US" sz="4000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pylori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status rechecked.</a:t>
            </a:r>
            <a:endParaRPr lang="en-US" sz="40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This should be carried out no sooner than 4 weeks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after.</a:t>
            </a:r>
          </a:p>
          <a:p>
            <a:pPr marL="0" indent="0">
              <a:buNone/>
            </a:pP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If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patient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H. pylori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positive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an alternative eradication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regimen.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If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eradication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was successful but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 persist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GERD or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other causes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dyspepsia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should be considered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6144811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Complications of peptic ulcer disease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Bleeding peptic </a:t>
            </a: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ulcer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(endoscopic </a:t>
            </a:r>
            <a:r>
              <a:rPr lang="en-US" dirty="0" err="1"/>
              <a:t>haemostatic</a:t>
            </a:r>
            <a:r>
              <a:rPr lang="en-US" dirty="0"/>
              <a:t> </a:t>
            </a:r>
            <a:r>
              <a:rPr lang="en-US" dirty="0" smtClean="0"/>
              <a:t>therapy+ PPI)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Pyloric </a:t>
            </a: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stenosis</a:t>
            </a:r>
            <a:endParaRPr lang="en-US" sz="4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106590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Prophylaxis of NSAID ulceration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NSAIDs should be </a:t>
            </a:r>
            <a:r>
              <a:rPr lang="en-US" sz="3600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avoided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in patients who are at risk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of gastro-intestinal toxicity </a:t>
            </a:r>
            <a:r>
              <a:rPr lang="en-US" sz="36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Box12.1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NSAID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should be </a:t>
            </a:r>
            <a:r>
              <a:rPr lang="en-US" sz="3600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stopped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if dyspepsia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develops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patients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with chronic </a:t>
            </a:r>
            <a:r>
              <a:rPr lang="en-US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rheumatological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conditions and need NSAID… 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5684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co-therapy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acid-suppressing agents </a:t>
            </a:r>
            <a:r>
              <a:rPr lang="en-US" sz="4000" u="sng" dirty="0">
                <a:latin typeface="Andalus" panose="02020603050405020304" pitchFamily="18" charset="-78"/>
                <a:cs typeface="Andalus" panose="02020603050405020304" pitchFamily="18" charset="-78"/>
              </a:rPr>
              <a:t>or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40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synthetic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prostaglandin analogue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4000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or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substitution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of a selective COX-2 inhibitor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 a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non-selective NSAID</a:t>
            </a:r>
          </a:p>
        </p:txBody>
      </p:sp>
    </p:spTree>
    <p:extLst>
      <p:ext uri="{BB962C8B-B14F-4D97-AF65-F5344CB8AC3E}">
        <p14:creationId xmlns:p14="http://schemas.microsoft.com/office/powerpoint/2010/main" val="18247488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Ulcer-healing </a:t>
            </a:r>
            <a:r>
              <a:rPr lang="en-US" sz="6000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drugs</a:t>
            </a:r>
            <a:endParaRPr lang="en-US" sz="6000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10158" y="1825625"/>
            <a:ext cx="9943641" cy="4351338"/>
          </a:xfrm>
        </p:spPr>
        <p:txBody>
          <a:bodyPr>
            <a:normAutofit/>
          </a:bodyPr>
          <a:lstStyle/>
          <a:p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Proton pump </a:t>
            </a: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inhibitors</a:t>
            </a:r>
          </a:p>
          <a:p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H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2</a:t>
            </a:r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-receptor </a:t>
            </a: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antagonists</a:t>
            </a:r>
          </a:p>
          <a:p>
            <a:r>
              <a:rPr lang="en-US" sz="4400" dirty="0">
                <a:latin typeface="Andalus" panose="02020603050405020304" pitchFamily="18" charset="-78"/>
                <a:cs typeface="Andalus" panose="02020603050405020304" pitchFamily="18" charset="-78"/>
              </a:rPr>
              <a:t>Bismuth </a:t>
            </a:r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chelate</a:t>
            </a:r>
          </a:p>
          <a:p>
            <a:r>
              <a:rPr lang="en-US" sz="44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Sucralfate</a:t>
            </a:r>
            <a:endParaRPr lang="en-US" sz="44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Antacids</a:t>
            </a:r>
            <a:endParaRPr lang="en-US" sz="44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30240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015" y="571100"/>
            <a:ext cx="10515600" cy="1155202"/>
          </a:xfrm>
        </p:spPr>
        <p:txBody>
          <a:bodyPr>
            <a:normAutofit/>
          </a:bodyPr>
          <a:lstStyle/>
          <a:p>
            <a:pPr algn="ctr"/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Peptic ulcer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disease</a:t>
            </a:r>
            <a:endParaRPr lang="en-US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99922"/>
            <a:ext cx="10515600" cy="4709221"/>
          </a:xfrm>
        </p:spPr>
        <p:txBody>
          <a:bodyPr>
            <a:normAutofit/>
          </a:bodyPr>
          <a:lstStyle/>
          <a:p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Peptic ulcer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accounts for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10–15% of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dyspepsia.</a:t>
            </a:r>
          </a:p>
          <a:p>
            <a:pPr marL="0" indent="0">
              <a:buNone/>
            </a:pPr>
            <a:endParaRPr lang="en-US" sz="10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term ‘peptic ulcer’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describes a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discontinuity in the entire thickness of the gastric or duodenal mucosa that persists as a result of acid and pepsin in the gastric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juice.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364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Pathogenesis</a:t>
            </a:r>
            <a:endParaRPr lang="en-US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Those associated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sz="4000" b="1" dirty="0">
                <a:latin typeface="Andalus" panose="02020603050405020304" pitchFamily="18" charset="-78"/>
                <a:cs typeface="Andalus" panose="02020603050405020304" pitchFamily="18" charset="-78"/>
              </a:rPr>
              <a:t>Helicobacter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pylori (95% PU, 80% DU) </a:t>
            </a:r>
            <a:endParaRPr lang="en-US" sz="40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Those associated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with </a:t>
            </a:r>
            <a:r>
              <a:rPr lang="en-US" sz="40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NSAIDs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4000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aspirin (20% dyspepsia, 4% PU).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60760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thumb/b/b8/Ulcer-causing_Bacterium_%28H.Pylori%29_Crossing_Mucus_Layer_of_Stomach.jpg/1280px-Ulcer-causing_Bacterium_%28H.Pylori%29_Crossing_Mucus_Layer_of_Stomac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13" y="0"/>
            <a:ext cx="1093180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4963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37804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pathophysiology associated with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H. pylori</a:t>
            </a:r>
            <a:b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infection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involves:</a:t>
            </a:r>
            <a:endParaRPr lang="en-US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63368"/>
            <a:ext cx="10515600" cy="501105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production of </a:t>
            </a:r>
            <a:r>
              <a:rPr lang="en-US" b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cytotoxin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-associated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gene A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b="1" i="1" dirty="0" err="1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CagA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proteins and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vacuolating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cytotoxins which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activate the inflammatory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cascade…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enzymes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produced by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H. pylori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may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cause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tissue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damage include: </a:t>
            </a:r>
            <a:r>
              <a:rPr lang="en-US" b="1" u="sng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UREASE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haemolysins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neuraminidase and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fucosidase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gastrin homeostasis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is also altered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resulting in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Long-standing </a:t>
            </a:r>
            <a:r>
              <a:rPr lang="en-US" b="1" dirty="0" err="1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hypergastrinaemia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leads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to an increased parietal cell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mass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…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All these cause inflammation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and ulcer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formation.</a:t>
            </a:r>
            <a:endParaRPr lang="en-US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133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Pathogenesis of NSAI drugs</a:t>
            </a:r>
            <a:endParaRPr lang="en-US" sz="4800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857250" indent="-857250">
              <a:lnSpc>
                <a:spcPct val="200000"/>
              </a:lnSpc>
              <a:buFont typeface="+mj-lt"/>
              <a:buAutoNum type="romanUcPeriod"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Superficial erosions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3600" dirty="0" err="1">
                <a:latin typeface="Andalus" panose="02020603050405020304" pitchFamily="18" charset="-78"/>
                <a:cs typeface="Andalus" panose="02020603050405020304" pitchFamily="18" charset="-78"/>
              </a:rPr>
              <a:t>haemorrhages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857250" indent="-857250">
              <a:lnSpc>
                <a:spcPct val="200000"/>
              </a:lnSpc>
              <a:buFont typeface="+mj-lt"/>
              <a:buAutoNum type="romanUcPeriod"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Silent ulcers detected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at endoscopy and </a:t>
            </a: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857250" indent="-857250">
              <a:lnSpc>
                <a:spcPct val="200000"/>
              </a:lnSpc>
              <a:buFont typeface="+mj-lt"/>
              <a:buAutoNum type="romanUcPeriod"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Ulcers causing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clinical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 and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complications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0128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Box</a:t>
            </a: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12.1-Risk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factors for NSAID ulcers</a:t>
            </a:r>
            <a:endParaRPr lang="en-US" b="1" u="sng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Age greater than 65 years 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Previous peptic ulceration/bleeding 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High dose of NSAID or more than one NSAID (including aspirin</a:t>
            </a:r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). </a:t>
            </a:r>
            <a:endParaRPr lang="en-US" sz="32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Short-term history of NSAID use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Concomitant corticosteroid or anticoagulant use</a:t>
            </a:r>
          </a:p>
          <a:p>
            <a:r>
              <a:rPr lang="en-US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Cardiovascular disease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83375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266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i="1" u="sng" dirty="0">
                <a:latin typeface="Andalus" panose="02020603050405020304" pitchFamily="18" charset="-78"/>
                <a:cs typeface="Andalus" panose="02020603050405020304" pitchFamily="18" charset="-78"/>
              </a:rPr>
              <a:t>Clinical </a:t>
            </a:r>
            <a:r>
              <a:rPr lang="en-US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manifestations</a:t>
            </a:r>
            <a:br>
              <a:rPr lang="en-US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1100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sz="1100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sz="3600" b="1" dirty="0">
                <a:solidFill>
                  <a:srgbClr val="C00000"/>
                </a:solidFill>
                <a:latin typeface="+mn-lt"/>
              </a:rPr>
              <a:t>the symptoms of peptic ulcer disease overlap with duodenal ulcer, gastric ulcer or functional dyspepsia.</a:t>
            </a:r>
            <a:br>
              <a:rPr lang="en-US" sz="3600" b="1" dirty="0">
                <a:solidFill>
                  <a:srgbClr val="C00000"/>
                </a:solidFill>
                <a:latin typeface="+mn-lt"/>
              </a:rPr>
            </a:br>
            <a:endParaRPr lang="en-US" sz="3600" b="1" i="1" u="sng" dirty="0">
              <a:solidFill>
                <a:srgbClr val="C00000"/>
              </a:solidFill>
              <a:latin typeface="+mn-lt"/>
              <a:cs typeface="Andalus" panose="02020603050405020304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91787"/>
            <a:ext cx="10515600" cy="4131046"/>
          </a:xfrm>
        </p:spPr>
        <p:txBody>
          <a:bodyPr>
            <a:normAutofit lnSpcReduction="10000"/>
          </a:bodyPr>
          <a:lstStyle/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Upper abdominal pain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related to food-----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duodenal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ulcer.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Upper abdominal pain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relieved with food ------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gastric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ulcer.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Anorexia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weight loss, nausea and vomiting,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heartburn.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Complications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of peptic ulcer disease may occur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with or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without previous dyspeptic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symptoms----</a:t>
            </a:r>
            <a:r>
              <a:rPr lang="en-US" b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haemorrhage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chronic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iron-deficiency </a:t>
            </a:r>
            <a:r>
              <a:rPr lang="en-US" b="1" dirty="0" err="1">
                <a:latin typeface="Andalus" panose="02020603050405020304" pitchFamily="18" charset="-78"/>
                <a:cs typeface="Andalus" panose="02020603050405020304" pitchFamily="18" charset="-78"/>
              </a:rPr>
              <a:t>anaemia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, pyloric stenosis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perforation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. </a:t>
            </a:r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91463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664</Words>
  <Application>Microsoft Office PowerPoint</Application>
  <PresentationFormat>Widescreen</PresentationFormat>
  <Paragraphs>108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Aharoni</vt:lpstr>
      <vt:lpstr>Andalus</vt:lpstr>
      <vt:lpstr>Arial</vt:lpstr>
      <vt:lpstr>Calibri</vt:lpstr>
      <vt:lpstr>Calibri Light</vt:lpstr>
      <vt:lpstr>Office Theme</vt:lpstr>
      <vt:lpstr>Peptic Ulcer Disease</vt:lpstr>
      <vt:lpstr>Dyspepsia </vt:lpstr>
      <vt:lpstr>Peptic ulcer disease</vt:lpstr>
      <vt:lpstr>Pathogenesis</vt:lpstr>
      <vt:lpstr>PowerPoint Presentation</vt:lpstr>
      <vt:lpstr>pathophysiology associated with H. pylori infection involves:</vt:lpstr>
      <vt:lpstr>Pathogenesis of NSAI drugs</vt:lpstr>
      <vt:lpstr>Box12.1-Risk factors for NSAID ulcers</vt:lpstr>
      <vt:lpstr>Clinical manifestations  the symptoms of peptic ulcer disease overlap with duodenal ulcer, gastric ulcer or functional dyspepsia. </vt:lpstr>
      <vt:lpstr>Patient assessment</vt:lpstr>
      <vt:lpstr>Fig. 12.4 (A) Decision algorithm for management of uninvestigated dyspepsia.  Fig. 12.4, (B) Decision algorithm for management of non-ulcer dyspepsia.</vt:lpstr>
      <vt:lpstr>Investigations</vt:lpstr>
      <vt:lpstr>Alarm features need endoscope</vt:lpstr>
      <vt:lpstr>PowerPoint Presentation</vt:lpstr>
      <vt:lpstr>H. pylori detection</vt:lpstr>
      <vt:lpstr>PowerPoint Presentation</vt:lpstr>
      <vt:lpstr>PowerPoint Presentation</vt:lpstr>
      <vt:lpstr>TREATMENT </vt:lpstr>
      <vt:lpstr>Uncomplicated peptic ulcer disease</vt:lpstr>
      <vt:lpstr>Patients with persistent symptoms after eradication may need:</vt:lpstr>
      <vt:lpstr>Complications of peptic ulcer disease</vt:lpstr>
      <vt:lpstr>Prophylaxis of NSAID ulceration</vt:lpstr>
      <vt:lpstr>PowerPoint Presentation</vt:lpstr>
      <vt:lpstr>Ulcer-healing drugs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 HADEEL</dc:creator>
  <cp:lastModifiedBy>HP HADEEL</cp:lastModifiedBy>
  <cp:revision>37</cp:revision>
  <dcterms:created xsi:type="dcterms:W3CDTF">2019-02-12T16:49:15Z</dcterms:created>
  <dcterms:modified xsi:type="dcterms:W3CDTF">2019-02-19T15:49:08Z</dcterms:modified>
</cp:coreProperties>
</file>