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E36469-D3C0-4A46-8A6F-6EE88E2C896E}" type="datetimeFigureOut">
              <a:rPr lang="en-US" smtClean="0"/>
              <a:t>2/22/2013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A08844-5010-4A63-A3D5-F0DA322663D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458200" cy="1470025"/>
          </a:xfrm>
        </p:spPr>
        <p:txBody>
          <a:bodyPr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Identification of Black pepper alkaloid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0" y="3048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  <a:t> Pharmacognosy</a:t>
            </a:r>
            <a:b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</a:b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  <a:t> 3rd Class, 2nd Semester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67400" y="304800"/>
            <a:ext cx="2971800" cy="914400"/>
          </a:xfrm>
          <a:prstGeom prst="rect">
            <a:avLst/>
          </a:prstGeom>
        </p:spPr>
        <p:txBody>
          <a:bodyPr vert="horz" lIns="0" rIns="18288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5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Lab.2</a:t>
            </a:r>
            <a:endParaRPr kumimoji="0" lang="en-US" sz="54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pic>
        <p:nvPicPr>
          <p:cNvPr id="6" name="Picture 5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191000"/>
            <a:ext cx="5562600" cy="2499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ANALYSIS OF PIPERINE ALKALOID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590800"/>
            <a:ext cx="350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QUALTITATIVE ANALYSIS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638800" y="25908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QUANTITATIVE ANALYSIS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15000" y="2971800"/>
            <a:ext cx="3237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By weighting the crystals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6" name="Left-Up Arrow 25"/>
          <p:cNvSpPr/>
          <p:nvPr/>
        </p:nvSpPr>
        <p:spPr>
          <a:xfrm rot="13323195">
            <a:off x="665140" y="2967310"/>
            <a:ext cx="2167851" cy="2074206"/>
          </a:xfrm>
          <a:prstGeom prst="leftUpArrow">
            <a:avLst>
              <a:gd name="adj1" fmla="val 5958"/>
              <a:gd name="adj2" fmla="val 25000"/>
              <a:gd name="adj3" fmla="val 149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Left-Up Arrow 26"/>
          <p:cNvSpPr/>
          <p:nvPr/>
        </p:nvSpPr>
        <p:spPr>
          <a:xfrm rot="13323195">
            <a:off x="3523843" y="1246331"/>
            <a:ext cx="2043612" cy="1978847"/>
          </a:xfrm>
          <a:prstGeom prst="leftUpArrow">
            <a:avLst>
              <a:gd name="adj1" fmla="val 12413"/>
              <a:gd name="adj2" fmla="val 23597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0" y="4648201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Chemical Test              Chromatography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50292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T.L.C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5029200"/>
            <a:ext cx="163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Specific Test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Chemical Test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marL="452628" indent="-342900">
              <a:buAutoNum type="arabicParenR"/>
            </a:pPr>
            <a:r>
              <a:rPr lang="en-US" sz="2400" b="1" dirty="0" smtClean="0">
                <a:solidFill>
                  <a:schemeClr val="accent1"/>
                </a:solidFill>
                <a:latin typeface="Arial Rounded MT Bold" pitchFamily="34" charset="0"/>
              </a:rPr>
              <a:t>The Specific Test     </a:t>
            </a:r>
            <a:endParaRPr lang="en-US" sz="2400" b="1" dirty="0" smtClean="0">
              <a:solidFill>
                <a:schemeClr val="accent1"/>
              </a:solidFill>
              <a:latin typeface="Arial Rounded MT Bold" pitchFamily="34" charset="0"/>
            </a:endParaRPr>
          </a:p>
          <a:p>
            <a:pPr rtl="1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Aim: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- </a:t>
            </a:r>
            <a:r>
              <a:rPr lang="en-US" sz="1800" dirty="0" smtClean="0">
                <a:latin typeface="Arial Rounded MT Bold" pitchFamily="34" charset="0"/>
              </a:rPr>
              <a:t>to indicate specifically the </a:t>
            </a:r>
            <a:r>
              <a:rPr lang="en-US" sz="1800" dirty="0" smtClean="0">
                <a:latin typeface="Arial Rounded MT Bold" pitchFamily="34" charset="0"/>
              </a:rPr>
              <a:t>piperine</a:t>
            </a:r>
            <a:r>
              <a:rPr lang="en-US" sz="1800" dirty="0" smtClean="0">
                <a:latin typeface="Arial Rounded MT Bold" pitchFamily="34" charset="0"/>
              </a:rPr>
              <a:t> alkaloid from other </a:t>
            </a:r>
            <a:r>
              <a:rPr lang="en-US" sz="1800" dirty="0" smtClean="0">
                <a:latin typeface="Arial Rounded MT Bold" pitchFamily="34" charset="0"/>
              </a:rPr>
              <a:t>alkaloids.</a:t>
            </a:r>
            <a:endParaRPr lang="en-US" sz="1800" dirty="0" smtClean="0">
              <a:latin typeface="Arial Rounded MT Bold" pitchFamily="34" charset="0"/>
            </a:endParaRPr>
          </a:p>
          <a:p>
            <a:pPr rtl="1">
              <a:buNone/>
            </a:pPr>
            <a:r>
              <a:rPr lang="en-US" sz="18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Equipments and reagents:-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 smtClean="0">
                <a:latin typeface="Arial Rounded MT Bold" pitchFamily="34" charset="0"/>
              </a:rPr>
              <a:t>Petri-dish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 smtClean="0">
                <a:latin typeface="Arial Rounded MT Bold" pitchFamily="34" charset="0"/>
              </a:rPr>
              <a:t>Ethanol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 smtClean="0">
                <a:latin typeface="Arial Rounded MT Bold" pitchFamily="34" charset="0"/>
              </a:rPr>
              <a:t>1,3.5 tri nitrobenzene</a:t>
            </a:r>
          </a:p>
          <a:p>
            <a:pPr rtl="1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Procedure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:-</a:t>
            </a:r>
            <a:endParaRPr lang="en-US" sz="1800" dirty="0" smtClean="0">
              <a:latin typeface="Arial Rounded MT Bold" pitchFamily="34" charset="0"/>
            </a:endParaRPr>
          </a:p>
          <a:p>
            <a:pPr marL="452628" indent="-342900">
              <a:buFont typeface="+mj-lt"/>
              <a:buAutoNum type="arabicParenR"/>
            </a:pPr>
            <a:r>
              <a:rPr lang="en-US" sz="1800" dirty="0" smtClean="0">
                <a:latin typeface="Arial Rounded MT Bold" pitchFamily="34" charset="0"/>
              </a:rPr>
              <a:t>Take few crystals of </a:t>
            </a:r>
            <a:r>
              <a:rPr lang="en-US" sz="1800" dirty="0" smtClean="0">
                <a:latin typeface="Arial Rounded MT Bold" pitchFamily="34" charset="0"/>
              </a:rPr>
              <a:t>piperine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smtClean="0">
                <a:latin typeface="Arial Rounded MT Bold" pitchFamily="34" charset="0"/>
              </a:rPr>
              <a:t>alkaloid</a:t>
            </a:r>
          </a:p>
          <a:p>
            <a:pPr marL="452628" indent="-342900">
              <a:buFont typeface="+mj-lt"/>
              <a:buAutoNum type="arabicParenR"/>
            </a:pPr>
            <a:r>
              <a:rPr lang="en-US" sz="1800" dirty="0" smtClean="0">
                <a:latin typeface="Arial Rounded MT Bold" pitchFamily="34" charset="0"/>
              </a:rPr>
              <a:t> Dissolve in few </a:t>
            </a:r>
            <a:r>
              <a:rPr lang="en-US" sz="1800" dirty="0" smtClean="0">
                <a:latin typeface="Arial Rounded MT Bold" pitchFamily="34" charset="0"/>
              </a:rPr>
              <a:t>mls</a:t>
            </a:r>
            <a:r>
              <a:rPr lang="en-US" sz="1800" dirty="0" smtClean="0">
                <a:latin typeface="Arial Rounded MT Bold" pitchFamily="34" charset="0"/>
              </a:rPr>
              <a:t> of ethanol in a Petri-dish.</a:t>
            </a:r>
          </a:p>
          <a:p>
            <a:pPr marL="452628" indent="-342900">
              <a:buFont typeface="+mj-lt"/>
              <a:buAutoNum type="arabicParenR"/>
            </a:pPr>
            <a:r>
              <a:rPr lang="en-US" sz="1800" dirty="0" smtClean="0">
                <a:latin typeface="Arial Rounded MT Bold" pitchFamily="34" charset="0"/>
              </a:rPr>
              <a:t>Add few drops of 1, 3, 5 tri nitrobenzene.</a:t>
            </a:r>
            <a:endParaRPr lang="en-US" sz="1800" dirty="0" smtClean="0">
              <a:latin typeface="Arial Rounded MT Bold" pitchFamily="34" charset="0"/>
            </a:endParaRPr>
          </a:p>
          <a:p>
            <a:pPr rtl="1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Results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:-</a:t>
            </a:r>
            <a:r>
              <a:rPr lang="en-US" sz="1800" b="1" dirty="0" smtClean="0">
                <a:latin typeface="Arial Rounded MT Bold" pitchFamily="34" charset="0"/>
              </a:rPr>
              <a:t> </a:t>
            </a:r>
            <a:endParaRPr lang="en-US" sz="1800" dirty="0" smtClean="0">
              <a:latin typeface="Arial Rounded MT Bold" pitchFamily="34" charset="0"/>
            </a:endParaRPr>
          </a:p>
          <a:p>
            <a:pPr rtl="1">
              <a:buNone/>
            </a:pPr>
            <a:r>
              <a:rPr lang="en-US" sz="1800" dirty="0" smtClean="0">
                <a:latin typeface="Arial Rounded MT Bold" pitchFamily="34" charset="0"/>
              </a:rPr>
              <a:t>Red precipitate occurs with melting point 130ºC.</a:t>
            </a:r>
          </a:p>
          <a:p>
            <a:pPr rtl="1">
              <a:buNone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Discussion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:-</a:t>
            </a:r>
            <a:endParaRPr lang="en-US" sz="1800" dirty="0" smtClean="0">
              <a:latin typeface="Arial Rounded MT Bold" pitchFamily="34" charset="0"/>
            </a:endParaRPr>
          </a:p>
          <a:p>
            <a:pPr rtl="1">
              <a:buNone/>
            </a:pPr>
            <a:r>
              <a:rPr lang="en-US" sz="1800" dirty="0" smtClean="0">
                <a:latin typeface="Arial Rounded MT Bold" pitchFamily="34" charset="0"/>
              </a:rPr>
              <a:t>A complex will be formed between the </a:t>
            </a:r>
            <a:r>
              <a:rPr lang="en-US" sz="1800" dirty="0" smtClean="0">
                <a:latin typeface="Arial Rounded MT Bold" pitchFamily="34" charset="0"/>
              </a:rPr>
              <a:t>piperine</a:t>
            </a:r>
            <a:r>
              <a:rPr lang="en-US" sz="1800" dirty="0" smtClean="0">
                <a:latin typeface="Arial Rounded MT Bold" pitchFamily="34" charset="0"/>
              </a:rPr>
              <a:t> and 1, 3, 5 tri-nitrobenzene </a:t>
            </a:r>
            <a:r>
              <a:rPr lang="en-US" sz="1800" dirty="0" smtClean="0">
                <a:latin typeface="Arial Rounded MT Bold" pitchFamily="34" charset="0"/>
              </a:rPr>
              <a:t>.</a:t>
            </a:r>
            <a:r>
              <a:rPr lang="en-US" sz="18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r>
              <a:rPr lang="en-US" sz="18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endParaRPr lang="en-US" sz="1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2</a:t>
            </a:r>
            <a:r>
              <a:rPr lang="en-US" sz="51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) </a:t>
            </a:r>
            <a:r>
              <a:rPr lang="en-US" sz="5100" b="1" dirty="0" smtClean="0">
                <a:solidFill>
                  <a:schemeClr val="accent1"/>
                </a:solidFill>
                <a:latin typeface="Arial Rounded MT Bold" pitchFamily="34" charset="0"/>
              </a:rPr>
              <a:t>General </a:t>
            </a:r>
            <a:r>
              <a:rPr lang="en-US" sz="5100" b="1" dirty="0" smtClean="0">
                <a:solidFill>
                  <a:schemeClr val="accent1"/>
                </a:solidFill>
                <a:latin typeface="Arial Rounded MT Bold" pitchFamily="34" charset="0"/>
              </a:rPr>
              <a:t>Tests</a:t>
            </a:r>
          </a:p>
          <a:p>
            <a:pPr>
              <a:buNone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200" b="1" dirty="0" smtClean="0">
                <a:latin typeface="Arial Rounded MT Bold" pitchFamily="34" charset="0"/>
              </a:rPr>
              <a:t> 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1- 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Mayer's T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est</a:t>
            </a:r>
            <a:endParaRPr lang="en-US" sz="32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rtl="1">
              <a:buNone/>
            </a:pPr>
            <a:r>
              <a:rPr lang="en-US" sz="32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Aim: -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3200" dirty="0" smtClean="0">
                <a:latin typeface="Arial Rounded MT Bold" pitchFamily="34" charset="0"/>
              </a:rPr>
              <a:t>to indicate in general the alkaloid as other alkaloids.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Equipments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and reagents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smtClean="0">
                <a:latin typeface="Arial Rounded MT Bold" pitchFamily="34" charset="0"/>
              </a:rPr>
              <a:t>:-</a:t>
            </a:r>
            <a:endParaRPr lang="en-US" sz="32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dirty="0" smtClean="0">
                <a:latin typeface="Arial Rounded MT Bold" pitchFamily="34" charset="0"/>
              </a:rPr>
              <a:t>Petri-dish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 smtClean="0">
                <a:latin typeface="Arial Rounded MT Bold" pitchFamily="34" charset="0"/>
              </a:rPr>
              <a:t>Ethanol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 smtClean="0">
                <a:latin typeface="Arial Rounded MT Bold" pitchFamily="34" charset="0"/>
              </a:rPr>
              <a:t>HCL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 smtClean="0">
                <a:latin typeface="Arial Rounded MT Bold" pitchFamily="34" charset="0"/>
              </a:rPr>
              <a:t>Mayer's reagent </a:t>
            </a:r>
          </a:p>
          <a:p>
            <a:pPr rtl="1">
              <a:buNone/>
            </a:pPr>
            <a:r>
              <a:rPr lang="en-US" sz="32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Procedure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:-</a:t>
            </a:r>
            <a:r>
              <a:rPr lang="en-US" sz="3200" b="1" dirty="0" smtClean="0">
                <a:latin typeface="Arial Rounded MT Bold" pitchFamily="34" charset="0"/>
              </a:rPr>
              <a:t> </a:t>
            </a:r>
            <a:endParaRPr lang="en-US" sz="3200" dirty="0" smtClean="0">
              <a:latin typeface="Arial Rounded MT Bold" pitchFamily="34" charset="0"/>
            </a:endParaRPr>
          </a:p>
          <a:p>
            <a:pPr marL="624078" indent="-514350">
              <a:buFont typeface="+mj-lt"/>
              <a:buAutoNum type="arabicParenR"/>
            </a:pPr>
            <a:r>
              <a:rPr lang="en-US" sz="3200" dirty="0" smtClean="0">
                <a:latin typeface="Arial Rounded MT Bold" pitchFamily="34" charset="0"/>
              </a:rPr>
              <a:t>Take few crystals of </a:t>
            </a:r>
            <a:r>
              <a:rPr lang="en-US" sz="3200" dirty="0" smtClean="0">
                <a:latin typeface="Arial Rounded MT Bold" pitchFamily="34" charset="0"/>
              </a:rPr>
              <a:t>piperine</a:t>
            </a:r>
            <a:r>
              <a:rPr lang="en-US" sz="3200" dirty="0" smtClean="0">
                <a:latin typeface="Arial Rounded MT Bold" pitchFamily="34" charset="0"/>
              </a:rPr>
              <a:t> alkaloid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3200" dirty="0" smtClean="0">
                <a:latin typeface="Arial Rounded MT Bold" pitchFamily="34" charset="0"/>
              </a:rPr>
              <a:t>D</a:t>
            </a:r>
            <a:r>
              <a:rPr lang="en-US" sz="3200" dirty="0" smtClean="0">
                <a:latin typeface="Arial Rounded MT Bold" pitchFamily="34" charset="0"/>
              </a:rPr>
              <a:t>issolve </a:t>
            </a:r>
            <a:r>
              <a:rPr lang="en-US" sz="3200" dirty="0" smtClean="0">
                <a:latin typeface="Arial Rounded MT Bold" pitchFamily="34" charset="0"/>
              </a:rPr>
              <a:t>in few </a:t>
            </a:r>
            <a:r>
              <a:rPr lang="en-US" sz="3200" dirty="0" smtClean="0">
                <a:latin typeface="Arial Rounded MT Bold" pitchFamily="34" charset="0"/>
              </a:rPr>
              <a:t>mls</a:t>
            </a:r>
            <a:r>
              <a:rPr lang="en-US" sz="3200" dirty="0" smtClean="0">
                <a:latin typeface="Arial Rounded MT Bold" pitchFamily="34" charset="0"/>
              </a:rPr>
              <a:t> of ethanol in a Petri dish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3200" dirty="0" smtClean="0">
                <a:latin typeface="Arial Rounded MT Bold" pitchFamily="34" charset="0"/>
              </a:rPr>
              <a:t> Add </a:t>
            </a:r>
            <a:r>
              <a:rPr lang="en-US" sz="3200" dirty="0" smtClean="0">
                <a:latin typeface="Arial Rounded MT Bold" pitchFamily="34" charset="0"/>
              </a:rPr>
              <a:t>two drops of HCL.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3200" dirty="0" smtClean="0">
                <a:latin typeface="Arial Rounded MT Bold" pitchFamily="34" charset="0"/>
              </a:rPr>
              <a:t> Add </a:t>
            </a:r>
            <a:r>
              <a:rPr lang="en-US" sz="3200" dirty="0" smtClean="0">
                <a:latin typeface="Arial Rounded MT Bold" pitchFamily="34" charset="0"/>
              </a:rPr>
              <a:t>two drops of Mayer's reagent.</a:t>
            </a:r>
          </a:p>
          <a:p>
            <a:pPr rtl="1">
              <a:buNone/>
            </a:pPr>
            <a:r>
              <a:rPr lang="en-US" sz="32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Results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:-</a:t>
            </a:r>
            <a:r>
              <a:rPr lang="en-US" sz="3200" b="1" dirty="0" smtClean="0">
                <a:latin typeface="Arial Rounded MT Bold" pitchFamily="34" charset="0"/>
              </a:rPr>
              <a:t> </a:t>
            </a:r>
            <a:endParaRPr lang="en-US" sz="32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 Rounded MT Bold" pitchFamily="34" charset="0"/>
              </a:rPr>
              <a:t>White </a:t>
            </a:r>
            <a:r>
              <a:rPr lang="en-US" sz="3200" dirty="0" smtClean="0">
                <a:latin typeface="Arial Rounded MT Bold" pitchFamily="34" charset="0"/>
              </a:rPr>
              <a:t>precipitation will occur</a:t>
            </a:r>
            <a:r>
              <a:rPr lang="en-US" sz="3200" dirty="0" smtClean="0">
                <a:latin typeface="Arial Rounded MT Bold" pitchFamily="34" charset="0"/>
              </a:rPr>
              <a:t>.</a:t>
            </a:r>
            <a:r>
              <a:rPr lang="ar-SY" sz="3200" dirty="0" smtClean="0">
                <a:latin typeface="Arial Rounded MT Bold" pitchFamily="34" charset="0"/>
              </a:rPr>
              <a:t>  </a:t>
            </a:r>
            <a:endParaRPr lang="en-US" sz="32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32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2- Wagner's 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Reagent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3-Dragendorff's Reagent</a:t>
            </a:r>
            <a:endParaRPr lang="en-US" sz="32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Arial Rounded MT Bold" pitchFamily="34" charset="0"/>
              </a:rPr>
              <a:t>T.L.C</a:t>
            </a:r>
            <a:endParaRPr lang="en-US" sz="4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rtl="1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Aim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 - </a:t>
            </a:r>
            <a:r>
              <a:rPr lang="en-US" sz="2400" dirty="0" smtClean="0">
                <a:latin typeface="Arial Rounded MT Bold" pitchFamily="34" charset="0"/>
              </a:rPr>
              <a:t>used to identify qualitatively the </a:t>
            </a:r>
            <a:r>
              <a:rPr lang="en-US" sz="2400" dirty="0" smtClean="0">
                <a:latin typeface="Arial Rounded MT Bold" pitchFamily="34" charset="0"/>
              </a:rPr>
              <a:t>piperine</a:t>
            </a:r>
            <a:r>
              <a:rPr lang="en-US" sz="2400" dirty="0" smtClean="0">
                <a:latin typeface="Arial Rounded MT Bold" pitchFamily="34" charset="0"/>
              </a:rPr>
              <a:t> alkaloids.</a:t>
            </a:r>
          </a:p>
          <a:p>
            <a:pPr rtl="1">
              <a:buNone/>
            </a:pPr>
            <a:r>
              <a:rPr lang="en-US" sz="24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Equipments and reagents:- 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latin typeface="Arial Rounded MT Bold" pitchFamily="34" charset="0"/>
              </a:rPr>
              <a:t>Glass jar with its cover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latin typeface="Arial Rounded MT Bold" pitchFamily="34" charset="0"/>
              </a:rPr>
              <a:t>Silica gel plates 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latin typeface="Arial Rounded MT Bold" pitchFamily="34" charset="0"/>
              </a:rPr>
              <a:t>Standard reagent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latin typeface="Arial Rounded MT Bold" pitchFamily="34" charset="0"/>
              </a:rPr>
              <a:t>Spray reagent (dragendroffs reagent)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latin typeface="Arial Rounded MT Bold" pitchFamily="34" charset="0"/>
              </a:rPr>
              <a:t>Mobile phase = (acetone: water: ammonia (90:7:3))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latin typeface="Arial Rounded MT Bold" pitchFamily="34" charset="0"/>
              </a:rPr>
              <a:t>Capillary </a:t>
            </a:r>
            <a:r>
              <a:rPr lang="en-US" sz="2400" dirty="0" smtClean="0">
                <a:latin typeface="Arial Rounded MT Bold" pitchFamily="34" charset="0"/>
              </a:rPr>
              <a:t>tube</a:t>
            </a:r>
            <a:endParaRPr lang="en-US" sz="24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ar-IQ" dirty="0" smtClean="0">
                <a:latin typeface="Arial Rounded MT Bold" pitchFamily="34" charset="0"/>
              </a:rPr>
              <a:t> 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Procedure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:-</a:t>
            </a:r>
            <a:r>
              <a:rPr lang="en-US" sz="2400" dirty="0" smtClean="0">
                <a:latin typeface="Arial Rounded MT Bold" pitchFamily="34" charset="0"/>
              </a:rPr>
              <a:t> 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400" dirty="0" smtClean="0">
                <a:latin typeface="Arial Rounded MT Bold" pitchFamily="34" charset="0"/>
              </a:rPr>
              <a:t>Prepare the mobile phase and put in the glass jar, cover the jar and leave it for 45 min.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400" dirty="0" smtClean="0">
                <a:latin typeface="Arial Rounded MT Bold" pitchFamily="34" charset="0"/>
              </a:rPr>
              <a:t>Apply the sample and the standard by the use of capillary tube on the silica gel plate. 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400" dirty="0" smtClean="0">
                <a:latin typeface="Arial Rounded MT Bold" pitchFamily="34" charset="0"/>
              </a:rPr>
              <a:t>Leave the plate in the jar until the solvent reaches 3/4 of the plate. Remove the plate, dry and then spray with spraying reagent. </a:t>
            </a:r>
          </a:p>
          <a:p>
            <a:pPr rtl="1">
              <a:buNone/>
            </a:pPr>
            <a:r>
              <a:rPr lang="en-US" sz="2400" dirty="0" smtClean="0">
                <a:latin typeface="Arial Rounded MT Bold" pitchFamily="34" charset="0"/>
              </a:rPr>
              <a:t> </a:t>
            </a:r>
          </a:p>
          <a:p>
            <a:pPr rtl="1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Results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:-</a:t>
            </a:r>
            <a:endParaRPr lang="en-US" sz="24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 Rounded MT Bold" pitchFamily="34" charset="0"/>
              </a:rPr>
              <a:t>Orange </a:t>
            </a:r>
            <a:r>
              <a:rPr lang="en-US" sz="2400" dirty="0" smtClean="0">
                <a:latin typeface="Arial Rounded MT Bold" pitchFamily="34" charset="0"/>
              </a:rPr>
              <a:t>spots appear for both standard and </a:t>
            </a:r>
            <a:r>
              <a:rPr lang="en-US" sz="2400" dirty="0" smtClean="0">
                <a:latin typeface="Arial Rounded MT Bold" pitchFamily="34" charset="0"/>
              </a:rPr>
              <a:t>sample.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143000" y="2362200"/>
            <a:ext cx="6705600" cy="3048000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THANK YOU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</TotalTime>
  <Words>65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Identification of Black pepper alkaloid</vt:lpstr>
      <vt:lpstr>Slide 2</vt:lpstr>
      <vt:lpstr>Chemical Test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Black pepper alkaloid</dc:title>
  <dc:creator>Sarah</dc:creator>
  <cp:lastModifiedBy>Sarah</cp:lastModifiedBy>
  <cp:revision>13</cp:revision>
  <dcterms:created xsi:type="dcterms:W3CDTF">2013-02-22T19:48:08Z</dcterms:created>
  <dcterms:modified xsi:type="dcterms:W3CDTF">2013-02-22T20:58:04Z</dcterms:modified>
</cp:coreProperties>
</file>