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FEE36469-D3C0-4A46-8A6F-6EE88E2C896E}" type="datetimeFigureOut">
              <a:rPr lang="en-US" smtClean="0"/>
              <a:t>2/22/2013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8DA08844-5010-4A63-A3D5-F0DA322663D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36469-D3C0-4A46-8A6F-6EE88E2C896E}" type="datetimeFigureOut">
              <a:rPr lang="en-US" smtClean="0"/>
              <a:t>2/22/2013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08844-5010-4A63-A3D5-F0DA322663D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36469-D3C0-4A46-8A6F-6EE88E2C896E}" type="datetimeFigureOut">
              <a:rPr lang="en-US" smtClean="0"/>
              <a:t>2/22/2013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08844-5010-4A63-A3D5-F0DA322663D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36469-D3C0-4A46-8A6F-6EE88E2C896E}" type="datetimeFigureOut">
              <a:rPr lang="en-US" smtClean="0"/>
              <a:t>2/22/2013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08844-5010-4A63-A3D5-F0DA322663D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36469-D3C0-4A46-8A6F-6EE88E2C896E}" type="datetimeFigureOut">
              <a:rPr lang="en-US" smtClean="0"/>
              <a:t>2/22/2013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08844-5010-4A63-A3D5-F0DA322663D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36469-D3C0-4A46-8A6F-6EE88E2C896E}" type="datetimeFigureOut">
              <a:rPr lang="en-US" smtClean="0"/>
              <a:t>2/22/2013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08844-5010-4A63-A3D5-F0DA322663D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EE36469-D3C0-4A46-8A6F-6EE88E2C896E}" type="datetimeFigureOut">
              <a:rPr lang="en-US" smtClean="0"/>
              <a:t>2/22/2013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DA08844-5010-4A63-A3D5-F0DA322663D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FEE36469-D3C0-4A46-8A6F-6EE88E2C896E}" type="datetimeFigureOut">
              <a:rPr lang="en-US" smtClean="0"/>
              <a:t>2/22/2013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8DA08844-5010-4A63-A3D5-F0DA322663D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36469-D3C0-4A46-8A6F-6EE88E2C896E}" type="datetimeFigureOut">
              <a:rPr lang="en-US" smtClean="0"/>
              <a:t>2/22/2013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08844-5010-4A63-A3D5-F0DA322663D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36469-D3C0-4A46-8A6F-6EE88E2C896E}" type="datetimeFigureOut">
              <a:rPr lang="en-US" smtClean="0"/>
              <a:t>2/22/2013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08844-5010-4A63-A3D5-F0DA322663D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36469-D3C0-4A46-8A6F-6EE88E2C896E}" type="datetimeFigureOut">
              <a:rPr lang="en-US" smtClean="0"/>
              <a:t>2/22/2013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08844-5010-4A63-A3D5-F0DA322663D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FEE36469-D3C0-4A46-8A6F-6EE88E2C896E}" type="datetimeFigureOut">
              <a:rPr lang="en-US" smtClean="0"/>
              <a:t>2/22/2013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8DA08844-5010-4A63-A3D5-F0DA322663D2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828800"/>
            <a:ext cx="8458200" cy="1470025"/>
          </a:xfrm>
        </p:spPr>
        <p:txBody>
          <a:bodyPr/>
          <a:lstStyle/>
          <a:p>
            <a:pPr algn="ctr"/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Rounded MT Bold" pitchFamily="34" charset="0"/>
              </a:rPr>
              <a:t>Identification of Black pepper alkaloid</a:t>
            </a:r>
            <a:endParaRPr lang="en-US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 Rounded MT Bold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 flipH="1">
            <a:off x="0" y="304800"/>
            <a:ext cx="518160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 Rounded MT Bold" pitchFamily="34" charset="0"/>
              </a:rPr>
              <a:t> Pharmacognosy</a:t>
            </a:r>
            <a:br>
              <a:rPr lang="en-US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 Rounded MT Bold" pitchFamily="34" charset="0"/>
              </a:rPr>
            </a:br>
            <a:r>
              <a:rPr lang="en-US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 Rounded MT Bold" pitchFamily="34" charset="0"/>
              </a:rPr>
              <a:t> 3rd Class, 2nd Semester</a:t>
            </a:r>
            <a:endParaRPr lang="en-US" sz="2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5867400" y="304800"/>
            <a:ext cx="2971800" cy="914400"/>
          </a:xfrm>
          <a:prstGeom prst="rect">
            <a:avLst/>
          </a:prstGeom>
        </p:spPr>
        <p:txBody>
          <a:bodyPr vert="horz" lIns="0" rIns="18288"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sz="5400" b="1" i="0" u="none" strike="noStrike" kern="1200" cap="all" spc="0" normalizeH="0" baseline="0" noProof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Arial Rounded MT Bold" pitchFamily="34" charset="0"/>
                <a:ea typeface="+mn-ea"/>
                <a:cs typeface="+mn-cs"/>
              </a:rPr>
              <a:t>Lab.2</a:t>
            </a:r>
            <a:endParaRPr kumimoji="0" lang="en-US" sz="5400" b="1" i="0" u="none" strike="noStrike" kern="1200" cap="all" spc="0" normalizeH="0" baseline="0" noProof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uLnTx/>
              <a:uFillTx/>
              <a:latin typeface="Arial Rounded MT Bold" pitchFamily="34" charset="0"/>
              <a:ea typeface="+mn-ea"/>
              <a:cs typeface="+mn-cs"/>
            </a:endParaRPr>
          </a:p>
        </p:txBody>
      </p:sp>
      <p:pic>
        <p:nvPicPr>
          <p:cNvPr id="6" name="Picture 5" descr="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5000" y="4191000"/>
            <a:ext cx="5562600" cy="249908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96000"/>
          </a:xfrm>
        </p:spPr>
        <p:txBody>
          <a:bodyPr/>
          <a:lstStyle/>
          <a:p>
            <a:pPr algn="ctr">
              <a:buNone/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rial Rounded MT Bold" pitchFamily="34" charset="0"/>
              </a:rPr>
              <a:t>ANALYSIS OF PIPERINE ALKALOID</a:t>
            </a:r>
            <a:endParaRPr lang="en-US" dirty="0">
              <a:solidFill>
                <a:schemeClr val="accent2">
                  <a:lumMod val="75000"/>
                </a:schemeClr>
              </a:solidFill>
              <a:latin typeface="Arial Rounded MT Bold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590800"/>
            <a:ext cx="3505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Arial Rounded MT Bold" pitchFamily="34" charset="0"/>
              </a:rPr>
              <a:t>QUALTITATIVE ANALYSIS </a:t>
            </a:r>
            <a:endParaRPr lang="en-US" dirty="0">
              <a:solidFill>
                <a:schemeClr val="accent2">
                  <a:lumMod val="75000"/>
                </a:schemeClr>
              </a:solidFill>
              <a:latin typeface="Arial Rounded MT Bold" pitchFamily="34" charset="0"/>
            </a:endParaRPr>
          </a:p>
        </p:txBody>
      </p:sp>
      <p:sp>
        <p:nvSpPr>
          <p:cNvPr id="19" name="Rectangle 7"/>
          <p:cNvSpPr>
            <a:spLocks noChangeArrowheads="1"/>
          </p:cNvSpPr>
          <p:nvPr/>
        </p:nvSpPr>
        <p:spPr bwMode="auto">
          <a:xfrm>
            <a:off x="5638800" y="2590800"/>
            <a:ext cx="3352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Arial Rounded MT Bold" pitchFamily="34" charset="0"/>
              </a:rPr>
              <a:t>QUANTITATIVE ANALYSIS 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715000" y="2971800"/>
            <a:ext cx="32371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Font typeface="Wingdings" pitchFamily="2" charset="2"/>
              <a:buChar char="ü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Arial Rounded MT Bold" pitchFamily="34" charset="0"/>
              </a:rPr>
              <a:t>By weighting the crystals </a:t>
            </a:r>
            <a:endParaRPr lang="en-US" dirty="0">
              <a:solidFill>
                <a:schemeClr val="accent2">
                  <a:lumMod val="75000"/>
                </a:schemeClr>
              </a:solidFill>
              <a:latin typeface="Arial Rounded MT Bold" pitchFamily="34" charset="0"/>
            </a:endParaRPr>
          </a:p>
        </p:txBody>
      </p:sp>
      <p:sp>
        <p:nvSpPr>
          <p:cNvPr id="26" name="Left-Up Arrow 25"/>
          <p:cNvSpPr/>
          <p:nvPr/>
        </p:nvSpPr>
        <p:spPr>
          <a:xfrm rot="13323195">
            <a:off x="665140" y="2967310"/>
            <a:ext cx="2167851" cy="2074206"/>
          </a:xfrm>
          <a:prstGeom prst="leftUpArrow">
            <a:avLst>
              <a:gd name="adj1" fmla="val 5958"/>
              <a:gd name="adj2" fmla="val 25000"/>
              <a:gd name="adj3" fmla="val 14938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Left-Up Arrow 26"/>
          <p:cNvSpPr/>
          <p:nvPr/>
        </p:nvSpPr>
        <p:spPr>
          <a:xfrm rot="13323195">
            <a:off x="3523843" y="1246331"/>
            <a:ext cx="2043612" cy="1978847"/>
          </a:xfrm>
          <a:prstGeom prst="leftUpArrow">
            <a:avLst>
              <a:gd name="adj1" fmla="val 12413"/>
              <a:gd name="adj2" fmla="val 23597"/>
              <a:gd name="adj3" fmla="val 2500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0" y="4648201"/>
            <a:ext cx="4495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Arial Rounded MT Bold" pitchFamily="34" charset="0"/>
              </a:rPr>
              <a:t> Chemical Test              Chromatography </a:t>
            </a:r>
            <a:endParaRPr lang="en-US" dirty="0">
              <a:solidFill>
                <a:schemeClr val="accent2">
                  <a:lumMod val="75000"/>
                </a:schemeClr>
              </a:solidFill>
              <a:latin typeface="Arial Rounded MT Bold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971800" y="5029200"/>
            <a:ext cx="7553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Arial Rounded MT Bold" pitchFamily="34" charset="0"/>
              </a:rPr>
              <a:t>T.L.C</a:t>
            </a:r>
            <a:endParaRPr lang="en-US" dirty="0">
              <a:solidFill>
                <a:schemeClr val="accent2">
                  <a:lumMod val="75000"/>
                </a:schemeClr>
              </a:solidFill>
              <a:latin typeface="Arial Rounded MT Bold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52400" y="5029200"/>
            <a:ext cx="1633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Arial Rounded MT Bold" pitchFamily="34" charset="0"/>
              </a:rPr>
              <a:t>Specific Test</a:t>
            </a:r>
            <a:endParaRPr lang="en-US" dirty="0">
              <a:solidFill>
                <a:schemeClr val="accent2">
                  <a:lumMod val="75000"/>
                </a:schemeClr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609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Arial Rounded MT Bold" pitchFamily="34" charset="0"/>
              </a:rPr>
              <a:t>Chemical Test</a:t>
            </a:r>
            <a:endParaRPr lang="en-US" dirty="0">
              <a:solidFill>
                <a:schemeClr val="accent2">
                  <a:lumMod val="75000"/>
                </a:schemeClr>
              </a:solidFill>
              <a:latin typeface="Arial Rounded MT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562600"/>
          </a:xfrm>
        </p:spPr>
        <p:txBody>
          <a:bodyPr>
            <a:noAutofit/>
          </a:bodyPr>
          <a:lstStyle/>
          <a:p>
            <a:pPr marL="452628" indent="-342900">
              <a:buAutoNum type="arabicParenR"/>
            </a:pPr>
            <a:r>
              <a:rPr lang="en-US" sz="2400" b="1" dirty="0" smtClean="0">
                <a:solidFill>
                  <a:schemeClr val="accent1"/>
                </a:solidFill>
                <a:latin typeface="Arial Rounded MT Bold" pitchFamily="34" charset="0"/>
              </a:rPr>
              <a:t>The Specific Test     </a:t>
            </a:r>
            <a:endParaRPr lang="en-US" sz="2400" b="1" dirty="0" smtClean="0">
              <a:solidFill>
                <a:schemeClr val="accent1"/>
              </a:solidFill>
              <a:latin typeface="Arial Rounded MT Bold" pitchFamily="34" charset="0"/>
            </a:endParaRPr>
          </a:p>
          <a:p>
            <a:pPr rtl="1">
              <a:buNone/>
            </a:pP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  <a:latin typeface="Arial Rounded MT Bold" pitchFamily="34" charset="0"/>
              </a:rPr>
              <a:t>Aim: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  <a:latin typeface="Arial Rounded MT Bold" pitchFamily="34" charset="0"/>
              </a:rPr>
              <a:t> - </a:t>
            </a:r>
            <a:r>
              <a:rPr lang="en-US" sz="1800" dirty="0" smtClean="0">
                <a:latin typeface="Arial Rounded MT Bold" pitchFamily="34" charset="0"/>
              </a:rPr>
              <a:t>to indicate specifically the </a:t>
            </a:r>
            <a:r>
              <a:rPr lang="en-US" sz="1800" dirty="0" smtClean="0">
                <a:latin typeface="Arial Rounded MT Bold" pitchFamily="34" charset="0"/>
              </a:rPr>
              <a:t>piperine</a:t>
            </a:r>
            <a:r>
              <a:rPr lang="en-US" sz="1800" dirty="0" smtClean="0">
                <a:latin typeface="Arial Rounded MT Bold" pitchFamily="34" charset="0"/>
              </a:rPr>
              <a:t> alkaloid from other </a:t>
            </a:r>
            <a:r>
              <a:rPr lang="en-US" sz="1800" dirty="0" smtClean="0">
                <a:latin typeface="Arial Rounded MT Bold" pitchFamily="34" charset="0"/>
              </a:rPr>
              <a:t>alkaloids.</a:t>
            </a:r>
            <a:endParaRPr lang="en-US" sz="1800" dirty="0" smtClean="0">
              <a:latin typeface="Arial Rounded MT Bold" pitchFamily="34" charset="0"/>
            </a:endParaRPr>
          </a:p>
          <a:p>
            <a:pPr rtl="1">
              <a:buNone/>
            </a:pPr>
            <a:r>
              <a:rPr lang="en-US" sz="1800" dirty="0" smtClean="0">
                <a:latin typeface="Arial Rounded MT Bold" pitchFamily="34" charset="0"/>
              </a:rPr>
              <a:t> </a:t>
            </a:r>
          </a:p>
          <a:p>
            <a:pPr rtl="1">
              <a:buNone/>
            </a:pP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  <a:latin typeface="Arial Rounded MT Bold" pitchFamily="34" charset="0"/>
              </a:rPr>
              <a:t>Equipments and reagents:-</a:t>
            </a:r>
          </a:p>
          <a:p>
            <a:pPr lvl="0">
              <a:buFont typeface="Wingdings" pitchFamily="2" charset="2"/>
              <a:buChar char="ü"/>
            </a:pPr>
            <a:r>
              <a:rPr lang="en-US" sz="1800" dirty="0" smtClean="0">
                <a:latin typeface="Arial Rounded MT Bold" pitchFamily="34" charset="0"/>
              </a:rPr>
              <a:t>Petri-dish</a:t>
            </a:r>
          </a:p>
          <a:p>
            <a:pPr lvl="0">
              <a:buFont typeface="Wingdings" pitchFamily="2" charset="2"/>
              <a:buChar char="ü"/>
            </a:pPr>
            <a:r>
              <a:rPr lang="en-US" sz="1800" dirty="0" smtClean="0">
                <a:latin typeface="Arial Rounded MT Bold" pitchFamily="34" charset="0"/>
              </a:rPr>
              <a:t>Ethanol</a:t>
            </a:r>
          </a:p>
          <a:p>
            <a:pPr lvl="0">
              <a:buFont typeface="Wingdings" pitchFamily="2" charset="2"/>
              <a:buChar char="ü"/>
            </a:pPr>
            <a:r>
              <a:rPr lang="en-US" sz="1800" dirty="0" smtClean="0">
                <a:latin typeface="Arial Rounded MT Bold" pitchFamily="34" charset="0"/>
              </a:rPr>
              <a:t>1,3.5 tri nitrobenzene</a:t>
            </a:r>
          </a:p>
          <a:p>
            <a:pPr rtl="1">
              <a:buNone/>
            </a:pP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  <a:latin typeface="Arial Rounded MT Bold" pitchFamily="34" charset="0"/>
              </a:rPr>
              <a:t>Procedure</a:t>
            </a: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  <a:latin typeface="Arial Rounded MT Bold" pitchFamily="34" charset="0"/>
              </a:rPr>
              <a:t>:-</a:t>
            </a:r>
            <a:endParaRPr lang="en-US" sz="1800" dirty="0" smtClean="0">
              <a:latin typeface="Arial Rounded MT Bold" pitchFamily="34" charset="0"/>
            </a:endParaRPr>
          </a:p>
          <a:p>
            <a:pPr marL="452628" indent="-342900">
              <a:buFont typeface="+mj-lt"/>
              <a:buAutoNum type="arabicParenR"/>
            </a:pPr>
            <a:r>
              <a:rPr lang="en-US" sz="1800" dirty="0" smtClean="0">
                <a:latin typeface="Arial Rounded MT Bold" pitchFamily="34" charset="0"/>
              </a:rPr>
              <a:t>Take few crystals of </a:t>
            </a:r>
            <a:r>
              <a:rPr lang="en-US" sz="1800" dirty="0" smtClean="0">
                <a:latin typeface="Arial Rounded MT Bold" pitchFamily="34" charset="0"/>
              </a:rPr>
              <a:t>piperine</a:t>
            </a:r>
            <a:r>
              <a:rPr lang="en-US" sz="1800" dirty="0" smtClean="0">
                <a:latin typeface="Arial Rounded MT Bold" pitchFamily="34" charset="0"/>
              </a:rPr>
              <a:t> </a:t>
            </a:r>
            <a:r>
              <a:rPr lang="en-US" sz="1800" dirty="0" smtClean="0">
                <a:latin typeface="Arial Rounded MT Bold" pitchFamily="34" charset="0"/>
              </a:rPr>
              <a:t>alkaloid</a:t>
            </a:r>
          </a:p>
          <a:p>
            <a:pPr marL="452628" indent="-342900">
              <a:buFont typeface="+mj-lt"/>
              <a:buAutoNum type="arabicParenR"/>
            </a:pPr>
            <a:r>
              <a:rPr lang="en-US" sz="1800" dirty="0" smtClean="0">
                <a:latin typeface="Arial Rounded MT Bold" pitchFamily="34" charset="0"/>
              </a:rPr>
              <a:t> Dissolve in few </a:t>
            </a:r>
            <a:r>
              <a:rPr lang="en-US" sz="1800" dirty="0" smtClean="0">
                <a:latin typeface="Arial Rounded MT Bold" pitchFamily="34" charset="0"/>
              </a:rPr>
              <a:t>mls</a:t>
            </a:r>
            <a:r>
              <a:rPr lang="en-US" sz="1800" dirty="0" smtClean="0">
                <a:latin typeface="Arial Rounded MT Bold" pitchFamily="34" charset="0"/>
              </a:rPr>
              <a:t> of ethanol in a Petri-dish.</a:t>
            </a:r>
          </a:p>
          <a:p>
            <a:pPr marL="452628" indent="-342900">
              <a:buFont typeface="+mj-lt"/>
              <a:buAutoNum type="arabicParenR"/>
            </a:pPr>
            <a:r>
              <a:rPr lang="en-US" sz="1800" dirty="0" smtClean="0">
                <a:latin typeface="Arial Rounded MT Bold" pitchFamily="34" charset="0"/>
              </a:rPr>
              <a:t>Add few drops of 1, 3, 5 tri nitrobenzene.</a:t>
            </a:r>
            <a:endParaRPr lang="en-US" sz="1800" dirty="0" smtClean="0">
              <a:latin typeface="Arial Rounded MT Bold" pitchFamily="34" charset="0"/>
            </a:endParaRPr>
          </a:p>
          <a:p>
            <a:pPr rtl="1">
              <a:buNone/>
            </a:pP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  <a:latin typeface="Arial Rounded MT Bold" pitchFamily="34" charset="0"/>
              </a:rPr>
              <a:t>Results</a:t>
            </a: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  <a:latin typeface="Arial Rounded MT Bold" pitchFamily="34" charset="0"/>
              </a:rPr>
              <a:t>:-</a:t>
            </a:r>
            <a:r>
              <a:rPr lang="en-US" sz="1800" b="1" dirty="0" smtClean="0">
                <a:latin typeface="Arial Rounded MT Bold" pitchFamily="34" charset="0"/>
              </a:rPr>
              <a:t> </a:t>
            </a:r>
            <a:endParaRPr lang="en-US" sz="1800" dirty="0" smtClean="0">
              <a:latin typeface="Arial Rounded MT Bold" pitchFamily="34" charset="0"/>
            </a:endParaRPr>
          </a:p>
          <a:p>
            <a:pPr rtl="1">
              <a:buNone/>
            </a:pPr>
            <a:r>
              <a:rPr lang="en-US" sz="1800" dirty="0" smtClean="0">
                <a:latin typeface="Arial Rounded MT Bold" pitchFamily="34" charset="0"/>
              </a:rPr>
              <a:t>Red precipitate occurs with melting point 130ºC.</a:t>
            </a:r>
          </a:p>
          <a:p>
            <a:pPr rtl="1">
              <a:buNone/>
            </a:pP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  <a:latin typeface="Arial Rounded MT Bold" pitchFamily="34" charset="0"/>
              </a:rPr>
              <a:t>Discussion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  <a:latin typeface="Arial Rounded MT Bold" pitchFamily="34" charset="0"/>
              </a:rPr>
              <a:t>:-</a:t>
            </a:r>
            <a:endParaRPr lang="en-US" sz="1800" dirty="0" smtClean="0">
              <a:latin typeface="Arial Rounded MT Bold" pitchFamily="34" charset="0"/>
            </a:endParaRPr>
          </a:p>
          <a:p>
            <a:pPr rtl="1">
              <a:buNone/>
            </a:pPr>
            <a:r>
              <a:rPr lang="en-US" sz="1800" dirty="0" smtClean="0">
                <a:latin typeface="Arial Rounded MT Bold" pitchFamily="34" charset="0"/>
              </a:rPr>
              <a:t>A complex will be formed between the </a:t>
            </a:r>
            <a:r>
              <a:rPr lang="en-US" sz="1800" dirty="0" smtClean="0">
                <a:latin typeface="Arial Rounded MT Bold" pitchFamily="34" charset="0"/>
              </a:rPr>
              <a:t>piperine</a:t>
            </a:r>
            <a:r>
              <a:rPr lang="en-US" sz="1800" dirty="0" smtClean="0">
                <a:latin typeface="Arial Rounded MT Bold" pitchFamily="34" charset="0"/>
              </a:rPr>
              <a:t> and 1, 3, 5 tri-nitrobenzene </a:t>
            </a:r>
            <a:r>
              <a:rPr lang="en-US" sz="1800" dirty="0" smtClean="0">
                <a:latin typeface="Arial Rounded MT Bold" pitchFamily="34" charset="0"/>
              </a:rPr>
              <a:t>.</a:t>
            </a:r>
            <a:r>
              <a:rPr lang="en-US" sz="1800" dirty="0" smtClean="0">
                <a:latin typeface="Arial Rounded MT Bold" pitchFamily="34" charset="0"/>
              </a:rPr>
              <a:t> </a:t>
            </a:r>
          </a:p>
          <a:p>
            <a:pPr rtl="1">
              <a:buNone/>
            </a:pPr>
            <a:r>
              <a:rPr lang="en-US" sz="1800" dirty="0" smtClean="0">
                <a:latin typeface="Arial Rounded MT Bold" pitchFamily="34" charset="0"/>
              </a:rPr>
              <a:t> </a:t>
            </a:r>
          </a:p>
          <a:p>
            <a:pPr rtl="1">
              <a:buNone/>
            </a:pPr>
            <a:endParaRPr lang="en-US" sz="1800" dirty="0"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sz="5100" b="1" dirty="0" smtClean="0">
                <a:solidFill>
                  <a:schemeClr val="accent2">
                    <a:lumMod val="75000"/>
                  </a:schemeClr>
                </a:solidFill>
                <a:latin typeface="Arial Rounded MT Bold" pitchFamily="34" charset="0"/>
              </a:rPr>
              <a:t>2</a:t>
            </a:r>
            <a:r>
              <a:rPr lang="en-US" sz="5100" b="1" dirty="0" smtClean="0">
                <a:solidFill>
                  <a:schemeClr val="accent2">
                    <a:lumMod val="75000"/>
                  </a:schemeClr>
                </a:solidFill>
                <a:latin typeface="Arial Rounded MT Bold" pitchFamily="34" charset="0"/>
              </a:rPr>
              <a:t>) </a:t>
            </a:r>
            <a:r>
              <a:rPr lang="en-US" sz="5100" b="1" dirty="0" smtClean="0">
                <a:solidFill>
                  <a:schemeClr val="accent1"/>
                </a:solidFill>
                <a:latin typeface="Arial Rounded MT Bold" pitchFamily="34" charset="0"/>
              </a:rPr>
              <a:t>General </a:t>
            </a:r>
            <a:r>
              <a:rPr lang="en-US" sz="5100" b="1" dirty="0" smtClean="0">
                <a:solidFill>
                  <a:schemeClr val="accent1"/>
                </a:solidFill>
                <a:latin typeface="Arial Rounded MT Bold" pitchFamily="34" charset="0"/>
              </a:rPr>
              <a:t>Tests</a:t>
            </a:r>
          </a:p>
          <a:p>
            <a:pPr>
              <a:buNone/>
            </a:pPr>
            <a:endParaRPr lang="en-US" sz="3600" b="1" dirty="0" smtClean="0">
              <a:solidFill>
                <a:schemeClr val="accent2">
                  <a:lumMod val="75000"/>
                </a:schemeClr>
              </a:solidFill>
              <a:latin typeface="Arial Rounded MT Bold" pitchFamily="34" charset="0"/>
            </a:endParaRPr>
          </a:p>
          <a:p>
            <a:pPr>
              <a:buNone/>
            </a:pPr>
            <a:r>
              <a:rPr lang="en-US" sz="3200" b="1" dirty="0" smtClean="0">
                <a:latin typeface="Arial Rounded MT Bold" pitchFamily="34" charset="0"/>
              </a:rPr>
              <a:t> </a:t>
            </a:r>
            <a:r>
              <a:rPr lang="en-US" sz="3200" dirty="0" smtClean="0">
                <a:solidFill>
                  <a:srgbClr val="FF0000"/>
                </a:solidFill>
                <a:latin typeface="Arial Rounded MT Bold" pitchFamily="34" charset="0"/>
              </a:rPr>
              <a:t>1- </a:t>
            </a:r>
            <a:r>
              <a:rPr lang="en-US" sz="3200" dirty="0" smtClean="0">
                <a:solidFill>
                  <a:srgbClr val="FF0000"/>
                </a:solidFill>
                <a:latin typeface="Arial Rounded MT Bold" pitchFamily="34" charset="0"/>
              </a:rPr>
              <a:t>Mayer's T</a:t>
            </a:r>
            <a:r>
              <a:rPr lang="en-US" sz="3200" dirty="0" smtClean="0">
                <a:solidFill>
                  <a:srgbClr val="FF0000"/>
                </a:solidFill>
                <a:latin typeface="Arial Rounded MT Bold" pitchFamily="34" charset="0"/>
              </a:rPr>
              <a:t>est</a:t>
            </a:r>
            <a:endParaRPr lang="en-US" sz="3200" dirty="0" smtClean="0">
              <a:solidFill>
                <a:srgbClr val="FF0000"/>
              </a:solidFill>
              <a:latin typeface="Arial Rounded MT Bold" pitchFamily="34" charset="0"/>
            </a:endParaRPr>
          </a:p>
          <a:p>
            <a:pPr rtl="1">
              <a:buNone/>
            </a:pPr>
            <a:r>
              <a:rPr lang="en-US" sz="3200" dirty="0" smtClean="0">
                <a:latin typeface="Arial Rounded MT Bold" pitchFamily="34" charset="0"/>
              </a:rPr>
              <a:t> </a:t>
            </a:r>
          </a:p>
          <a:p>
            <a:pPr rtl="1">
              <a:buNone/>
            </a:pP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Arial Rounded MT Bold" pitchFamily="34" charset="0"/>
              </a:rPr>
              <a:t>Aim: -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Arial Rounded MT Bold" pitchFamily="34" charset="0"/>
              </a:rPr>
              <a:t> </a:t>
            </a:r>
            <a:r>
              <a:rPr lang="en-US" sz="3200" dirty="0" smtClean="0">
                <a:latin typeface="Arial Rounded MT Bold" pitchFamily="34" charset="0"/>
              </a:rPr>
              <a:t>to indicate in general the alkaloid as other alkaloids.</a:t>
            </a:r>
          </a:p>
          <a:p>
            <a:pPr>
              <a:buNone/>
            </a:pP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Arial Rounded MT Bold" pitchFamily="34" charset="0"/>
              </a:rPr>
              <a:t>Equipments 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Arial Rounded MT Bold" pitchFamily="34" charset="0"/>
              </a:rPr>
              <a:t>and reagents</a:t>
            </a:r>
            <a:r>
              <a:rPr lang="en-US" sz="3200" dirty="0" smtClean="0">
                <a:latin typeface="Arial Rounded MT Bold" pitchFamily="34" charset="0"/>
              </a:rPr>
              <a:t> </a:t>
            </a:r>
            <a:r>
              <a:rPr lang="en-US" sz="3200" dirty="0" smtClean="0">
                <a:latin typeface="Arial Rounded MT Bold" pitchFamily="34" charset="0"/>
              </a:rPr>
              <a:t>:-</a:t>
            </a:r>
            <a:endParaRPr lang="en-US" sz="3200" dirty="0" smtClean="0">
              <a:latin typeface="Arial Rounded MT Bold" pitchFamily="34" charset="0"/>
            </a:endParaRPr>
          </a:p>
          <a:p>
            <a:pPr lvl="0">
              <a:buFont typeface="Wingdings" pitchFamily="2" charset="2"/>
              <a:buChar char="ü"/>
            </a:pPr>
            <a:r>
              <a:rPr lang="en-US" sz="3200" dirty="0" smtClean="0">
                <a:latin typeface="Arial Rounded MT Bold" pitchFamily="34" charset="0"/>
              </a:rPr>
              <a:t>Petri-dish</a:t>
            </a:r>
          </a:p>
          <a:p>
            <a:pPr lvl="0">
              <a:buFont typeface="Wingdings" pitchFamily="2" charset="2"/>
              <a:buChar char="ü"/>
            </a:pPr>
            <a:r>
              <a:rPr lang="en-US" sz="3200" dirty="0" smtClean="0">
                <a:latin typeface="Arial Rounded MT Bold" pitchFamily="34" charset="0"/>
              </a:rPr>
              <a:t>Ethanol</a:t>
            </a:r>
          </a:p>
          <a:p>
            <a:pPr lvl="0">
              <a:buFont typeface="Wingdings" pitchFamily="2" charset="2"/>
              <a:buChar char="ü"/>
            </a:pPr>
            <a:r>
              <a:rPr lang="en-US" sz="3200" dirty="0" smtClean="0">
                <a:latin typeface="Arial Rounded MT Bold" pitchFamily="34" charset="0"/>
              </a:rPr>
              <a:t>HCL</a:t>
            </a:r>
          </a:p>
          <a:p>
            <a:pPr lvl="0">
              <a:buFont typeface="Wingdings" pitchFamily="2" charset="2"/>
              <a:buChar char="ü"/>
            </a:pPr>
            <a:r>
              <a:rPr lang="en-US" sz="3200" dirty="0" smtClean="0">
                <a:latin typeface="Arial Rounded MT Bold" pitchFamily="34" charset="0"/>
              </a:rPr>
              <a:t>Mayer's reagent </a:t>
            </a:r>
          </a:p>
          <a:p>
            <a:pPr rtl="1">
              <a:buNone/>
            </a:pPr>
            <a:r>
              <a:rPr lang="en-US" sz="3200" dirty="0" smtClean="0">
                <a:latin typeface="Arial Rounded MT Bold" pitchFamily="34" charset="0"/>
              </a:rPr>
              <a:t> </a:t>
            </a:r>
          </a:p>
          <a:p>
            <a:pPr rtl="1">
              <a:buNone/>
            </a:pP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Arial Rounded MT Bold" pitchFamily="34" charset="0"/>
              </a:rPr>
              <a:t>Procedure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Arial Rounded MT Bold" pitchFamily="34" charset="0"/>
              </a:rPr>
              <a:t>:-</a:t>
            </a:r>
            <a:r>
              <a:rPr lang="en-US" sz="3200" b="1" dirty="0" smtClean="0">
                <a:latin typeface="Arial Rounded MT Bold" pitchFamily="34" charset="0"/>
              </a:rPr>
              <a:t> </a:t>
            </a:r>
            <a:endParaRPr lang="en-US" sz="3200" dirty="0" smtClean="0">
              <a:latin typeface="Arial Rounded MT Bold" pitchFamily="34" charset="0"/>
            </a:endParaRPr>
          </a:p>
          <a:p>
            <a:pPr marL="624078" indent="-514350">
              <a:buFont typeface="+mj-lt"/>
              <a:buAutoNum type="arabicParenR"/>
            </a:pPr>
            <a:r>
              <a:rPr lang="en-US" sz="3200" dirty="0" smtClean="0">
                <a:latin typeface="Arial Rounded MT Bold" pitchFamily="34" charset="0"/>
              </a:rPr>
              <a:t>Take few crystals of </a:t>
            </a:r>
            <a:r>
              <a:rPr lang="en-US" sz="3200" dirty="0" smtClean="0">
                <a:latin typeface="Arial Rounded MT Bold" pitchFamily="34" charset="0"/>
              </a:rPr>
              <a:t>piperine</a:t>
            </a:r>
            <a:r>
              <a:rPr lang="en-US" sz="3200" dirty="0" smtClean="0">
                <a:latin typeface="Arial Rounded MT Bold" pitchFamily="34" charset="0"/>
              </a:rPr>
              <a:t> alkaloid </a:t>
            </a:r>
          </a:p>
          <a:p>
            <a:pPr marL="624078" indent="-514350">
              <a:buFont typeface="+mj-lt"/>
              <a:buAutoNum type="arabicParenR"/>
            </a:pPr>
            <a:r>
              <a:rPr lang="en-US" sz="3200" dirty="0" smtClean="0">
                <a:latin typeface="Arial Rounded MT Bold" pitchFamily="34" charset="0"/>
              </a:rPr>
              <a:t>D</a:t>
            </a:r>
            <a:r>
              <a:rPr lang="en-US" sz="3200" dirty="0" smtClean="0">
                <a:latin typeface="Arial Rounded MT Bold" pitchFamily="34" charset="0"/>
              </a:rPr>
              <a:t>issolve </a:t>
            </a:r>
            <a:r>
              <a:rPr lang="en-US" sz="3200" dirty="0" smtClean="0">
                <a:latin typeface="Arial Rounded MT Bold" pitchFamily="34" charset="0"/>
              </a:rPr>
              <a:t>in few </a:t>
            </a:r>
            <a:r>
              <a:rPr lang="en-US" sz="3200" dirty="0" smtClean="0">
                <a:latin typeface="Arial Rounded MT Bold" pitchFamily="34" charset="0"/>
              </a:rPr>
              <a:t>mls</a:t>
            </a:r>
            <a:r>
              <a:rPr lang="en-US" sz="3200" dirty="0" smtClean="0">
                <a:latin typeface="Arial Rounded MT Bold" pitchFamily="34" charset="0"/>
              </a:rPr>
              <a:t> of ethanol in a Petri dish </a:t>
            </a:r>
          </a:p>
          <a:p>
            <a:pPr marL="624078" indent="-514350">
              <a:buFont typeface="+mj-lt"/>
              <a:buAutoNum type="arabicParenR"/>
            </a:pPr>
            <a:r>
              <a:rPr lang="en-US" sz="3200" dirty="0" smtClean="0">
                <a:latin typeface="Arial Rounded MT Bold" pitchFamily="34" charset="0"/>
              </a:rPr>
              <a:t> Add </a:t>
            </a:r>
            <a:r>
              <a:rPr lang="en-US" sz="3200" dirty="0" smtClean="0">
                <a:latin typeface="Arial Rounded MT Bold" pitchFamily="34" charset="0"/>
              </a:rPr>
              <a:t>two drops of HCL. </a:t>
            </a:r>
          </a:p>
          <a:p>
            <a:pPr marL="624078" indent="-514350">
              <a:buFont typeface="+mj-lt"/>
              <a:buAutoNum type="arabicParenR"/>
            </a:pPr>
            <a:r>
              <a:rPr lang="en-US" sz="3200" dirty="0" smtClean="0">
                <a:latin typeface="Arial Rounded MT Bold" pitchFamily="34" charset="0"/>
              </a:rPr>
              <a:t> Add </a:t>
            </a:r>
            <a:r>
              <a:rPr lang="en-US" sz="3200" dirty="0" smtClean="0">
                <a:latin typeface="Arial Rounded MT Bold" pitchFamily="34" charset="0"/>
              </a:rPr>
              <a:t>two drops of Mayer's reagent.</a:t>
            </a:r>
          </a:p>
          <a:p>
            <a:pPr rtl="1">
              <a:buNone/>
            </a:pPr>
            <a:r>
              <a:rPr lang="en-US" sz="3200" dirty="0" smtClean="0">
                <a:latin typeface="Arial Rounded MT Bold" pitchFamily="34" charset="0"/>
              </a:rPr>
              <a:t> </a:t>
            </a:r>
          </a:p>
          <a:p>
            <a:pPr rtl="1">
              <a:buNone/>
            </a:pP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Arial Rounded MT Bold" pitchFamily="34" charset="0"/>
              </a:rPr>
              <a:t>Results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Arial Rounded MT Bold" pitchFamily="34" charset="0"/>
              </a:rPr>
              <a:t>:-</a:t>
            </a:r>
            <a:r>
              <a:rPr lang="en-US" sz="3200" b="1" dirty="0" smtClean="0">
                <a:latin typeface="Arial Rounded MT Bold" pitchFamily="34" charset="0"/>
              </a:rPr>
              <a:t> </a:t>
            </a:r>
            <a:endParaRPr lang="en-US" sz="3200" dirty="0" smtClean="0">
              <a:latin typeface="Arial Rounded MT Bold" pitchFamily="34" charset="0"/>
            </a:endParaRPr>
          </a:p>
          <a:p>
            <a:pPr>
              <a:buNone/>
            </a:pPr>
            <a:r>
              <a:rPr lang="en-US" sz="3200" dirty="0" smtClean="0">
                <a:latin typeface="Arial Rounded MT Bold" pitchFamily="34" charset="0"/>
              </a:rPr>
              <a:t>White </a:t>
            </a:r>
            <a:r>
              <a:rPr lang="en-US" sz="3200" dirty="0" smtClean="0">
                <a:latin typeface="Arial Rounded MT Bold" pitchFamily="34" charset="0"/>
              </a:rPr>
              <a:t>precipitation will occur</a:t>
            </a:r>
            <a:r>
              <a:rPr lang="en-US" sz="3200" dirty="0" smtClean="0">
                <a:latin typeface="Arial Rounded MT Bold" pitchFamily="34" charset="0"/>
              </a:rPr>
              <a:t>.</a:t>
            </a:r>
            <a:r>
              <a:rPr lang="ar-SY" sz="3200" dirty="0" smtClean="0">
                <a:latin typeface="Arial Rounded MT Bold" pitchFamily="34" charset="0"/>
              </a:rPr>
              <a:t>  </a:t>
            </a:r>
            <a:endParaRPr lang="en-US" sz="3200" dirty="0" smtClean="0">
              <a:latin typeface="Arial Rounded MT Bold" pitchFamily="34" charset="0"/>
            </a:endParaRPr>
          </a:p>
          <a:p>
            <a:pPr>
              <a:buNone/>
            </a:pPr>
            <a:endParaRPr lang="en-US" sz="3200" dirty="0" smtClean="0">
              <a:latin typeface="Arial Rounded MT Bold" pitchFamily="34" charset="0"/>
            </a:endParaRPr>
          </a:p>
          <a:p>
            <a:pPr>
              <a:buNone/>
            </a:pPr>
            <a:r>
              <a:rPr lang="en-US" sz="3200" dirty="0" smtClean="0">
                <a:solidFill>
                  <a:srgbClr val="FF0000"/>
                </a:solidFill>
                <a:latin typeface="Arial Rounded MT Bold" pitchFamily="34" charset="0"/>
              </a:rPr>
              <a:t>2- Wagner's </a:t>
            </a:r>
            <a:r>
              <a:rPr lang="en-US" sz="3200" dirty="0" smtClean="0">
                <a:solidFill>
                  <a:srgbClr val="FF0000"/>
                </a:solidFill>
                <a:latin typeface="Arial Rounded MT Bold" pitchFamily="34" charset="0"/>
              </a:rPr>
              <a:t>Reagent</a:t>
            </a:r>
          </a:p>
          <a:p>
            <a:pPr>
              <a:buNone/>
            </a:pPr>
            <a:r>
              <a:rPr lang="en-US" sz="3200" dirty="0" smtClean="0">
                <a:solidFill>
                  <a:srgbClr val="FF0000"/>
                </a:solidFill>
                <a:latin typeface="Arial Rounded MT Bold" pitchFamily="34" charset="0"/>
              </a:rPr>
              <a:t>3-Dragendorff's Reagent</a:t>
            </a:r>
            <a:endParaRPr lang="en-US" sz="3200" dirty="0" smtClean="0">
              <a:solidFill>
                <a:srgbClr val="FF0000"/>
              </a:solidFill>
              <a:latin typeface="Arial Rounded MT Bold" pitchFamily="34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>
            <a:normAutofit/>
          </a:bodyPr>
          <a:lstStyle/>
          <a:p>
            <a:pPr algn="ctr" rtl="1">
              <a:buNone/>
            </a:pPr>
            <a:r>
              <a:rPr lang="en-US" sz="4400" b="1" dirty="0" smtClean="0">
                <a:solidFill>
                  <a:srgbClr val="FF0000"/>
                </a:solidFill>
                <a:latin typeface="Arial Rounded MT Bold" pitchFamily="34" charset="0"/>
              </a:rPr>
              <a:t>T.L.C</a:t>
            </a:r>
            <a:endParaRPr lang="en-US" sz="4400" dirty="0" smtClean="0">
              <a:solidFill>
                <a:srgbClr val="FF0000"/>
              </a:solidFill>
              <a:latin typeface="Arial Rounded MT Bold" pitchFamily="34" charset="0"/>
            </a:endParaRPr>
          </a:p>
          <a:p>
            <a:pPr rtl="1">
              <a:buNone/>
            </a:pP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Arial Rounded MT Bold" pitchFamily="34" charset="0"/>
              </a:rPr>
              <a:t>Aim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rial Rounded MT Bold" pitchFamily="34" charset="0"/>
              </a:rPr>
              <a:t>: - </a:t>
            </a:r>
            <a:r>
              <a:rPr lang="en-US" sz="2400" dirty="0" smtClean="0">
                <a:latin typeface="Arial Rounded MT Bold" pitchFamily="34" charset="0"/>
              </a:rPr>
              <a:t>used to identify qualitatively the </a:t>
            </a:r>
            <a:r>
              <a:rPr lang="en-US" sz="2400" dirty="0" smtClean="0">
                <a:latin typeface="Arial Rounded MT Bold" pitchFamily="34" charset="0"/>
              </a:rPr>
              <a:t>piperine</a:t>
            </a:r>
            <a:r>
              <a:rPr lang="en-US" sz="2400" dirty="0" smtClean="0">
                <a:latin typeface="Arial Rounded MT Bold" pitchFamily="34" charset="0"/>
              </a:rPr>
              <a:t> alkaloids.</a:t>
            </a:r>
          </a:p>
          <a:p>
            <a:pPr rtl="1">
              <a:buNone/>
            </a:pPr>
            <a:r>
              <a:rPr lang="en-US" sz="2400" dirty="0" smtClean="0">
                <a:latin typeface="Arial Rounded MT Bold" pitchFamily="34" charset="0"/>
              </a:rPr>
              <a:t> </a:t>
            </a:r>
          </a:p>
          <a:p>
            <a:pPr rtl="1">
              <a:buNone/>
            </a:pP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Arial Rounded MT Bold" pitchFamily="34" charset="0"/>
              </a:rPr>
              <a:t>Equipments and reagents:-  </a:t>
            </a:r>
            <a:endParaRPr lang="en-US" sz="2400" dirty="0" smtClean="0">
              <a:solidFill>
                <a:schemeClr val="accent2">
                  <a:lumMod val="75000"/>
                </a:schemeClr>
              </a:solidFill>
              <a:latin typeface="Arial Rounded MT Bold" pitchFamily="34" charset="0"/>
            </a:endParaRPr>
          </a:p>
          <a:p>
            <a:pPr lvl="0">
              <a:buFont typeface="Wingdings" pitchFamily="2" charset="2"/>
              <a:buChar char="ü"/>
            </a:pPr>
            <a:r>
              <a:rPr lang="en-US" sz="2400" dirty="0" smtClean="0">
                <a:latin typeface="Arial Rounded MT Bold" pitchFamily="34" charset="0"/>
              </a:rPr>
              <a:t>Glass jar with its cover</a:t>
            </a:r>
          </a:p>
          <a:p>
            <a:pPr lvl="0">
              <a:buFont typeface="Wingdings" pitchFamily="2" charset="2"/>
              <a:buChar char="ü"/>
            </a:pPr>
            <a:r>
              <a:rPr lang="en-US" sz="2400" dirty="0" smtClean="0">
                <a:latin typeface="Arial Rounded MT Bold" pitchFamily="34" charset="0"/>
              </a:rPr>
              <a:t>Silica gel plates </a:t>
            </a:r>
          </a:p>
          <a:p>
            <a:pPr lvl="0">
              <a:buFont typeface="Wingdings" pitchFamily="2" charset="2"/>
              <a:buChar char="ü"/>
            </a:pPr>
            <a:r>
              <a:rPr lang="en-US" sz="2400" dirty="0" smtClean="0">
                <a:latin typeface="Arial Rounded MT Bold" pitchFamily="34" charset="0"/>
              </a:rPr>
              <a:t>Standard reagent</a:t>
            </a:r>
          </a:p>
          <a:p>
            <a:pPr lvl="0">
              <a:buFont typeface="Wingdings" pitchFamily="2" charset="2"/>
              <a:buChar char="ü"/>
            </a:pPr>
            <a:r>
              <a:rPr lang="en-US" sz="2400" dirty="0" smtClean="0">
                <a:latin typeface="Arial Rounded MT Bold" pitchFamily="34" charset="0"/>
              </a:rPr>
              <a:t>Spray reagent (dragendroffs reagent)</a:t>
            </a:r>
          </a:p>
          <a:p>
            <a:pPr lvl="0">
              <a:buFont typeface="Wingdings" pitchFamily="2" charset="2"/>
              <a:buChar char="ü"/>
            </a:pPr>
            <a:r>
              <a:rPr lang="en-US" sz="2400" dirty="0" smtClean="0">
                <a:latin typeface="Arial Rounded MT Bold" pitchFamily="34" charset="0"/>
              </a:rPr>
              <a:t>Mobile phase = (acetone: water: ammonia (90:7:3))</a:t>
            </a:r>
          </a:p>
          <a:p>
            <a:pPr lvl="0">
              <a:buFont typeface="Wingdings" pitchFamily="2" charset="2"/>
              <a:buChar char="ü"/>
            </a:pPr>
            <a:r>
              <a:rPr lang="en-US" sz="2400" dirty="0" smtClean="0">
                <a:latin typeface="Arial Rounded MT Bold" pitchFamily="34" charset="0"/>
              </a:rPr>
              <a:t>Capillary </a:t>
            </a:r>
            <a:r>
              <a:rPr lang="en-US" sz="2400" dirty="0" smtClean="0">
                <a:latin typeface="Arial Rounded MT Bold" pitchFamily="34" charset="0"/>
              </a:rPr>
              <a:t>tube</a:t>
            </a:r>
            <a:endParaRPr lang="en-US" sz="2400" dirty="0" smtClean="0">
              <a:latin typeface="Arial Rounded MT Bold" pitchFamily="34" charset="0"/>
            </a:endParaRPr>
          </a:p>
          <a:p>
            <a:pPr>
              <a:buNone/>
            </a:pPr>
            <a:r>
              <a:rPr lang="ar-IQ" dirty="0" smtClean="0">
                <a:latin typeface="Arial Rounded MT Bold" pitchFamily="34" charset="0"/>
              </a:rPr>
              <a:t> </a:t>
            </a:r>
            <a:endParaRPr lang="en-US" dirty="0" smtClean="0">
              <a:latin typeface="Arial Rounded MT Bold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>
            <a:normAutofit/>
          </a:bodyPr>
          <a:lstStyle/>
          <a:p>
            <a:pPr rtl="1">
              <a:buNone/>
            </a:pP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Arial Rounded MT Bold" pitchFamily="34" charset="0"/>
              </a:rPr>
              <a:t>Procedure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rial Rounded MT Bold" pitchFamily="34" charset="0"/>
              </a:rPr>
              <a:t>:-</a:t>
            </a:r>
            <a:r>
              <a:rPr lang="en-US" sz="2400" dirty="0" smtClean="0">
                <a:latin typeface="Arial Rounded MT Bold" pitchFamily="34" charset="0"/>
              </a:rPr>
              <a:t> </a:t>
            </a:r>
          </a:p>
          <a:p>
            <a:pPr marL="624078" indent="-514350">
              <a:buFont typeface="+mj-lt"/>
              <a:buAutoNum type="arabicParenR"/>
            </a:pPr>
            <a:r>
              <a:rPr lang="en-US" sz="2400" dirty="0" smtClean="0">
                <a:latin typeface="Arial Rounded MT Bold" pitchFamily="34" charset="0"/>
              </a:rPr>
              <a:t>Prepare the mobile phase and put in the glass jar, cover the jar and leave it for 45 min. </a:t>
            </a:r>
          </a:p>
          <a:p>
            <a:pPr marL="624078" indent="-514350">
              <a:buFont typeface="+mj-lt"/>
              <a:buAutoNum type="arabicParenR"/>
            </a:pPr>
            <a:r>
              <a:rPr lang="en-US" sz="2400" dirty="0" smtClean="0">
                <a:latin typeface="Arial Rounded MT Bold" pitchFamily="34" charset="0"/>
              </a:rPr>
              <a:t>Apply the sample and the standard by the use of capillary tube on the silica gel plate. </a:t>
            </a:r>
          </a:p>
          <a:p>
            <a:pPr marL="624078" indent="-514350">
              <a:buFont typeface="+mj-lt"/>
              <a:buAutoNum type="arabicParenR"/>
            </a:pPr>
            <a:r>
              <a:rPr lang="en-US" sz="2400" dirty="0" smtClean="0">
                <a:latin typeface="Arial Rounded MT Bold" pitchFamily="34" charset="0"/>
              </a:rPr>
              <a:t>Leave the plate in the jar until the solvent reaches 3/4 of the plate. Remove the plate, dry and then spray with spraying reagent. </a:t>
            </a:r>
          </a:p>
          <a:p>
            <a:pPr rtl="1">
              <a:buNone/>
            </a:pPr>
            <a:r>
              <a:rPr lang="en-US" sz="2400" dirty="0" smtClean="0">
                <a:latin typeface="Arial Rounded MT Bold" pitchFamily="34" charset="0"/>
              </a:rPr>
              <a:t> </a:t>
            </a:r>
          </a:p>
          <a:p>
            <a:pPr rtl="1">
              <a:buNone/>
            </a:pP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Arial Rounded MT Bold" pitchFamily="34" charset="0"/>
              </a:rPr>
              <a:t>Results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Arial Rounded MT Bold" pitchFamily="34" charset="0"/>
              </a:rPr>
              <a:t>:-</a:t>
            </a:r>
            <a:endParaRPr lang="en-US" sz="2400" dirty="0" smtClean="0">
              <a:latin typeface="Arial Rounded MT Bold" pitchFamily="34" charset="0"/>
            </a:endParaRPr>
          </a:p>
          <a:p>
            <a:pPr>
              <a:buNone/>
            </a:pPr>
            <a:r>
              <a:rPr lang="en-US" sz="2400" dirty="0" smtClean="0">
                <a:latin typeface="Arial Rounded MT Bold" pitchFamily="34" charset="0"/>
              </a:rPr>
              <a:t>Orange </a:t>
            </a:r>
            <a:r>
              <a:rPr lang="en-US" sz="2400" dirty="0" smtClean="0">
                <a:latin typeface="Arial Rounded MT Bold" pitchFamily="34" charset="0"/>
              </a:rPr>
              <a:t>spots appear for both standard and </a:t>
            </a:r>
            <a:r>
              <a:rPr lang="en-US" sz="2400" dirty="0" smtClean="0">
                <a:latin typeface="Arial Rounded MT Bold" pitchFamily="34" charset="0"/>
              </a:rPr>
              <a:t>sample.</a:t>
            </a:r>
            <a:endParaRPr lang="en-US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Callout 3"/>
          <p:cNvSpPr/>
          <p:nvPr/>
        </p:nvSpPr>
        <p:spPr>
          <a:xfrm>
            <a:off x="1143000" y="2362200"/>
            <a:ext cx="6705600" cy="3048000"/>
          </a:xfrm>
          <a:prstGeom prst="cloudCallou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Rounded MT Bold" pitchFamily="34" charset="0"/>
              </a:rPr>
              <a:t>THANK YOU</a:t>
            </a:r>
            <a:endParaRPr lang="en-US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reflection blurRad="12700" stA="28000" endPos="45000" dist="1000" dir="5400000" sy="-100000" algn="bl" rotWithShape="0"/>
              </a:effectLst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69</TotalTime>
  <Words>65</Words>
  <Application>Microsoft Office PowerPoint</Application>
  <PresentationFormat>On-screen Show (4:3)</PresentationFormat>
  <Paragraphs>68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Urban</vt:lpstr>
      <vt:lpstr>Identification of Black pepper alkaloid</vt:lpstr>
      <vt:lpstr>Slide 2</vt:lpstr>
      <vt:lpstr>Chemical Test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Identification of Black pepper alkaloid</dc:title>
  <dc:creator>Sarah</dc:creator>
  <cp:lastModifiedBy>Sarah</cp:lastModifiedBy>
  <cp:revision>13</cp:revision>
  <dcterms:created xsi:type="dcterms:W3CDTF">2013-02-22T19:48:08Z</dcterms:created>
  <dcterms:modified xsi:type="dcterms:W3CDTF">2013-02-22T20:58:04Z</dcterms:modified>
</cp:coreProperties>
</file>