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68"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8525830-DDC9-46E4-B18E-CBF751F7945F}" type="datetimeFigureOut">
              <a:rPr lang="en-US" smtClean="0"/>
              <a:pPr/>
              <a:t>2/24/2018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2D1C758-CDF5-4428-A53C-D57FBCF81E2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525830-DDC9-46E4-B18E-CBF751F7945F}" type="datetimeFigureOut">
              <a:rPr lang="en-US" smtClean="0"/>
              <a:pPr/>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1C758-CDF5-4428-A53C-D57FBCF81E2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525830-DDC9-46E4-B18E-CBF751F7945F}" type="datetimeFigureOut">
              <a:rPr lang="en-US" smtClean="0"/>
              <a:pPr/>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1C758-CDF5-4428-A53C-D57FBCF81E2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525830-DDC9-46E4-B18E-CBF751F7945F}" type="datetimeFigureOut">
              <a:rPr lang="en-US" smtClean="0"/>
              <a:pPr/>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1C758-CDF5-4428-A53C-D57FBCF81E2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8525830-DDC9-46E4-B18E-CBF751F7945F}" type="datetimeFigureOut">
              <a:rPr lang="en-US" smtClean="0"/>
              <a:pPr/>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1C758-CDF5-4428-A53C-D57FBCF81E2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525830-DDC9-46E4-B18E-CBF751F7945F}" type="datetimeFigureOut">
              <a:rPr lang="en-US" smtClean="0"/>
              <a:pPr/>
              <a:t>2/24/2018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D1C758-CDF5-4428-A53C-D57FBCF81E2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8525830-DDC9-46E4-B18E-CBF751F7945F}" type="datetimeFigureOut">
              <a:rPr lang="en-US" smtClean="0"/>
              <a:pPr/>
              <a:t>2/24/2018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D1C758-CDF5-4428-A53C-D57FBCF81E2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525830-DDC9-46E4-B18E-CBF751F7945F}" type="datetimeFigureOut">
              <a:rPr lang="en-US" smtClean="0"/>
              <a:pPr/>
              <a:t>2/24/2018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D1C758-CDF5-4428-A53C-D57FBCF81E2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25830-DDC9-46E4-B18E-CBF751F7945F}" type="datetimeFigureOut">
              <a:rPr lang="en-US" smtClean="0"/>
              <a:pPr/>
              <a:t>2/24/2018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D1C758-CDF5-4428-A53C-D57FBCF81E2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525830-DDC9-46E4-B18E-CBF751F7945F}" type="datetimeFigureOut">
              <a:rPr lang="en-US" smtClean="0"/>
              <a:pPr/>
              <a:t>2/24/2018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D1C758-CDF5-4428-A53C-D57FBCF81E2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525830-DDC9-46E4-B18E-CBF751F7945F}" type="datetimeFigureOut">
              <a:rPr lang="en-US" smtClean="0"/>
              <a:pPr/>
              <a:t>2/24/2018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2D1C758-CDF5-4428-A53C-D57FBCF81E2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525830-DDC9-46E4-B18E-CBF751F7945F}" type="datetimeFigureOut">
              <a:rPr lang="en-US" smtClean="0"/>
              <a:pPr/>
              <a:t>2/24/2018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2D1C758-CDF5-4428-A53C-D57FBCF81E2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772400" cy="2133600"/>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l"/>
            <a:r>
              <a:rPr lang="en-US" sz="4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Rounded MT Bold" pitchFamily="34" charset="0"/>
              </a:rPr>
              <a:t/>
            </a:r>
            <a:br>
              <a:rPr lang="en-US" sz="4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Rounded MT Bold" pitchFamily="34" charset="0"/>
              </a:rPr>
            </a:br>
            <a:r>
              <a:rPr lang="en-US" sz="4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Rounded MT Bold" pitchFamily="34" charset="0"/>
              </a:rPr>
              <a:t>              </a:t>
            </a:r>
            <a:r>
              <a:rPr lang="en-ZA" sz="4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Rounded MT Bold" pitchFamily="34" charset="0"/>
              </a:rPr>
              <a:t>ALKALOIDS</a:t>
            </a:r>
            <a:endPar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Rounded MT Bold" pitchFamily="34" charset="0"/>
            </a:endParaRPr>
          </a:p>
        </p:txBody>
      </p:sp>
      <p:sp>
        <p:nvSpPr>
          <p:cNvPr id="4" name="TextBox 3"/>
          <p:cNvSpPr txBox="1"/>
          <p:nvPr/>
        </p:nvSpPr>
        <p:spPr>
          <a:xfrm flipH="1">
            <a:off x="0" y="990600"/>
            <a:ext cx="5181600" cy="830997"/>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Rounded MT Bold" pitchFamily="34" charset="0"/>
              </a:rPr>
              <a:t> Pharmacognosy</a:t>
            </a:r>
            <a:br>
              <a:rPr lang="en-US"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Rounded MT Bold" pitchFamily="34" charset="0"/>
              </a:rPr>
            </a:br>
            <a:r>
              <a:rPr lang="en-US"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Rounded MT Bold" pitchFamily="34" charset="0"/>
              </a:rPr>
              <a:t> </a:t>
            </a:r>
            <a:r>
              <a:rPr lang="en-US"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3rd stage, 2nd Semester</a:t>
            </a:r>
            <a:endParaRPr lang="en-US"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6" name="Subtitle 2"/>
          <p:cNvSpPr txBox="1">
            <a:spLocks/>
          </p:cNvSpPr>
          <p:nvPr/>
        </p:nvSpPr>
        <p:spPr>
          <a:xfrm>
            <a:off x="5867400" y="914400"/>
            <a:ext cx="2971800" cy="914400"/>
          </a:xfrm>
          <a:prstGeom prst="rect">
            <a:avLst/>
          </a:prstGeom>
        </p:spPr>
        <p:txBody>
          <a:bodyPr vert="horz" lIns="0" rIns="18288">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5400" b="1" i="0" u="none" strike="noStrike" kern="1200" cap="all" spc="0" normalizeH="0" baseline="0" noProof="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Arial Rounded MT Bold" pitchFamily="34" charset="0"/>
                <a:ea typeface="+mn-ea"/>
                <a:cs typeface="+mn-cs"/>
              </a:rPr>
              <a:t>Lab.1</a:t>
            </a:r>
            <a:endParaRPr kumimoji="0" lang="en-US" sz="5400" b="1" i="0" u="none" strike="noStrike" kern="1200" cap="all" spc="0" normalizeH="0" baseline="0" noProof="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Arial Rounded MT Bold" pitchFamily="34" charset="0"/>
              <a:ea typeface="+mn-ea"/>
              <a:cs typeface="+mn-cs"/>
            </a:endParaRPr>
          </a:p>
        </p:txBody>
      </p:sp>
      <p:pic>
        <p:nvPicPr>
          <p:cNvPr id="5" name="Picture 6" descr="Morphine_sulfate2"/>
          <p:cNvPicPr>
            <a:picLocks noChangeAspect="1" noChangeArrowheads="1"/>
          </p:cNvPicPr>
          <p:nvPr/>
        </p:nvPicPr>
        <p:blipFill>
          <a:blip r:embed="rId2" cstate="print"/>
          <a:srcRect/>
          <a:stretch>
            <a:fillRect/>
          </a:stretch>
        </p:blipFill>
        <p:spPr bwMode="auto">
          <a:xfrm>
            <a:off x="0" y="3657600"/>
            <a:ext cx="3048000" cy="3200400"/>
          </a:xfrm>
          <a:prstGeom prst="rect">
            <a:avLst/>
          </a:prstGeom>
          <a:ln>
            <a:noFill/>
          </a:ln>
          <a:effectLst>
            <a:softEdge rad="112500"/>
          </a:effectLst>
        </p:spPr>
      </p:pic>
      <p:pic>
        <p:nvPicPr>
          <p:cNvPr id="7" name="Picture 6" descr="1.jpg"/>
          <p:cNvPicPr>
            <a:picLocks noChangeAspect="1"/>
          </p:cNvPicPr>
          <p:nvPr/>
        </p:nvPicPr>
        <p:blipFill>
          <a:blip r:embed="rId3" cstate="print"/>
          <a:stretch>
            <a:fillRect/>
          </a:stretch>
        </p:blipFill>
        <p:spPr>
          <a:xfrm>
            <a:off x="6096000" y="3657600"/>
            <a:ext cx="3048000" cy="3200400"/>
          </a:xfrm>
          <a:prstGeom prst="rect">
            <a:avLst/>
          </a:prstGeom>
          <a:ln>
            <a:noFill/>
          </a:ln>
          <a:effectLst>
            <a:softEdge rad="112500"/>
          </a:effectLst>
        </p:spPr>
      </p:pic>
      <p:pic>
        <p:nvPicPr>
          <p:cNvPr id="8" name="Picture 7" descr="2.jpg"/>
          <p:cNvPicPr>
            <a:picLocks noChangeAspect="1"/>
          </p:cNvPicPr>
          <p:nvPr/>
        </p:nvPicPr>
        <p:blipFill>
          <a:blip r:embed="rId4" cstate="print"/>
          <a:stretch>
            <a:fillRect/>
          </a:stretch>
        </p:blipFill>
        <p:spPr>
          <a:xfrm>
            <a:off x="3048000" y="3657600"/>
            <a:ext cx="3048000" cy="3200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743712"/>
          </a:xfrm>
        </p:spPr>
        <p:txBody>
          <a:bodyPr>
            <a:normAutofit/>
          </a:bodyPr>
          <a:lstStyle/>
          <a:p>
            <a:r>
              <a:rPr lang="en-ZA" sz="3600" b="1" dirty="0" smtClean="0">
                <a:solidFill>
                  <a:schemeClr val="tx1"/>
                </a:solidFill>
                <a:latin typeface="Times New Roman" pitchFamily="18" charset="0"/>
                <a:cs typeface="Times New Roman" pitchFamily="18" charset="0"/>
              </a:rPr>
              <a:t>Chemistry of Alkaloids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4800600"/>
          </a:xfrm>
        </p:spPr>
        <p:txBody>
          <a:bodyPr/>
          <a:lstStyle/>
          <a:p>
            <a:pPr>
              <a:buFont typeface="Wingdings" pitchFamily="2" charset="2"/>
              <a:buChar char="v"/>
            </a:pPr>
            <a:r>
              <a:rPr lang="en-US" sz="2800" dirty="0" smtClean="0">
                <a:latin typeface="Times New Roman" pitchFamily="18" charset="0"/>
                <a:cs typeface="Times New Roman" pitchFamily="18" charset="0"/>
              </a:rPr>
              <a:t>Alkaloids usually contain one nitrogen atom, but some may contain up to (5) the nitrogen may exist as a primary amine (RNH</a:t>
            </a:r>
            <a:r>
              <a:rPr lang="en-US" sz="280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a secondary amine(R</a:t>
            </a:r>
            <a:r>
              <a:rPr lang="en-US" sz="280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NH), or as tertiary amine (R</a:t>
            </a:r>
            <a:r>
              <a:rPr lang="en-US" sz="2800" baseline="-25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N) .</a:t>
            </a:r>
          </a:p>
          <a:p>
            <a:pPr>
              <a:buNone/>
            </a:pPr>
            <a:endParaRPr lang="en-US" sz="2800" dirty="0" smtClean="0">
              <a:latin typeface="Arial Rounded MT Bold" pitchFamily="34" charset="0"/>
            </a:endParaRPr>
          </a:p>
          <a:p>
            <a:pPr>
              <a:buNone/>
            </a:pPr>
            <a:endParaRPr lang="en-US" sz="2800" dirty="0" smtClean="0">
              <a:latin typeface="Arial Rounded MT Bold" pitchFamily="34" charset="0"/>
            </a:endParaRPr>
          </a:p>
        </p:txBody>
      </p:sp>
      <p:pic>
        <p:nvPicPr>
          <p:cNvPr id="4" name="Picture 10" descr="quinoline"/>
          <p:cNvPicPr>
            <a:picLocks noChangeAspect="1" noChangeArrowheads="1"/>
          </p:cNvPicPr>
          <p:nvPr/>
        </p:nvPicPr>
        <p:blipFill>
          <a:blip r:embed="rId2" cstate="print"/>
          <a:srcRect/>
          <a:stretch>
            <a:fillRect/>
          </a:stretch>
        </p:blipFill>
        <p:spPr bwMode="auto">
          <a:xfrm>
            <a:off x="838200" y="3733800"/>
            <a:ext cx="2376488" cy="2209800"/>
          </a:xfrm>
          <a:prstGeom prst="rect">
            <a:avLst/>
          </a:prstGeom>
          <a:ln>
            <a:noFill/>
          </a:ln>
          <a:effectLst>
            <a:softEdge rad="112500"/>
          </a:effectLst>
        </p:spPr>
      </p:pic>
      <p:pic>
        <p:nvPicPr>
          <p:cNvPr id="5" name="Picture 11" descr="pyridine"/>
          <p:cNvPicPr>
            <a:picLocks noChangeAspect="1" noChangeArrowheads="1"/>
          </p:cNvPicPr>
          <p:nvPr/>
        </p:nvPicPr>
        <p:blipFill>
          <a:blip r:embed="rId3" cstate="print"/>
          <a:srcRect/>
          <a:stretch>
            <a:fillRect/>
          </a:stretch>
        </p:blipFill>
        <p:spPr bwMode="auto">
          <a:xfrm>
            <a:off x="5105400" y="3657600"/>
            <a:ext cx="2538413" cy="22098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762000"/>
          </a:xfrm>
        </p:spPr>
        <p:txBody>
          <a:bodyPr>
            <a:normAutofit/>
          </a:bodyPr>
          <a:lstStyle/>
          <a:p>
            <a:r>
              <a:rPr lang="en-US" sz="3200" dirty="0" smtClean="0">
                <a:solidFill>
                  <a:schemeClr val="tx1"/>
                </a:solidFill>
                <a:latin typeface="Arial Rounded MT Bold" pitchFamily="34" charset="0"/>
              </a:rPr>
              <a:t>Applications</a:t>
            </a:r>
            <a:endParaRPr lang="en-US" sz="3200" dirty="0">
              <a:solidFill>
                <a:schemeClr val="tx1"/>
              </a:solidFill>
              <a:latin typeface="Arial Rounded MT Bold" pitchFamily="34" charset="0"/>
            </a:endParaRPr>
          </a:p>
        </p:txBody>
      </p:sp>
      <p:sp>
        <p:nvSpPr>
          <p:cNvPr id="3" name="Content Placeholder 2"/>
          <p:cNvSpPr>
            <a:spLocks noGrp="1"/>
          </p:cNvSpPr>
          <p:nvPr>
            <p:ph idx="1"/>
          </p:nvPr>
        </p:nvSpPr>
        <p:spPr>
          <a:xfrm>
            <a:off x="0" y="1371600"/>
            <a:ext cx="9144000" cy="5486400"/>
          </a:xfrm>
        </p:spPr>
        <p:txBody>
          <a:bodyPr>
            <a:normAutofit/>
          </a:bodyPr>
          <a:lstStyle/>
          <a:p>
            <a:pPr>
              <a:buFont typeface="Wingdings" pitchFamily="2" charset="2"/>
              <a:buChar char="v"/>
            </a:pPr>
            <a:r>
              <a:rPr lang="en-US" dirty="0" smtClean="0">
                <a:latin typeface="Arial Rounded MT Bold" pitchFamily="34" charset="0"/>
              </a:rPr>
              <a:t>In medicine</a:t>
            </a:r>
          </a:p>
          <a:p>
            <a:endParaRPr lang="en-US" dirty="0"/>
          </a:p>
        </p:txBody>
      </p:sp>
      <p:pic>
        <p:nvPicPr>
          <p:cNvPr id="4" name="Picture 3" descr="Capture.JPG"/>
          <p:cNvPicPr>
            <a:picLocks noChangeAspect="1"/>
          </p:cNvPicPr>
          <p:nvPr/>
        </p:nvPicPr>
        <p:blipFill>
          <a:blip r:embed="rId2" cstate="print"/>
          <a:stretch>
            <a:fillRect/>
          </a:stretch>
        </p:blipFill>
        <p:spPr>
          <a:xfrm>
            <a:off x="990600" y="2071687"/>
            <a:ext cx="7315200" cy="4024313"/>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667512"/>
          </a:xfrm>
        </p:spPr>
        <p:txBody>
          <a:bodyPr>
            <a:normAutofit fontScale="90000"/>
          </a:bodyPr>
          <a:lstStyle/>
          <a:p>
            <a:pPr algn="ctr"/>
            <a:r>
              <a:rPr lang="en-US" dirty="0" smtClean="0"/>
              <a:t/>
            </a:r>
            <a:br>
              <a:rPr lang="en-US" dirty="0" smtClean="0"/>
            </a:br>
            <a:r>
              <a:rPr lang="en-US" sz="5400" b="1" dirty="0" smtClean="0"/>
              <a:t> </a:t>
            </a:r>
            <a:r>
              <a:rPr lang="en-US" sz="4000" b="1" dirty="0" smtClean="0">
                <a:solidFill>
                  <a:schemeClr val="tx1"/>
                </a:solidFill>
                <a:latin typeface="Arial Rounded MT Bold" pitchFamily="34" charset="0"/>
              </a:rPr>
              <a:t>Black pepper </a:t>
            </a:r>
            <a:endParaRPr lang="en-US" sz="4000" dirty="0">
              <a:solidFill>
                <a:schemeClr val="tx1"/>
              </a:solidFill>
              <a:latin typeface="Arial Rounded MT Bold" pitchFamily="34" charset="0"/>
            </a:endParaRPr>
          </a:p>
        </p:txBody>
      </p:sp>
      <p:pic>
        <p:nvPicPr>
          <p:cNvPr id="4" name="Content Placeholder 3" descr="3.jpg"/>
          <p:cNvPicPr>
            <a:picLocks noGrp="1" noChangeAspect="1"/>
          </p:cNvPicPr>
          <p:nvPr>
            <p:ph idx="1"/>
          </p:nvPr>
        </p:nvPicPr>
        <p:blipFill>
          <a:blip r:embed="rId2" cstate="print"/>
          <a:stretch>
            <a:fillRect/>
          </a:stretch>
        </p:blipFill>
        <p:spPr>
          <a:xfrm>
            <a:off x="1219200" y="1371600"/>
            <a:ext cx="7010400" cy="4114800"/>
          </a:xfrm>
          <a:prstGeom prst="rect">
            <a:avLst/>
          </a:prstGeom>
          <a:ln>
            <a:noFill/>
          </a:ln>
          <a:effectLst>
            <a:softEdge rad="112500"/>
          </a:effectLst>
        </p:spPr>
      </p:pic>
      <p:sp>
        <p:nvSpPr>
          <p:cNvPr id="5" name="Rectangle 4"/>
          <p:cNvSpPr/>
          <p:nvPr/>
        </p:nvSpPr>
        <p:spPr>
          <a:xfrm>
            <a:off x="1295400" y="5562600"/>
            <a:ext cx="6858000" cy="830997"/>
          </a:xfrm>
          <a:prstGeom prst="rect">
            <a:avLst/>
          </a:prstGeom>
        </p:spPr>
        <p:txBody>
          <a:bodyPr wrap="square">
            <a:spAutoFit/>
          </a:bodyPr>
          <a:lstStyle/>
          <a:p>
            <a:pPr algn="ctr"/>
            <a:r>
              <a:rPr lang="en-US" sz="2400" dirty="0" smtClean="0">
                <a:latin typeface="Arial Rounded MT Bold" pitchFamily="34" charset="0"/>
              </a:rPr>
              <a:t>Botanical name                 </a:t>
            </a:r>
            <a:r>
              <a:rPr lang="en-US" sz="2400" b="1" i="1" dirty="0" smtClean="0">
                <a:latin typeface="Arial Rounded MT Bold" pitchFamily="34" charset="0"/>
              </a:rPr>
              <a:t>Piper</a:t>
            </a:r>
            <a:r>
              <a:rPr lang="en-US" sz="2400" i="1" dirty="0" smtClean="0">
                <a:latin typeface="Arial Rounded MT Bold" pitchFamily="34" charset="0"/>
              </a:rPr>
              <a:t> </a:t>
            </a:r>
            <a:r>
              <a:rPr lang="en-US" sz="2400" b="1" i="1" dirty="0" err="1" smtClean="0">
                <a:latin typeface="Arial Rounded MT Bold" pitchFamily="34" charset="0"/>
              </a:rPr>
              <a:t>nigrum</a:t>
            </a:r>
            <a:r>
              <a:rPr lang="en-US" sz="2400" b="1" i="1" dirty="0" smtClean="0">
                <a:latin typeface="Arial Rounded MT Bold" pitchFamily="34" charset="0"/>
              </a:rPr>
              <a:t> </a:t>
            </a:r>
          </a:p>
          <a:p>
            <a:pPr algn="ctr"/>
            <a:r>
              <a:rPr lang="en-US" sz="2400" dirty="0" smtClean="0">
                <a:latin typeface="Arial Rounded MT Bold" pitchFamily="34" charset="0"/>
              </a:rPr>
              <a:t>     Family name                   </a:t>
            </a:r>
            <a:r>
              <a:rPr lang="en-US" sz="2400" b="1" dirty="0" smtClean="0">
                <a:latin typeface="Arial Rounded MT Bold" pitchFamily="34" charset="0"/>
              </a:rPr>
              <a:t>Piperaceae</a:t>
            </a:r>
            <a:endParaRPr lang="en-US" sz="2400" b="1" dirty="0">
              <a:latin typeface="Arial Rounded MT Bold"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6096000"/>
          </a:xfrm>
        </p:spPr>
        <p:txBody>
          <a:bodyPr>
            <a:normAutofit fontScale="92500" lnSpcReduction="10000"/>
          </a:bodyPr>
          <a:lstStyle/>
          <a:p>
            <a:pPr>
              <a:buFont typeface="Wingdings" pitchFamily="2" charset="2"/>
              <a:buChar char="v"/>
            </a:pPr>
            <a:r>
              <a:rPr lang="en-US" sz="2800" dirty="0" smtClean="0">
                <a:latin typeface="Times New Roman" pitchFamily="18" charset="0"/>
                <a:cs typeface="Times New Roman" pitchFamily="18" charset="0"/>
              </a:rPr>
              <a:t>It belongs to the third group of the typical alkaloids, which is the pyridine and piperidine group.</a:t>
            </a:r>
          </a:p>
          <a:p>
            <a:pPr marL="0" indent="0">
              <a:buNone/>
            </a:pPr>
            <a:endParaRPr lang="en-US" sz="2800" dirty="0" smtClean="0">
              <a:latin typeface="Times New Roman" pitchFamily="18" charset="0"/>
              <a:cs typeface="Times New Roman" pitchFamily="18" charset="0"/>
            </a:endParaRPr>
          </a:p>
          <a:p>
            <a:pPr>
              <a:buFont typeface="Wingdings" pitchFamily="2" charset="2"/>
              <a:buChar char="v"/>
            </a:pPr>
            <a:r>
              <a:rPr lang="en-US" sz="2800" dirty="0" smtClean="0">
                <a:latin typeface="Times New Roman" pitchFamily="18" charset="0"/>
                <a:cs typeface="Times New Roman" pitchFamily="18" charset="0"/>
              </a:rPr>
              <a:t>This plant is a perennial plant producing berry-like and aromatic pungent fruits, that are green when unripe and become red at mature, then the dried berries become black and wrinkled producing black pepper.</a:t>
            </a:r>
          </a:p>
          <a:p>
            <a:pPr>
              <a:buNone/>
            </a:pPr>
            <a:endParaRPr lang="en-US" sz="2800" dirty="0" smtClean="0">
              <a:latin typeface="Times New Roman" pitchFamily="18" charset="0"/>
              <a:cs typeface="Times New Roman" pitchFamily="18" charset="0"/>
            </a:endParaRPr>
          </a:p>
          <a:p>
            <a:pPr>
              <a:buFont typeface="Wingdings" pitchFamily="2" charset="2"/>
              <a:buChar char="v"/>
            </a:pPr>
            <a:r>
              <a:rPr lang="en-US" sz="2800" dirty="0" smtClean="0">
                <a:latin typeface="Times New Roman" pitchFamily="18" charset="0"/>
                <a:cs typeface="Times New Roman" pitchFamily="18" charset="0"/>
              </a:rPr>
              <a:t> The pepper yields both, black and white pepper according to the method of drying.</a:t>
            </a:r>
          </a:p>
          <a:p>
            <a:pPr>
              <a:buNone/>
            </a:pPr>
            <a:endParaRPr lang="en-US" sz="2800" dirty="0" smtClean="0">
              <a:latin typeface="Times New Roman" pitchFamily="18" charset="0"/>
              <a:cs typeface="Times New Roman" pitchFamily="18" charset="0"/>
            </a:endParaRPr>
          </a:p>
          <a:p>
            <a:pPr>
              <a:buFont typeface="Wingdings" pitchFamily="2" charset="2"/>
              <a:buChar char="v"/>
            </a:pPr>
            <a:r>
              <a:rPr lang="en-US" sz="2800" dirty="0" smtClean="0">
                <a:latin typeface="Times New Roman" pitchFamily="18" charset="0"/>
                <a:cs typeface="Times New Roman" pitchFamily="18" charset="0"/>
              </a:rPr>
              <a:t> In that when the ripe and the unripe fruit are dried directly under the sun, black pepper is the result. While if the fruit is soaked, and then removed the outer skin, before drying and then the result is white pepper.</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591312"/>
          </a:xfrm>
        </p:spPr>
        <p:txBody>
          <a:bodyPr>
            <a:noAutofit/>
          </a:bodyPr>
          <a:lstStyle/>
          <a:p>
            <a:endParaRPr lang="en-US" sz="3600" dirty="0">
              <a:solidFill>
                <a:schemeClr val="tx1"/>
              </a:solidFill>
              <a:latin typeface="Arial Rounded MT Bold" pitchFamily="34" charset="0"/>
            </a:endParaRPr>
          </a:p>
        </p:txBody>
      </p:sp>
      <p:sp>
        <p:nvSpPr>
          <p:cNvPr id="3" name="Content Placeholder 2"/>
          <p:cNvSpPr>
            <a:spLocks noGrp="1"/>
          </p:cNvSpPr>
          <p:nvPr>
            <p:ph idx="1"/>
          </p:nvPr>
        </p:nvSpPr>
        <p:spPr>
          <a:xfrm>
            <a:off x="0" y="1371600"/>
            <a:ext cx="9144000" cy="5486400"/>
          </a:xfrm>
        </p:spPr>
        <p:txBody>
          <a:bodyPr>
            <a:normAutofit/>
          </a:bodyPr>
          <a:lstStyle/>
          <a:p>
            <a:pPr>
              <a:buFont typeface="Wingdings" pitchFamily="2" charset="2"/>
              <a:buChar char="v"/>
            </a:pPr>
            <a:r>
              <a:rPr lang="en-US" sz="3200" dirty="0" smtClean="0">
                <a:latin typeface="Times New Roman" pitchFamily="18" charset="0"/>
                <a:cs typeface="Times New Roman" pitchFamily="18" charset="0"/>
              </a:rPr>
              <a:t>The alkaloid extracted from the black pepper is piperine.</a:t>
            </a:r>
          </a:p>
          <a:p>
            <a:pPr>
              <a:buNone/>
            </a:pPr>
            <a:endParaRPr lang="en-US" sz="3200" dirty="0" smtClean="0">
              <a:latin typeface="Times New Roman" pitchFamily="18" charset="0"/>
              <a:cs typeface="Times New Roman" pitchFamily="18" charset="0"/>
            </a:endParaRPr>
          </a:p>
          <a:p>
            <a:pPr>
              <a:buFont typeface="Wingdings" pitchFamily="2" charset="2"/>
              <a:buChar char="v"/>
            </a:pPr>
            <a:r>
              <a:rPr lang="en-US" sz="3200" dirty="0" smtClean="0">
                <a:latin typeface="Times New Roman" pitchFamily="18" charset="0"/>
                <a:cs typeface="Times New Roman" pitchFamily="18" charset="0"/>
              </a:rPr>
              <a:t>Piperine alkaloid is a solid substance essentially insoluble in water. It is a weak base that is tasteless at first, but leaves a burning after taste. </a:t>
            </a:r>
          </a:p>
          <a:p>
            <a:pPr>
              <a:buNone/>
            </a:pPr>
            <a:endParaRPr lang="en-US" sz="3200" dirty="0" smtClean="0">
              <a:latin typeface="Times New Roman" pitchFamily="18" charset="0"/>
              <a:cs typeface="Times New Roman" pitchFamily="18" charset="0"/>
            </a:endParaRPr>
          </a:p>
          <a:p>
            <a:pPr>
              <a:buFont typeface="Wingdings" pitchFamily="2" charset="2"/>
              <a:buChar char="v"/>
            </a:pPr>
            <a:r>
              <a:rPr lang="en-US" sz="3200" dirty="0" smtClean="0">
                <a:latin typeface="Times New Roman" pitchFamily="18" charset="0"/>
                <a:cs typeface="Times New Roman" pitchFamily="18" charset="0"/>
              </a:rPr>
              <a:t>The molecular formula is Cₗ₇</a:t>
            </a:r>
            <a:r>
              <a:rPr lang="en-US" sz="3200" smtClean="0">
                <a:latin typeface="Times New Roman" pitchFamily="18" charset="0"/>
                <a:cs typeface="Times New Roman" pitchFamily="18" charset="0"/>
              </a:rPr>
              <a:t>H</a:t>
            </a:r>
            <a:r>
              <a:rPr lang="en-US" sz="3200" smtClean="0">
                <a:latin typeface="Times New Roman" pitchFamily="18" charset="0"/>
                <a:cs typeface="Times New Roman" pitchFamily="18" charset="0"/>
              </a:rPr>
              <a:t>ₗ₉NO</a:t>
            </a:r>
            <a:r>
              <a:rPr lang="en-US" sz="3200" dirty="0" smtClean="0">
                <a:latin typeface="Times New Roman" pitchFamily="18" charset="0"/>
                <a:cs typeface="Times New Roman" pitchFamily="18" charset="0"/>
              </a:rPr>
              <a:t>₃.</a:t>
            </a:r>
          </a:p>
          <a:p>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0"/>
            <a:ext cx="9144000" cy="4724400"/>
          </a:xfrm>
        </p:spPr>
        <p:txBody>
          <a:bodyPr>
            <a:normAutofit lnSpcReduction="10000"/>
          </a:bodyPr>
          <a:lstStyle/>
          <a:p>
            <a:pPr marL="514350" indent="-514350">
              <a:buFont typeface="+mj-lt"/>
              <a:buAutoNum type="arabicParenR"/>
            </a:pPr>
            <a:r>
              <a:rPr lang="en-US" sz="3200" dirty="0" smtClean="0">
                <a:latin typeface="Times New Roman" pitchFamily="18" charset="0"/>
                <a:cs typeface="Times New Roman" pitchFamily="18" charset="0"/>
              </a:rPr>
              <a:t> Piperine aid in the digestion of food due to its stimulation of the digestive enzymes.</a:t>
            </a:r>
          </a:p>
          <a:p>
            <a:pPr marL="514350" indent="-514350">
              <a:buFont typeface="+mj-lt"/>
              <a:buAutoNum type="arabicParenR"/>
            </a:pPr>
            <a:endParaRPr lang="en-US" sz="3200" dirty="0" smtClean="0">
              <a:latin typeface="Times New Roman" pitchFamily="18" charset="0"/>
              <a:cs typeface="Times New Roman" pitchFamily="18" charset="0"/>
            </a:endParaRPr>
          </a:p>
          <a:p>
            <a:pPr marL="514350" indent="-514350">
              <a:buFont typeface="+mj-lt"/>
              <a:buAutoNum type="arabicParenR"/>
            </a:pPr>
            <a:r>
              <a:rPr lang="en-US" sz="3200" dirty="0" smtClean="0">
                <a:latin typeface="Times New Roman" pitchFamily="18" charset="0"/>
                <a:cs typeface="Times New Roman" pitchFamily="18" charset="0"/>
              </a:rPr>
              <a:t> There is some evidence that it has an anticonvulsant activity in the treatment of epilepsy.</a:t>
            </a:r>
          </a:p>
          <a:p>
            <a:pPr marL="514350" indent="-514350">
              <a:buFont typeface="+mj-lt"/>
              <a:buAutoNum type="arabicParenR"/>
            </a:pPr>
            <a:endParaRPr lang="en-US" sz="3200" dirty="0" smtClean="0">
              <a:latin typeface="Times New Roman" pitchFamily="18" charset="0"/>
              <a:cs typeface="Times New Roman" pitchFamily="18" charset="0"/>
            </a:endParaRPr>
          </a:p>
          <a:p>
            <a:pPr marL="514350" indent="-514350">
              <a:buFont typeface="+mj-lt"/>
              <a:buAutoNum type="arabicParenR"/>
            </a:pPr>
            <a:r>
              <a:rPr lang="en-US" sz="3200" dirty="0" smtClean="0">
                <a:latin typeface="Times New Roman" pitchFamily="18" charset="0"/>
                <a:cs typeface="Times New Roman" pitchFamily="18" charset="0"/>
              </a:rPr>
              <a:t> There is some evidence that it has an anticancer and anti-inflammatory activity due to its antioxidant property.</a:t>
            </a:r>
          </a:p>
          <a:p>
            <a:endParaRPr lang="en-US" dirty="0"/>
          </a:p>
        </p:txBody>
      </p:sp>
      <p:sp>
        <p:nvSpPr>
          <p:cNvPr id="5" name="Title 1"/>
          <p:cNvSpPr>
            <a:spLocks noGrp="1"/>
          </p:cNvSpPr>
          <p:nvPr>
            <p:ph type="title"/>
          </p:nvPr>
        </p:nvSpPr>
        <p:spPr>
          <a:xfrm>
            <a:off x="0" y="704850"/>
            <a:ext cx="9144000" cy="819150"/>
          </a:xfrm>
        </p:spPr>
        <p:txBody>
          <a:bodyPr>
            <a:normAutofit fontScale="90000"/>
          </a:bodyPr>
          <a:lstStyle/>
          <a:p>
            <a:r>
              <a:rPr lang="en-US" dirty="0" smtClean="0"/>
              <a:t/>
            </a:r>
            <a:br>
              <a:rPr lang="en-US" dirty="0" smtClean="0"/>
            </a:br>
            <a:r>
              <a:rPr lang="en-US" sz="5400" b="1" dirty="0" smtClean="0"/>
              <a:t> </a:t>
            </a:r>
            <a:r>
              <a:rPr lang="en-US" sz="3600" b="1" dirty="0" smtClean="0">
                <a:solidFill>
                  <a:schemeClr val="tx1"/>
                </a:solidFill>
                <a:latin typeface="Times New Roman" pitchFamily="18" charset="0"/>
                <a:cs typeface="Times New Roman" pitchFamily="18" charset="0"/>
              </a:rPr>
              <a:t>The Pharmacological Activity of Piperine</a:t>
            </a:r>
            <a:endParaRPr lang="en-US" sz="36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743712"/>
          </a:xfrm>
        </p:spPr>
        <p:txBody>
          <a:bodyPr>
            <a:normAutofit fontScale="90000"/>
          </a:bodyPr>
          <a:lstStyle/>
          <a:p>
            <a:r>
              <a:rPr lang="en-US" dirty="0" smtClean="0"/>
              <a:t/>
            </a:r>
            <a:br>
              <a:rPr lang="en-US" dirty="0" smtClean="0"/>
            </a:br>
            <a:r>
              <a:rPr lang="en-US" sz="5400" b="1" dirty="0" smtClean="0"/>
              <a:t> </a:t>
            </a:r>
            <a:r>
              <a:rPr lang="en-US" sz="4000" b="1" dirty="0" smtClean="0">
                <a:solidFill>
                  <a:schemeClr val="tx1"/>
                </a:solidFill>
                <a:latin typeface="Times New Roman" pitchFamily="18" charset="0"/>
                <a:cs typeface="Times New Roman" pitchFamily="18" charset="0"/>
              </a:rPr>
              <a:t>Isolation of Piperine  from Black Pepper</a:t>
            </a:r>
            <a:endParaRPr lang="en-US" sz="31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1524000"/>
            <a:ext cx="9144000" cy="5334000"/>
          </a:xfrm>
        </p:spPr>
        <p:txBody>
          <a:bodyPr/>
          <a:lstStyle/>
          <a:p>
            <a:pPr rtl="1">
              <a:buNone/>
            </a:pPr>
            <a:endParaRPr lang="en-US" sz="2800" b="1" dirty="0" smtClean="0">
              <a:latin typeface="Times New Roman" pitchFamily="18" charset="0"/>
              <a:cs typeface="Times New Roman" pitchFamily="18" charset="0"/>
            </a:endParaRPr>
          </a:p>
          <a:p>
            <a:pPr rtl="1">
              <a:buNone/>
            </a:pPr>
            <a:r>
              <a:rPr lang="en-US" sz="2800" b="1" dirty="0" smtClean="0">
                <a:latin typeface="Times New Roman" pitchFamily="18" charset="0"/>
                <a:cs typeface="Times New Roman" pitchFamily="18" charset="0"/>
              </a:rPr>
              <a:t>Aim: -</a:t>
            </a:r>
            <a:r>
              <a:rPr lang="en-US" sz="2800" dirty="0" smtClean="0">
                <a:latin typeface="Times New Roman" pitchFamily="18" charset="0"/>
                <a:cs typeface="Times New Roman" pitchFamily="18" charset="0"/>
              </a:rPr>
              <a:t> Isolation of piperine alkaloid from black pepper  </a:t>
            </a:r>
          </a:p>
          <a:p>
            <a:pPr rtl="1">
              <a:buNone/>
            </a:pPr>
            <a:r>
              <a:rPr lang="en-US" sz="2800" b="1" dirty="0" smtClean="0">
                <a:latin typeface="Times New Roman" pitchFamily="18" charset="0"/>
                <a:cs typeface="Times New Roman" pitchFamily="18" charset="0"/>
              </a:rPr>
              <a:t>Equipments and reagents:-</a:t>
            </a:r>
          </a:p>
          <a:p>
            <a:pPr lvl="0">
              <a:buFont typeface="Wingdings" pitchFamily="2" charset="2"/>
              <a:buChar char="v"/>
            </a:pPr>
            <a:r>
              <a:rPr lang="en-US" sz="2800" dirty="0" smtClean="0">
                <a:latin typeface="Times New Roman" pitchFamily="18" charset="0"/>
                <a:cs typeface="Times New Roman" pitchFamily="18" charset="0"/>
              </a:rPr>
              <a:t>Large beaker and medium size beaker</a:t>
            </a:r>
          </a:p>
          <a:p>
            <a:pPr lvl="0">
              <a:buFont typeface="Wingdings" pitchFamily="2" charset="2"/>
              <a:buChar char="v"/>
            </a:pPr>
            <a:r>
              <a:rPr lang="en-US" sz="2800" dirty="0" smtClean="0">
                <a:latin typeface="Times New Roman" pitchFamily="18" charset="0"/>
                <a:cs typeface="Times New Roman" pitchFamily="18" charset="0"/>
              </a:rPr>
              <a:t>Soxhlet instrument</a:t>
            </a:r>
          </a:p>
          <a:p>
            <a:pPr lvl="0">
              <a:buFont typeface="Wingdings" pitchFamily="2" charset="2"/>
              <a:buChar char="v"/>
            </a:pPr>
            <a:r>
              <a:rPr lang="en-US" sz="2800" dirty="0" smtClean="0">
                <a:latin typeface="Times New Roman" pitchFamily="18" charset="0"/>
                <a:cs typeface="Times New Roman" pitchFamily="18" charset="0"/>
              </a:rPr>
              <a:t>Water bath </a:t>
            </a:r>
          </a:p>
          <a:p>
            <a:pPr lvl="0">
              <a:buFont typeface="Wingdings" pitchFamily="2" charset="2"/>
              <a:buChar char="v"/>
            </a:pPr>
            <a:r>
              <a:rPr lang="en-US" sz="2800" dirty="0" smtClean="0">
                <a:latin typeface="Times New Roman" pitchFamily="18" charset="0"/>
                <a:cs typeface="Times New Roman" pitchFamily="18" charset="0"/>
              </a:rPr>
              <a:t>Filter paper and funnel </a:t>
            </a:r>
          </a:p>
          <a:p>
            <a:pPr lvl="0">
              <a:buFont typeface="Wingdings" pitchFamily="2" charset="2"/>
              <a:buChar char="v"/>
            </a:pPr>
            <a:r>
              <a:rPr lang="en-US" sz="2800" dirty="0" smtClean="0">
                <a:latin typeface="Times New Roman" pitchFamily="18" charset="0"/>
                <a:cs typeface="Times New Roman" pitchFamily="18" charset="0"/>
              </a:rPr>
              <a:t>90% ethanol</a:t>
            </a:r>
          </a:p>
          <a:p>
            <a:pPr lvl="0">
              <a:buFont typeface="Wingdings" pitchFamily="2" charset="2"/>
              <a:buChar char="v"/>
            </a:pPr>
            <a:r>
              <a:rPr lang="en-US" sz="2800" dirty="0" smtClean="0">
                <a:latin typeface="Times New Roman" pitchFamily="18" charset="0"/>
                <a:cs typeface="Times New Roman" pitchFamily="18" charset="0"/>
              </a:rPr>
              <a:t>10% alcoholic potassium hydroxide</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257800"/>
          </a:xfrm>
        </p:spPr>
        <p:txBody>
          <a:bodyPr/>
          <a:lstStyle/>
          <a:p>
            <a:pPr rtl="1">
              <a:buNone/>
            </a:pPr>
            <a:r>
              <a:rPr lang="en-US" sz="3600" b="1" dirty="0" smtClean="0">
                <a:latin typeface="Times New Roman" pitchFamily="18" charset="0"/>
                <a:cs typeface="Times New Roman" pitchFamily="18" charset="0"/>
              </a:rPr>
              <a:t>Procedure:-</a:t>
            </a:r>
          </a:p>
          <a:p>
            <a:pPr rtl="1">
              <a:buNone/>
            </a:pPr>
            <a:r>
              <a:rPr lang="en-US" dirty="0" smtClean="0">
                <a:latin typeface="Arial Rounded MT Bold" pitchFamily="34" charset="0"/>
              </a:rPr>
              <a:t> </a:t>
            </a:r>
          </a:p>
          <a:p>
            <a:pPr marL="514350" indent="-514350">
              <a:buFont typeface="+mj-lt"/>
              <a:buAutoNum type="arabicParenR"/>
            </a:pPr>
            <a:r>
              <a:rPr lang="en-US" sz="2800" dirty="0" smtClean="0">
                <a:latin typeface="Times New Roman" pitchFamily="18" charset="0"/>
                <a:cs typeface="Times New Roman" pitchFamily="18" charset="0"/>
              </a:rPr>
              <a:t>10gm of black pepper are ground to a fine powder.</a:t>
            </a:r>
          </a:p>
          <a:p>
            <a:pPr marL="514350" indent="-514350">
              <a:buFont typeface="+mj-lt"/>
              <a:buAutoNum type="arabicParenR"/>
            </a:pPr>
            <a:r>
              <a:rPr lang="en-US" sz="2800" dirty="0" smtClean="0">
                <a:latin typeface="Times New Roman" pitchFamily="18" charset="0"/>
                <a:cs typeface="Times New Roman" pitchFamily="18" charset="0"/>
              </a:rPr>
              <a:t> Extracted with 150 ml of 90% ethanol in Soxhlet extractor for two hours. </a:t>
            </a:r>
          </a:p>
          <a:p>
            <a:pPr marL="514350" indent="-514350">
              <a:buFont typeface="+mj-lt"/>
              <a:buAutoNum type="arabicParenR"/>
            </a:pPr>
            <a:r>
              <a:rPr lang="en-US" sz="2800" dirty="0" smtClean="0">
                <a:latin typeface="Times New Roman" pitchFamily="18" charset="0"/>
                <a:cs typeface="Times New Roman" pitchFamily="18" charset="0"/>
              </a:rPr>
              <a:t>The solution is concentrated .</a:t>
            </a:r>
          </a:p>
          <a:p>
            <a:pPr marL="514350" indent="-514350">
              <a:buFont typeface="+mj-lt"/>
              <a:buAutoNum type="arabicParenR"/>
            </a:pPr>
            <a:r>
              <a:rPr lang="en-US" sz="2800" dirty="0" smtClean="0">
                <a:latin typeface="Times New Roman" pitchFamily="18" charset="0"/>
                <a:cs typeface="Times New Roman" pitchFamily="18" charset="0"/>
              </a:rPr>
              <a:t>Add 10ml of 10% alcoholic potassium hydroxide to the filtrate residue and after a while decanted from the insoluble residue .</a:t>
            </a:r>
          </a:p>
          <a:p>
            <a:pPr marL="514350" indent="-514350">
              <a:buFont typeface="+mj-lt"/>
              <a:buAutoNum type="arabicParenR"/>
            </a:pPr>
            <a:r>
              <a:rPr lang="en-US" sz="2800" dirty="0" smtClean="0">
                <a:latin typeface="Times New Roman" pitchFamily="18" charset="0"/>
                <a:cs typeface="Times New Roman" pitchFamily="18" charset="0"/>
              </a:rPr>
              <a:t>The alcoholic solution is left over night.   </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rmAutofit/>
          </a:bodyPr>
          <a:lstStyle/>
          <a:p>
            <a:pPr>
              <a:buNone/>
            </a:pPr>
            <a:r>
              <a:rPr lang="en-US" sz="2800" b="1" dirty="0" smtClean="0">
                <a:latin typeface="Times New Roman" pitchFamily="18" charset="0"/>
                <a:cs typeface="Times New Roman" pitchFamily="18" charset="0"/>
              </a:rPr>
              <a:t>Results:-</a:t>
            </a:r>
          </a:p>
          <a:p>
            <a:pPr>
              <a:buFont typeface="Wingdings" pitchFamily="2" charset="2"/>
              <a:buChar char="v"/>
            </a:pPr>
            <a:r>
              <a:rPr lang="en-US" sz="2400" dirty="0" smtClean="0">
                <a:latin typeface="Times New Roman" pitchFamily="18" charset="0"/>
                <a:cs typeface="Times New Roman" pitchFamily="18" charset="0"/>
              </a:rPr>
              <a:t>Yellow needles with melting point of 125ºC are deposited. Yielding 0.3 gm of piperine alkaloid.</a:t>
            </a:r>
          </a:p>
          <a:p>
            <a:pPr rtl="1">
              <a:buNone/>
            </a:pPr>
            <a:r>
              <a:rPr lang="en-US" sz="2800" b="1" dirty="0" smtClean="0">
                <a:latin typeface="Times New Roman" pitchFamily="18" charset="0"/>
                <a:cs typeface="Times New Roman" pitchFamily="18" charset="0"/>
              </a:rPr>
              <a:t>Discussion :-</a:t>
            </a:r>
          </a:p>
          <a:p>
            <a:pPr marL="457200" indent="-457200">
              <a:buFont typeface="+mj-lt"/>
              <a:buAutoNum type="arabicParenR"/>
            </a:pPr>
            <a:r>
              <a:rPr lang="en-US" sz="2400" dirty="0" smtClean="0">
                <a:latin typeface="Arial Rounded MT Bold" pitchFamily="34" charset="0"/>
              </a:rPr>
              <a:t> </a:t>
            </a:r>
            <a:r>
              <a:rPr lang="en-US" sz="2400" dirty="0" smtClean="0">
                <a:latin typeface="Times New Roman" pitchFamily="18" charset="0"/>
                <a:cs typeface="Times New Roman" pitchFamily="18" charset="0"/>
              </a:rPr>
              <a:t>The plant is affected by heat therefore Soxhlet apparatus is used in its extraction.</a:t>
            </a:r>
          </a:p>
          <a:p>
            <a:pPr marL="457200" indent="-457200">
              <a:buFont typeface="+mj-lt"/>
              <a:buAutoNum type="arabicParenR"/>
            </a:pPr>
            <a:r>
              <a:rPr lang="en-US" sz="2400" dirty="0" smtClean="0">
                <a:latin typeface="Times New Roman" pitchFamily="18" charset="0"/>
                <a:cs typeface="Times New Roman" pitchFamily="18" charset="0"/>
              </a:rPr>
              <a:t> The use of 90% ethanol is to extract both, the alkaloid and the alkaloidal salt that might be present. </a:t>
            </a:r>
          </a:p>
          <a:p>
            <a:pPr marL="457200" indent="-457200">
              <a:buFont typeface="+mj-lt"/>
              <a:buAutoNum type="arabicParenR"/>
            </a:pPr>
            <a:r>
              <a:rPr lang="en-US" sz="2400" dirty="0" smtClean="0">
                <a:latin typeface="Times New Roman" pitchFamily="18" charset="0"/>
                <a:cs typeface="Times New Roman" pitchFamily="18" charset="0"/>
              </a:rPr>
              <a:t>The use of alcoholic KOH is to precipitate the isomers of piperine that are chuvacine, isochuvacine and piperic acid.</a:t>
            </a:r>
          </a:p>
          <a:p>
            <a:pPr marL="457200" indent="-457200">
              <a:buFont typeface="+mj-lt"/>
              <a:buAutoNum type="arabicParenR"/>
            </a:pPr>
            <a:r>
              <a:rPr lang="en-US" sz="2400" dirty="0" smtClean="0">
                <a:latin typeface="Times New Roman" pitchFamily="18" charset="0"/>
                <a:cs typeface="Times New Roman" pitchFamily="18" charset="0"/>
              </a:rPr>
              <a:t>Alcohol was used in the preparation of KOH instead of water, since water will hydrolyze piperine into piperidine and piperic acid.</a:t>
            </a:r>
          </a:p>
          <a:p>
            <a:pPr>
              <a:buNone/>
            </a:pPr>
            <a:endParaRPr lang="en-US" sz="2400" dirty="0" smtClean="0">
              <a:latin typeface="Arial Rounded MT Bold" pitchFamily="34" charset="0"/>
            </a:endParaRP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2133600" y="762000"/>
            <a:ext cx="4572000" cy="2362200"/>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cap="all" dirty="0" smtClean="0">
                <a:ln w="0"/>
                <a:solidFill>
                  <a:schemeClr val="accent3">
                    <a:lumMod val="50000"/>
                  </a:schemeClr>
                </a:solidFill>
                <a:effectLst>
                  <a:reflection blurRad="12700" stA="50000" endPos="50000" dist="5000" dir="5400000" sy="-100000" rotWithShape="0"/>
                </a:effectLst>
                <a:latin typeface="Lucida Handwriting" pitchFamily="66" charset="0"/>
              </a:rPr>
              <a:t>THANK YOU</a:t>
            </a:r>
            <a:endParaRPr lang="en-US" sz="3200" b="1" cap="all" dirty="0">
              <a:ln w="0"/>
              <a:solidFill>
                <a:schemeClr val="accent3">
                  <a:lumMod val="50000"/>
                </a:schemeClr>
              </a:solidFill>
              <a:effectLst>
                <a:reflection blurRad="12700" stA="50000" endPos="50000" dist="5000" dir="5400000" sy="-100000" rotWithShape="0"/>
              </a:effectLst>
              <a:latin typeface="Lucida Handwriting" pitchFamily="66" charset="0"/>
            </a:endParaRPr>
          </a:p>
        </p:txBody>
      </p:sp>
      <p:pic>
        <p:nvPicPr>
          <p:cNvPr id="5" name="Picture 4" descr="4.jpg"/>
          <p:cNvPicPr>
            <a:picLocks noChangeAspect="1"/>
          </p:cNvPicPr>
          <p:nvPr/>
        </p:nvPicPr>
        <p:blipFill>
          <a:blip r:embed="rId2" cstate="print"/>
          <a:stretch>
            <a:fillRect/>
          </a:stretch>
        </p:blipFill>
        <p:spPr>
          <a:xfrm>
            <a:off x="1905000" y="3276600"/>
            <a:ext cx="5105400" cy="33528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914400"/>
          </a:xfrm>
        </p:spPr>
        <p:txBody>
          <a:bodyPr>
            <a:normAutofit/>
          </a:bodyPr>
          <a:lstStyle/>
          <a:p>
            <a:r>
              <a:rPr lang="en-US" sz="3200" b="1" dirty="0" smtClean="0">
                <a:solidFill>
                  <a:schemeClr val="tx1"/>
                </a:solidFill>
                <a:latin typeface="Times New Roman" pitchFamily="18" charset="0"/>
                <a:cs typeface="Times New Roman" pitchFamily="18" charset="0"/>
              </a:rPr>
              <a:t>Introduction</a:t>
            </a:r>
            <a:endParaRPr lang="en-US" sz="32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5257800"/>
          </a:xfrm>
        </p:spPr>
        <p:txBody>
          <a:bodyPr>
            <a:normAutofit/>
          </a:bodyPr>
          <a:lstStyle/>
          <a:p>
            <a:pPr>
              <a:buFont typeface="Wingdings" pitchFamily="2" charset="2"/>
              <a:buChar char="v"/>
            </a:pPr>
            <a:r>
              <a:rPr lang="en-US" sz="2400" dirty="0" smtClean="0">
                <a:latin typeface="Times New Roman" pitchFamily="18" charset="0"/>
                <a:cs typeface="Times New Roman" pitchFamily="18" charset="0"/>
              </a:rPr>
              <a:t>Are defined as organic nitrogenous compounds of plant origin that are physiologically active.</a:t>
            </a:r>
          </a:p>
          <a:p>
            <a:pPr>
              <a:buFont typeface="Wingdings" pitchFamily="2" charset="2"/>
              <a:buChar char="v"/>
            </a:pPr>
            <a:r>
              <a:rPr lang="en-US" sz="2400" dirty="0" smtClean="0">
                <a:latin typeface="Times New Roman" pitchFamily="18" charset="0"/>
                <a:cs typeface="Times New Roman" pitchFamily="18" charset="0"/>
              </a:rPr>
              <a:t>In addition to </a:t>
            </a:r>
            <a:r>
              <a:rPr lang="en-US" sz="2400" dirty="0" smtClean="0">
                <a:solidFill>
                  <a:srgbClr val="FF0000"/>
                </a:solidFill>
                <a:latin typeface="Times New Roman" pitchFamily="18" charset="0"/>
                <a:cs typeface="Times New Roman" pitchFamily="18" charset="0"/>
              </a:rPr>
              <a:t>carbon, hydrogen and nitrogen,</a:t>
            </a:r>
            <a:r>
              <a:rPr lang="en-US" sz="2400" dirty="0" smtClean="0">
                <a:latin typeface="Times New Roman" pitchFamily="18" charset="0"/>
                <a:cs typeface="Times New Roman" pitchFamily="18" charset="0"/>
              </a:rPr>
              <a:t> alkaloids may also contain </a:t>
            </a:r>
            <a:r>
              <a:rPr lang="en-US" sz="2400" dirty="0" smtClean="0">
                <a:solidFill>
                  <a:srgbClr val="FF0000"/>
                </a:solidFill>
                <a:latin typeface="Times New Roman" pitchFamily="18" charset="0"/>
                <a:cs typeface="Times New Roman" pitchFamily="18" charset="0"/>
              </a:rPr>
              <a:t>oxygen, sulfur </a:t>
            </a:r>
            <a:r>
              <a:rPr lang="en-US" sz="2400" dirty="0" smtClean="0">
                <a:latin typeface="Times New Roman" pitchFamily="18" charset="0"/>
                <a:cs typeface="Times New Roman" pitchFamily="18" charset="0"/>
              </a:rPr>
              <a:t>and more rarely other elements such as </a:t>
            </a:r>
            <a:r>
              <a:rPr lang="en-US" sz="2400" dirty="0" smtClean="0">
                <a:solidFill>
                  <a:srgbClr val="FF0000"/>
                </a:solidFill>
                <a:latin typeface="Times New Roman" pitchFamily="18" charset="0"/>
                <a:cs typeface="Times New Roman" pitchFamily="18" charset="0"/>
              </a:rPr>
              <a:t>chlorine, bromine, and phosphorus.</a:t>
            </a:r>
          </a:p>
          <a:p>
            <a:pPr>
              <a:buFont typeface="Wingdings" pitchFamily="2" charset="2"/>
              <a:buChar char="v"/>
            </a:pPr>
            <a:r>
              <a:rPr lang="en-US" sz="2400" dirty="0" smtClean="0">
                <a:latin typeface="Times New Roman" pitchFamily="18" charset="0"/>
                <a:cs typeface="Times New Roman" pitchFamily="18" charset="0"/>
              </a:rPr>
              <a:t> The following families represent good examples:-</a:t>
            </a:r>
          </a:p>
          <a:p>
            <a:pPr>
              <a:buFont typeface="Wingdings" pitchFamily="2" charset="2"/>
              <a:buChar char="ü"/>
            </a:pPr>
            <a:r>
              <a:rPr lang="en-US" sz="2400" dirty="0" smtClean="0">
                <a:latin typeface="Times New Roman" pitchFamily="18" charset="0"/>
                <a:cs typeface="Times New Roman" pitchFamily="18" charset="0"/>
              </a:rPr>
              <a:t>Leguminosae</a:t>
            </a:r>
          </a:p>
          <a:p>
            <a:pPr>
              <a:buFont typeface="Wingdings" pitchFamily="2" charset="2"/>
              <a:buChar char="ü"/>
            </a:pPr>
            <a:r>
              <a:rPr lang="en-US" sz="2400" dirty="0" smtClean="0">
                <a:latin typeface="Times New Roman" pitchFamily="18" charset="0"/>
                <a:cs typeface="Times New Roman" pitchFamily="18" charset="0"/>
              </a:rPr>
              <a:t> Papaveraceae</a:t>
            </a:r>
          </a:p>
          <a:p>
            <a:pPr>
              <a:buFont typeface="Wingdings" pitchFamily="2" charset="2"/>
              <a:buChar char="ü"/>
            </a:pPr>
            <a:r>
              <a:rPr lang="en-US" sz="2400" dirty="0" smtClean="0">
                <a:latin typeface="Times New Roman" pitchFamily="18" charset="0"/>
                <a:cs typeface="Times New Roman" pitchFamily="18" charset="0"/>
              </a:rPr>
              <a:t>Ranunculaceae</a:t>
            </a:r>
          </a:p>
          <a:p>
            <a:pPr>
              <a:buFont typeface="Wingdings" pitchFamily="2" charset="2"/>
              <a:buChar char="ü"/>
            </a:pPr>
            <a:r>
              <a:rPr lang="en-US" sz="2400" dirty="0" smtClean="0">
                <a:latin typeface="Times New Roman" pitchFamily="18" charset="0"/>
                <a:cs typeface="Times New Roman" pitchFamily="18" charset="0"/>
              </a:rPr>
              <a:t>Rubiaceae</a:t>
            </a:r>
          </a:p>
          <a:p>
            <a:pPr>
              <a:buFont typeface="Wingdings" pitchFamily="2" charset="2"/>
              <a:buChar char="ü"/>
            </a:pPr>
            <a:r>
              <a:rPr lang="en-US" sz="2400" dirty="0" smtClean="0">
                <a:latin typeface="Times New Roman" pitchFamily="18" charset="0"/>
                <a:cs typeface="Times New Roman" pitchFamily="18" charset="0"/>
              </a:rPr>
              <a:t>Solanaceae</a:t>
            </a:r>
          </a:p>
          <a:p>
            <a:pPr>
              <a:buFont typeface="Wingdings" pitchFamily="2" charset="2"/>
              <a:buChar char="ü"/>
            </a:pPr>
            <a:r>
              <a:rPr lang="en-US" sz="2400" dirty="0" err="1" smtClean="0">
                <a:latin typeface="Times New Roman" pitchFamily="18" charset="0"/>
                <a:cs typeface="Times New Roman" pitchFamily="18" charset="0"/>
              </a:rPr>
              <a:t>Berberidaceae</a:t>
            </a:r>
            <a:endParaRPr lang="en-US" sz="240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819912"/>
          </a:xfrm>
        </p:spPr>
        <p:txBody>
          <a:bodyPr>
            <a:normAutofit/>
          </a:bodyPr>
          <a:lstStyle/>
          <a:p>
            <a:r>
              <a:rPr lang="en-US" sz="3200" b="1" dirty="0" smtClean="0">
                <a:solidFill>
                  <a:schemeClr val="tx1"/>
                </a:solidFill>
                <a:latin typeface="Times New Roman" pitchFamily="18" charset="0"/>
                <a:cs typeface="Times New Roman" pitchFamily="18" charset="0"/>
              </a:rPr>
              <a:t>Sources of Alkaloids</a:t>
            </a:r>
            <a:endParaRPr lang="en-US" sz="32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1676400"/>
            <a:ext cx="9144000" cy="5181600"/>
          </a:xfrm>
        </p:spPr>
        <p:txBody>
          <a:bodyPr>
            <a:normAutofit/>
          </a:bodyPr>
          <a:lstStyle/>
          <a:p>
            <a:pPr>
              <a:buFont typeface="Wingdings" pitchFamily="2" charset="2"/>
              <a:buChar char="v"/>
            </a:pPr>
            <a:r>
              <a:rPr lang="en-US" sz="2800" b="1" dirty="0" smtClean="0">
                <a:solidFill>
                  <a:schemeClr val="accent3"/>
                </a:solidFill>
                <a:latin typeface="Times New Roman" pitchFamily="18" charset="0"/>
                <a:cs typeface="Times New Roman" pitchFamily="18" charset="0"/>
              </a:rPr>
              <a:t>Natural sources</a:t>
            </a:r>
          </a:p>
          <a:p>
            <a:pPr marL="514350" indent="-514350">
              <a:buFont typeface="+mj-lt"/>
              <a:buAutoNum type="alphaLcParenR"/>
            </a:pPr>
            <a:r>
              <a:rPr lang="en-US" sz="2800" dirty="0" smtClean="0">
                <a:latin typeface="Times New Roman" pitchFamily="18" charset="0"/>
                <a:cs typeface="Times New Roman" pitchFamily="18" charset="0"/>
              </a:rPr>
              <a:t>Plants (ephedrine) </a:t>
            </a:r>
            <a:r>
              <a:rPr lang="en-US" sz="2800" i="1" dirty="0" smtClean="0">
                <a:latin typeface="Times New Roman" pitchFamily="18" charset="0"/>
                <a:cs typeface="Times New Roman" pitchFamily="18" charset="0"/>
              </a:rPr>
              <a:t>Ephedra sinica </a:t>
            </a:r>
          </a:p>
          <a:p>
            <a:pPr marL="514350" indent="-514350">
              <a:buFont typeface="+mj-lt"/>
              <a:buAutoNum type="alphaLcParenR"/>
            </a:pPr>
            <a:r>
              <a:rPr lang="en-US" sz="2800" dirty="0" smtClean="0">
                <a:latin typeface="Times New Roman" pitchFamily="18" charset="0"/>
                <a:cs typeface="Times New Roman" pitchFamily="18" charset="0"/>
              </a:rPr>
              <a:t>Animal (bufotenin) from skin </a:t>
            </a:r>
          </a:p>
          <a:p>
            <a:pPr marL="514350" indent="-514350">
              <a:buFont typeface="+mj-lt"/>
              <a:buAutoNum type="alphaLcParenR"/>
            </a:pPr>
            <a:r>
              <a:rPr lang="en-US" sz="2800" dirty="0" smtClean="0">
                <a:latin typeface="Times New Roman" pitchFamily="18" charset="0"/>
                <a:cs typeface="Times New Roman" pitchFamily="18" charset="0"/>
              </a:rPr>
              <a:t>Bacteria</a:t>
            </a:r>
          </a:p>
          <a:p>
            <a:pPr marL="514350" indent="-514350">
              <a:buFont typeface="+mj-lt"/>
              <a:buAutoNum type="alphaLcParenR"/>
            </a:pPr>
            <a:r>
              <a:rPr lang="en-US" sz="2800" dirty="0" smtClean="0">
                <a:latin typeface="Times New Roman" pitchFamily="18" charset="0"/>
                <a:cs typeface="Times New Roman" pitchFamily="18" charset="0"/>
              </a:rPr>
              <a:t>Fungi (psilocybin) from </a:t>
            </a:r>
            <a:r>
              <a:rPr lang="en-US" sz="2800" i="1" dirty="0" smtClean="0">
                <a:solidFill>
                  <a:schemeClr val="accent3"/>
                </a:solidFill>
                <a:latin typeface="Times New Roman" pitchFamily="18" charset="0"/>
                <a:cs typeface="Times New Roman" pitchFamily="18" charset="0"/>
              </a:rPr>
              <a:t>Psilocybe</a:t>
            </a:r>
          </a:p>
          <a:p>
            <a:pPr>
              <a:buFont typeface="Wingdings" pitchFamily="2" charset="2"/>
              <a:buChar char="v"/>
            </a:pPr>
            <a:r>
              <a:rPr lang="en-US" sz="2800" dirty="0" smtClean="0">
                <a:latin typeface="Times New Roman" pitchFamily="18" charset="0"/>
                <a:cs typeface="Times New Roman" pitchFamily="18" charset="0"/>
              </a:rPr>
              <a:t>  </a:t>
            </a:r>
            <a:r>
              <a:rPr lang="en-US" sz="2800" b="1" dirty="0" smtClean="0">
                <a:solidFill>
                  <a:schemeClr val="accent3"/>
                </a:solidFill>
                <a:latin typeface="Times New Roman" pitchFamily="18" charset="0"/>
                <a:cs typeface="Times New Roman" pitchFamily="18" charset="0"/>
              </a:rPr>
              <a:t>Industrial sources </a:t>
            </a:r>
          </a:p>
          <a:p>
            <a:pPr>
              <a:buFont typeface="Wingdings" pitchFamily="2" charset="2"/>
              <a:buChar char="ü"/>
            </a:pPr>
            <a:r>
              <a:rPr lang="en-US" sz="2800" dirty="0" smtClean="0">
                <a:latin typeface="Times New Roman" pitchFamily="18" charset="0"/>
                <a:cs typeface="Times New Roman" pitchFamily="18" charset="0"/>
              </a:rPr>
              <a:t>Nicotinic acid can be synthesized from tryptophan or aspartic acid.</a:t>
            </a:r>
          </a:p>
          <a:p>
            <a:pPr algn="just">
              <a:buNone/>
            </a:pPr>
            <a:endParaRPr lang="en-US" sz="2400" dirty="0" smtClean="0">
              <a:latin typeface="Arial Rounded MT Bold" pitchFamily="34" charset="0"/>
            </a:endParaRPr>
          </a:p>
          <a:p>
            <a:pPr>
              <a:buNone/>
            </a:pPr>
            <a:endParaRPr lang="en-US" sz="3200" dirty="0" smtClean="0">
              <a:solidFill>
                <a:schemeClr val="accent3"/>
              </a:solidFill>
              <a:latin typeface="Arial Rounded MT Bold"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91600" cy="1219200"/>
          </a:xfrm>
        </p:spPr>
        <p:txBody>
          <a:bodyPr>
            <a:normAutofit fontScale="90000"/>
          </a:bodyPr>
          <a:lstStyle/>
          <a:p>
            <a:r>
              <a:rPr lang="en-US" dirty="0" smtClean="0"/>
              <a:t/>
            </a:r>
            <a:br>
              <a:rPr lang="en-US" dirty="0" smtClean="0"/>
            </a:br>
            <a:r>
              <a:rPr lang="en-US" sz="5400" b="1" dirty="0" smtClean="0">
                <a:solidFill>
                  <a:schemeClr val="tx1"/>
                </a:solidFill>
                <a:latin typeface="Arial Rounded MT Bold" pitchFamily="34" charset="0"/>
              </a:rPr>
              <a:t> </a:t>
            </a:r>
            <a:r>
              <a:rPr lang="en-US" sz="3600" b="1" dirty="0" smtClean="0">
                <a:solidFill>
                  <a:schemeClr val="tx1"/>
                </a:solidFill>
                <a:latin typeface="Times New Roman" pitchFamily="18" charset="0"/>
                <a:cs typeface="Times New Roman" pitchFamily="18" charset="0"/>
              </a:rPr>
              <a:t>The names of alkaloids are obtained in different ways:-</a:t>
            </a:r>
            <a:endParaRPr lang="en-US" sz="3100" dirty="0">
              <a:latin typeface="Times New Roman" pitchFamily="18" charset="0"/>
              <a:cs typeface="Times New Roman" pitchFamily="18" charset="0"/>
            </a:endParaRPr>
          </a:p>
        </p:txBody>
      </p:sp>
      <p:sp>
        <p:nvSpPr>
          <p:cNvPr id="3" name="Content Placeholder 2"/>
          <p:cNvSpPr>
            <a:spLocks noGrp="1"/>
          </p:cNvSpPr>
          <p:nvPr>
            <p:ph idx="1"/>
          </p:nvPr>
        </p:nvSpPr>
        <p:spPr>
          <a:xfrm>
            <a:off x="0" y="1524000"/>
            <a:ext cx="9144000" cy="5334000"/>
          </a:xfrm>
        </p:spPr>
        <p:txBody>
          <a:bodyPr/>
          <a:lstStyle/>
          <a:p>
            <a:pPr marL="596646" indent="-514350">
              <a:buFont typeface="+mj-lt"/>
              <a:buAutoNum type="arabicParenR"/>
            </a:pPr>
            <a:r>
              <a:rPr lang="en-US" sz="2800" dirty="0" smtClean="0">
                <a:latin typeface="Times New Roman" pitchFamily="18" charset="0"/>
                <a:cs typeface="Times New Roman" pitchFamily="18" charset="0"/>
              </a:rPr>
              <a:t>From the generic name of the plant as    atropine  </a:t>
            </a:r>
            <a:r>
              <a:rPr lang="en-US" sz="2800" i="1" dirty="0" smtClean="0">
                <a:solidFill>
                  <a:srgbClr val="C00000"/>
                </a:solidFill>
                <a:latin typeface="Times New Roman" pitchFamily="18" charset="0"/>
                <a:cs typeface="Times New Roman" pitchFamily="18" charset="0"/>
              </a:rPr>
              <a:t>Atropa belladonna </a:t>
            </a:r>
          </a:p>
          <a:p>
            <a:pPr marL="596646" indent="-514350">
              <a:buFont typeface="+mj-lt"/>
              <a:buAutoNum type="arabicParenR"/>
            </a:pPr>
            <a:r>
              <a:rPr lang="en-US" sz="2800" dirty="0" smtClean="0">
                <a:latin typeface="Times New Roman" pitchFamily="18" charset="0"/>
                <a:cs typeface="Times New Roman" pitchFamily="18" charset="0"/>
              </a:rPr>
              <a:t>From the specific name of the plant as cocaine </a:t>
            </a:r>
            <a:r>
              <a:rPr lang="en-US" sz="2800" i="1" dirty="0" smtClean="0">
                <a:solidFill>
                  <a:schemeClr val="accent3"/>
                </a:solidFill>
                <a:latin typeface="Times New Roman" pitchFamily="18" charset="0"/>
                <a:cs typeface="Times New Roman" pitchFamily="18" charset="0"/>
              </a:rPr>
              <a:t>Erythroxylum coca.</a:t>
            </a:r>
          </a:p>
          <a:p>
            <a:pPr marL="596646" indent="-514350">
              <a:buFont typeface="+mj-lt"/>
              <a:buAutoNum type="arabicParenR"/>
            </a:pPr>
            <a:r>
              <a:rPr lang="en-US" sz="2800" dirty="0" smtClean="0">
                <a:latin typeface="Times New Roman" pitchFamily="18" charset="0"/>
                <a:cs typeface="Times New Roman" pitchFamily="18" charset="0"/>
              </a:rPr>
              <a:t>From the common name of the drug ergotamine .</a:t>
            </a:r>
          </a:p>
          <a:p>
            <a:pPr marL="596646" indent="-514350">
              <a:buFont typeface="+mj-lt"/>
              <a:buAutoNum type="arabicParenR"/>
            </a:pPr>
            <a:r>
              <a:rPr lang="en-US" sz="2800" dirty="0" smtClean="0">
                <a:latin typeface="Times New Roman" pitchFamily="18" charset="0"/>
                <a:cs typeface="Times New Roman" pitchFamily="18" charset="0"/>
              </a:rPr>
              <a:t>From their physiologic activity as </a:t>
            </a:r>
            <a:r>
              <a:rPr lang="en-ZA" sz="2800" dirty="0" smtClean="0">
                <a:solidFill>
                  <a:schemeClr val="accent3"/>
                </a:solidFill>
                <a:latin typeface="Times New Roman" pitchFamily="18" charset="0"/>
                <a:cs typeface="Times New Roman" pitchFamily="18" charset="0"/>
              </a:rPr>
              <a:t>emetine producing emesis.</a:t>
            </a:r>
            <a:endParaRPr lang="en-US" sz="2800" dirty="0" smtClean="0">
              <a:solidFill>
                <a:schemeClr val="accent3"/>
              </a:solidFill>
              <a:latin typeface="Times New Roman" pitchFamily="18" charset="0"/>
              <a:cs typeface="Times New Roman" pitchFamily="18" charset="0"/>
            </a:endParaRPr>
          </a:p>
          <a:p>
            <a:pPr marL="596646" indent="-514350">
              <a:buFont typeface="+mj-lt"/>
              <a:buAutoNum type="arabicParenR"/>
            </a:pPr>
            <a:r>
              <a:rPr lang="en-US" sz="2800" dirty="0" smtClean="0">
                <a:latin typeface="Times New Roman" pitchFamily="18" charset="0"/>
                <a:cs typeface="Times New Roman" pitchFamily="18" charset="0"/>
              </a:rPr>
              <a:t>From the discoverer as </a:t>
            </a:r>
            <a:r>
              <a:rPr lang="en-US" sz="2800" dirty="0" smtClean="0">
                <a:solidFill>
                  <a:schemeClr val="accent3"/>
                </a:solidFill>
                <a:latin typeface="Times New Roman" pitchFamily="18" charset="0"/>
                <a:cs typeface="Times New Roman" pitchFamily="18" charset="0"/>
              </a:rPr>
              <a:t>pelletrine.</a:t>
            </a:r>
          </a:p>
          <a:p>
            <a:pPr marL="596646" indent="-514350">
              <a:buFont typeface="+mj-lt"/>
              <a:buAutoNum type="arabicParenR"/>
            </a:pPr>
            <a:r>
              <a:rPr lang="en-ZA" sz="2800" dirty="0" smtClean="0">
                <a:solidFill>
                  <a:srgbClr val="000000"/>
                </a:solidFill>
                <a:effectLst>
                  <a:outerShdw blurRad="38100" dist="38100" dir="2700000" algn="tl">
                    <a:srgbClr val="FFFFFF"/>
                  </a:outerShdw>
                </a:effectLst>
                <a:latin typeface="Times New Roman" pitchFamily="18" charset="0"/>
                <a:cs typeface="Times New Roman" pitchFamily="18" charset="0"/>
              </a:rPr>
              <a:t>Other – e.g. morphine derived from ancient Greek mythology – </a:t>
            </a:r>
            <a:r>
              <a:rPr lang="en-ZA" sz="2800" dirty="0" smtClean="0">
                <a:solidFill>
                  <a:schemeClr val="accent3"/>
                </a:solidFill>
                <a:effectLst>
                  <a:outerShdw blurRad="38100" dist="38100" dir="2700000" algn="tl">
                    <a:srgbClr val="FFFFFF"/>
                  </a:outerShdw>
                </a:effectLst>
                <a:latin typeface="Times New Roman" pitchFamily="18" charset="0"/>
                <a:cs typeface="Times New Roman" pitchFamily="18" charset="0"/>
              </a:rPr>
              <a:t>Morpheus – god of dreams</a:t>
            </a:r>
            <a:endParaRPr lang="en-GB" sz="2800" dirty="0" smtClean="0">
              <a:solidFill>
                <a:schemeClr val="accent3"/>
              </a:solidFill>
              <a:effectLst>
                <a:outerShdw blurRad="38100" dist="38100" dir="2700000" algn="tl">
                  <a:srgbClr val="FFFFFF"/>
                </a:outerShdw>
              </a:effectLst>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914400"/>
          </a:xfrm>
        </p:spPr>
        <p:txBody>
          <a:bodyPr>
            <a:normAutofit/>
          </a:bodyPr>
          <a:lstStyle/>
          <a:p>
            <a:r>
              <a:rPr lang="en-US" sz="4000" b="1" dirty="0" smtClean="0">
                <a:solidFill>
                  <a:schemeClr val="tx1"/>
                </a:solidFill>
                <a:latin typeface="Times New Roman" pitchFamily="18" charset="0"/>
                <a:cs typeface="Times New Roman" pitchFamily="18" charset="0"/>
              </a:rPr>
              <a:t>Classification</a:t>
            </a:r>
            <a:endParaRPr lang="en-US" sz="40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1524000"/>
            <a:ext cx="9144000" cy="5105400"/>
          </a:xfrm>
        </p:spPr>
        <p:txBody>
          <a:bodyPr>
            <a:normAutofit/>
          </a:bodyPr>
          <a:lstStyle/>
          <a:p>
            <a:pPr>
              <a:buFont typeface="Wingdings" pitchFamily="2" charset="2"/>
              <a:buChar char="v"/>
            </a:pPr>
            <a:r>
              <a:rPr lang="en-US" sz="2800" dirty="0" smtClean="0">
                <a:solidFill>
                  <a:schemeClr val="accent3"/>
                </a:solidFill>
                <a:latin typeface="Times New Roman" pitchFamily="18" charset="0"/>
                <a:cs typeface="Times New Roman" pitchFamily="18" charset="0"/>
              </a:rPr>
              <a:t>True alkaloids </a:t>
            </a:r>
            <a:r>
              <a:rPr lang="en-US" sz="2800" dirty="0" smtClean="0">
                <a:latin typeface="Times New Roman" pitchFamily="18" charset="0"/>
                <a:cs typeface="Times New Roman" pitchFamily="18" charset="0"/>
              </a:rPr>
              <a:t>characterized by a heterocyclic ring with a nitrogen atom, and are derived from amino acids for example: are atropine, nicotine, and morphine.</a:t>
            </a:r>
          </a:p>
          <a:p>
            <a:pPr marL="0" indent="0">
              <a:buNone/>
            </a:pPr>
            <a:endParaRPr lang="en-US" sz="2800" dirty="0" smtClean="0">
              <a:latin typeface="Times New Roman" pitchFamily="18" charset="0"/>
              <a:cs typeface="Times New Roman" pitchFamily="18" charset="0"/>
            </a:endParaRPr>
          </a:p>
          <a:p>
            <a:pPr>
              <a:buFont typeface="Wingdings" pitchFamily="2" charset="2"/>
              <a:buChar char="v"/>
            </a:pPr>
            <a:r>
              <a:rPr lang="en-US" sz="2800" dirty="0" smtClean="0">
                <a:solidFill>
                  <a:schemeClr val="accent3"/>
                </a:solidFill>
                <a:latin typeface="Times New Roman" pitchFamily="18" charset="0"/>
                <a:cs typeface="Times New Roman" pitchFamily="18" charset="0"/>
              </a:rPr>
              <a:t>Proto alkaloids </a:t>
            </a:r>
            <a:r>
              <a:rPr lang="en-US" sz="2800" dirty="0" smtClean="0">
                <a:latin typeface="Times New Roman" pitchFamily="18" charset="0"/>
                <a:cs typeface="Times New Roman" pitchFamily="18" charset="0"/>
              </a:rPr>
              <a:t>characterized by absence of the heterocyclic ring but also derived from amino acids for example:  adrenaline and ephedrine .</a:t>
            </a:r>
          </a:p>
          <a:p>
            <a:pPr marL="0" indent="0">
              <a:buNone/>
            </a:pPr>
            <a:endParaRPr lang="en-US" sz="2800" dirty="0" smtClean="0">
              <a:latin typeface="Times New Roman" pitchFamily="18" charset="0"/>
              <a:cs typeface="Times New Roman" pitchFamily="18" charset="0"/>
            </a:endParaRPr>
          </a:p>
          <a:p>
            <a:pPr>
              <a:buFont typeface="Wingdings" pitchFamily="2" charset="2"/>
              <a:buChar char="v"/>
            </a:pPr>
            <a:r>
              <a:rPr lang="en-US" sz="2800" dirty="0" smtClean="0">
                <a:solidFill>
                  <a:schemeClr val="accent3"/>
                </a:solidFill>
                <a:latin typeface="Times New Roman" pitchFamily="18" charset="0"/>
                <a:cs typeface="Times New Roman" pitchFamily="18" charset="0"/>
              </a:rPr>
              <a:t>Pseudo alkaloids </a:t>
            </a:r>
            <a:r>
              <a:rPr lang="en-US" sz="2800" dirty="0" smtClean="0">
                <a:latin typeface="Times New Roman" pitchFamily="18" charset="0"/>
                <a:cs typeface="Times New Roman" pitchFamily="18" charset="0"/>
              </a:rPr>
              <a:t> characterized by a heterocyclic ring with a nitrogen atom, but are not derived from amino acids.</a:t>
            </a:r>
          </a:p>
          <a:p>
            <a:pPr>
              <a:buNone/>
            </a:pP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5791200"/>
          </a:xfrm>
        </p:spPr>
        <p:txBody>
          <a:bodyPr>
            <a:normAutofit/>
          </a:bodyPr>
          <a:lstStyle/>
          <a:p>
            <a:pPr algn="ctr">
              <a:buNone/>
            </a:pPr>
            <a:r>
              <a:rPr lang="en-US" sz="2800" b="1" dirty="0" smtClean="0">
                <a:latin typeface="Times New Roman" pitchFamily="18" charset="0"/>
                <a:cs typeface="Times New Roman" pitchFamily="18" charset="0"/>
              </a:rPr>
              <a:t>In general the alkaloids are classified according to the chemical </a:t>
            </a:r>
          </a:p>
          <a:p>
            <a:pPr algn="ctr">
              <a:buNone/>
            </a:pPr>
            <a:r>
              <a:rPr lang="en-US" sz="2800" b="1" dirty="0" smtClean="0">
                <a:latin typeface="Times New Roman" pitchFamily="18" charset="0"/>
                <a:cs typeface="Times New Roman" pitchFamily="18" charset="0"/>
              </a:rPr>
              <a:t>structure in two broad divisions:-</a:t>
            </a:r>
          </a:p>
          <a:p>
            <a:pPr rtl="1">
              <a:buNone/>
            </a:pPr>
            <a:endParaRPr lang="en-US" sz="3400" dirty="0" smtClean="0">
              <a:latin typeface="Arial Rounded MT Bold" pitchFamily="34" charset="0"/>
            </a:endParaRPr>
          </a:p>
          <a:p>
            <a:pPr rtl="1">
              <a:buNone/>
            </a:pPr>
            <a:r>
              <a:rPr lang="en-US" sz="2800" dirty="0" smtClean="0">
                <a:solidFill>
                  <a:schemeClr val="accent3"/>
                </a:solidFill>
                <a:latin typeface="Times New Roman" pitchFamily="18" charset="0"/>
                <a:cs typeface="Times New Roman" pitchFamily="18" charset="0"/>
              </a:rPr>
              <a:t>A) </a:t>
            </a:r>
            <a:r>
              <a:rPr lang="en-US" sz="2800" dirty="0" smtClean="0">
                <a:latin typeface="Times New Roman" pitchFamily="18" charset="0"/>
                <a:cs typeface="Times New Roman" pitchFamily="18" charset="0"/>
              </a:rPr>
              <a:t>Non-heterocyclic or atypical alkaloids or biological amines.</a:t>
            </a:r>
          </a:p>
          <a:p>
            <a:pPr rtl="1">
              <a:buNone/>
            </a:pPr>
            <a:r>
              <a:rPr lang="en-US" sz="2800" dirty="0" smtClean="0">
                <a:latin typeface="Times New Roman" pitchFamily="18" charset="0"/>
                <a:cs typeface="Times New Roman" pitchFamily="18" charset="0"/>
              </a:rPr>
              <a:t> </a:t>
            </a:r>
          </a:p>
          <a:p>
            <a:pPr rtl="1">
              <a:buNone/>
            </a:pPr>
            <a:r>
              <a:rPr lang="en-US" sz="2800" dirty="0" smtClean="0">
                <a:solidFill>
                  <a:schemeClr val="accent3"/>
                </a:solidFill>
                <a:latin typeface="Times New Roman" pitchFamily="18" charset="0"/>
                <a:cs typeface="Times New Roman" pitchFamily="18" charset="0"/>
              </a:rPr>
              <a:t>B) </a:t>
            </a:r>
            <a:r>
              <a:rPr lang="en-US" sz="2800" dirty="0" smtClean="0">
                <a:latin typeface="Times New Roman" pitchFamily="18" charset="0"/>
                <a:cs typeface="Times New Roman" pitchFamily="18" charset="0"/>
              </a:rPr>
              <a:t>Heterocyclic or typical alkaloids, divided into (14) group according  to their structure, as the following:-</a:t>
            </a:r>
          </a:p>
          <a:p>
            <a:pPr>
              <a:buNone/>
            </a:pPr>
            <a:r>
              <a:rPr lang="en-US" sz="2400" dirty="0" smtClean="0">
                <a:latin typeface="Arial Rounded MT Bold" pitchFamily="34"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rmAutofit fontScale="92500" lnSpcReduction="10000"/>
          </a:bodyPr>
          <a:lstStyle/>
          <a:p>
            <a:pPr marL="514350" lvl="0" indent="-514350">
              <a:buFont typeface="+mj-lt"/>
              <a:buAutoNum type="arabicParenR"/>
            </a:pPr>
            <a:r>
              <a:rPr lang="en-US" dirty="0" smtClean="0">
                <a:latin typeface="Arial Rounded MT Bold" pitchFamily="34" charset="0"/>
              </a:rPr>
              <a:t>Pyrrol and Pyrrolidine.</a:t>
            </a:r>
          </a:p>
          <a:p>
            <a:pPr marL="514350" lvl="0" indent="-514350">
              <a:buFont typeface="+mj-lt"/>
              <a:buAutoNum type="arabicParenR"/>
            </a:pPr>
            <a:r>
              <a:rPr lang="en-US" dirty="0" smtClean="0">
                <a:latin typeface="Arial Rounded MT Bold" pitchFamily="34" charset="0"/>
              </a:rPr>
              <a:t>Pyrrolizidine.</a:t>
            </a:r>
          </a:p>
          <a:p>
            <a:pPr marL="514350" lvl="0" indent="-514350">
              <a:buFont typeface="+mj-lt"/>
              <a:buAutoNum type="arabicParenR"/>
            </a:pPr>
            <a:r>
              <a:rPr lang="en-US" dirty="0" smtClean="0">
                <a:latin typeface="Arial Rounded MT Bold" pitchFamily="34" charset="0"/>
              </a:rPr>
              <a:t>Pyridine and Piperidine.</a:t>
            </a:r>
          </a:p>
          <a:p>
            <a:pPr marL="514350" lvl="0" indent="-514350">
              <a:buFont typeface="+mj-lt"/>
              <a:buAutoNum type="arabicParenR"/>
            </a:pPr>
            <a:r>
              <a:rPr lang="en-US" dirty="0" smtClean="0">
                <a:latin typeface="Arial Rounded MT Bold" pitchFamily="34" charset="0"/>
              </a:rPr>
              <a:t>Tropane.</a:t>
            </a:r>
          </a:p>
          <a:p>
            <a:pPr marL="514350" lvl="0" indent="-514350">
              <a:buFont typeface="+mj-lt"/>
              <a:buAutoNum type="arabicParenR"/>
            </a:pPr>
            <a:r>
              <a:rPr lang="en-US" dirty="0" smtClean="0">
                <a:latin typeface="Arial Rounded MT Bold" pitchFamily="34" charset="0"/>
              </a:rPr>
              <a:t>Quinoline.</a:t>
            </a:r>
          </a:p>
          <a:p>
            <a:pPr marL="514350" lvl="0" indent="-514350">
              <a:buFont typeface="+mj-lt"/>
              <a:buAutoNum type="arabicParenR"/>
            </a:pPr>
            <a:r>
              <a:rPr lang="en-US" dirty="0" smtClean="0">
                <a:latin typeface="Arial Rounded MT Bold" pitchFamily="34" charset="0"/>
              </a:rPr>
              <a:t>Isoquinoline.</a:t>
            </a:r>
          </a:p>
          <a:p>
            <a:pPr marL="514350" lvl="0" indent="-514350">
              <a:buFont typeface="+mj-lt"/>
              <a:buAutoNum type="arabicParenR"/>
            </a:pPr>
            <a:r>
              <a:rPr lang="en-US" dirty="0" smtClean="0">
                <a:latin typeface="Arial Rounded MT Bold" pitchFamily="34" charset="0"/>
              </a:rPr>
              <a:t>Aporphine</a:t>
            </a:r>
          </a:p>
          <a:p>
            <a:pPr marL="514350" lvl="0" indent="-514350">
              <a:buFont typeface="+mj-lt"/>
              <a:buAutoNum type="arabicParenR"/>
            </a:pPr>
            <a:r>
              <a:rPr lang="en-US" dirty="0" smtClean="0">
                <a:latin typeface="Arial Rounded MT Bold" pitchFamily="34" charset="0"/>
              </a:rPr>
              <a:t>Norlupinane.</a:t>
            </a:r>
          </a:p>
          <a:p>
            <a:pPr marL="514350" lvl="0" indent="-514350">
              <a:buFont typeface="+mj-lt"/>
              <a:buAutoNum type="arabicParenR"/>
            </a:pPr>
            <a:r>
              <a:rPr lang="en-US" dirty="0" smtClean="0">
                <a:latin typeface="Arial Rounded MT Bold" pitchFamily="34" charset="0"/>
              </a:rPr>
              <a:t>Indole.</a:t>
            </a:r>
          </a:p>
          <a:p>
            <a:pPr marL="514350" lvl="0" indent="-514350">
              <a:buFont typeface="+mj-lt"/>
              <a:buAutoNum type="arabicParenR"/>
            </a:pPr>
            <a:r>
              <a:rPr lang="en-US" dirty="0" smtClean="0">
                <a:latin typeface="Arial Rounded MT Bold" pitchFamily="34" charset="0"/>
              </a:rPr>
              <a:t>Indolizidine.</a:t>
            </a:r>
          </a:p>
          <a:p>
            <a:pPr marL="514350" lvl="0" indent="-514350">
              <a:buFont typeface="+mj-lt"/>
              <a:buAutoNum type="arabicParenR"/>
            </a:pPr>
            <a:r>
              <a:rPr lang="en-US" dirty="0" smtClean="0">
                <a:latin typeface="Arial Rounded MT Bold" pitchFamily="34" charset="0"/>
              </a:rPr>
              <a:t>Imidazole.</a:t>
            </a:r>
          </a:p>
          <a:p>
            <a:pPr marL="514350" lvl="0" indent="-514350">
              <a:buFont typeface="+mj-lt"/>
              <a:buAutoNum type="arabicParenR"/>
            </a:pPr>
            <a:r>
              <a:rPr lang="en-US" dirty="0" smtClean="0">
                <a:latin typeface="Arial Rounded MT Bold" pitchFamily="34" charset="0"/>
              </a:rPr>
              <a:t>Purine.</a:t>
            </a:r>
          </a:p>
          <a:p>
            <a:pPr marL="514350" lvl="0" indent="-514350">
              <a:buFont typeface="+mj-lt"/>
              <a:buAutoNum type="arabicParenR"/>
            </a:pPr>
            <a:r>
              <a:rPr lang="en-US" dirty="0" smtClean="0">
                <a:latin typeface="Arial Rounded MT Bold" pitchFamily="34" charset="0"/>
              </a:rPr>
              <a:t>Steroid.</a:t>
            </a:r>
          </a:p>
          <a:p>
            <a:pPr marL="514350" indent="-514350">
              <a:buFont typeface="+mj-lt"/>
              <a:buAutoNum type="arabicParenR"/>
            </a:pPr>
            <a:r>
              <a:rPr lang="en-US" dirty="0" smtClean="0">
                <a:latin typeface="Arial Rounded MT Bold" pitchFamily="34" charset="0"/>
              </a:rPr>
              <a:t>Terpenoid</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914400"/>
          </a:xfrm>
        </p:spPr>
        <p:txBody>
          <a:bodyPr>
            <a:normAutofit/>
          </a:bodyPr>
          <a:lstStyle/>
          <a:p>
            <a:r>
              <a:rPr lang="en-ZA" sz="3600" b="1" dirty="0" smtClean="0">
                <a:solidFill>
                  <a:schemeClr val="tx1"/>
                </a:solidFill>
                <a:latin typeface="Times New Roman" pitchFamily="18" charset="0"/>
                <a:cs typeface="Times New Roman" pitchFamily="18" charset="0"/>
              </a:rPr>
              <a:t>Alkaloid Description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4191000"/>
          </a:xfrm>
        </p:spPr>
        <p:txBody>
          <a:bodyPr>
            <a:normAutofit/>
          </a:bodyPr>
          <a:lstStyle/>
          <a:p>
            <a:pPr>
              <a:buFont typeface="Wingdings" pitchFamily="2" charset="2"/>
              <a:buChar char="v"/>
            </a:pPr>
            <a:r>
              <a:rPr lang="en-GB" sz="2800" dirty="0" smtClean="0">
                <a:latin typeface="Times New Roman" pitchFamily="18" charset="0"/>
                <a:cs typeface="Times New Roman" pitchFamily="18" charset="0"/>
              </a:rPr>
              <a:t>Contains nitrogen - usually derived from an amino acid</a:t>
            </a:r>
          </a:p>
          <a:p>
            <a:pPr>
              <a:buFont typeface="Wingdings" pitchFamily="2" charset="2"/>
              <a:buChar char="v"/>
            </a:pPr>
            <a:r>
              <a:rPr lang="en-GB" sz="2800" dirty="0" smtClean="0">
                <a:latin typeface="Times New Roman" pitchFamily="18" charset="0"/>
                <a:cs typeface="Times New Roman" pitchFamily="18" charset="0"/>
              </a:rPr>
              <a:t>Bitter taste.</a:t>
            </a:r>
          </a:p>
          <a:p>
            <a:pPr>
              <a:buFont typeface="Wingdings" pitchFamily="2" charset="2"/>
              <a:buChar char="v"/>
            </a:pPr>
            <a:r>
              <a:rPr lang="en-US" sz="2800" dirty="0" smtClean="0">
                <a:latin typeface="Times New Roman" pitchFamily="18" charset="0"/>
                <a:cs typeface="Times New Roman" pitchFamily="18" charset="0"/>
              </a:rPr>
              <a:t>Usually colorless</a:t>
            </a:r>
          </a:p>
          <a:p>
            <a:pPr>
              <a:buFont typeface="Wingdings" pitchFamily="2" charset="2"/>
              <a:buChar char="v"/>
            </a:pPr>
            <a:r>
              <a:rPr lang="en-US" sz="2800" dirty="0" smtClean="0">
                <a:latin typeface="Times New Roman" pitchFamily="18" charset="0"/>
                <a:cs typeface="Times New Roman" pitchFamily="18" charset="0"/>
              </a:rPr>
              <a:t>Some alkaloids are colored, yellow or orange.</a:t>
            </a:r>
            <a:endParaRPr lang="en-GB" sz="2800" dirty="0" smtClean="0">
              <a:latin typeface="Times New Roman" pitchFamily="18" charset="0"/>
              <a:cs typeface="Times New Roman" pitchFamily="18" charset="0"/>
            </a:endParaRPr>
          </a:p>
          <a:p>
            <a:pPr>
              <a:buFont typeface="Wingdings" pitchFamily="2" charset="2"/>
              <a:buChar char="v"/>
            </a:pPr>
            <a:r>
              <a:rPr lang="en-GB" sz="2800" dirty="0" smtClean="0">
                <a:latin typeface="Times New Roman" pitchFamily="18" charset="0"/>
                <a:cs typeface="Times New Roman" pitchFamily="18" charset="0"/>
              </a:rPr>
              <a:t>Generally solids (except - nicotine is a brown liquid).</a:t>
            </a:r>
          </a:p>
          <a:p>
            <a:pPr>
              <a:buFont typeface="Wingdings" pitchFamily="2" charset="2"/>
              <a:buChar char="v"/>
            </a:pPr>
            <a:r>
              <a:rPr lang="en-GB" sz="2800" dirty="0" smtClean="0">
                <a:latin typeface="Times New Roman" pitchFamily="18" charset="0"/>
                <a:cs typeface="Times New Roman" pitchFamily="18" charset="0"/>
              </a:rPr>
              <a:t>They give a precipitate with heavy metal iodides, except Caffeine.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914400"/>
          </a:xfrm>
        </p:spPr>
        <p:txBody>
          <a:bodyPr>
            <a:normAutofit/>
          </a:bodyPr>
          <a:lstStyle/>
          <a:p>
            <a:endParaRPr lang="en-US" sz="3200" b="1" dirty="0">
              <a:solidFill>
                <a:schemeClr val="tx1"/>
              </a:solidFill>
              <a:latin typeface="Arial Rounded MT Bold" pitchFamily="34" charset="0"/>
            </a:endParaRPr>
          </a:p>
        </p:txBody>
      </p:sp>
      <p:sp>
        <p:nvSpPr>
          <p:cNvPr id="3" name="Content Placeholder 2"/>
          <p:cNvSpPr>
            <a:spLocks noGrp="1"/>
          </p:cNvSpPr>
          <p:nvPr>
            <p:ph idx="1"/>
          </p:nvPr>
        </p:nvSpPr>
        <p:spPr>
          <a:xfrm>
            <a:off x="0" y="1447800"/>
            <a:ext cx="9144000" cy="5410200"/>
          </a:xfrm>
        </p:spPr>
        <p:txBody>
          <a:bodyPr>
            <a:normAutofit/>
          </a:bodyPr>
          <a:lstStyle/>
          <a:p>
            <a:pPr>
              <a:buFont typeface="Wingdings" pitchFamily="2" charset="2"/>
              <a:buChar char="v"/>
            </a:pPr>
            <a:r>
              <a:rPr lang="en-US" sz="3200" dirty="0" smtClean="0">
                <a:latin typeface="Times New Roman" pitchFamily="18" charset="0"/>
                <a:cs typeface="Times New Roman" pitchFamily="18" charset="0"/>
              </a:rPr>
              <a:t>Most alkaloids are weak bases, but some are amphoteric, for example theobromine and theophyllin.</a:t>
            </a:r>
          </a:p>
          <a:p>
            <a:pPr>
              <a:buFont typeface="Wingdings" pitchFamily="2" charset="2"/>
              <a:buChar char="v"/>
            </a:pPr>
            <a:r>
              <a:rPr lang="en-US" sz="3200" dirty="0" smtClean="0">
                <a:latin typeface="Times New Roman" pitchFamily="18" charset="0"/>
                <a:cs typeface="Times New Roman" pitchFamily="18" charset="0"/>
              </a:rPr>
              <a:t>Most alkaloids are poorly soluble in water but its  dissolve in organic solvents, such as diethyl ether, chloroform. However, caffeine dissolves well in boiling water</a:t>
            </a:r>
          </a:p>
          <a:p>
            <a:pPr>
              <a:buFont typeface="Wingdings" pitchFamily="2" charset="2"/>
              <a:buChar char="v"/>
            </a:pPr>
            <a:r>
              <a:rPr lang="en-US" sz="3200" dirty="0" smtClean="0">
                <a:latin typeface="Times New Roman" pitchFamily="18" charset="0"/>
                <a:cs typeface="Times New Roman" pitchFamily="18" charset="0"/>
              </a:rPr>
              <a:t>Toxic for example cyclopamine which is present in the leaves of corn lily.</a:t>
            </a:r>
          </a:p>
          <a:p>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471</TotalTime>
  <Words>751</Words>
  <Application>Microsoft Office PowerPoint</Application>
  <PresentationFormat>On-screen Show (4:3)</PresentationFormat>
  <Paragraphs>116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               ALKALOIDS</vt:lpstr>
      <vt:lpstr>Introduction</vt:lpstr>
      <vt:lpstr>Sources of Alkaloids</vt:lpstr>
      <vt:lpstr>  The names of alkaloids are obtained in different ways:-</vt:lpstr>
      <vt:lpstr>Classification</vt:lpstr>
      <vt:lpstr>PowerPoint Presentation</vt:lpstr>
      <vt:lpstr>PowerPoint Presentation</vt:lpstr>
      <vt:lpstr>Alkaloid Description</vt:lpstr>
      <vt:lpstr>PowerPoint Presentation</vt:lpstr>
      <vt:lpstr>Chemistry of Alkaloids</vt:lpstr>
      <vt:lpstr>Applications</vt:lpstr>
      <vt:lpstr>  Black pepper </vt:lpstr>
      <vt:lpstr>PowerPoint Presentation</vt:lpstr>
      <vt:lpstr>PowerPoint Presentation</vt:lpstr>
      <vt:lpstr>  The Pharmacological Activity of Piperine</vt:lpstr>
      <vt:lpstr>  Isolation of Piperine  from Black Pepper</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Sarah</dc:creator>
  <cp:lastModifiedBy>Estabraq</cp:lastModifiedBy>
  <cp:revision>69</cp:revision>
  <dcterms:created xsi:type="dcterms:W3CDTF">2013-02-15T17:35:36Z</dcterms:created>
  <dcterms:modified xsi:type="dcterms:W3CDTF">2018-02-24T13:01:42Z</dcterms:modified>
</cp:coreProperties>
</file>