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4"/>
  </p:notesMasterIdLst>
  <p:sldIdLst>
    <p:sldId id="256" r:id="rId2"/>
    <p:sldId id="315" r:id="rId3"/>
    <p:sldId id="316" r:id="rId4"/>
    <p:sldId id="317" r:id="rId5"/>
    <p:sldId id="318" r:id="rId6"/>
    <p:sldId id="319" r:id="rId7"/>
    <p:sldId id="320" r:id="rId8"/>
    <p:sldId id="322" r:id="rId9"/>
    <p:sldId id="323" r:id="rId10"/>
    <p:sldId id="324" r:id="rId11"/>
    <p:sldId id="325" r:id="rId12"/>
    <p:sldId id="326" r:id="rId13"/>
    <p:sldId id="327" r:id="rId14"/>
    <p:sldId id="328" r:id="rId15"/>
    <p:sldId id="329" r:id="rId16"/>
    <p:sldId id="336" r:id="rId17"/>
    <p:sldId id="337" r:id="rId18"/>
    <p:sldId id="338" r:id="rId19"/>
    <p:sldId id="339" r:id="rId20"/>
    <p:sldId id="330" r:id="rId21"/>
    <p:sldId id="331" r:id="rId22"/>
    <p:sldId id="332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235" autoAdjust="0"/>
    <p:restoredTop sz="90929"/>
  </p:normalViewPr>
  <p:slideViewPr>
    <p:cSldViewPr>
      <p:cViewPr varScale="1">
        <p:scale>
          <a:sx n="105" d="100"/>
          <a:sy n="105" d="100"/>
        </p:scale>
        <p:origin x="141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D4AD92-20FC-48CA-A694-1DF2DC976B62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E3718-DD3C-4A71-9406-F926DC339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164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FE3718-DD3C-4A71-9406-F926DC339424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266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43D061C5-D801-41CB-8DA1-9A03FB8A5FB2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472B822D-6E28-4BF2-8B05-88785E644C4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 eaLnBrk="1" hangingPunct="1"/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500621D0-DE23-4DB6-A67E-DB4835D0732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/>
              <a:endParaRPr lang="en-US" altLang="en-US">
                <a:latin typeface="Times New Roman" panose="02020603050405020304" pitchFamily="18" charset="0"/>
              </a:endParaRPr>
            </a:p>
          </p:txBody>
        </p:sp>
        <p:grpSp>
          <p:nvGrpSpPr>
            <p:cNvPr id="7" name="Group 5">
              <a:extLst>
                <a:ext uri="{FF2B5EF4-FFF2-40B4-BE49-F238E27FC236}">
                  <a16:creationId xmlns:a16="http://schemas.microsoft.com/office/drawing/2014/main" id="{E7701308-D6D8-4337-8E0D-76CD8F223D3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>
                <a:extLst>
                  <a:ext uri="{FF2B5EF4-FFF2-40B4-BE49-F238E27FC236}">
                    <a16:creationId xmlns:a16="http://schemas.microsoft.com/office/drawing/2014/main" id="{A0463217-568A-4D33-8391-B539AA8089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7">
                <a:extLst>
                  <a:ext uri="{FF2B5EF4-FFF2-40B4-BE49-F238E27FC236}">
                    <a16:creationId xmlns:a16="http://schemas.microsoft.com/office/drawing/2014/main" id="{66CD9DB2-73C0-4B1A-AD75-3F5039B6F5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8">
                <a:extLst>
                  <a:ext uri="{FF2B5EF4-FFF2-40B4-BE49-F238E27FC236}">
                    <a16:creationId xmlns:a16="http://schemas.microsoft.com/office/drawing/2014/main" id="{D7E46FA5-C816-4491-AEC1-85A93CA438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9">
                <a:extLst>
                  <a:ext uri="{FF2B5EF4-FFF2-40B4-BE49-F238E27FC236}">
                    <a16:creationId xmlns:a16="http://schemas.microsoft.com/office/drawing/2014/main" id="{A0749065-522C-406D-B736-79E5D71095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0">
                <a:extLst>
                  <a:ext uri="{FF2B5EF4-FFF2-40B4-BE49-F238E27FC236}">
                    <a16:creationId xmlns:a16="http://schemas.microsoft.com/office/drawing/2014/main" id="{3ED340CD-3B55-4E8D-8A59-5CC7CB4B15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1">
                <a:extLst>
                  <a:ext uri="{FF2B5EF4-FFF2-40B4-BE49-F238E27FC236}">
                    <a16:creationId xmlns:a16="http://schemas.microsoft.com/office/drawing/2014/main" id="{AEA7C2F4-552A-4CD1-BE37-D0F1040367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2">
                <a:extLst>
                  <a:ext uri="{FF2B5EF4-FFF2-40B4-BE49-F238E27FC236}">
                    <a16:creationId xmlns:a16="http://schemas.microsoft.com/office/drawing/2014/main" id="{5CE669B9-CD62-4342-B88A-F2BC968A1C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Rectangle 13">
                <a:extLst>
                  <a:ext uri="{FF2B5EF4-FFF2-40B4-BE49-F238E27FC236}">
                    <a16:creationId xmlns:a16="http://schemas.microsoft.com/office/drawing/2014/main" id="{BDC18E8E-00A5-447C-825D-0AC248A222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Rectangle 14">
                <a:extLst>
                  <a:ext uri="{FF2B5EF4-FFF2-40B4-BE49-F238E27FC236}">
                    <a16:creationId xmlns:a16="http://schemas.microsoft.com/office/drawing/2014/main" id="{3B72AFC6-1F6F-495C-A3DB-40D4DCC5D0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" name="Rectangle 15">
                <a:extLst>
                  <a:ext uri="{FF2B5EF4-FFF2-40B4-BE49-F238E27FC236}">
                    <a16:creationId xmlns:a16="http://schemas.microsoft.com/office/drawing/2014/main" id="{93DC15C4-F797-4B3C-A863-8FCECFAB2F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4115" name="Rectangle 19">
            <a:extLst>
              <a:ext uri="{FF2B5EF4-FFF2-40B4-BE49-F238E27FC236}">
                <a16:creationId xmlns:a16="http://schemas.microsoft.com/office/drawing/2014/main" id="{9ECD1E4E-7724-4ABB-AA68-A1ADF95A224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42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4116" name="Rectangle 20">
            <a:extLst>
              <a:ext uri="{FF2B5EF4-FFF2-40B4-BE49-F238E27FC236}">
                <a16:creationId xmlns:a16="http://schemas.microsoft.com/office/drawing/2014/main" id="{BBE745C9-B9AE-4AD7-88B5-AF1E4B8414D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2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8" name="Rectangle 16">
            <a:extLst>
              <a:ext uri="{FF2B5EF4-FFF2-40B4-BE49-F238E27FC236}">
                <a16:creationId xmlns:a16="http://schemas.microsoft.com/office/drawing/2014/main" id="{1DAF06C0-8EE6-4FCE-AAB0-86F7A7ACB0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9" name="Rectangle 17">
            <a:extLst>
              <a:ext uri="{FF2B5EF4-FFF2-40B4-BE49-F238E27FC236}">
                <a16:creationId xmlns:a16="http://schemas.microsoft.com/office/drawing/2014/main" id="{88F878DD-A612-4D35-A936-24920FCC81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0DDD2A93-13B7-4D9F-9152-70CDE97A76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E1DDB59-8D9B-43A8-BE17-76DF311953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4159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61DFC-3A0C-4F03-8AF2-B57C8D798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8BB103-37D1-40BC-BBAF-E50B83F81D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BF2AB92-217B-459E-A86F-8F98ED651AD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F3982B5-BD0F-46FD-9CFF-83202AAC46B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EE6B9-F78E-4BAE-B619-D107FD08A6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76C6B862-3684-49F1-9253-E4BAE764ED64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3765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9CBBA3-3F53-42E4-98B7-9B195B22A0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762000"/>
            <a:ext cx="2057400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3BB8DB-7506-4329-88A7-F56AA1C189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762000"/>
            <a:ext cx="6019800" cy="5105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6AE2618-30D7-4898-9741-C471C2AE68E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A88A5FB-B174-45A4-B4F3-A38E4E6FF6A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D1AC3-1F74-43CA-A915-02850E9A80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85ADAC4C-C84E-4FBA-A93D-F8C27FD52FEE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8822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6FE0C-9A06-4E81-803E-CAA33CEE8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49A2A-05AC-47A7-B314-C0D9159EBD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DF970D0-27D5-4F78-A0F0-DC8794CD6DA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29B654B-3460-43F1-AF74-EEBA719DAD4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BFFA0-F460-41F8-9AC5-FCE7651BF5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65D46153-2080-49C0-93D4-2E0EFB0A0356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8425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24254-05A8-4ADD-9E22-FFBAC77EB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1E2E41-AD69-40F5-BE7D-FEF9D80AF6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3D107C7-0638-4A49-85C4-3637EA36F4E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BC6FB16-488B-4779-A886-166143644B6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841B7-807A-4E86-9830-1065482619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FED2D747-D929-4161-BF1E-E5C9927D83A7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3568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15F15-BCEF-45AD-9C67-3A74EF158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3B72B4-47A9-49AA-99F4-99983C564C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4DBC4B-D8FE-45EC-AA2B-8CAFA42E9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77442FF-6D5E-406E-B0AB-F4FA66D46CE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6BC2242-2DC8-4EC5-A1DB-3933F78FA0A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9F930-54BE-4FF1-A4A3-ABABECBF2A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0A480CF6-D8A5-4B81-B38B-9228EA44627B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8947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843BF-3259-4779-BFEC-49435A7CB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708E17-F099-4F33-AF60-6F08E4515F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77C239-3286-43CB-A2E0-474980421B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78D1D3-3422-4B83-B19C-1C2162ACFB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7F8F9E-CC13-422E-8116-D9EF555F08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0C8A61AD-CEC4-49ED-8271-D197C851238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0E210323-F24F-44CA-895F-BBDD0376CFC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8EA61-7C8E-4BD6-BC00-A8E1145ED7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Rectangle 16">
            <a:extLst>
              <a:ext uri="{FF2B5EF4-FFF2-40B4-BE49-F238E27FC236}">
                <a16:creationId xmlns:a16="http://schemas.microsoft.com/office/drawing/2014/main" id="{FCF37C86-A3FB-4F14-9927-FDEAC0C8F038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2313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6A89D-38B3-4F7D-AEDF-630C99946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C69AD58-991D-4B1E-92FA-2933E0A754A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ECC23F3-E392-4A40-9EB3-E2BA1818328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527E8B-9AD0-496F-9265-E8D99B1198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C46A8D85-12EF-4DCE-88D9-63FD5DE0FDAC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1811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11252444-F97D-4D7D-9F59-818AA8804D7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64DDCEE-4497-4609-AA96-2787995B088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58CFF-05E0-411E-869E-9FA0D8FA72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0A0C59EC-6DEA-4E65-BEA3-976F3A6CAC23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8288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4129A-3441-4EAB-A5CD-0965A083F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D3311-1BEF-481C-95EC-176025349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67DB38-A6B1-41EE-8E42-D32D6CA1B9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EB58BE3-0B75-4C2A-BC85-ABD7D81A408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658AB563-D8CC-456D-96AE-72AF3CABEF7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2BEE3-CE68-4EB1-8F3E-89CCFE9ECC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E7DD9B2E-0BF0-4F8C-8ED5-6A97495E3A1A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0544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9EB8A-1B00-4E22-8CA7-431CA386B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BC62EA-0E8F-4007-84EC-23455E4510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7B09D0-1627-4904-9F77-1B561205EF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D2E41B1-01DB-423F-AAF3-B67D12D9260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71E82B3-7568-4E14-9079-97AEEACB2F3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F7868-411B-4BE8-8311-6BFF6D4DF4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95F9F007-CFBD-4FAF-9381-6F2C6C767377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5105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C5CF056-0F80-4719-9EFA-B2B8AD1510F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E02776C-D68F-423B-A68E-A39DD1C8AE1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j-lt"/>
              </a:defRPr>
            </a:lvl1pPr>
          </a:lstStyle>
          <a:p>
            <a:pPr>
              <a:defRPr/>
            </a:pPr>
            <a:fld id="{D1FA49C1-2B61-4ED9-B3D9-08868728AE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8D18CDA5-D3D9-4667-876F-784B7CC78FC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>
              <a:extLst>
                <a:ext uri="{FF2B5EF4-FFF2-40B4-BE49-F238E27FC236}">
                  <a16:creationId xmlns:a16="http://schemas.microsoft.com/office/drawing/2014/main" id="{42B7237B-3277-4573-B021-8D3FFD31B6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 eaLnBrk="1" hangingPunct="1"/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033" name="Rectangle 6">
              <a:extLst>
                <a:ext uri="{FF2B5EF4-FFF2-40B4-BE49-F238E27FC236}">
                  <a16:creationId xmlns:a16="http://schemas.microsoft.com/office/drawing/2014/main" id="{D0EE08AD-BA54-47E5-BD90-EDB6B1324D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/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034" name="Rectangle 7">
              <a:extLst>
                <a:ext uri="{FF2B5EF4-FFF2-40B4-BE49-F238E27FC236}">
                  <a16:creationId xmlns:a16="http://schemas.microsoft.com/office/drawing/2014/main" id="{FF69E4D6-4A5F-4F3D-8E6E-69388A8DCD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/>
              <a:endParaRPr lang="en-US" altLang="en-US" sz="1800">
                <a:solidFill>
                  <a:schemeClr val="hlin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35" name="Rectangle 8">
              <a:extLst>
                <a:ext uri="{FF2B5EF4-FFF2-40B4-BE49-F238E27FC236}">
                  <a16:creationId xmlns:a16="http://schemas.microsoft.com/office/drawing/2014/main" id="{920B7969-6248-4B21-A6E5-1FA8EFF2AB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/>
              <a:endParaRPr lang="en-US" altLang="en-US" sz="1800">
                <a:solidFill>
                  <a:schemeClr val="hlin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36" name="Rectangle 9">
              <a:extLst>
                <a:ext uri="{FF2B5EF4-FFF2-40B4-BE49-F238E27FC236}">
                  <a16:creationId xmlns:a16="http://schemas.microsoft.com/office/drawing/2014/main" id="{292436EF-ABE7-45D2-BEF3-E1D8A15AAA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/>
              <a:endParaRPr lang="en-US" altLang="en-US" sz="1800">
                <a:solidFill>
                  <a:schemeClr val="accent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37" name="Rectangle 10">
              <a:extLst>
                <a:ext uri="{FF2B5EF4-FFF2-40B4-BE49-F238E27FC236}">
                  <a16:creationId xmlns:a16="http://schemas.microsoft.com/office/drawing/2014/main" id="{332159AE-D83F-4DC5-AE4E-98A07C468F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/>
              <a:endParaRPr lang="en-US" altLang="en-US" sz="1800">
                <a:solidFill>
                  <a:schemeClr val="hlin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38" name="Rectangle 11">
              <a:extLst>
                <a:ext uri="{FF2B5EF4-FFF2-40B4-BE49-F238E27FC236}">
                  <a16:creationId xmlns:a16="http://schemas.microsoft.com/office/drawing/2014/main" id="{D57A2B5B-73C9-4BCC-8ABA-7DE7EB3FBB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/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039" name="Rectangle 12">
              <a:extLst>
                <a:ext uri="{FF2B5EF4-FFF2-40B4-BE49-F238E27FC236}">
                  <a16:creationId xmlns:a16="http://schemas.microsoft.com/office/drawing/2014/main" id="{033FCA26-8369-432E-AD10-D6AD6608BE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/>
              <a:endParaRPr lang="en-US" altLang="en-US" sz="1800">
                <a:solidFill>
                  <a:schemeClr val="accent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40" name="Rectangle 13">
              <a:extLst>
                <a:ext uri="{FF2B5EF4-FFF2-40B4-BE49-F238E27FC236}">
                  <a16:creationId xmlns:a16="http://schemas.microsoft.com/office/drawing/2014/main" id="{0FA2A2EC-A4C8-42E8-860B-2F86DBBCB1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/>
              <a:endParaRPr lang="en-US" altLang="en-US" sz="1800">
                <a:solidFill>
                  <a:schemeClr val="accent2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029" name="Rectangle 14">
            <a:extLst>
              <a:ext uri="{FF2B5EF4-FFF2-40B4-BE49-F238E27FC236}">
                <a16:creationId xmlns:a16="http://schemas.microsoft.com/office/drawing/2014/main" id="{20BBBE39-858C-4FAE-9771-08BB257850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DF27DBAE-F92E-44EC-AE18-1A118F4776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88" name="Rectangle 16">
            <a:extLst>
              <a:ext uri="{FF2B5EF4-FFF2-40B4-BE49-F238E27FC236}">
                <a16:creationId xmlns:a16="http://schemas.microsoft.com/office/drawing/2014/main" id="{2057DF0E-BD1E-407B-A096-601322B11F7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anose="020B0A040201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anose="020B0A040201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anose="020B0A040201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anose="020B0A04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anose="020B0A04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anose="020B0A04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anose="020B0A04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anose="020B0A040201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E1B6C2B-2AA9-4733-838C-2807844D774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Advanced Pharmaceutical Analysis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6A930BB-D92F-4DB0-8815-B1F573867B4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b="1" dirty="0"/>
              <a:t>Introduction to Spectroscopy</a:t>
            </a:r>
          </a:p>
          <a:p>
            <a:pPr eaLnBrk="1" hangingPunct="1"/>
            <a:endParaRPr lang="en-US" altLang="en-US" b="1" dirty="0"/>
          </a:p>
          <a:p>
            <a:pPr eaLnBrk="1" hangingPunct="1"/>
            <a:r>
              <a:rPr lang="en-US" altLang="en-US" b="1" dirty="0"/>
              <a:t>Dr. Mohammed Al </a:t>
            </a:r>
            <a:r>
              <a:rPr lang="en-US" altLang="en-US" b="1" dirty="0" err="1"/>
              <a:t>Amiedy</a:t>
            </a:r>
            <a:endParaRPr lang="en-US" altLang="en-US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E96DE-B1DF-4034-9F43-A50DA071A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Characteristics of a </a:t>
            </a:r>
            <a:r>
              <a:rPr lang="en-GB" sz="3200" baseline="30000" dirty="0"/>
              <a:t>1</a:t>
            </a:r>
            <a:r>
              <a:rPr lang="en-GB" sz="3200" dirty="0"/>
              <a:t>H NMR Spectrum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9FE47-502B-4B17-BF18-28DB2D442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The </a:t>
            </a:r>
            <a:r>
              <a:rPr lang="en-GB" sz="2400" i="1" dirty="0"/>
              <a:t>shape </a:t>
            </a:r>
            <a:r>
              <a:rPr lang="en-GB" sz="2400" dirty="0"/>
              <a:t>of the signal indicates the number of neighbouring protons.</a:t>
            </a:r>
            <a:endParaRPr lang="en-GB" sz="1400" dirty="0"/>
          </a:p>
          <a:p>
            <a:endParaRPr lang="en-GB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1B8D67-1D65-419C-A6BF-E3F8F2507C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009221"/>
            <a:ext cx="8261598" cy="2858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0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D5035-5262-43F0-BFF1-F631F102D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Number of Signals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C9356-A31B-4BA0-A5DB-71B263C8E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The number of signals in a 1H NMR spectrum indicates the number of different kinds of protons (protons in different electronic environments). </a:t>
            </a:r>
          </a:p>
          <a:p>
            <a:r>
              <a:rPr lang="en-GB" sz="2400" dirty="0"/>
              <a:t>Protons that occupy identical electronic environments are called </a:t>
            </a:r>
            <a:r>
              <a:rPr lang="en-GB" sz="2400" b="1" dirty="0"/>
              <a:t>chemically equivalent</a:t>
            </a:r>
            <a:r>
              <a:rPr lang="en-GB" sz="2400" dirty="0"/>
              <a:t>, and they will produce only one signal. </a:t>
            </a:r>
          </a:p>
          <a:p>
            <a:r>
              <a:rPr lang="en-GB" sz="2400" dirty="0"/>
              <a:t>Two protons are chemically equivalent if they can be interchanged via a symmetry operation, either rotation or reflection.</a:t>
            </a:r>
          </a:p>
        </p:txBody>
      </p:sp>
    </p:spTree>
    <p:extLst>
      <p:ext uri="{BB962C8B-B14F-4D97-AF65-F5344CB8AC3E}">
        <p14:creationId xmlns:p14="http://schemas.microsoft.com/office/powerpoint/2010/main" val="589718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D4B29-9882-4026-AB7D-1A87E5E56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Number of Signals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58F50-CFD7-4F37-AF87-2589F6D46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Consider the two protons on the middle carbon of propane. Imagine that this molecule is rotated 180° about the following axis while your eyes are closed</a:t>
            </a:r>
          </a:p>
          <a:p>
            <a:endParaRPr lang="en-GB" sz="2400" dirty="0"/>
          </a:p>
          <a:p>
            <a:endParaRPr lang="en-GB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A2869C6-3C81-44BE-BDE4-DF8361231A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756" y="3270981"/>
            <a:ext cx="8229600" cy="2966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243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E0186-7837-423B-9B6E-19DE8B5C8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Number of Signals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C7581-0E52-474C-8336-E062831102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When you open your eyes, you cannot determine whether the molecule was rotated or not. </a:t>
            </a:r>
          </a:p>
          <a:p>
            <a:r>
              <a:rPr lang="en-GB" sz="2400" dirty="0"/>
              <a:t>From your point of view, the molecule appears exactly as it did before rotation, and it therefore has an axis of symmetry. </a:t>
            </a:r>
          </a:p>
          <a:p>
            <a:r>
              <a:rPr lang="en-GB" sz="2400" dirty="0"/>
              <a:t>The two protons on the middle carbon of propane are interchangeable by rotational symmetry and are therefore said to be </a:t>
            </a:r>
            <a:r>
              <a:rPr lang="en-GB" sz="2400" b="1" dirty="0"/>
              <a:t>homotopic</a:t>
            </a:r>
            <a:r>
              <a:rPr lang="en-GB" sz="2400" dirty="0"/>
              <a:t>. </a:t>
            </a:r>
          </a:p>
          <a:p>
            <a:r>
              <a:rPr lang="en-GB" sz="2400" dirty="0"/>
              <a:t>Homotopic protons are chemically equivalent.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A79C1B8-4545-4D3C-ABA5-4680A62C62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3316" y="5353373"/>
            <a:ext cx="4077367" cy="1028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9943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16F43-AE88-4E97-9ECE-02C498DB4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Number of Signals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EA132-21B6-4D29-96B1-4562666318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In each of these examples, the two identified protons are homotopic, because they can be interchanged by rotational symmetry. </a:t>
            </a:r>
          </a:p>
          <a:p>
            <a:r>
              <a:rPr lang="en-GB" sz="2400" dirty="0"/>
              <a:t>If you are having trouble seeing axes of symmetry, there is a simple method, called the </a:t>
            </a:r>
            <a:r>
              <a:rPr lang="en-GB" sz="2400" b="1" dirty="0"/>
              <a:t>replacement test</a:t>
            </a:r>
            <a:r>
              <a:rPr lang="en-GB" sz="2400" dirty="0"/>
              <a:t>, that will allow you to verify whether or not two protons are homotopic.</a:t>
            </a:r>
          </a:p>
          <a:p>
            <a:r>
              <a:rPr lang="en-GB" sz="2400" dirty="0"/>
              <a:t>Draw the compound two times, each time replacing one of the protons with deuterium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95CF51-6361-4105-A83E-465BB40429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4971" y="5200112"/>
            <a:ext cx="4574058" cy="133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30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E4902-CF54-439E-8E47-58B15F3C9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Number of Signals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2CB99-9040-41EA-996F-24612A126D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Then, determine the relationship between the two drawings.</a:t>
            </a:r>
          </a:p>
          <a:p>
            <a:r>
              <a:rPr lang="en-GB" sz="2400" dirty="0"/>
              <a:t>If they represent the same compound, then the protons are homotopic.</a:t>
            </a:r>
          </a:p>
          <a:p>
            <a:r>
              <a:rPr lang="en-GB" sz="2400" dirty="0"/>
              <a:t>Now consider the two protons on the alpha carbon of ethanol and imagine that this molecule is rotated 180° while your eyes are closed.</a:t>
            </a:r>
            <a:endParaRPr lang="en-GB" sz="1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D3A272-C40D-4CA1-AAFF-C5F6B6BF46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1612" y="4293096"/>
            <a:ext cx="6200775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1477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E4902-CF54-439E-8E47-58B15F3C9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Number of Signals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2CB99-9040-41EA-996F-24612A126D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When you open your eyes, you </a:t>
            </a:r>
            <a:r>
              <a:rPr lang="en-GB" sz="2400" i="1" dirty="0"/>
              <a:t>will </a:t>
            </a:r>
            <a:r>
              <a:rPr lang="en-GB" sz="2400" dirty="0"/>
              <a:t>be able to determine that the molecule has been rotated.</a:t>
            </a:r>
          </a:p>
          <a:p>
            <a:r>
              <a:rPr lang="en-GB" sz="2400" dirty="0"/>
              <a:t>The OH group is now on the left side. </a:t>
            </a:r>
          </a:p>
          <a:p>
            <a:r>
              <a:rPr lang="en-GB" sz="2400" dirty="0"/>
              <a:t>The two protons on the alpha carbon of ethanol are not interchangeable by rotational symmetry. </a:t>
            </a:r>
          </a:p>
          <a:p>
            <a:r>
              <a:rPr lang="en-GB" sz="2400" dirty="0"/>
              <a:t>These protons are therefore not homotopic.</a:t>
            </a:r>
          </a:p>
          <a:p>
            <a:r>
              <a:rPr lang="en-GB" sz="2400" dirty="0"/>
              <a:t>They can be interchanged by reflectional symmetry. Imagine that the molecule is reflected about the plane of the page while your eyes are closed.</a:t>
            </a:r>
          </a:p>
        </p:txBody>
      </p:sp>
    </p:spTree>
    <p:extLst>
      <p:ext uri="{BB962C8B-B14F-4D97-AF65-F5344CB8AC3E}">
        <p14:creationId xmlns:p14="http://schemas.microsoft.com/office/powerpoint/2010/main" val="39356238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E4902-CF54-439E-8E47-58B15F3C9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Number of Signals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2CB99-9040-41EA-996F-24612A126D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E008E55-F4B5-42F5-865C-04D5B9F10B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100" y="2581274"/>
            <a:ext cx="8905800" cy="2686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0125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E4902-CF54-439E-8E47-58B15F3C9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Number of Signals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2CB99-9040-41EA-996F-24612A126D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When you open your eyes, you cannot determine whether the molecule was reflected or not. </a:t>
            </a:r>
          </a:p>
          <a:p>
            <a:r>
              <a:rPr lang="en-GB" sz="2400" dirty="0"/>
              <a:t>The molecule appears exactly as it did before reflection. In this case, there is a plane of symmetry, and the protons are said to be </a:t>
            </a:r>
            <a:r>
              <a:rPr lang="en-GB" sz="2400" b="1" dirty="0" err="1"/>
              <a:t>enantiotopic</a:t>
            </a:r>
            <a:r>
              <a:rPr lang="en-GB" sz="2400" dirty="0"/>
              <a:t>. </a:t>
            </a:r>
          </a:p>
          <a:p>
            <a:r>
              <a:rPr lang="en-GB" sz="2400" dirty="0"/>
              <a:t>In the achiral environment of an NMR experiment, </a:t>
            </a:r>
            <a:r>
              <a:rPr lang="en-GB" sz="2400" dirty="0" err="1"/>
              <a:t>enantiotopic</a:t>
            </a:r>
            <a:r>
              <a:rPr lang="en-GB" sz="2400" dirty="0"/>
              <a:t> protons are chemically equivalent, because they are interchangeable by reflectional symmetry.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A67919-3A34-4FDF-80E7-3097CC6F6B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9652" y="5243308"/>
            <a:ext cx="2724695" cy="124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2027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E4902-CF54-439E-8E47-58B15F3C9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Number of Signals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2CB99-9040-41EA-996F-24612A126D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In these examples the two highlighted protons are </a:t>
            </a:r>
            <a:r>
              <a:rPr lang="en-GB" sz="2400" dirty="0" err="1"/>
              <a:t>enantiotopic</a:t>
            </a:r>
            <a:r>
              <a:rPr lang="en-GB" sz="2400" dirty="0"/>
              <a:t> because they are interchangeable by reflectional symmetry. </a:t>
            </a:r>
          </a:p>
          <a:p>
            <a:r>
              <a:rPr lang="en-GB" sz="2400" dirty="0"/>
              <a:t>If you are having trouble seeing planes of symmetry, you can resort once again to the replacement test.</a:t>
            </a:r>
          </a:p>
          <a:p>
            <a:r>
              <a:rPr lang="en-GB" sz="2400" dirty="0"/>
              <a:t>Simply draw the compound twice, each time replacing one of the protons with deuterium. </a:t>
            </a:r>
          </a:p>
          <a:p>
            <a:r>
              <a:rPr lang="en-GB" sz="2400" dirty="0"/>
              <a:t>Then determine ]he relationship between the two drawings.</a:t>
            </a:r>
          </a:p>
          <a:p>
            <a:r>
              <a:rPr lang="en-GB" sz="2400" dirty="0"/>
              <a:t>If they are enantiomers, then the protons are </a:t>
            </a:r>
            <a:r>
              <a:rPr lang="en-GB" sz="2400" dirty="0" err="1"/>
              <a:t>enantiotopic</a:t>
            </a:r>
            <a:r>
              <a:rPr lang="en-GB" sz="2400" dirty="0"/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678B0BF-5ADF-4BA2-B9C9-8A09CC733E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060" y="5469719"/>
            <a:ext cx="4699879" cy="1252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050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DCE57-412A-4B80-8F0F-082E67019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Acquiring a </a:t>
            </a:r>
            <a:r>
              <a:rPr lang="en-GB" sz="3200" baseline="30000" dirty="0"/>
              <a:t>1</a:t>
            </a:r>
            <a:r>
              <a:rPr lang="en-GB" sz="3200" dirty="0"/>
              <a:t>H NMR Spectrum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4158D-071C-4ECD-B792-6BA0D036CF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NMR spectroscopy requires a strong magnetic field as well as a source of</a:t>
            </a:r>
            <a:r>
              <a:rPr lang="ar-IQ" sz="2400" dirty="0"/>
              <a:t> </a:t>
            </a:r>
            <a:r>
              <a:rPr lang="en-GB" sz="2400" dirty="0"/>
              <a:t> rf radiation. </a:t>
            </a:r>
          </a:p>
          <a:p>
            <a:r>
              <a:rPr lang="en-GB" sz="2400" dirty="0"/>
              <a:t>The magnetic field establishes an energy gap (Δ</a:t>
            </a:r>
            <a:r>
              <a:rPr lang="en-GB" sz="2400" i="1" dirty="0"/>
              <a:t>E</a:t>
            </a:r>
            <a:r>
              <a:rPr lang="en-GB" sz="2400" dirty="0"/>
              <a:t>) between spin states, which enables the nuclei to absorb rf radiation. </a:t>
            </a:r>
          </a:p>
          <a:p>
            <a:r>
              <a:rPr lang="en-GB" sz="2400" dirty="0"/>
              <a:t>The magnitude of this energy gap depends on the strength of the imposed external magnetic field. The energy gap increases with increasing magnetic field strength.</a:t>
            </a:r>
          </a:p>
          <a:p>
            <a:r>
              <a:rPr lang="en-GB" sz="2400" dirty="0"/>
              <a:t>The strength of the magnetic field determines the range of frequencies that must be used.</a:t>
            </a:r>
          </a:p>
        </p:txBody>
      </p:sp>
    </p:spTree>
    <p:extLst>
      <p:ext uri="{BB962C8B-B14F-4D97-AF65-F5344CB8AC3E}">
        <p14:creationId xmlns:p14="http://schemas.microsoft.com/office/powerpoint/2010/main" val="31863663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4D465-060F-4DCF-99E3-9A3EC3978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Number of Signals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DF5BF1-EE15-4716-BD43-0B5B9BFA4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When determining the relationship between two protons, always look for rotational symmetry first.</a:t>
            </a:r>
          </a:p>
          <a:p>
            <a:r>
              <a:rPr lang="en-GB" sz="2400" dirty="0"/>
              <a:t>The figure below indicates how to determine the relationship between two protons. </a:t>
            </a:r>
          </a:p>
          <a:p>
            <a:r>
              <a:rPr lang="en-GB" sz="2400" dirty="0"/>
              <a:t>First determine if there is an axis of symmetry that interchanges the protons. If there is, then the protons are homotopic, whether or not there is a plane of symmetry. </a:t>
            </a:r>
          </a:p>
          <a:p>
            <a:r>
              <a:rPr lang="en-GB" sz="2400" dirty="0"/>
              <a:t>If the protons cannot be interchanged by rotation, then look for reflectional symmetry. If there is a plane of symmetry, then the protons are </a:t>
            </a:r>
            <a:r>
              <a:rPr lang="en-GB" sz="2400" dirty="0" err="1"/>
              <a:t>enantiotopic</a:t>
            </a:r>
            <a:r>
              <a:rPr lang="en-GB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413436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7C8BE-A0A2-4ED1-804D-85D4BE19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Number of Signals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C5FBA-BF4C-44B5-A9C3-1BC440835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5A1061-083C-4C27-B856-3A6FFB9BEC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3026" y="2139044"/>
            <a:ext cx="6797948" cy="3570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576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7DEED-4517-4E6B-9E69-9B8F3F2BC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Number of Signals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788F2-89A2-452A-8C7C-C03D579DA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If two protons are neither homotopic nor </a:t>
            </a:r>
            <a:r>
              <a:rPr lang="en-GB" sz="2400" dirty="0" err="1"/>
              <a:t>enantiotopic</a:t>
            </a:r>
            <a:r>
              <a:rPr lang="en-GB" sz="2400" dirty="0"/>
              <a:t>, then they are not chemically equivalent.</a:t>
            </a:r>
          </a:p>
          <a:p>
            <a:r>
              <a:rPr lang="en-GB" sz="2400" dirty="0"/>
              <a:t>As an example, consider the protons on C3 of </a:t>
            </a:r>
            <a:br>
              <a:rPr lang="en-GB" sz="2400" dirty="0"/>
            </a:br>
            <a:r>
              <a:rPr lang="en-GB" sz="2400" dirty="0"/>
              <a:t>(</a:t>
            </a:r>
            <a:r>
              <a:rPr lang="en-GB" sz="2400" i="1" dirty="0"/>
              <a:t>R</a:t>
            </a:r>
            <a:r>
              <a:rPr lang="en-GB" sz="2400" dirty="0"/>
              <a:t>)-2-butanol.</a:t>
            </a:r>
          </a:p>
          <a:p>
            <a:r>
              <a:rPr lang="en-GB" sz="2400" dirty="0"/>
              <a:t>These protons </a:t>
            </a:r>
            <a:r>
              <a:rPr lang="en-GB" sz="2400" i="1" dirty="0"/>
              <a:t>cannot </a:t>
            </a:r>
            <a:r>
              <a:rPr lang="en-GB" sz="2400" dirty="0"/>
              <a:t>be interchanged by either rotational symmetry or reflectional symmetry.</a:t>
            </a:r>
          </a:p>
          <a:p>
            <a:r>
              <a:rPr lang="en-GB" sz="2400" dirty="0"/>
              <a:t>Therefore, these two protons are not chemically equivalent. In this case, the replacement test produces diastereomers.</a:t>
            </a:r>
            <a:endParaRPr lang="en-GB" sz="1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4A02C8-8EAD-4093-A435-528AB47A74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2280" y="2492896"/>
            <a:ext cx="1187574" cy="114100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841513D-FEED-43E8-A8EC-393FD3AB48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3728" y="5172075"/>
            <a:ext cx="5162550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502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520B5-CEAE-4371-83D3-8293AC541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Acquiring a </a:t>
            </a:r>
            <a:r>
              <a:rPr lang="en-GB" sz="3200" baseline="30000" dirty="0"/>
              <a:t>1</a:t>
            </a:r>
            <a:r>
              <a:rPr lang="en-GB" sz="3200" dirty="0"/>
              <a:t>H NMR Spectrum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BDFBF-4251-47CC-85BE-6E0CA2E3F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0797A68-69AC-455B-9682-C08D000E50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133" y="2637656"/>
            <a:ext cx="8047733" cy="3311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615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A2F97-DA6E-4282-90FB-DA670C5A4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Acquiring a </a:t>
            </a:r>
            <a:r>
              <a:rPr lang="en-GB" sz="3200" baseline="30000" dirty="0"/>
              <a:t>1</a:t>
            </a:r>
            <a:r>
              <a:rPr lang="en-GB" sz="3200" dirty="0"/>
              <a:t>H NMR Spectrum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6C09C-61E4-4ECC-A7C1-B28F92401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6096"/>
            <a:ext cx="8229600" cy="4611216"/>
          </a:xfrm>
        </p:spPr>
        <p:txBody>
          <a:bodyPr/>
          <a:lstStyle/>
          <a:p>
            <a:r>
              <a:rPr lang="en-GB" sz="2400" dirty="0"/>
              <a:t>The strong magnetic fields employed in NMR spectroscopy are produced by passing a current of electrons through a loop composed of superconducting materials. </a:t>
            </a:r>
          </a:p>
          <a:p>
            <a:r>
              <a:rPr lang="en-GB" sz="2400" dirty="0"/>
              <a:t>These materials offer virtually zero resistance to the electric current, allowing for large magnetic fields to be produced. </a:t>
            </a:r>
          </a:p>
          <a:p>
            <a:r>
              <a:rPr lang="en-GB" sz="2400" dirty="0"/>
              <a:t>The superconducting materials only maintain their properties at extremely low temperatures (just a few degrees above absolute zero) and must therefore be kept in a very low temperature container.</a:t>
            </a:r>
            <a:endParaRPr lang="ar-IQ" sz="2400" dirty="0"/>
          </a:p>
          <a:p>
            <a:r>
              <a:rPr lang="en-GB" sz="2400" dirty="0"/>
              <a:t>This</a:t>
            </a:r>
            <a:r>
              <a:rPr lang="ar-IQ" sz="2400" dirty="0"/>
              <a:t> </a:t>
            </a:r>
            <a:r>
              <a:rPr lang="en-GB" sz="2400" dirty="0"/>
              <a:t>extremely cold environment enables the use of superconductors that generate the large magnetic fields required in NMR spectroscopy.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918476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B1518-13ED-4E4D-B379-00700571A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Acquiring a </a:t>
            </a:r>
            <a:r>
              <a:rPr lang="en-GB" sz="3200" baseline="30000" dirty="0"/>
              <a:t>1</a:t>
            </a:r>
            <a:r>
              <a:rPr lang="en-GB" sz="3200" dirty="0"/>
              <a:t>H NMR Spectrum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02C89-5917-4663-8E15-F0EEF8EF60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An NMR spectrum could be obtained by holding the magnetic field constant and slowly sweeping through a range of rf frequencies, monitoring which frequencies were absorbed. </a:t>
            </a:r>
          </a:p>
          <a:p>
            <a:r>
              <a:rPr lang="en-GB" sz="2400" dirty="0"/>
              <a:t>The first generation of NMR spectrometers, called </a:t>
            </a:r>
            <a:r>
              <a:rPr lang="en-GB" sz="2400" b="1" dirty="0"/>
              <a:t>continuous-wave </a:t>
            </a:r>
            <a:r>
              <a:rPr lang="en-GB" sz="2400" dirty="0"/>
              <a:t>(</a:t>
            </a:r>
            <a:r>
              <a:rPr lang="en-GB" sz="2400" b="1" dirty="0"/>
              <a:t>CW</a:t>
            </a:r>
            <a:r>
              <a:rPr lang="en-GB" sz="2400" dirty="0"/>
              <a:t>) </a:t>
            </a:r>
            <a:r>
              <a:rPr lang="en-GB" sz="2400" b="1" dirty="0"/>
              <a:t>spectrometers</a:t>
            </a:r>
            <a:r>
              <a:rPr lang="en-GB" sz="2400" dirty="0"/>
              <a:t>, produced the same result by holding the frequency of rf radiation constant and slowly increasing the magnetic field strength, while monitoring which field strengths produced a signal. </a:t>
            </a:r>
          </a:p>
          <a:p>
            <a:r>
              <a:rPr lang="en-GB" sz="2400" dirty="0"/>
              <a:t>CW spectrometers are rarely used anymore, as they have been replaced by pulsed </a:t>
            </a:r>
            <a:r>
              <a:rPr lang="en-GB" sz="2400" b="1" dirty="0"/>
              <a:t>Fourier-transform NMR </a:t>
            </a:r>
            <a:r>
              <a:rPr lang="en-GB" sz="2400" dirty="0"/>
              <a:t>(</a:t>
            </a:r>
            <a:r>
              <a:rPr lang="en-GB" sz="2400" b="1" dirty="0"/>
              <a:t>FT-NMR</a:t>
            </a:r>
            <a:r>
              <a:rPr lang="en-GB" sz="24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422993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94CE9-CEEF-4C07-B3E8-5D53F4EE9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NMR Spectrometer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3AD269-B1C3-41C7-965B-C127DF8FC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In an FT-NMR spectrometer, the magnetic field is held constant and the sample is irradiated with a short pulse that covers the entire range of relevant rf frequencies. </a:t>
            </a:r>
          </a:p>
          <a:p>
            <a:r>
              <a:rPr lang="en-GB" sz="2400" dirty="0"/>
              <a:t>All protons are excited simultaneously and then begin to relax to their original spin states. As each type of proton relaxes, it releases energy in a particular way, generating an electrical impulse in a receiver coil. </a:t>
            </a:r>
          </a:p>
          <a:p>
            <a:r>
              <a:rPr lang="en-GB" sz="2400" dirty="0"/>
              <a:t>The receiver coil records a complex signal, called a </a:t>
            </a:r>
            <a:r>
              <a:rPr lang="en-GB" sz="2400" b="1" dirty="0"/>
              <a:t>free induction decay </a:t>
            </a:r>
            <a:r>
              <a:rPr lang="en-GB" sz="2400" dirty="0"/>
              <a:t>(</a:t>
            </a:r>
            <a:r>
              <a:rPr lang="en-GB" sz="2400" b="1" dirty="0"/>
              <a:t>FID</a:t>
            </a:r>
            <a:r>
              <a:rPr lang="en-GB" sz="2400" dirty="0"/>
              <a:t>), which is a combination of all of the electrical impulses generated by each type of proton. </a:t>
            </a:r>
          </a:p>
        </p:txBody>
      </p:sp>
    </p:spTree>
    <p:extLst>
      <p:ext uri="{BB962C8B-B14F-4D97-AF65-F5344CB8AC3E}">
        <p14:creationId xmlns:p14="http://schemas.microsoft.com/office/powerpoint/2010/main" val="3939410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91D2B-976F-4004-A9D5-7AB987F51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NMR Spectrometer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8A60B-D1F2-45A4-988A-947BD26AF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The FID is then converted into</a:t>
            </a:r>
            <a:br>
              <a:rPr lang="en-GB" sz="2400" dirty="0"/>
            </a:br>
            <a:r>
              <a:rPr lang="en-GB" sz="2400" dirty="0"/>
              <a:t>a spectrum via a mathematical</a:t>
            </a:r>
            <a:br>
              <a:rPr lang="en-GB" sz="2400" dirty="0"/>
            </a:br>
            <a:r>
              <a:rPr lang="en-GB" sz="2400" dirty="0"/>
              <a:t>technique called a Fourier</a:t>
            </a:r>
            <a:br>
              <a:rPr lang="en-GB" sz="2400" dirty="0"/>
            </a:br>
            <a:r>
              <a:rPr lang="en-GB" sz="2400" dirty="0"/>
              <a:t>transform. Since each FID is</a:t>
            </a:r>
            <a:br>
              <a:rPr lang="en-GB" sz="2400" dirty="0"/>
            </a:br>
            <a:r>
              <a:rPr lang="en-GB" sz="2400" dirty="0"/>
              <a:t>acquired in 1–2 seconds, it is</a:t>
            </a:r>
            <a:br>
              <a:rPr lang="en-GB" sz="2400" dirty="0"/>
            </a:br>
            <a:r>
              <a:rPr lang="en-GB" sz="2400" dirty="0"/>
              <a:t>possible to acquire hundreds</a:t>
            </a:r>
            <a:br>
              <a:rPr lang="en-GB" sz="2400" dirty="0"/>
            </a:br>
            <a:r>
              <a:rPr lang="en-GB" sz="2400" dirty="0"/>
              <a:t>of FIDs in just a few minutes,</a:t>
            </a:r>
            <a:br>
              <a:rPr lang="en-GB" sz="2400" dirty="0"/>
            </a:br>
            <a:r>
              <a:rPr lang="en-GB" sz="2400" dirty="0"/>
              <a:t>and the FIDs can be averaged.</a:t>
            </a:r>
          </a:p>
          <a:p>
            <a:endParaRPr lang="en-GB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1A73385-077C-4FB4-936F-E18CE0102D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4223" y="1905000"/>
            <a:ext cx="3932547" cy="3588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289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09938-10E9-48BA-AEC9-CE04C3C35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Preparing the sample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DD783-7894-4102-A256-29B815411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3040"/>
            <a:ext cx="8229600" cy="3886200"/>
          </a:xfrm>
        </p:spPr>
        <p:txBody>
          <a:bodyPr/>
          <a:lstStyle/>
          <a:p>
            <a:r>
              <a:rPr lang="en-GB" sz="2400" dirty="0"/>
              <a:t>In order to acquire a 1H NMR spectrum of a compound, the compound is usually dissolved in a solvent and placed in a narrow glass tube, which is then inserted into the NMR spectrometer. </a:t>
            </a:r>
          </a:p>
          <a:p>
            <a:r>
              <a:rPr lang="en-GB" sz="2400" dirty="0"/>
              <a:t>If the solvent itself has protons, the spectrum will be confused with signals from the solvent, rendering it unreadable.</a:t>
            </a:r>
          </a:p>
          <a:p>
            <a:r>
              <a:rPr lang="en-GB" sz="2400" dirty="0"/>
              <a:t>As a result, solvents without protons must be used. Although there are several solvents that lack protons, such as CCl</a:t>
            </a:r>
            <a:r>
              <a:rPr lang="en-GB" sz="2400" baseline="-25000" dirty="0"/>
              <a:t>4</a:t>
            </a:r>
            <a:r>
              <a:rPr lang="en-GB" sz="2400" dirty="0"/>
              <a:t>, these solvents do not dissolve all compounds.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360FD9-2243-43F7-A422-6AC91B0B14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323" y="5154960"/>
            <a:ext cx="7483354" cy="1515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161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F75E9-78F1-44FD-A14B-C5C368982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Characteristics of a </a:t>
            </a:r>
            <a:r>
              <a:rPr lang="en-GB" sz="3200" baseline="30000" dirty="0"/>
              <a:t>1</a:t>
            </a:r>
            <a:r>
              <a:rPr lang="en-GB" sz="3200" dirty="0"/>
              <a:t>H NMR Spectrum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AB5E8-A8A6-4DC8-9C12-947CE79F8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The spectrum produced by 1H NMR spectroscopy is generally rich with information that can be interpreted to determine a molecular structure.</a:t>
            </a:r>
          </a:p>
          <a:p>
            <a:r>
              <a:rPr lang="en-GB" sz="2400" dirty="0"/>
              <a:t>The first valuable piece of information is the number of signals. This spectrum appears to have three different signals.</a:t>
            </a:r>
          </a:p>
          <a:p>
            <a:r>
              <a:rPr lang="en-GB" sz="2400" dirty="0"/>
              <a:t>Each signal has three important characteristics:</a:t>
            </a:r>
          </a:p>
          <a:p>
            <a:r>
              <a:rPr lang="en-GB" sz="2400" dirty="0"/>
              <a:t>The </a:t>
            </a:r>
            <a:r>
              <a:rPr lang="en-GB" sz="2400" i="1" dirty="0"/>
              <a:t>location </a:t>
            </a:r>
            <a:r>
              <a:rPr lang="en-GB" sz="2400" dirty="0"/>
              <a:t>of each signal indicates the electronic environment of the protons giving rise to the signal.</a:t>
            </a:r>
          </a:p>
          <a:p>
            <a:r>
              <a:rPr lang="en-GB" sz="2400" dirty="0"/>
              <a:t>The </a:t>
            </a:r>
            <a:r>
              <a:rPr lang="en-GB" sz="2400" i="1" dirty="0"/>
              <a:t>area </a:t>
            </a:r>
            <a:r>
              <a:rPr lang="en-GB" sz="2400" dirty="0"/>
              <a:t>under each signal indicates the number of protons giving rise to the signal.</a:t>
            </a:r>
          </a:p>
        </p:txBody>
      </p:sp>
    </p:spTree>
    <p:extLst>
      <p:ext uri="{BB962C8B-B14F-4D97-AF65-F5344CB8AC3E}">
        <p14:creationId xmlns:p14="http://schemas.microsoft.com/office/powerpoint/2010/main" val="2982292671"/>
      </p:ext>
    </p:extLst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0080"/>
      </a:accent1>
      <a:accent2>
        <a:srgbClr val="9999CC"/>
      </a:accent2>
      <a:accent3>
        <a:srgbClr val="FFFFFF"/>
      </a:accent3>
      <a:accent4>
        <a:srgbClr val="000000"/>
      </a:accent4>
      <a:accent5>
        <a:srgbClr val="AAAAC0"/>
      </a:accent5>
      <a:accent6>
        <a:srgbClr val="8A8AB9"/>
      </a:accent6>
      <a:hlink>
        <a:srgbClr val="CCCCE6"/>
      </a:hlink>
      <a:folHlink>
        <a:srgbClr val="B2B2B2"/>
      </a:folHlink>
    </a:clrScheme>
    <a:fontScheme name="Pixel">
      <a:majorFont>
        <a:latin typeface="Arial Black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lnDef>
  </a:objectDefaults>
  <a:extraClrSchemeLst>
    <a:extraClrScheme>
      <a:clrScheme name="Pixel 1">
        <a:dk1>
          <a:srgbClr val="666699"/>
        </a:dk1>
        <a:lt1>
          <a:srgbClr val="FFFFFF"/>
        </a:lt1>
        <a:dk2>
          <a:srgbClr val="000066"/>
        </a:dk2>
        <a:lt2>
          <a:srgbClr val="FFFFFF"/>
        </a:lt2>
        <a:accent1>
          <a:srgbClr val="0066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2DE7"/>
        </a:accent6>
        <a:hlink>
          <a:srgbClr val="0000C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0000"/>
        </a:dk1>
        <a:lt1>
          <a:srgbClr val="FFFFFF"/>
        </a:lt1>
        <a:dk2>
          <a:srgbClr val="334B49"/>
        </a:dk2>
        <a:lt2>
          <a:srgbClr val="FFFFFF"/>
        </a:lt2>
        <a:accent1>
          <a:srgbClr val="009999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ACACA"/>
        </a:accent5>
        <a:accent6>
          <a:srgbClr val="007373"/>
        </a:accent6>
        <a:hlink>
          <a:srgbClr val="006666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FF9900"/>
        </a:accent1>
        <a:accent2>
          <a:srgbClr val="FCB138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4A032"/>
        </a:accent6>
        <a:hlink>
          <a:srgbClr val="FCC66E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440044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B0AAB0"/>
        </a:accent5>
        <a:accent6>
          <a:srgbClr val="6D0466"/>
        </a:accent6>
        <a:hlink>
          <a:srgbClr val="9F839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5">
        <a:dk1>
          <a:srgbClr val="000000"/>
        </a:dk1>
        <a:lt1>
          <a:srgbClr val="FFFFFF"/>
        </a:lt1>
        <a:dk2>
          <a:srgbClr val="FFFFFF"/>
        </a:dk2>
        <a:lt2>
          <a:srgbClr val="666699"/>
        </a:lt2>
        <a:accent1>
          <a:srgbClr val="779F92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BDCDC7"/>
        </a:accent5>
        <a:accent6>
          <a:srgbClr val="8EB0C3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6">
        <a:dk1>
          <a:srgbClr val="6A0000"/>
        </a:dk1>
        <a:lt1>
          <a:srgbClr val="FFFFFF"/>
        </a:lt1>
        <a:dk2>
          <a:srgbClr val="FFFFFF"/>
        </a:dk2>
        <a:lt2>
          <a:srgbClr val="666699"/>
        </a:lt2>
        <a:accent1>
          <a:srgbClr val="CC3300"/>
        </a:accent1>
        <a:accent2>
          <a:srgbClr val="CC6600"/>
        </a:accent2>
        <a:accent3>
          <a:srgbClr val="FFFFFF"/>
        </a:accent3>
        <a:accent4>
          <a:srgbClr val="590000"/>
        </a:accent4>
        <a:accent5>
          <a:srgbClr val="E2ADAA"/>
        </a:accent5>
        <a:accent6>
          <a:srgbClr val="B95C00"/>
        </a:accent6>
        <a:hlink>
          <a:srgbClr val="CC99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7">
        <a:dk1>
          <a:srgbClr val="4F4F77"/>
        </a:dk1>
        <a:lt1>
          <a:srgbClr val="FFFFFF"/>
        </a:lt1>
        <a:dk2>
          <a:srgbClr val="4A7911"/>
        </a:dk2>
        <a:lt2>
          <a:srgbClr val="FFFFFF"/>
        </a:lt2>
        <a:accent1>
          <a:srgbClr val="336600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ADB8AA"/>
        </a:accent5>
        <a:accent6>
          <a:srgbClr val="5C8A00"/>
        </a:accent6>
        <a:hlink>
          <a:srgbClr val="99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FFFFFF"/>
        </a:dk2>
        <a:lt2>
          <a:srgbClr val="4F4F77"/>
        </a:lt2>
        <a:accent1>
          <a:srgbClr val="3366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ADB8AA"/>
        </a:accent5>
        <a:accent6>
          <a:srgbClr val="5C8A00"/>
        </a:accent6>
        <a:hlink>
          <a:srgbClr val="99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8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8080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0C0"/>
        </a:accent5>
        <a:accent6>
          <a:srgbClr val="008A8A"/>
        </a:accent6>
        <a:hlink>
          <a:srgbClr val="70CAC6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10">
        <a:dk1>
          <a:srgbClr val="4F4F77"/>
        </a:dk1>
        <a:lt1>
          <a:srgbClr val="FFFFFF"/>
        </a:lt1>
        <a:dk2>
          <a:srgbClr val="330000"/>
        </a:dk2>
        <a:lt2>
          <a:srgbClr val="FFFFFF"/>
        </a:lt2>
        <a:accent1>
          <a:srgbClr val="822504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C1ACAA"/>
        </a:accent5>
        <a:accent6>
          <a:srgbClr val="8F2505"/>
        </a:accent6>
        <a:hlink>
          <a:srgbClr val="7C0704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11">
        <a:dk1>
          <a:srgbClr val="333333"/>
        </a:dk1>
        <a:lt1>
          <a:srgbClr val="FFFFFF"/>
        </a:lt1>
        <a:dk2>
          <a:srgbClr val="333399"/>
        </a:dk2>
        <a:lt2>
          <a:srgbClr val="FFFFFF"/>
        </a:lt2>
        <a:accent1>
          <a:srgbClr val="006699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B8CA"/>
        </a:accent5>
        <a:accent6>
          <a:srgbClr val="02799E"/>
        </a:accent6>
        <a:hlink>
          <a:srgbClr val="6699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0080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AAAAC0"/>
        </a:accent5>
        <a:accent6>
          <a:srgbClr val="8A8AB9"/>
        </a:accent6>
        <a:hlink>
          <a:srgbClr val="CCCCE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2856</TotalTime>
  <Words>1272</Words>
  <Application>Microsoft Office PowerPoint</Application>
  <PresentationFormat>On-screen Show (4:3)</PresentationFormat>
  <Paragraphs>85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Arial Black</vt:lpstr>
      <vt:lpstr>Calibri</vt:lpstr>
      <vt:lpstr>Times</vt:lpstr>
      <vt:lpstr>Times New Roman</vt:lpstr>
      <vt:lpstr>Wingdings</vt:lpstr>
      <vt:lpstr>Pixel</vt:lpstr>
      <vt:lpstr>Advanced Pharmaceutical Analysis</vt:lpstr>
      <vt:lpstr>Acquiring a 1H NMR Spectrum</vt:lpstr>
      <vt:lpstr>Acquiring a 1H NMR Spectrum</vt:lpstr>
      <vt:lpstr>Acquiring a 1H NMR Spectrum</vt:lpstr>
      <vt:lpstr>Acquiring a 1H NMR Spectrum</vt:lpstr>
      <vt:lpstr>NMR Spectrometer</vt:lpstr>
      <vt:lpstr>NMR Spectrometer</vt:lpstr>
      <vt:lpstr>Preparing the sample</vt:lpstr>
      <vt:lpstr>Characteristics of a 1H NMR Spectrum</vt:lpstr>
      <vt:lpstr>Characteristics of a 1H NMR Spectrum</vt:lpstr>
      <vt:lpstr>Number of Signals</vt:lpstr>
      <vt:lpstr>Number of Signals</vt:lpstr>
      <vt:lpstr>Number of Signals</vt:lpstr>
      <vt:lpstr>Number of Signals</vt:lpstr>
      <vt:lpstr>Number of Signals</vt:lpstr>
      <vt:lpstr>Number of Signals</vt:lpstr>
      <vt:lpstr>Number of Signals</vt:lpstr>
      <vt:lpstr>Number of Signals</vt:lpstr>
      <vt:lpstr>Number of Signals</vt:lpstr>
      <vt:lpstr>Number of Signals</vt:lpstr>
      <vt:lpstr>Number of Signals</vt:lpstr>
      <vt:lpstr>Number of Signals</vt:lpstr>
    </vt:vector>
  </TitlesOfParts>
  <Company>Randy  Zauhar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CADD</dc:title>
  <dc:creator>Mohammed Al-Ameedee</dc:creator>
  <cp:lastModifiedBy>Windows User</cp:lastModifiedBy>
  <cp:revision>44</cp:revision>
  <dcterms:modified xsi:type="dcterms:W3CDTF">2019-02-13T17:55:44Z</dcterms:modified>
</cp:coreProperties>
</file>