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6"/>
  </p:notes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303" r:id="rId14"/>
    <p:sldId id="304" r:id="rId15"/>
    <p:sldId id="311" r:id="rId16"/>
    <p:sldId id="305" r:id="rId17"/>
    <p:sldId id="306" r:id="rId18"/>
    <p:sldId id="307" r:id="rId19"/>
    <p:sldId id="308" r:id="rId20"/>
    <p:sldId id="309" r:id="rId21"/>
    <p:sldId id="310" r:id="rId22"/>
    <p:sldId id="312" r:id="rId23"/>
    <p:sldId id="313" r:id="rId24"/>
    <p:sldId id="314" r:id="rId25"/>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235" autoAdjust="0"/>
    <p:restoredTop sz="90929"/>
  </p:normalViewPr>
  <p:slideViewPr>
    <p:cSldViewPr>
      <p:cViewPr varScale="1">
        <p:scale>
          <a:sx n="62" d="100"/>
          <a:sy n="62" d="100"/>
        </p:scale>
        <p:origin x="123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D4AD92-20FC-48CA-A694-1DF2DC976B62}" type="datetimeFigureOut">
              <a:rPr lang="en-GB" smtClean="0"/>
              <a:t>17/02/2019</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FE3718-DD3C-4A71-9406-F926DC339424}" type="slidenum">
              <a:rPr lang="en-GB" smtClean="0"/>
              <a:t>‹#›</a:t>
            </a:fld>
            <a:endParaRPr lang="en-GB"/>
          </a:p>
        </p:txBody>
      </p:sp>
    </p:spTree>
    <p:extLst>
      <p:ext uri="{BB962C8B-B14F-4D97-AF65-F5344CB8AC3E}">
        <p14:creationId xmlns:p14="http://schemas.microsoft.com/office/powerpoint/2010/main" val="23811641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43D061C5-D801-41CB-8DA1-9A03FB8A5FB2}"/>
              </a:ext>
            </a:extLst>
          </p:cNvPr>
          <p:cNvGrpSpPr>
            <a:grpSpLocks/>
          </p:cNvGrpSpPr>
          <p:nvPr/>
        </p:nvGrpSpPr>
        <p:grpSpPr bwMode="auto">
          <a:xfrm>
            <a:off x="0" y="0"/>
            <a:ext cx="9144000" cy="6858000"/>
            <a:chOff x="0" y="0"/>
            <a:chExt cx="5760" cy="4320"/>
          </a:xfrm>
        </p:grpSpPr>
        <p:sp>
          <p:nvSpPr>
            <p:cNvPr id="5" name="Rectangle 3">
              <a:extLst>
                <a:ext uri="{FF2B5EF4-FFF2-40B4-BE49-F238E27FC236}">
                  <a16:creationId xmlns:a16="http://schemas.microsoft.com/office/drawing/2014/main" id="{472B822D-6E28-4BF2-8B05-88785E644C4E}"/>
                </a:ext>
              </a:extLst>
            </p:cNvPr>
            <p:cNvSpPr>
              <a:spLocks noChangeArrowheads="1"/>
            </p:cNvSpPr>
            <p:nvPr/>
          </p:nvSpPr>
          <p:spPr bwMode="hidden">
            <a:xfrm>
              <a:off x="0" y="0"/>
              <a:ext cx="2208" cy="4320"/>
            </a:xfrm>
            <a:prstGeom prst="rect">
              <a:avLst/>
            </a:prstGeom>
            <a:gradFill rotWithShape="0">
              <a:gsLst>
                <a:gs pos="0">
                  <a:schemeClr va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eaLnBrk="1" hangingPunct="1"/>
              <a:endParaRPr lang="en-US" altLang="en-US">
                <a:latin typeface="Times New Roman" panose="02020603050405020304" pitchFamily="18" charset="0"/>
              </a:endParaRPr>
            </a:p>
          </p:txBody>
        </p:sp>
        <p:sp>
          <p:nvSpPr>
            <p:cNvPr id="6" name="Rectangle 4">
              <a:extLst>
                <a:ext uri="{FF2B5EF4-FFF2-40B4-BE49-F238E27FC236}">
                  <a16:creationId xmlns:a16="http://schemas.microsoft.com/office/drawing/2014/main" id="{500621D0-DE23-4DB6-A67E-DB4835D07320}"/>
                </a:ext>
              </a:extLst>
            </p:cNvPr>
            <p:cNvSpPr>
              <a:spLocks noChangeArrowheads="1"/>
            </p:cNvSpPr>
            <p:nvPr/>
          </p:nvSpPr>
          <p:spPr bwMode="hidden">
            <a:xfrm>
              <a:off x="1081" y="1065"/>
              <a:ext cx="4679" cy="159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grpSp>
          <p:nvGrpSpPr>
            <p:cNvPr id="7" name="Group 5">
              <a:extLst>
                <a:ext uri="{FF2B5EF4-FFF2-40B4-BE49-F238E27FC236}">
                  <a16:creationId xmlns:a16="http://schemas.microsoft.com/office/drawing/2014/main" id="{E7701308-D6D8-4337-8E0D-76CD8F223D3E}"/>
                </a:ext>
              </a:extLst>
            </p:cNvPr>
            <p:cNvGrpSpPr>
              <a:grpSpLocks/>
            </p:cNvGrpSpPr>
            <p:nvPr userDrawn="1"/>
          </p:nvGrpSpPr>
          <p:grpSpPr bwMode="auto">
            <a:xfrm>
              <a:off x="0" y="672"/>
              <a:ext cx="1806" cy="1989"/>
              <a:chOff x="0" y="672"/>
              <a:chExt cx="1806" cy="1989"/>
            </a:xfrm>
          </p:grpSpPr>
          <p:sp>
            <p:nvSpPr>
              <p:cNvPr id="8" name="Rectangle 6">
                <a:extLst>
                  <a:ext uri="{FF2B5EF4-FFF2-40B4-BE49-F238E27FC236}">
                    <a16:creationId xmlns:a16="http://schemas.microsoft.com/office/drawing/2014/main" id="{A0463217-568A-4D33-8391-B539AA8089DA}"/>
                  </a:ext>
                </a:extLst>
              </p:cNvPr>
              <p:cNvSpPr>
                <a:spLocks noChangeArrowheads="1"/>
              </p:cNvSpPr>
              <p:nvPr/>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sp>
            <p:nvSpPr>
              <p:cNvPr id="9" name="Rectangle 7">
                <a:extLst>
                  <a:ext uri="{FF2B5EF4-FFF2-40B4-BE49-F238E27FC236}">
                    <a16:creationId xmlns:a16="http://schemas.microsoft.com/office/drawing/2014/main" id="{66CD9DB2-73C0-4B1A-AD75-3F5039B6F52C}"/>
                  </a:ext>
                </a:extLst>
              </p:cNvPr>
              <p:cNvSpPr>
                <a:spLocks noChangeArrowheads="1"/>
              </p:cNvSpPr>
              <p:nvPr/>
            </p:nvSpPr>
            <p:spPr bwMode="auto">
              <a:xfrm>
                <a:off x="1081" y="1065"/>
                <a:ext cx="362" cy="405"/>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sp>
            <p:nvSpPr>
              <p:cNvPr id="10" name="Rectangle 8">
                <a:extLst>
                  <a:ext uri="{FF2B5EF4-FFF2-40B4-BE49-F238E27FC236}">
                    <a16:creationId xmlns:a16="http://schemas.microsoft.com/office/drawing/2014/main" id="{D7E46FA5-C816-4491-AEC1-85A93CA4387C}"/>
                  </a:ext>
                </a:extLst>
              </p:cNvPr>
              <p:cNvSpPr>
                <a:spLocks noChangeArrowheads="1"/>
              </p:cNvSpPr>
              <p:nvPr/>
            </p:nvSpPr>
            <p:spPr bwMode="auto">
              <a:xfrm>
                <a:off x="1437" y="672"/>
                <a:ext cx="369" cy="400"/>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sp>
            <p:nvSpPr>
              <p:cNvPr id="11" name="Rectangle 9">
                <a:extLst>
                  <a:ext uri="{FF2B5EF4-FFF2-40B4-BE49-F238E27FC236}">
                    <a16:creationId xmlns:a16="http://schemas.microsoft.com/office/drawing/2014/main" id="{A0749065-522C-406D-B736-79E5D710952C}"/>
                  </a:ext>
                </a:extLst>
              </p:cNvPr>
              <p:cNvSpPr>
                <a:spLocks noChangeArrowheads="1"/>
              </p:cNvSpPr>
              <p:nvPr/>
            </p:nvSpPr>
            <p:spPr bwMode="auto">
              <a:xfrm>
                <a:off x="719" y="2257"/>
                <a:ext cx="368" cy="40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sp>
            <p:nvSpPr>
              <p:cNvPr id="12" name="Rectangle 10">
                <a:extLst>
                  <a:ext uri="{FF2B5EF4-FFF2-40B4-BE49-F238E27FC236}">
                    <a16:creationId xmlns:a16="http://schemas.microsoft.com/office/drawing/2014/main" id="{3ED340CD-3B55-4E8D-8A59-5CC7CB4B1574}"/>
                  </a:ext>
                </a:extLst>
              </p:cNvPr>
              <p:cNvSpPr>
                <a:spLocks noChangeArrowheads="1"/>
              </p:cNvSpPr>
              <p:nvPr/>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sp>
            <p:nvSpPr>
              <p:cNvPr id="13" name="Rectangle 11">
                <a:extLst>
                  <a:ext uri="{FF2B5EF4-FFF2-40B4-BE49-F238E27FC236}">
                    <a16:creationId xmlns:a16="http://schemas.microsoft.com/office/drawing/2014/main" id="{AEA7C2F4-552A-4CD1-BE37-D0F1040367FD}"/>
                  </a:ext>
                </a:extLst>
              </p:cNvPr>
              <p:cNvSpPr>
                <a:spLocks noChangeArrowheads="1"/>
              </p:cNvSpPr>
              <p:nvPr/>
            </p:nvSpPr>
            <p:spPr bwMode="auto">
              <a:xfrm>
                <a:off x="719" y="1464"/>
                <a:ext cx="368" cy="399"/>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sp>
            <p:nvSpPr>
              <p:cNvPr id="14" name="Rectangle 12">
                <a:extLst>
                  <a:ext uri="{FF2B5EF4-FFF2-40B4-BE49-F238E27FC236}">
                    <a16:creationId xmlns:a16="http://schemas.microsoft.com/office/drawing/2014/main" id="{5CE669B9-CD62-4342-B88A-F2BC968A1C57}"/>
                  </a:ext>
                </a:extLst>
              </p:cNvPr>
              <p:cNvSpPr>
                <a:spLocks noChangeArrowheads="1"/>
              </p:cNvSpPr>
              <p:nvPr/>
            </p:nvSpPr>
            <p:spPr bwMode="auto">
              <a:xfrm>
                <a:off x="0" y="1464"/>
                <a:ext cx="367" cy="399"/>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sp>
            <p:nvSpPr>
              <p:cNvPr id="15" name="Rectangle 13">
                <a:extLst>
                  <a:ext uri="{FF2B5EF4-FFF2-40B4-BE49-F238E27FC236}">
                    <a16:creationId xmlns:a16="http://schemas.microsoft.com/office/drawing/2014/main" id="{BDC18E8E-00A5-447C-825D-0AC248A222E4}"/>
                  </a:ext>
                </a:extLst>
              </p:cNvPr>
              <p:cNvSpPr>
                <a:spLocks noChangeArrowheads="1"/>
              </p:cNvSpPr>
              <p:nvPr/>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sp>
            <p:nvSpPr>
              <p:cNvPr id="16" name="Rectangle 14">
                <a:extLst>
                  <a:ext uri="{FF2B5EF4-FFF2-40B4-BE49-F238E27FC236}">
                    <a16:creationId xmlns:a16="http://schemas.microsoft.com/office/drawing/2014/main" id="{3B72AFC6-1F6F-495C-A3DB-40D4DCC5D00D}"/>
                  </a:ext>
                </a:extLst>
              </p:cNvPr>
              <p:cNvSpPr>
                <a:spLocks noChangeArrowheads="1"/>
              </p:cNvSpPr>
              <p:nvPr/>
            </p:nvSpPr>
            <p:spPr bwMode="auto">
              <a:xfrm>
                <a:off x="361" y="1857"/>
                <a:ext cx="363" cy="4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sp>
            <p:nvSpPr>
              <p:cNvPr id="17" name="Rectangle 15">
                <a:extLst>
                  <a:ext uri="{FF2B5EF4-FFF2-40B4-BE49-F238E27FC236}">
                    <a16:creationId xmlns:a16="http://schemas.microsoft.com/office/drawing/2014/main" id="{93DC15C4-F797-4B3C-A863-8FCECFAB2F58}"/>
                  </a:ext>
                </a:extLst>
              </p:cNvPr>
              <p:cNvSpPr>
                <a:spLocks noChangeArrowheads="1"/>
              </p:cNvSpPr>
              <p:nvPr/>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grpSp>
      </p:grpSp>
      <p:sp>
        <p:nvSpPr>
          <p:cNvPr id="4115" name="Rectangle 19">
            <a:extLst>
              <a:ext uri="{FF2B5EF4-FFF2-40B4-BE49-F238E27FC236}">
                <a16:creationId xmlns:a16="http://schemas.microsoft.com/office/drawing/2014/main" id="{9ECD1E4E-7724-4ABB-AA68-A1ADF95A2248}"/>
              </a:ext>
            </a:extLst>
          </p:cNvPr>
          <p:cNvSpPr>
            <a:spLocks noGrp="1" noChangeArrowheads="1"/>
          </p:cNvSpPr>
          <p:nvPr>
            <p:ph type="ctrTitle"/>
          </p:nvPr>
        </p:nvSpPr>
        <p:spPr>
          <a:xfrm>
            <a:off x="2971800" y="1828800"/>
            <a:ext cx="6019800" cy="2209800"/>
          </a:xfrm>
        </p:spPr>
        <p:txBody>
          <a:bodyPr/>
          <a:lstStyle>
            <a:lvl1pPr>
              <a:defRPr sz="4200">
                <a:solidFill>
                  <a:schemeClr val="tx2"/>
                </a:solidFill>
              </a:defRPr>
            </a:lvl1pPr>
          </a:lstStyle>
          <a:p>
            <a:pPr lvl="0"/>
            <a:r>
              <a:rPr lang="en-US" altLang="en-US" noProof="0"/>
              <a:t>Click to edit Master title style</a:t>
            </a:r>
          </a:p>
        </p:txBody>
      </p:sp>
      <p:sp>
        <p:nvSpPr>
          <p:cNvPr id="4116" name="Rectangle 20">
            <a:extLst>
              <a:ext uri="{FF2B5EF4-FFF2-40B4-BE49-F238E27FC236}">
                <a16:creationId xmlns:a16="http://schemas.microsoft.com/office/drawing/2014/main" id="{BBE745C9-B9AE-4AD7-88B5-AF1E4B8414D0}"/>
              </a:ext>
            </a:extLst>
          </p:cNvPr>
          <p:cNvSpPr>
            <a:spLocks noGrp="1" noChangeArrowheads="1"/>
          </p:cNvSpPr>
          <p:nvPr>
            <p:ph type="subTitle" idx="1"/>
          </p:nvPr>
        </p:nvSpPr>
        <p:spPr>
          <a:xfrm>
            <a:off x="2971800" y="4267200"/>
            <a:ext cx="6019800" cy="1752600"/>
          </a:xfrm>
        </p:spPr>
        <p:txBody>
          <a:bodyPr/>
          <a:lstStyle>
            <a:lvl1pPr marL="0" indent="0">
              <a:buFont typeface="Wingdings" panose="05000000000000000000" pitchFamily="2" charset="2"/>
              <a:buNone/>
              <a:defRPr sz="3200"/>
            </a:lvl1pPr>
          </a:lstStyle>
          <a:p>
            <a:pPr lvl="0"/>
            <a:r>
              <a:rPr lang="en-US" altLang="en-US" noProof="0"/>
              <a:t>Click to edit Master subtitle style</a:t>
            </a:r>
          </a:p>
        </p:txBody>
      </p:sp>
      <p:sp>
        <p:nvSpPr>
          <p:cNvPr id="18" name="Rectangle 16">
            <a:extLst>
              <a:ext uri="{FF2B5EF4-FFF2-40B4-BE49-F238E27FC236}">
                <a16:creationId xmlns:a16="http://schemas.microsoft.com/office/drawing/2014/main" id="{1DAF06C0-8EE6-4FCE-AAB0-86F7A7ACB02A}"/>
              </a:ext>
            </a:extLst>
          </p:cNvPr>
          <p:cNvSpPr>
            <a:spLocks noGrp="1" noChangeArrowheads="1"/>
          </p:cNvSpPr>
          <p:nvPr>
            <p:ph type="dt" sz="half" idx="10"/>
          </p:nvPr>
        </p:nvSpPr>
        <p:spPr>
          <a:xfrm>
            <a:off x="457200" y="6248400"/>
            <a:ext cx="2133600" cy="457200"/>
          </a:xfrm>
        </p:spPr>
        <p:txBody>
          <a:bodyPr/>
          <a:lstStyle>
            <a:lvl1pPr>
              <a:defRPr/>
            </a:lvl1pPr>
          </a:lstStyle>
          <a:p>
            <a:pPr>
              <a:defRPr/>
            </a:pPr>
            <a:endParaRPr lang="en-US" altLang="en-US"/>
          </a:p>
        </p:txBody>
      </p:sp>
      <p:sp>
        <p:nvSpPr>
          <p:cNvPr id="19" name="Rectangle 17">
            <a:extLst>
              <a:ext uri="{FF2B5EF4-FFF2-40B4-BE49-F238E27FC236}">
                <a16:creationId xmlns:a16="http://schemas.microsoft.com/office/drawing/2014/main" id="{88F878DD-A612-4D35-A936-24920FCC8150}"/>
              </a:ext>
            </a:extLst>
          </p:cNvPr>
          <p:cNvSpPr>
            <a:spLocks noGrp="1" noChangeArrowheads="1"/>
          </p:cNvSpPr>
          <p:nvPr>
            <p:ph type="ftr" sz="quarter" idx="11"/>
          </p:nvPr>
        </p:nvSpPr>
        <p:spPr/>
        <p:txBody>
          <a:bodyPr/>
          <a:lstStyle>
            <a:lvl1pPr>
              <a:defRPr/>
            </a:lvl1pPr>
          </a:lstStyle>
          <a:p>
            <a:pPr>
              <a:defRPr/>
            </a:pPr>
            <a:endParaRPr lang="en-US" altLang="en-US"/>
          </a:p>
        </p:txBody>
      </p:sp>
      <p:sp>
        <p:nvSpPr>
          <p:cNvPr id="20" name="Rectangle 18">
            <a:extLst>
              <a:ext uri="{FF2B5EF4-FFF2-40B4-BE49-F238E27FC236}">
                <a16:creationId xmlns:a16="http://schemas.microsoft.com/office/drawing/2014/main" id="{0DDD2A93-13B7-4D9F-9152-70CDE97A762C}"/>
              </a:ext>
            </a:extLst>
          </p:cNvPr>
          <p:cNvSpPr>
            <a:spLocks noGrp="1" noChangeArrowheads="1"/>
          </p:cNvSpPr>
          <p:nvPr>
            <p:ph type="sldNum" sz="quarter" idx="12"/>
          </p:nvPr>
        </p:nvSpPr>
        <p:spPr/>
        <p:txBody>
          <a:bodyPr/>
          <a:lstStyle>
            <a:lvl1pPr>
              <a:defRPr smtClean="0"/>
            </a:lvl1pPr>
          </a:lstStyle>
          <a:p>
            <a:pPr>
              <a:defRPr/>
            </a:pPr>
            <a:fld id="{9E1DDB59-8D9B-43A8-BE17-76DF311953ED}" type="slidenum">
              <a:rPr lang="en-US" altLang="en-US"/>
              <a:pPr>
                <a:defRPr/>
              </a:pPr>
              <a:t>‹#›</a:t>
            </a:fld>
            <a:endParaRPr lang="en-US" altLang="en-US"/>
          </a:p>
        </p:txBody>
      </p:sp>
    </p:spTree>
    <p:extLst>
      <p:ext uri="{BB962C8B-B14F-4D97-AF65-F5344CB8AC3E}">
        <p14:creationId xmlns:p14="http://schemas.microsoft.com/office/powerpoint/2010/main" val="2604159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61DFC-3A0C-4F03-8AF2-B57C8D798EE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F8BB103-37D1-40BC-BBAF-E50B83F81DA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2">
            <a:extLst>
              <a:ext uri="{FF2B5EF4-FFF2-40B4-BE49-F238E27FC236}">
                <a16:creationId xmlns:a16="http://schemas.microsoft.com/office/drawing/2014/main" id="{6BF2AB92-217B-459E-A86F-8F98ED651ADD}"/>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3">
            <a:extLst>
              <a:ext uri="{FF2B5EF4-FFF2-40B4-BE49-F238E27FC236}">
                <a16:creationId xmlns:a16="http://schemas.microsoft.com/office/drawing/2014/main" id="{0F3982B5-BD0F-46FD-9CFF-83202AAC46BC}"/>
              </a:ext>
            </a:extLst>
          </p:cNvPr>
          <p:cNvSpPr>
            <a:spLocks noGrp="1" noChangeArrowheads="1"/>
          </p:cNvSpPr>
          <p:nvPr>
            <p:ph type="sldNum" sz="quarter" idx="11"/>
          </p:nvPr>
        </p:nvSpPr>
        <p:spPr>
          <a:ln/>
        </p:spPr>
        <p:txBody>
          <a:bodyPr/>
          <a:lstStyle>
            <a:lvl1pPr>
              <a:defRPr/>
            </a:lvl1pPr>
          </a:lstStyle>
          <a:p>
            <a:pPr>
              <a:defRPr/>
            </a:pPr>
            <a:fld id="{E02EE6B9-F78E-4BAE-B619-D107FD08A64A}" type="slidenum">
              <a:rPr lang="en-US" altLang="en-US"/>
              <a:pPr>
                <a:defRPr/>
              </a:pPr>
              <a:t>‹#›</a:t>
            </a:fld>
            <a:endParaRPr lang="en-US" altLang="en-US"/>
          </a:p>
        </p:txBody>
      </p:sp>
      <p:sp>
        <p:nvSpPr>
          <p:cNvPr id="6" name="Rectangle 16">
            <a:extLst>
              <a:ext uri="{FF2B5EF4-FFF2-40B4-BE49-F238E27FC236}">
                <a16:creationId xmlns:a16="http://schemas.microsoft.com/office/drawing/2014/main" id="{76C6B862-3684-49F1-9253-E4BAE764ED64}"/>
              </a:ext>
            </a:extLst>
          </p:cNvPr>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743765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9CBBA3-3F53-42E4-98B7-9B195B22A0D4}"/>
              </a:ext>
            </a:extLst>
          </p:cNvPr>
          <p:cNvSpPr>
            <a:spLocks noGrp="1"/>
          </p:cNvSpPr>
          <p:nvPr>
            <p:ph type="title" orient="vert"/>
          </p:nvPr>
        </p:nvSpPr>
        <p:spPr>
          <a:xfrm>
            <a:off x="6629400" y="762000"/>
            <a:ext cx="2057400" cy="5105400"/>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53BB8DB-7506-4329-88A7-F56AA1C18919}"/>
              </a:ext>
            </a:extLst>
          </p:cNvPr>
          <p:cNvSpPr>
            <a:spLocks noGrp="1"/>
          </p:cNvSpPr>
          <p:nvPr>
            <p:ph type="body" orient="vert" idx="1"/>
          </p:nvPr>
        </p:nvSpPr>
        <p:spPr>
          <a:xfrm>
            <a:off x="457200" y="762000"/>
            <a:ext cx="6019800" cy="51054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2">
            <a:extLst>
              <a:ext uri="{FF2B5EF4-FFF2-40B4-BE49-F238E27FC236}">
                <a16:creationId xmlns:a16="http://schemas.microsoft.com/office/drawing/2014/main" id="{C6AE2618-30D7-4898-9741-C471C2AE68E9}"/>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3">
            <a:extLst>
              <a:ext uri="{FF2B5EF4-FFF2-40B4-BE49-F238E27FC236}">
                <a16:creationId xmlns:a16="http://schemas.microsoft.com/office/drawing/2014/main" id="{BA88A5FB-B174-45A4-B4F3-A38E4E6FF6A7}"/>
              </a:ext>
            </a:extLst>
          </p:cNvPr>
          <p:cNvSpPr>
            <a:spLocks noGrp="1" noChangeArrowheads="1"/>
          </p:cNvSpPr>
          <p:nvPr>
            <p:ph type="sldNum" sz="quarter" idx="11"/>
          </p:nvPr>
        </p:nvSpPr>
        <p:spPr>
          <a:ln/>
        </p:spPr>
        <p:txBody>
          <a:bodyPr/>
          <a:lstStyle>
            <a:lvl1pPr>
              <a:defRPr/>
            </a:lvl1pPr>
          </a:lstStyle>
          <a:p>
            <a:pPr>
              <a:defRPr/>
            </a:pPr>
            <a:fld id="{724D1AC3-1F74-43CA-A915-02850E9A802E}" type="slidenum">
              <a:rPr lang="en-US" altLang="en-US"/>
              <a:pPr>
                <a:defRPr/>
              </a:pPr>
              <a:t>‹#›</a:t>
            </a:fld>
            <a:endParaRPr lang="en-US" altLang="en-US"/>
          </a:p>
        </p:txBody>
      </p:sp>
      <p:sp>
        <p:nvSpPr>
          <p:cNvPr id="6" name="Rectangle 16">
            <a:extLst>
              <a:ext uri="{FF2B5EF4-FFF2-40B4-BE49-F238E27FC236}">
                <a16:creationId xmlns:a16="http://schemas.microsoft.com/office/drawing/2014/main" id="{85ADAC4C-C84E-4FBA-A93D-F8C27FD52FEE}"/>
              </a:ext>
            </a:extLst>
          </p:cNvPr>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398822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6FE0C-9A06-4E81-803E-CAA33CEE85D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2849A2A-05AC-47A7-B314-C0D9159EBDA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2">
            <a:extLst>
              <a:ext uri="{FF2B5EF4-FFF2-40B4-BE49-F238E27FC236}">
                <a16:creationId xmlns:a16="http://schemas.microsoft.com/office/drawing/2014/main" id="{3DF970D0-27D5-4F78-A0F0-DC8794CD6DA1}"/>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3">
            <a:extLst>
              <a:ext uri="{FF2B5EF4-FFF2-40B4-BE49-F238E27FC236}">
                <a16:creationId xmlns:a16="http://schemas.microsoft.com/office/drawing/2014/main" id="{529B654B-3460-43F1-AF74-EEBA719DAD49}"/>
              </a:ext>
            </a:extLst>
          </p:cNvPr>
          <p:cNvSpPr>
            <a:spLocks noGrp="1" noChangeArrowheads="1"/>
          </p:cNvSpPr>
          <p:nvPr>
            <p:ph type="sldNum" sz="quarter" idx="11"/>
          </p:nvPr>
        </p:nvSpPr>
        <p:spPr>
          <a:ln/>
        </p:spPr>
        <p:txBody>
          <a:bodyPr/>
          <a:lstStyle>
            <a:lvl1pPr>
              <a:defRPr/>
            </a:lvl1pPr>
          </a:lstStyle>
          <a:p>
            <a:pPr>
              <a:defRPr/>
            </a:pPr>
            <a:fld id="{BEBBFFA0-F460-41F8-9AC5-FCE7651BF5A4}" type="slidenum">
              <a:rPr lang="en-US" altLang="en-US"/>
              <a:pPr>
                <a:defRPr/>
              </a:pPr>
              <a:t>‹#›</a:t>
            </a:fld>
            <a:endParaRPr lang="en-US" altLang="en-US"/>
          </a:p>
        </p:txBody>
      </p:sp>
      <p:sp>
        <p:nvSpPr>
          <p:cNvPr id="6" name="Rectangle 16">
            <a:extLst>
              <a:ext uri="{FF2B5EF4-FFF2-40B4-BE49-F238E27FC236}">
                <a16:creationId xmlns:a16="http://schemas.microsoft.com/office/drawing/2014/main" id="{65D46153-2080-49C0-93D4-2E0EFB0A0356}"/>
              </a:ext>
            </a:extLst>
          </p:cNvPr>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568425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24254-05A8-4ADD-9E22-FFBAC77EBFDC}"/>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11E2E41-AD69-40F5-BE7D-FEF9D80AF63A}"/>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Rectangle 2">
            <a:extLst>
              <a:ext uri="{FF2B5EF4-FFF2-40B4-BE49-F238E27FC236}">
                <a16:creationId xmlns:a16="http://schemas.microsoft.com/office/drawing/2014/main" id="{B3D107C7-0638-4A49-85C4-3637EA36F4EE}"/>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3">
            <a:extLst>
              <a:ext uri="{FF2B5EF4-FFF2-40B4-BE49-F238E27FC236}">
                <a16:creationId xmlns:a16="http://schemas.microsoft.com/office/drawing/2014/main" id="{FBC6FB16-488B-4779-A886-166143644B69}"/>
              </a:ext>
            </a:extLst>
          </p:cNvPr>
          <p:cNvSpPr>
            <a:spLocks noGrp="1" noChangeArrowheads="1"/>
          </p:cNvSpPr>
          <p:nvPr>
            <p:ph type="sldNum" sz="quarter" idx="11"/>
          </p:nvPr>
        </p:nvSpPr>
        <p:spPr>
          <a:ln/>
        </p:spPr>
        <p:txBody>
          <a:bodyPr/>
          <a:lstStyle>
            <a:lvl1pPr>
              <a:defRPr/>
            </a:lvl1pPr>
          </a:lstStyle>
          <a:p>
            <a:pPr>
              <a:defRPr/>
            </a:pPr>
            <a:fld id="{5A7841B7-807A-4E86-9830-1065482619BC}" type="slidenum">
              <a:rPr lang="en-US" altLang="en-US"/>
              <a:pPr>
                <a:defRPr/>
              </a:pPr>
              <a:t>‹#›</a:t>
            </a:fld>
            <a:endParaRPr lang="en-US" altLang="en-US"/>
          </a:p>
        </p:txBody>
      </p:sp>
      <p:sp>
        <p:nvSpPr>
          <p:cNvPr id="6" name="Rectangle 16">
            <a:extLst>
              <a:ext uri="{FF2B5EF4-FFF2-40B4-BE49-F238E27FC236}">
                <a16:creationId xmlns:a16="http://schemas.microsoft.com/office/drawing/2014/main" id="{FED2D747-D929-4161-BF1E-E5C9927D83A7}"/>
              </a:ext>
            </a:extLst>
          </p:cNvPr>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113568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15F15-BCEF-45AD-9C67-3A74EF158B8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C3B72B4-47A9-49AA-99F4-99983C564C8B}"/>
              </a:ext>
            </a:extLst>
          </p:cNvPr>
          <p:cNvSpPr>
            <a:spLocks noGrp="1"/>
          </p:cNvSpPr>
          <p:nvPr>
            <p:ph sz="half" idx="1"/>
          </p:nvPr>
        </p:nvSpPr>
        <p:spPr>
          <a:xfrm>
            <a:off x="457200" y="1981200"/>
            <a:ext cx="4038600" cy="3886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44DBC4B-D8FE-45EC-AA2B-8CAFA42E917B}"/>
              </a:ext>
            </a:extLst>
          </p:cNvPr>
          <p:cNvSpPr>
            <a:spLocks noGrp="1"/>
          </p:cNvSpPr>
          <p:nvPr>
            <p:ph sz="half" idx="2"/>
          </p:nvPr>
        </p:nvSpPr>
        <p:spPr>
          <a:xfrm>
            <a:off x="4648200" y="1981200"/>
            <a:ext cx="4038600" cy="3886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2">
            <a:extLst>
              <a:ext uri="{FF2B5EF4-FFF2-40B4-BE49-F238E27FC236}">
                <a16:creationId xmlns:a16="http://schemas.microsoft.com/office/drawing/2014/main" id="{777442FF-6D5E-406E-B0AB-F4FA66D46CE6}"/>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3">
            <a:extLst>
              <a:ext uri="{FF2B5EF4-FFF2-40B4-BE49-F238E27FC236}">
                <a16:creationId xmlns:a16="http://schemas.microsoft.com/office/drawing/2014/main" id="{F6BC2242-2DC8-4EC5-A1DB-3933F78FA0A0}"/>
              </a:ext>
            </a:extLst>
          </p:cNvPr>
          <p:cNvSpPr>
            <a:spLocks noGrp="1" noChangeArrowheads="1"/>
          </p:cNvSpPr>
          <p:nvPr>
            <p:ph type="sldNum" sz="quarter" idx="11"/>
          </p:nvPr>
        </p:nvSpPr>
        <p:spPr>
          <a:ln/>
        </p:spPr>
        <p:txBody>
          <a:bodyPr/>
          <a:lstStyle>
            <a:lvl1pPr>
              <a:defRPr/>
            </a:lvl1pPr>
          </a:lstStyle>
          <a:p>
            <a:pPr>
              <a:defRPr/>
            </a:pPr>
            <a:fld id="{1049F930-54BE-4FF1-A4A3-ABABECBF2AFF}" type="slidenum">
              <a:rPr lang="en-US" altLang="en-US"/>
              <a:pPr>
                <a:defRPr/>
              </a:pPr>
              <a:t>‹#›</a:t>
            </a:fld>
            <a:endParaRPr lang="en-US" altLang="en-US"/>
          </a:p>
        </p:txBody>
      </p:sp>
      <p:sp>
        <p:nvSpPr>
          <p:cNvPr id="7" name="Rectangle 16">
            <a:extLst>
              <a:ext uri="{FF2B5EF4-FFF2-40B4-BE49-F238E27FC236}">
                <a16:creationId xmlns:a16="http://schemas.microsoft.com/office/drawing/2014/main" id="{0A480CF6-D8A5-4B81-B38B-9228EA44627B}"/>
              </a:ext>
            </a:extLst>
          </p:cNvPr>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378947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843BF-3259-4779-BFEC-49435A7CBB7A}"/>
              </a:ext>
            </a:extLst>
          </p:cNvPr>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D708E17-F099-4F33-AF60-6F08E4515F5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877C239-3286-43CB-A2E0-474980421B8C}"/>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C78D1D3-3422-4B83-B19C-1C2162ACFB21}"/>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27F8F9E-CC13-422E-8116-D9EF555F089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2">
            <a:extLst>
              <a:ext uri="{FF2B5EF4-FFF2-40B4-BE49-F238E27FC236}">
                <a16:creationId xmlns:a16="http://schemas.microsoft.com/office/drawing/2014/main" id="{0C8A61AD-CEC4-49ED-8271-D197C8512381}"/>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8" name="Rectangle 3">
            <a:extLst>
              <a:ext uri="{FF2B5EF4-FFF2-40B4-BE49-F238E27FC236}">
                <a16:creationId xmlns:a16="http://schemas.microsoft.com/office/drawing/2014/main" id="{0E210323-F24F-44CA-895F-BBDD0376CFC3}"/>
              </a:ext>
            </a:extLst>
          </p:cNvPr>
          <p:cNvSpPr>
            <a:spLocks noGrp="1" noChangeArrowheads="1"/>
          </p:cNvSpPr>
          <p:nvPr>
            <p:ph type="sldNum" sz="quarter" idx="11"/>
          </p:nvPr>
        </p:nvSpPr>
        <p:spPr>
          <a:ln/>
        </p:spPr>
        <p:txBody>
          <a:bodyPr/>
          <a:lstStyle>
            <a:lvl1pPr>
              <a:defRPr/>
            </a:lvl1pPr>
          </a:lstStyle>
          <a:p>
            <a:pPr>
              <a:defRPr/>
            </a:pPr>
            <a:fld id="{4348EA61-7C8E-4BD6-BC00-A8E1145ED7AC}" type="slidenum">
              <a:rPr lang="en-US" altLang="en-US"/>
              <a:pPr>
                <a:defRPr/>
              </a:pPr>
              <a:t>‹#›</a:t>
            </a:fld>
            <a:endParaRPr lang="en-US" altLang="en-US"/>
          </a:p>
        </p:txBody>
      </p:sp>
      <p:sp>
        <p:nvSpPr>
          <p:cNvPr id="9" name="Rectangle 16">
            <a:extLst>
              <a:ext uri="{FF2B5EF4-FFF2-40B4-BE49-F238E27FC236}">
                <a16:creationId xmlns:a16="http://schemas.microsoft.com/office/drawing/2014/main" id="{FCF37C86-A3FB-4F14-9927-FDEAC0C8F038}"/>
              </a:ext>
            </a:extLst>
          </p:cNvPr>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682313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6A89D-38B3-4F7D-AEDF-630C99946B86}"/>
              </a:ext>
            </a:extLst>
          </p:cNvPr>
          <p:cNvSpPr>
            <a:spLocks noGrp="1"/>
          </p:cNvSpPr>
          <p:nvPr>
            <p:ph type="title"/>
          </p:nvPr>
        </p:nvSpPr>
        <p:spPr/>
        <p:txBody>
          <a:bodyPr/>
          <a:lstStyle/>
          <a:p>
            <a:r>
              <a:rPr lang="en-US"/>
              <a:t>Click to edit Master title style</a:t>
            </a:r>
            <a:endParaRPr lang="en-GB"/>
          </a:p>
        </p:txBody>
      </p:sp>
      <p:sp>
        <p:nvSpPr>
          <p:cNvPr id="3" name="Rectangle 2">
            <a:extLst>
              <a:ext uri="{FF2B5EF4-FFF2-40B4-BE49-F238E27FC236}">
                <a16:creationId xmlns:a16="http://schemas.microsoft.com/office/drawing/2014/main" id="{8C69AD58-991D-4B1E-92FA-2933E0A754A8}"/>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4" name="Rectangle 3">
            <a:extLst>
              <a:ext uri="{FF2B5EF4-FFF2-40B4-BE49-F238E27FC236}">
                <a16:creationId xmlns:a16="http://schemas.microsoft.com/office/drawing/2014/main" id="{9ECC23F3-E392-4A40-9EB3-E2BA18183285}"/>
              </a:ext>
            </a:extLst>
          </p:cNvPr>
          <p:cNvSpPr>
            <a:spLocks noGrp="1" noChangeArrowheads="1"/>
          </p:cNvSpPr>
          <p:nvPr>
            <p:ph type="sldNum" sz="quarter" idx="11"/>
          </p:nvPr>
        </p:nvSpPr>
        <p:spPr>
          <a:ln/>
        </p:spPr>
        <p:txBody>
          <a:bodyPr/>
          <a:lstStyle>
            <a:lvl1pPr>
              <a:defRPr/>
            </a:lvl1pPr>
          </a:lstStyle>
          <a:p>
            <a:pPr>
              <a:defRPr/>
            </a:pPr>
            <a:fld id="{E1527E8B-9AD0-496F-9265-E8D99B1198FB}" type="slidenum">
              <a:rPr lang="en-US" altLang="en-US"/>
              <a:pPr>
                <a:defRPr/>
              </a:pPr>
              <a:t>‹#›</a:t>
            </a:fld>
            <a:endParaRPr lang="en-US" altLang="en-US"/>
          </a:p>
        </p:txBody>
      </p:sp>
      <p:sp>
        <p:nvSpPr>
          <p:cNvPr id="5" name="Rectangle 16">
            <a:extLst>
              <a:ext uri="{FF2B5EF4-FFF2-40B4-BE49-F238E27FC236}">
                <a16:creationId xmlns:a16="http://schemas.microsoft.com/office/drawing/2014/main" id="{C46A8D85-12EF-4DCE-88D9-63FD5DE0FDAC}"/>
              </a:ext>
            </a:extLst>
          </p:cNvPr>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111811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11252444-F97D-4D7D-9F59-818AA8804D75}"/>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3" name="Rectangle 3">
            <a:extLst>
              <a:ext uri="{FF2B5EF4-FFF2-40B4-BE49-F238E27FC236}">
                <a16:creationId xmlns:a16="http://schemas.microsoft.com/office/drawing/2014/main" id="{764DDCEE-4497-4609-AA96-2787995B0885}"/>
              </a:ext>
            </a:extLst>
          </p:cNvPr>
          <p:cNvSpPr>
            <a:spLocks noGrp="1" noChangeArrowheads="1"/>
          </p:cNvSpPr>
          <p:nvPr>
            <p:ph type="sldNum" sz="quarter" idx="11"/>
          </p:nvPr>
        </p:nvSpPr>
        <p:spPr>
          <a:ln/>
        </p:spPr>
        <p:txBody>
          <a:bodyPr/>
          <a:lstStyle>
            <a:lvl1pPr>
              <a:defRPr/>
            </a:lvl1pPr>
          </a:lstStyle>
          <a:p>
            <a:pPr>
              <a:defRPr/>
            </a:pPr>
            <a:fld id="{34F58CFF-05E0-411E-869E-9FA0D8FA72D7}" type="slidenum">
              <a:rPr lang="en-US" altLang="en-US"/>
              <a:pPr>
                <a:defRPr/>
              </a:pPr>
              <a:t>‹#›</a:t>
            </a:fld>
            <a:endParaRPr lang="en-US" altLang="en-US"/>
          </a:p>
        </p:txBody>
      </p:sp>
      <p:sp>
        <p:nvSpPr>
          <p:cNvPr id="4" name="Rectangle 16">
            <a:extLst>
              <a:ext uri="{FF2B5EF4-FFF2-40B4-BE49-F238E27FC236}">
                <a16:creationId xmlns:a16="http://schemas.microsoft.com/office/drawing/2014/main" id="{0A0C59EC-6DEA-4E65-BEA3-976F3A6CAC23}"/>
              </a:ext>
            </a:extLst>
          </p:cNvPr>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648288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4129A-3441-4EAB-A5CD-0965A083FB3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31D3311-1BEF-481C-95EC-17602534920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067DB38-A6B1-41EE-8E42-D32D6CA1B95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2">
            <a:extLst>
              <a:ext uri="{FF2B5EF4-FFF2-40B4-BE49-F238E27FC236}">
                <a16:creationId xmlns:a16="http://schemas.microsoft.com/office/drawing/2014/main" id="{0EB58BE3-0B75-4C2A-BC85-ABD7D81A4080}"/>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3">
            <a:extLst>
              <a:ext uri="{FF2B5EF4-FFF2-40B4-BE49-F238E27FC236}">
                <a16:creationId xmlns:a16="http://schemas.microsoft.com/office/drawing/2014/main" id="{658AB563-D8CC-456D-96AE-72AF3CABEF7B}"/>
              </a:ext>
            </a:extLst>
          </p:cNvPr>
          <p:cNvSpPr>
            <a:spLocks noGrp="1" noChangeArrowheads="1"/>
          </p:cNvSpPr>
          <p:nvPr>
            <p:ph type="sldNum" sz="quarter" idx="11"/>
          </p:nvPr>
        </p:nvSpPr>
        <p:spPr>
          <a:ln/>
        </p:spPr>
        <p:txBody>
          <a:bodyPr/>
          <a:lstStyle>
            <a:lvl1pPr>
              <a:defRPr/>
            </a:lvl1pPr>
          </a:lstStyle>
          <a:p>
            <a:pPr>
              <a:defRPr/>
            </a:pPr>
            <a:fld id="{CC52BEE3-CE68-4EB1-8F3E-89CCFE9ECC78}" type="slidenum">
              <a:rPr lang="en-US" altLang="en-US"/>
              <a:pPr>
                <a:defRPr/>
              </a:pPr>
              <a:t>‹#›</a:t>
            </a:fld>
            <a:endParaRPr lang="en-US" altLang="en-US"/>
          </a:p>
        </p:txBody>
      </p:sp>
      <p:sp>
        <p:nvSpPr>
          <p:cNvPr id="7" name="Rectangle 16">
            <a:extLst>
              <a:ext uri="{FF2B5EF4-FFF2-40B4-BE49-F238E27FC236}">
                <a16:creationId xmlns:a16="http://schemas.microsoft.com/office/drawing/2014/main" id="{E7DD9B2E-0BF0-4F8C-8ED5-6A97495E3A1A}"/>
              </a:ext>
            </a:extLst>
          </p:cNvPr>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170544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9EB8A-1B00-4E22-8CA7-431CA386B83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2BC62EA-0E8F-4007-84EC-23455E45109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a:extLst>
              <a:ext uri="{FF2B5EF4-FFF2-40B4-BE49-F238E27FC236}">
                <a16:creationId xmlns:a16="http://schemas.microsoft.com/office/drawing/2014/main" id="{6D7B09D0-1627-4904-9F77-1B561205EFC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2">
            <a:extLst>
              <a:ext uri="{FF2B5EF4-FFF2-40B4-BE49-F238E27FC236}">
                <a16:creationId xmlns:a16="http://schemas.microsoft.com/office/drawing/2014/main" id="{9D2E41B1-01DB-423F-AAF3-B67D12D92605}"/>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3">
            <a:extLst>
              <a:ext uri="{FF2B5EF4-FFF2-40B4-BE49-F238E27FC236}">
                <a16:creationId xmlns:a16="http://schemas.microsoft.com/office/drawing/2014/main" id="{F71E82B3-7568-4E14-9079-97AEEACB2F37}"/>
              </a:ext>
            </a:extLst>
          </p:cNvPr>
          <p:cNvSpPr>
            <a:spLocks noGrp="1" noChangeArrowheads="1"/>
          </p:cNvSpPr>
          <p:nvPr>
            <p:ph type="sldNum" sz="quarter" idx="11"/>
          </p:nvPr>
        </p:nvSpPr>
        <p:spPr>
          <a:ln/>
        </p:spPr>
        <p:txBody>
          <a:bodyPr/>
          <a:lstStyle>
            <a:lvl1pPr>
              <a:defRPr/>
            </a:lvl1pPr>
          </a:lstStyle>
          <a:p>
            <a:pPr>
              <a:defRPr/>
            </a:pPr>
            <a:fld id="{051F7868-411B-4BE8-8311-6BFF6D4DF4D2}" type="slidenum">
              <a:rPr lang="en-US" altLang="en-US"/>
              <a:pPr>
                <a:defRPr/>
              </a:pPr>
              <a:t>‹#›</a:t>
            </a:fld>
            <a:endParaRPr lang="en-US" altLang="en-US"/>
          </a:p>
        </p:txBody>
      </p:sp>
      <p:sp>
        <p:nvSpPr>
          <p:cNvPr id="7" name="Rectangle 16">
            <a:extLst>
              <a:ext uri="{FF2B5EF4-FFF2-40B4-BE49-F238E27FC236}">
                <a16:creationId xmlns:a16="http://schemas.microsoft.com/office/drawing/2014/main" id="{95F9F007-CFBD-4FAF-9381-6F2C6C767377}"/>
              </a:ext>
            </a:extLst>
          </p:cNvPr>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795105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C5CF056-0F80-4719-9EFA-B2B8AD1510FD}"/>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atin typeface="Arial" panose="020B0604020202020204" pitchFamily="34" charset="0"/>
              </a:defRPr>
            </a:lvl1pPr>
          </a:lstStyle>
          <a:p>
            <a:pPr>
              <a:defRPr/>
            </a:pPr>
            <a:endParaRPr lang="en-US" altLang="en-US"/>
          </a:p>
        </p:txBody>
      </p:sp>
      <p:sp>
        <p:nvSpPr>
          <p:cNvPr id="3075" name="Rectangle 3">
            <a:extLst>
              <a:ext uri="{FF2B5EF4-FFF2-40B4-BE49-F238E27FC236}">
                <a16:creationId xmlns:a16="http://schemas.microsoft.com/office/drawing/2014/main" id="{7E02776C-D68F-423B-A68E-A39DD1C8AE17}"/>
              </a:ext>
            </a:extLst>
          </p:cNvPr>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atin typeface="+mj-lt"/>
              </a:defRPr>
            </a:lvl1pPr>
          </a:lstStyle>
          <a:p>
            <a:pPr>
              <a:defRPr/>
            </a:pPr>
            <a:fld id="{D1FA49C1-2B61-4ED9-B3D9-08868728AE5D}" type="slidenum">
              <a:rPr lang="en-US" altLang="en-US"/>
              <a:pPr>
                <a:defRPr/>
              </a:pPr>
              <a:t>‹#›</a:t>
            </a:fld>
            <a:endParaRPr lang="en-US" altLang="en-US"/>
          </a:p>
        </p:txBody>
      </p:sp>
      <p:grpSp>
        <p:nvGrpSpPr>
          <p:cNvPr id="1028" name="Group 4">
            <a:extLst>
              <a:ext uri="{FF2B5EF4-FFF2-40B4-BE49-F238E27FC236}">
                <a16:creationId xmlns:a16="http://schemas.microsoft.com/office/drawing/2014/main" id="{8D18CDA5-D3D9-4667-876F-784B7CC78FC3}"/>
              </a:ext>
            </a:extLst>
          </p:cNvPr>
          <p:cNvGrpSpPr>
            <a:grpSpLocks/>
          </p:cNvGrpSpPr>
          <p:nvPr/>
        </p:nvGrpSpPr>
        <p:grpSpPr bwMode="auto">
          <a:xfrm>
            <a:off x="0" y="0"/>
            <a:ext cx="9144000" cy="546100"/>
            <a:chOff x="0" y="0"/>
            <a:chExt cx="5760" cy="344"/>
          </a:xfrm>
        </p:grpSpPr>
        <p:sp>
          <p:nvSpPr>
            <p:cNvPr id="1032" name="Rectangle 5">
              <a:extLst>
                <a:ext uri="{FF2B5EF4-FFF2-40B4-BE49-F238E27FC236}">
                  <a16:creationId xmlns:a16="http://schemas.microsoft.com/office/drawing/2014/main" id="{42B7237B-3277-4573-B021-8D3FFD31B6F1}"/>
                </a:ext>
              </a:extLst>
            </p:cNvPr>
            <p:cNvSpPr>
              <a:spLocks noChangeArrowheads="1"/>
            </p:cNvSpPr>
            <p:nvPr/>
          </p:nvSpPr>
          <p:spPr bwMode="auto">
            <a:xfrm>
              <a:off x="0" y="0"/>
              <a:ext cx="180" cy="336"/>
            </a:xfrm>
            <a:prstGeom prst="rect">
              <a:avLst/>
            </a:prstGeom>
            <a:gradFill rotWithShape="0">
              <a:gsLst>
                <a:gs pos="0">
                  <a:schemeClr va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eaLnBrk="1" hangingPunct="1"/>
              <a:endParaRPr lang="en-US" altLang="en-US">
                <a:latin typeface="Times New Roman" panose="02020603050405020304" pitchFamily="18" charset="0"/>
              </a:endParaRPr>
            </a:p>
          </p:txBody>
        </p:sp>
        <p:sp>
          <p:nvSpPr>
            <p:cNvPr id="1033" name="Rectangle 6">
              <a:extLst>
                <a:ext uri="{FF2B5EF4-FFF2-40B4-BE49-F238E27FC236}">
                  <a16:creationId xmlns:a16="http://schemas.microsoft.com/office/drawing/2014/main" id="{D0EE08AD-BA54-47E5-BD90-EDB6B1324D2A}"/>
                </a:ext>
              </a:extLst>
            </p:cNvPr>
            <p:cNvSpPr>
              <a:spLocks noChangeArrowheads="1"/>
            </p:cNvSpPr>
            <p:nvPr/>
          </p:nvSpPr>
          <p:spPr bwMode="auto">
            <a:xfrm>
              <a:off x="260" y="85"/>
              <a:ext cx="5500" cy="173"/>
            </a:xfrm>
            <a:prstGeom prst="rect">
              <a:avLst/>
            </a:prstGeom>
            <a:gradFill rotWithShape="0">
              <a:gsLst>
                <a:gs pos="0">
                  <a:schemeClr val="accent1"/>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sp>
          <p:nvSpPr>
            <p:cNvPr id="1034" name="Rectangle 7">
              <a:extLst>
                <a:ext uri="{FF2B5EF4-FFF2-40B4-BE49-F238E27FC236}">
                  <a16:creationId xmlns:a16="http://schemas.microsoft.com/office/drawing/2014/main" id="{FF69E4D6-4A5F-4F3D-8E6E-69388A8DCDE0}"/>
                </a:ext>
              </a:extLst>
            </p:cNvPr>
            <p:cNvSpPr>
              <a:spLocks noChangeArrowheads="1"/>
            </p:cNvSpPr>
            <p:nvPr/>
          </p:nvSpPr>
          <p:spPr bwMode="auto">
            <a:xfrm>
              <a:off x="258" y="85"/>
              <a:ext cx="87" cy="89"/>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sz="1800">
                <a:solidFill>
                  <a:schemeClr val="hlink"/>
                </a:solidFill>
                <a:latin typeface="Arial" panose="020B0604020202020204" pitchFamily="34" charset="0"/>
              </a:endParaRPr>
            </a:p>
          </p:txBody>
        </p:sp>
        <p:sp>
          <p:nvSpPr>
            <p:cNvPr id="1035" name="Rectangle 8">
              <a:extLst>
                <a:ext uri="{FF2B5EF4-FFF2-40B4-BE49-F238E27FC236}">
                  <a16:creationId xmlns:a16="http://schemas.microsoft.com/office/drawing/2014/main" id="{920B7969-6248-4B21-A6E5-1FA8EFF2AB67}"/>
                </a:ext>
              </a:extLst>
            </p:cNvPr>
            <p:cNvSpPr>
              <a:spLocks noChangeArrowheads="1"/>
            </p:cNvSpPr>
            <p:nvPr/>
          </p:nvSpPr>
          <p:spPr bwMode="auto">
            <a:xfrm>
              <a:off x="345" y="0"/>
              <a:ext cx="88" cy="87"/>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sz="1800">
                <a:solidFill>
                  <a:schemeClr val="hlink"/>
                </a:solidFill>
                <a:latin typeface="Arial" panose="020B0604020202020204" pitchFamily="34" charset="0"/>
              </a:endParaRPr>
            </a:p>
          </p:txBody>
        </p:sp>
        <p:sp>
          <p:nvSpPr>
            <p:cNvPr id="1036" name="Rectangle 9">
              <a:extLst>
                <a:ext uri="{FF2B5EF4-FFF2-40B4-BE49-F238E27FC236}">
                  <a16:creationId xmlns:a16="http://schemas.microsoft.com/office/drawing/2014/main" id="{292436EF-ABE7-45D2-BEF3-E1D8A15AAA83}"/>
                </a:ext>
              </a:extLst>
            </p:cNvPr>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sz="1800">
                <a:solidFill>
                  <a:schemeClr val="accent2"/>
                </a:solidFill>
                <a:latin typeface="Arial" panose="020B0604020202020204" pitchFamily="34" charset="0"/>
              </a:endParaRPr>
            </a:p>
          </p:txBody>
        </p:sp>
        <p:sp>
          <p:nvSpPr>
            <p:cNvPr id="1037" name="Rectangle 10">
              <a:extLst>
                <a:ext uri="{FF2B5EF4-FFF2-40B4-BE49-F238E27FC236}">
                  <a16:creationId xmlns:a16="http://schemas.microsoft.com/office/drawing/2014/main" id="{332159AE-D83F-4DC5-AE4E-98A07C468FE0}"/>
                </a:ext>
              </a:extLst>
            </p:cNvPr>
            <p:cNvSpPr>
              <a:spLocks noChangeArrowheads="1"/>
            </p:cNvSpPr>
            <p:nvPr/>
          </p:nvSpPr>
          <p:spPr bwMode="auto">
            <a:xfrm>
              <a:off x="173" y="173"/>
              <a:ext cx="86" cy="87"/>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sz="1800">
                <a:solidFill>
                  <a:schemeClr val="hlink"/>
                </a:solidFill>
                <a:latin typeface="Arial" panose="020B0604020202020204" pitchFamily="34" charset="0"/>
              </a:endParaRPr>
            </a:p>
          </p:txBody>
        </p:sp>
        <p:sp>
          <p:nvSpPr>
            <p:cNvPr id="1038" name="Rectangle 11">
              <a:extLst>
                <a:ext uri="{FF2B5EF4-FFF2-40B4-BE49-F238E27FC236}">
                  <a16:creationId xmlns:a16="http://schemas.microsoft.com/office/drawing/2014/main" id="{D57A2B5B-73C9-4BCC-8ABA-7DE7EB3FBB20}"/>
                </a:ext>
              </a:extLst>
            </p:cNvPr>
            <p:cNvSpPr>
              <a:spLocks noChangeArrowheads="1"/>
            </p:cNvSpPr>
            <p:nvPr/>
          </p:nvSpPr>
          <p:spPr bwMode="auto">
            <a:xfrm>
              <a:off x="83" y="86"/>
              <a:ext cx="89" cy="8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sp>
          <p:nvSpPr>
            <p:cNvPr id="1039" name="Rectangle 12">
              <a:extLst>
                <a:ext uri="{FF2B5EF4-FFF2-40B4-BE49-F238E27FC236}">
                  <a16:creationId xmlns:a16="http://schemas.microsoft.com/office/drawing/2014/main" id="{033FCA26-8369-432E-AD10-D6AD6608BE54}"/>
                </a:ext>
              </a:extLst>
            </p:cNvPr>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sz="1800">
                <a:solidFill>
                  <a:schemeClr val="accent2"/>
                </a:solidFill>
                <a:latin typeface="Arial" panose="020B0604020202020204" pitchFamily="34" charset="0"/>
              </a:endParaRPr>
            </a:p>
          </p:txBody>
        </p:sp>
        <p:sp>
          <p:nvSpPr>
            <p:cNvPr id="1040" name="Rectangle 13">
              <a:extLst>
                <a:ext uri="{FF2B5EF4-FFF2-40B4-BE49-F238E27FC236}">
                  <a16:creationId xmlns:a16="http://schemas.microsoft.com/office/drawing/2014/main" id="{0FA2A2EC-A4C8-42E8-860B-2F86DBBCB132}"/>
                </a:ext>
              </a:extLst>
            </p:cNvPr>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sz="1800">
                <a:solidFill>
                  <a:schemeClr val="accent2"/>
                </a:solidFill>
                <a:latin typeface="Arial" panose="020B0604020202020204" pitchFamily="34" charset="0"/>
              </a:endParaRPr>
            </a:p>
          </p:txBody>
        </p:sp>
      </p:grpSp>
      <p:sp>
        <p:nvSpPr>
          <p:cNvPr id="1029" name="Rectangle 14">
            <a:extLst>
              <a:ext uri="{FF2B5EF4-FFF2-40B4-BE49-F238E27FC236}">
                <a16:creationId xmlns:a16="http://schemas.microsoft.com/office/drawing/2014/main" id="{20BBBE39-858C-4FAE-9771-08BB25785022}"/>
              </a:ext>
            </a:extLst>
          </p:cNvPr>
          <p:cNvSpPr>
            <a:spLocks noGrp="1" noChangeArrowheads="1"/>
          </p:cNvSpPr>
          <p:nvPr>
            <p:ph type="title"/>
          </p:nvPr>
        </p:nvSpPr>
        <p:spPr bwMode="auto">
          <a:xfrm>
            <a:off x="457200" y="7620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0" name="Rectangle 15">
            <a:extLst>
              <a:ext uri="{FF2B5EF4-FFF2-40B4-BE49-F238E27FC236}">
                <a16:creationId xmlns:a16="http://schemas.microsoft.com/office/drawing/2014/main" id="{DF27DBAE-F92E-44EC-AE18-1A118F47760F}"/>
              </a:ext>
            </a:extLst>
          </p:cNvPr>
          <p:cNvSpPr>
            <a:spLocks noGrp="1" noChangeArrowheads="1"/>
          </p:cNvSpPr>
          <p:nvPr>
            <p:ph type="body" idx="1"/>
          </p:nvPr>
        </p:nvSpPr>
        <p:spPr bwMode="auto">
          <a:xfrm>
            <a:off x="457200" y="1981200"/>
            <a:ext cx="82296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88" name="Rectangle 16">
            <a:extLst>
              <a:ext uri="{FF2B5EF4-FFF2-40B4-BE49-F238E27FC236}">
                <a16:creationId xmlns:a16="http://schemas.microsoft.com/office/drawing/2014/main" id="{2057DF0E-BD1E-407B-A096-601322B11F7F}"/>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defRPr>
            </a:lvl1pPr>
          </a:lstStyle>
          <a:p>
            <a:pPr>
              <a:defRPr/>
            </a:pPr>
            <a:endParaRPr lang="en-US" altLang="en-US"/>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3600" kern="12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Arial Black" panose="020B0A04020102020204" pitchFamily="34" charset="0"/>
        </a:defRPr>
      </a:lvl2pPr>
      <a:lvl3pPr algn="l" rtl="0" eaLnBrk="0" fontAlgn="base" hangingPunct="0">
        <a:spcBef>
          <a:spcPct val="0"/>
        </a:spcBef>
        <a:spcAft>
          <a:spcPct val="0"/>
        </a:spcAft>
        <a:defRPr sz="3600">
          <a:solidFill>
            <a:schemeClr val="tx1"/>
          </a:solidFill>
          <a:latin typeface="Arial Black" panose="020B0A04020102020204" pitchFamily="34" charset="0"/>
        </a:defRPr>
      </a:lvl3pPr>
      <a:lvl4pPr algn="l" rtl="0" eaLnBrk="0" fontAlgn="base" hangingPunct="0">
        <a:spcBef>
          <a:spcPct val="0"/>
        </a:spcBef>
        <a:spcAft>
          <a:spcPct val="0"/>
        </a:spcAft>
        <a:defRPr sz="3600">
          <a:solidFill>
            <a:schemeClr val="tx1"/>
          </a:solidFill>
          <a:latin typeface="Arial Black" panose="020B0A04020102020204" pitchFamily="34" charset="0"/>
        </a:defRPr>
      </a:lvl4pPr>
      <a:lvl5pPr algn="l" rtl="0" eaLnBrk="0" fontAlgn="base" hangingPunct="0">
        <a:spcBef>
          <a:spcPct val="0"/>
        </a:spcBef>
        <a:spcAft>
          <a:spcPct val="0"/>
        </a:spcAft>
        <a:defRPr sz="3600">
          <a:solidFill>
            <a:schemeClr val="tx1"/>
          </a:solidFill>
          <a:latin typeface="Arial Black" panose="020B0A04020102020204" pitchFamily="34" charset="0"/>
        </a:defRPr>
      </a:lvl5pPr>
      <a:lvl6pPr marL="457200" algn="l" rtl="0" fontAlgn="base">
        <a:spcBef>
          <a:spcPct val="0"/>
        </a:spcBef>
        <a:spcAft>
          <a:spcPct val="0"/>
        </a:spcAft>
        <a:defRPr sz="3600">
          <a:solidFill>
            <a:schemeClr val="tx1"/>
          </a:solidFill>
          <a:latin typeface="Arial Black" panose="020B0A04020102020204" pitchFamily="34" charset="0"/>
        </a:defRPr>
      </a:lvl6pPr>
      <a:lvl7pPr marL="914400" algn="l" rtl="0" fontAlgn="base">
        <a:spcBef>
          <a:spcPct val="0"/>
        </a:spcBef>
        <a:spcAft>
          <a:spcPct val="0"/>
        </a:spcAft>
        <a:defRPr sz="3600">
          <a:solidFill>
            <a:schemeClr val="tx1"/>
          </a:solidFill>
          <a:latin typeface="Arial Black" panose="020B0A04020102020204" pitchFamily="34" charset="0"/>
        </a:defRPr>
      </a:lvl7pPr>
      <a:lvl8pPr marL="1371600" algn="l" rtl="0" fontAlgn="base">
        <a:spcBef>
          <a:spcPct val="0"/>
        </a:spcBef>
        <a:spcAft>
          <a:spcPct val="0"/>
        </a:spcAft>
        <a:defRPr sz="3600">
          <a:solidFill>
            <a:schemeClr val="tx1"/>
          </a:solidFill>
          <a:latin typeface="Arial Black" panose="020B0A04020102020204" pitchFamily="34" charset="0"/>
        </a:defRPr>
      </a:lvl8pPr>
      <a:lvl9pPr marL="1828800" algn="l" rtl="0" fontAlgn="base">
        <a:spcBef>
          <a:spcPct val="0"/>
        </a:spcBef>
        <a:spcAft>
          <a:spcPct val="0"/>
        </a:spcAft>
        <a:defRPr sz="3600">
          <a:solidFill>
            <a:schemeClr val="tx1"/>
          </a:solidFill>
          <a:latin typeface="Arial Black" panose="020B0A04020102020204" pitchFamily="34" charset="0"/>
        </a:defRPr>
      </a:lvl9pPr>
    </p:titleStyle>
    <p:bodyStyle>
      <a:lvl1pPr marL="342900" indent="-342900" algn="l" rtl="0" eaLnBrk="0" fontAlgn="base" hangingPunct="0">
        <a:spcBef>
          <a:spcPct val="20000"/>
        </a:spcBef>
        <a:spcAft>
          <a:spcPct val="0"/>
        </a:spcAft>
        <a:buClr>
          <a:schemeClr val="accent1"/>
        </a:buClr>
        <a:buSzPct val="75000"/>
        <a:buFont typeface="Wingdings" panose="05000000000000000000" pitchFamily="2" charset="2"/>
        <a:buChar char="n"/>
        <a:defRPr sz="30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sz="2000" kern="1200">
          <a:solidFill>
            <a:schemeClr val="tx1"/>
          </a:solidFill>
          <a:latin typeface="+mj-lt"/>
          <a:ea typeface="+mn-ea"/>
          <a:cs typeface="+mn-cs"/>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n"/>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kern="1200">
          <a:solidFill>
            <a:schemeClr val="tx1"/>
          </a:solidFill>
          <a:latin typeface="+mj-lt"/>
          <a:ea typeface="+mn-ea"/>
          <a:cs typeface="+mn-cs"/>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7E1B6C2B-2AA9-4733-838C-2807844D774B}"/>
              </a:ext>
            </a:extLst>
          </p:cNvPr>
          <p:cNvSpPr>
            <a:spLocks noGrp="1" noChangeArrowheads="1"/>
          </p:cNvSpPr>
          <p:nvPr>
            <p:ph type="ctrTitle"/>
          </p:nvPr>
        </p:nvSpPr>
        <p:spPr/>
        <p:txBody>
          <a:bodyPr/>
          <a:lstStyle/>
          <a:p>
            <a:pPr eaLnBrk="1" hangingPunct="1"/>
            <a:r>
              <a:rPr lang="en-US" altLang="en-US" dirty="0"/>
              <a:t>Advanced Pharmaceutical Analysis</a:t>
            </a:r>
          </a:p>
        </p:txBody>
      </p:sp>
      <p:sp>
        <p:nvSpPr>
          <p:cNvPr id="3075" name="Rectangle 3">
            <a:extLst>
              <a:ext uri="{FF2B5EF4-FFF2-40B4-BE49-F238E27FC236}">
                <a16:creationId xmlns:a16="http://schemas.microsoft.com/office/drawing/2014/main" id="{C6A930BB-D92F-4DB0-8815-B1F573867B4D}"/>
              </a:ext>
            </a:extLst>
          </p:cNvPr>
          <p:cNvSpPr>
            <a:spLocks noGrp="1" noChangeArrowheads="1"/>
          </p:cNvSpPr>
          <p:nvPr>
            <p:ph type="subTitle" idx="1"/>
          </p:nvPr>
        </p:nvSpPr>
        <p:spPr/>
        <p:txBody>
          <a:bodyPr/>
          <a:lstStyle/>
          <a:p>
            <a:pPr eaLnBrk="1" hangingPunct="1"/>
            <a:r>
              <a:rPr lang="en-US" altLang="en-US" b="1" dirty="0"/>
              <a:t>Introduction to Spectroscopy</a:t>
            </a:r>
          </a:p>
          <a:p>
            <a:pPr eaLnBrk="1" hangingPunct="1"/>
            <a:endParaRPr lang="en-US" altLang="en-US" b="1" dirty="0"/>
          </a:p>
          <a:p>
            <a:pPr eaLnBrk="1" hangingPunct="1"/>
            <a:r>
              <a:rPr lang="en-US" altLang="en-US" b="1" dirty="0"/>
              <a:t>Dr. Mohammed Al </a:t>
            </a:r>
            <a:r>
              <a:rPr lang="en-US" altLang="en-US" b="1" dirty="0" err="1"/>
              <a:t>Amiedy</a:t>
            </a:r>
            <a:endParaRPr lang="en-US" alt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4748328F-BB8D-48A9-B55F-17C98147C412}"/>
              </a:ext>
            </a:extLst>
          </p:cNvPr>
          <p:cNvSpPr>
            <a:spLocks noGrp="1" noChangeArrowheads="1"/>
          </p:cNvSpPr>
          <p:nvPr>
            <p:ph type="title"/>
          </p:nvPr>
        </p:nvSpPr>
        <p:spPr/>
        <p:txBody>
          <a:bodyPr/>
          <a:lstStyle/>
          <a:p>
            <a:pPr eaLnBrk="1" hangingPunct="1"/>
            <a:r>
              <a:rPr lang="en-GB" dirty="0"/>
              <a:t>The Nature of Matter</a:t>
            </a:r>
            <a:endParaRPr lang="en-US" altLang="en-US" dirty="0"/>
          </a:p>
        </p:txBody>
      </p:sp>
      <p:sp>
        <p:nvSpPr>
          <p:cNvPr id="13315" name="Rectangle 3">
            <a:extLst>
              <a:ext uri="{FF2B5EF4-FFF2-40B4-BE49-F238E27FC236}">
                <a16:creationId xmlns:a16="http://schemas.microsoft.com/office/drawing/2014/main" id="{C332C82A-28A0-4DA1-9B7C-7B16691112B7}"/>
              </a:ext>
            </a:extLst>
          </p:cNvPr>
          <p:cNvSpPr>
            <a:spLocks noGrp="1" noChangeArrowheads="1"/>
          </p:cNvSpPr>
          <p:nvPr>
            <p:ph type="body" idx="1"/>
          </p:nvPr>
        </p:nvSpPr>
        <p:spPr/>
        <p:txBody>
          <a:bodyPr/>
          <a:lstStyle/>
          <a:p>
            <a:pPr eaLnBrk="1" hangingPunct="1"/>
            <a:endParaRPr lang="en-US" altLang="en-US" sz="2600" dirty="0"/>
          </a:p>
        </p:txBody>
      </p:sp>
      <p:pic>
        <p:nvPicPr>
          <p:cNvPr id="2" name="Picture 1">
            <a:extLst>
              <a:ext uri="{FF2B5EF4-FFF2-40B4-BE49-F238E27FC236}">
                <a16:creationId xmlns:a16="http://schemas.microsoft.com/office/drawing/2014/main" id="{2DF0895E-729D-4405-8523-012B4B10385D}"/>
              </a:ext>
            </a:extLst>
          </p:cNvPr>
          <p:cNvPicPr>
            <a:picLocks noChangeAspect="1"/>
          </p:cNvPicPr>
          <p:nvPr/>
        </p:nvPicPr>
        <p:blipFill>
          <a:blip r:embed="rId2"/>
          <a:stretch>
            <a:fillRect/>
          </a:stretch>
        </p:blipFill>
        <p:spPr>
          <a:xfrm>
            <a:off x="2555777" y="1730695"/>
            <a:ext cx="4032446" cy="438721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8877D5D2-E192-454C-8940-E97186B392ED}"/>
              </a:ext>
            </a:extLst>
          </p:cNvPr>
          <p:cNvSpPr>
            <a:spLocks noGrp="1" noChangeArrowheads="1"/>
          </p:cNvSpPr>
          <p:nvPr>
            <p:ph type="title"/>
          </p:nvPr>
        </p:nvSpPr>
        <p:spPr/>
        <p:txBody>
          <a:bodyPr/>
          <a:lstStyle/>
          <a:p>
            <a:pPr eaLnBrk="1" hangingPunct="1"/>
            <a:r>
              <a:rPr lang="en-GB" dirty="0"/>
              <a:t>The Interaction between Light and Matter</a:t>
            </a:r>
            <a:endParaRPr lang="en-US" altLang="en-US" dirty="0"/>
          </a:p>
        </p:txBody>
      </p:sp>
      <p:sp>
        <p:nvSpPr>
          <p:cNvPr id="14339" name="Rectangle 3">
            <a:extLst>
              <a:ext uri="{FF2B5EF4-FFF2-40B4-BE49-F238E27FC236}">
                <a16:creationId xmlns:a16="http://schemas.microsoft.com/office/drawing/2014/main" id="{D5AEAA80-248B-4AC1-BE95-5A504B6BDEFF}"/>
              </a:ext>
            </a:extLst>
          </p:cNvPr>
          <p:cNvSpPr>
            <a:spLocks noGrp="1" noChangeArrowheads="1"/>
          </p:cNvSpPr>
          <p:nvPr>
            <p:ph type="body" idx="1"/>
          </p:nvPr>
        </p:nvSpPr>
        <p:spPr>
          <a:xfrm>
            <a:off x="251520" y="1981200"/>
            <a:ext cx="8640960" cy="3886200"/>
          </a:xfrm>
        </p:spPr>
        <p:txBody>
          <a:bodyPr/>
          <a:lstStyle/>
          <a:p>
            <a:r>
              <a:rPr lang="en-GB" sz="2400" dirty="0"/>
              <a:t>The vibrational energy levels for a particular bond are separated from each other by an energy gap(Δ</a:t>
            </a:r>
            <a:r>
              <a:rPr lang="en-GB" sz="2400" i="1" dirty="0"/>
              <a:t>E</a:t>
            </a:r>
            <a:r>
              <a:rPr lang="en-GB" sz="2400" dirty="0"/>
              <a:t>). </a:t>
            </a:r>
          </a:p>
          <a:p>
            <a:r>
              <a:rPr lang="en-GB" sz="2400" dirty="0"/>
              <a:t>If a photon of light possesses exactly this amount of energy, the bond can absorb the photon to promote a </a:t>
            </a:r>
            <a:r>
              <a:rPr lang="en-GB" sz="2400" b="1" dirty="0"/>
              <a:t>vibrational excitation</a:t>
            </a:r>
            <a:r>
              <a:rPr lang="en-GB" sz="2400" dirty="0"/>
              <a:t>. </a:t>
            </a:r>
          </a:p>
          <a:p>
            <a:r>
              <a:rPr lang="en-GB" sz="2400" dirty="0"/>
              <a:t>The energy of the photon is temporarily stored as vibrational energy until it is released back into the environment in the form of heat</a:t>
            </a:r>
          </a:p>
          <a:p>
            <a:r>
              <a:rPr lang="en-GB" sz="2400" dirty="0"/>
              <a:t>Each form of spectroscopy uses a different region of the electromagnetic spectrum with a different kind of excitation</a:t>
            </a:r>
            <a:endParaRPr lang="en-US" alt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8FA58F20-54B6-49AC-8074-E8A41D1E2DA2}"/>
              </a:ext>
            </a:extLst>
          </p:cNvPr>
          <p:cNvSpPr>
            <a:spLocks noGrp="1" noChangeArrowheads="1"/>
          </p:cNvSpPr>
          <p:nvPr>
            <p:ph type="title"/>
          </p:nvPr>
        </p:nvSpPr>
        <p:spPr/>
        <p:txBody>
          <a:bodyPr/>
          <a:lstStyle/>
          <a:p>
            <a:pPr eaLnBrk="1" hangingPunct="1"/>
            <a:r>
              <a:rPr lang="en-US" altLang="en-US" sz="3200" dirty="0"/>
              <a:t>Introduction to NMR spectroscopy</a:t>
            </a:r>
          </a:p>
        </p:txBody>
      </p:sp>
      <p:sp>
        <p:nvSpPr>
          <p:cNvPr id="15363" name="Rectangle 3">
            <a:extLst>
              <a:ext uri="{FF2B5EF4-FFF2-40B4-BE49-F238E27FC236}">
                <a16:creationId xmlns:a16="http://schemas.microsoft.com/office/drawing/2014/main" id="{21698C28-B513-4B44-A276-DBB8BCD0EA0F}"/>
              </a:ext>
            </a:extLst>
          </p:cNvPr>
          <p:cNvSpPr>
            <a:spLocks noGrp="1" noChangeArrowheads="1"/>
          </p:cNvSpPr>
          <p:nvPr>
            <p:ph type="body" idx="1"/>
          </p:nvPr>
        </p:nvSpPr>
        <p:spPr/>
        <p:txBody>
          <a:bodyPr/>
          <a:lstStyle/>
          <a:p>
            <a:r>
              <a:rPr lang="en-GB" sz="2600" dirty="0"/>
              <a:t>NMR spectroscopy involves the study of the interaction between electromagnetic radiation and the nuclei of atoms. </a:t>
            </a:r>
          </a:p>
          <a:p>
            <a:r>
              <a:rPr lang="en-GB" sz="2600" dirty="0"/>
              <a:t>A wide variety of nuclei can be studied using NMR spectroscopy, including </a:t>
            </a:r>
            <a:r>
              <a:rPr lang="en-GB" sz="2600" baseline="30000" dirty="0"/>
              <a:t>1</a:t>
            </a:r>
            <a:r>
              <a:rPr lang="en-GB" sz="2600" dirty="0"/>
              <a:t>H, </a:t>
            </a:r>
            <a:r>
              <a:rPr lang="en-GB" sz="2600" baseline="30000" dirty="0"/>
              <a:t>13</a:t>
            </a:r>
            <a:r>
              <a:rPr lang="en-GB" sz="2600" dirty="0"/>
              <a:t>C, </a:t>
            </a:r>
            <a:r>
              <a:rPr lang="en-GB" sz="2600" baseline="30000" dirty="0"/>
              <a:t>15</a:t>
            </a:r>
            <a:r>
              <a:rPr lang="en-GB" sz="2600" dirty="0"/>
              <a:t>N, </a:t>
            </a:r>
            <a:r>
              <a:rPr lang="en-GB" sz="2600" baseline="30000" dirty="0"/>
              <a:t>19</a:t>
            </a:r>
            <a:r>
              <a:rPr lang="en-GB" sz="2600" dirty="0"/>
              <a:t>F, and </a:t>
            </a:r>
            <a:r>
              <a:rPr lang="en-GB" sz="2600" baseline="30000" dirty="0"/>
              <a:t>31</a:t>
            </a:r>
            <a:r>
              <a:rPr lang="en-GB" sz="2600" dirty="0"/>
              <a:t>P. </a:t>
            </a:r>
          </a:p>
          <a:p>
            <a:r>
              <a:rPr lang="en-GB" sz="2600" dirty="0"/>
              <a:t>In practice, </a:t>
            </a:r>
            <a:r>
              <a:rPr lang="en-GB" sz="2600" baseline="30000" dirty="0"/>
              <a:t>1</a:t>
            </a:r>
            <a:r>
              <a:rPr lang="en-GB" sz="2600" dirty="0"/>
              <a:t>H NMR spectroscopy and </a:t>
            </a:r>
            <a:r>
              <a:rPr lang="en-GB" sz="2600" baseline="30000" dirty="0"/>
              <a:t>13</a:t>
            </a:r>
            <a:r>
              <a:rPr lang="en-GB" sz="2600" dirty="0"/>
              <a:t>C NMR spectroscopy are used most often by organic chemists, because hydrogen and carbon are the primary constituents of organic compounds.</a:t>
            </a:r>
            <a:endParaRPr lang="en-US" altLang="en-US" sz="2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DF193826-BBE1-456B-A5B7-FA4ECAB55775}"/>
              </a:ext>
            </a:extLst>
          </p:cNvPr>
          <p:cNvSpPr>
            <a:spLocks noGrp="1" noChangeArrowheads="1"/>
          </p:cNvSpPr>
          <p:nvPr>
            <p:ph type="title"/>
          </p:nvPr>
        </p:nvSpPr>
        <p:spPr/>
        <p:txBody>
          <a:bodyPr/>
          <a:lstStyle/>
          <a:p>
            <a:pPr eaLnBrk="1" hangingPunct="1"/>
            <a:r>
              <a:rPr lang="en-US" altLang="en-US" sz="3200" dirty="0"/>
              <a:t>Introduction to NMR spectroscopy</a:t>
            </a:r>
          </a:p>
        </p:txBody>
      </p:sp>
      <p:sp>
        <p:nvSpPr>
          <p:cNvPr id="51203" name="Rectangle 3">
            <a:extLst>
              <a:ext uri="{FF2B5EF4-FFF2-40B4-BE49-F238E27FC236}">
                <a16:creationId xmlns:a16="http://schemas.microsoft.com/office/drawing/2014/main" id="{07D4A228-F5B4-4476-A760-9313C1219874}"/>
              </a:ext>
            </a:extLst>
          </p:cNvPr>
          <p:cNvSpPr>
            <a:spLocks noGrp="1" noChangeArrowheads="1"/>
          </p:cNvSpPr>
          <p:nvPr>
            <p:ph type="body" idx="1"/>
          </p:nvPr>
        </p:nvSpPr>
        <p:spPr/>
        <p:txBody>
          <a:bodyPr/>
          <a:lstStyle/>
          <a:p>
            <a:r>
              <a:rPr lang="en-GB" sz="2400" dirty="0"/>
              <a:t>In practice, </a:t>
            </a:r>
            <a:r>
              <a:rPr lang="en-GB" sz="2400" baseline="30000" dirty="0"/>
              <a:t>1</a:t>
            </a:r>
            <a:r>
              <a:rPr lang="en-GB" sz="2400" dirty="0"/>
              <a:t>H NMR spectroscopy and </a:t>
            </a:r>
            <a:r>
              <a:rPr lang="en-GB" sz="2400" baseline="30000" dirty="0"/>
              <a:t>13</a:t>
            </a:r>
            <a:r>
              <a:rPr lang="en-GB" sz="2400" dirty="0"/>
              <a:t>C NMR spectroscopy are used most often by organic chemists, because hydrogen and carbon are the primary constituents of organic compounds.</a:t>
            </a:r>
          </a:p>
          <a:p>
            <a:r>
              <a:rPr lang="en-GB" sz="2400" dirty="0"/>
              <a:t>Analysis of an NMR spectrum provides information about how the individual carbon and hydrogen atoms are connected to each other in a molecule. </a:t>
            </a:r>
          </a:p>
          <a:p>
            <a:r>
              <a:rPr lang="en-GB" sz="2400" dirty="0"/>
              <a:t>This information enables us to determine the carbon hydrogen framework of a compound, much the way puzzle pieces can be assembled to form a picture.</a:t>
            </a:r>
            <a:endParaRPr lang="en-US" alt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DF193826-BBE1-456B-A5B7-FA4ECAB55775}"/>
              </a:ext>
            </a:extLst>
          </p:cNvPr>
          <p:cNvSpPr>
            <a:spLocks noGrp="1" noChangeArrowheads="1"/>
          </p:cNvSpPr>
          <p:nvPr>
            <p:ph type="title"/>
          </p:nvPr>
        </p:nvSpPr>
        <p:spPr/>
        <p:txBody>
          <a:bodyPr/>
          <a:lstStyle/>
          <a:p>
            <a:pPr eaLnBrk="1" hangingPunct="1"/>
            <a:r>
              <a:rPr lang="en-US" altLang="en-US" sz="3200" dirty="0"/>
              <a:t>Introduction to NMR spectroscopy</a:t>
            </a:r>
          </a:p>
        </p:txBody>
      </p:sp>
      <p:sp>
        <p:nvSpPr>
          <p:cNvPr id="51203" name="Rectangle 3">
            <a:extLst>
              <a:ext uri="{FF2B5EF4-FFF2-40B4-BE49-F238E27FC236}">
                <a16:creationId xmlns:a16="http://schemas.microsoft.com/office/drawing/2014/main" id="{07D4A228-F5B4-4476-A760-9313C1219874}"/>
              </a:ext>
            </a:extLst>
          </p:cNvPr>
          <p:cNvSpPr>
            <a:spLocks noGrp="1" noChangeArrowheads="1"/>
          </p:cNvSpPr>
          <p:nvPr>
            <p:ph type="body" idx="1"/>
          </p:nvPr>
        </p:nvSpPr>
        <p:spPr/>
        <p:txBody>
          <a:bodyPr/>
          <a:lstStyle/>
          <a:p>
            <a:r>
              <a:rPr lang="en-GB" sz="2400" dirty="0"/>
              <a:t>A nucleus with an odd number of protons and/or an odd number of neutrons possesses a quantum mechanical property called </a:t>
            </a:r>
            <a:r>
              <a:rPr lang="en-GB" sz="2400" i="1" dirty="0"/>
              <a:t>nuclear spin, </a:t>
            </a:r>
            <a:r>
              <a:rPr lang="en-GB" sz="2400" dirty="0"/>
              <a:t>and it can be probed by an NMR spectrometer. </a:t>
            </a:r>
          </a:p>
          <a:p>
            <a:r>
              <a:rPr lang="en-GB" sz="2400" dirty="0"/>
              <a:t>Consider the nucleus of a hydrogen atom, which consists of just one proton and therefore has a nuclear spin.</a:t>
            </a:r>
          </a:p>
          <a:p>
            <a:r>
              <a:rPr lang="en-GB" sz="2400" dirty="0"/>
              <a:t>A spinning proton can be viewed as a rotating sphere of charge, which generates a magnetic field, called a </a:t>
            </a:r>
            <a:r>
              <a:rPr lang="en-GB" sz="2400" b="1" dirty="0"/>
              <a:t>magnetic moment</a:t>
            </a:r>
            <a:r>
              <a:rPr lang="en-GB" sz="2400" dirty="0"/>
              <a:t>.</a:t>
            </a:r>
            <a:endParaRPr lang="en-US" altLang="en-US" sz="2400" dirty="0"/>
          </a:p>
        </p:txBody>
      </p:sp>
    </p:spTree>
    <p:extLst>
      <p:ext uri="{BB962C8B-B14F-4D97-AF65-F5344CB8AC3E}">
        <p14:creationId xmlns:p14="http://schemas.microsoft.com/office/powerpoint/2010/main" val="25395123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F8FAC-0506-418B-8E11-AF19D1B71CE6}"/>
              </a:ext>
            </a:extLst>
          </p:cNvPr>
          <p:cNvSpPr>
            <a:spLocks noGrp="1"/>
          </p:cNvSpPr>
          <p:nvPr>
            <p:ph type="title"/>
          </p:nvPr>
        </p:nvSpPr>
        <p:spPr/>
        <p:txBody>
          <a:bodyPr/>
          <a:lstStyle/>
          <a:p>
            <a:r>
              <a:rPr lang="en-US" altLang="en-US" sz="3200" dirty="0"/>
              <a:t>Introduction to NMR spectroscopy</a:t>
            </a:r>
            <a:endParaRPr lang="en-GB" sz="3200" dirty="0"/>
          </a:p>
        </p:txBody>
      </p:sp>
      <p:sp>
        <p:nvSpPr>
          <p:cNvPr id="3" name="Content Placeholder 2">
            <a:extLst>
              <a:ext uri="{FF2B5EF4-FFF2-40B4-BE49-F238E27FC236}">
                <a16:creationId xmlns:a16="http://schemas.microsoft.com/office/drawing/2014/main" id="{31AD1C32-701C-4C43-9EEF-EE47545E1937}"/>
              </a:ext>
            </a:extLst>
          </p:cNvPr>
          <p:cNvSpPr>
            <a:spLocks noGrp="1"/>
          </p:cNvSpPr>
          <p:nvPr>
            <p:ph idx="1"/>
          </p:nvPr>
        </p:nvSpPr>
        <p:spPr/>
        <p:txBody>
          <a:bodyPr/>
          <a:lstStyle/>
          <a:p>
            <a:endParaRPr lang="en-GB"/>
          </a:p>
        </p:txBody>
      </p:sp>
      <p:pic>
        <p:nvPicPr>
          <p:cNvPr id="4" name="Picture 3">
            <a:extLst>
              <a:ext uri="{FF2B5EF4-FFF2-40B4-BE49-F238E27FC236}">
                <a16:creationId xmlns:a16="http://schemas.microsoft.com/office/drawing/2014/main" id="{7175B317-1B2E-4D57-96F6-48A4564C4135}"/>
              </a:ext>
            </a:extLst>
          </p:cNvPr>
          <p:cNvPicPr>
            <a:picLocks noChangeAspect="1"/>
          </p:cNvPicPr>
          <p:nvPr/>
        </p:nvPicPr>
        <p:blipFill>
          <a:blip r:embed="rId2"/>
          <a:stretch>
            <a:fillRect/>
          </a:stretch>
        </p:blipFill>
        <p:spPr>
          <a:xfrm>
            <a:off x="1306038" y="2052092"/>
            <a:ext cx="6531924" cy="3744416"/>
          </a:xfrm>
          <a:prstGeom prst="rect">
            <a:avLst/>
          </a:prstGeom>
        </p:spPr>
      </p:pic>
    </p:spTree>
    <p:extLst>
      <p:ext uri="{BB962C8B-B14F-4D97-AF65-F5344CB8AC3E}">
        <p14:creationId xmlns:p14="http://schemas.microsoft.com/office/powerpoint/2010/main" val="10690672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DF193826-BBE1-456B-A5B7-FA4ECAB55775}"/>
              </a:ext>
            </a:extLst>
          </p:cNvPr>
          <p:cNvSpPr>
            <a:spLocks noGrp="1" noChangeArrowheads="1"/>
          </p:cNvSpPr>
          <p:nvPr>
            <p:ph type="title"/>
          </p:nvPr>
        </p:nvSpPr>
        <p:spPr/>
        <p:txBody>
          <a:bodyPr/>
          <a:lstStyle/>
          <a:p>
            <a:pPr eaLnBrk="1" hangingPunct="1"/>
            <a:r>
              <a:rPr lang="en-US" altLang="en-US" sz="3200" dirty="0"/>
              <a:t>Introduction to NMR spectroscopy</a:t>
            </a:r>
          </a:p>
        </p:txBody>
      </p:sp>
      <p:sp>
        <p:nvSpPr>
          <p:cNvPr id="51203" name="Rectangle 3">
            <a:extLst>
              <a:ext uri="{FF2B5EF4-FFF2-40B4-BE49-F238E27FC236}">
                <a16:creationId xmlns:a16="http://schemas.microsoft.com/office/drawing/2014/main" id="{07D4A228-F5B4-4476-A760-9313C1219874}"/>
              </a:ext>
            </a:extLst>
          </p:cNvPr>
          <p:cNvSpPr>
            <a:spLocks noGrp="1" noChangeArrowheads="1"/>
          </p:cNvSpPr>
          <p:nvPr>
            <p:ph type="body" idx="1"/>
          </p:nvPr>
        </p:nvSpPr>
        <p:spPr/>
        <p:txBody>
          <a:bodyPr/>
          <a:lstStyle/>
          <a:p>
            <a:r>
              <a:rPr lang="en-GB" sz="2400" dirty="0"/>
              <a:t>The magnetic moment of a spinning proton is similar to the magnetic field produced by a bar magnet.</a:t>
            </a:r>
          </a:p>
          <a:p>
            <a:r>
              <a:rPr lang="en-GB" sz="2400" dirty="0"/>
              <a:t>The nucleus of a </a:t>
            </a:r>
            <a:r>
              <a:rPr lang="en-GB" sz="2400" baseline="30000" dirty="0"/>
              <a:t>12</a:t>
            </a:r>
            <a:r>
              <a:rPr lang="en-GB" sz="2400" dirty="0"/>
              <a:t>C atom has an even number of protons and an even number of neutrons and therefore does not possess this property.</a:t>
            </a:r>
          </a:p>
          <a:p>
            <a:r>
              <a:rPr lang="en-GB" sz="2400" dirty="0"/>
              <a:t>In contrast, the nucleus of </a:t>
            </a:r>
            <a:r>
              <a:rPr lang="en-GB" sz="2400" baseline="30000" dirty="0"/>
              <a:t>13</a:t>
            </a:r>
            <a:r>
              <a:rPr lang="en-GB" sz="2400" dirty="0"/>
              <a:t>C has an odd number of neutrons</a:t>
            </a:r>
          </a:p>
          <a:p>
            <a:r>
              <a:rPr lang="en-GB" sz="2400" dirty="0"/>
              <a:t>and therefore exhibits spin. </a:t>
            </a:r>
          </a:p>
          <a:p>
            <a:r>
              <a:rPr lang="en-GB" sz="2400" dirty="0"/>
              <a:t>Our study of NMR spectroscopy will begin with 1H NMR spectroscopy and will conclude with </a:t>
            </a:r>
            <a:r>
              <a:rPr lang="en-GB" sz="2400" baseline="30000" dirty="0"/>
              <a:t>13</a:t>
            </a:r>
            <a:r>
              <a:rPr lang="en-GB" sz="2400" dirty="0"/>
              <a:t>C NMR spectroscopy.</a:t>
            </a:r>
            <a:endParaRPr lang="en-US" altLang="en-US" sz="2400" dirty="0"/>
          </a:p>
        </p:txBody>
      </p:sp>
    </p:spTree>
    <p:extLst>
      <p:ext uri="{BB962C8B-B14F-4D97-AF65-F5344CB8AC3E}">
        <p14:creationId xmlns:p14="http://schemas.microsoft.com/office/powerpoint/2010/main" val="16413451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DF193826-BBE1-456B-A5B7-FA4ECAB55775}"/>
              </a:ext>
            </a:extLst>
          </p:cNvPr>
          <p:cNvSpPr>
            <a:spLocks noGrp="1" noChangeArrowheads="1"/>
          </p:cNvSpPr>
          <p:nvPr>
            <p:ph type="title"/>
          </p:nvPr>
        </p:nvSpPr>
        <p:spPr/>
        <p:txBody>
          <a:bodyPr/>
          <a:lstStyle/>
          <a:p>
            <a:pPr eaLnBrk="1" hangingPunct="1"/>
            <a:r>
              <a:rPr lang="en-US" altLang="en-US" sz="3200" dirty="0"/>
              <a:t>Introduction to NMR spectroscopy</a:t>
            </a:r>
          </a:p>
        </p:txBody>
      </p:sp>
      <p:sp>
        <p:nvSpPr>
          <p:cNvPr id="51203" name="Rectangle 3">
            <a:extLst>
              <a:ext uri="{FF2B5EF4-FFF2-40B4-BE49-F238E27FC236}">
                <a16:creationId xmlns:a16="http://schemas.microsoft.com/office/drawing/2014/main" id="{07D4A228-F5B4-4476-A760-9313C1219874}"/>
              </a:ext>
            </a:extLst>
          </p:cNvPr>
          <p:cNvSpPr>
            <a:spLocks noGrp="1" noChangeArrowheads="1"/>
          </p:cNvSpPr>
          <p:nvPr>
            <p:ph type="body" idx="1"/>
          </p:nvPr>
        </p:nvSpPr>
        <p:spPr/>
        <p:txBody>
          <a:bodyPr/>
          <a:lstStyle/>
          <a:p>
            <a:r>
              <a:rPr lang="en-GB" sz="2400" dirty="0"/>
              <a:t>When the nucleus of a hydrogen atom (a proton) is subjected to an external magnetic field, the interaction between the magnetic moment and the magnetic field is measured, and the magnetic moment must align either with the field or against the field</a:t>
            </a:r>
          </a:p>
          <a:p>
            <a:r>
              <a:rPr lang="en-GB" sz="2400" dirty="0"/>
              <a:t>A proton aligned with the field is said to occupy the alpha (α) spin state, while a proton aligned against the field is said to occupy the beta (β) spin state.</a:t>
            </a:r>
          </a:p>
          <a:p>
            <a:r>
              <a:rPr lang="en-GB" sz="2400" dirty="0"/>
              <a:t>The two spin states are not equivalent in energy, and there is a measurable difference in energy (Δ</a:t>
            </a:r>
            <a:r>
              <a:rPr lang="en-GB" sz="2400" i="1" dirty="0"/>
              <a:t>E</a:t>
            </a:r>
            <a:r>
              <a:rPr lang="en-GB" sz="2400" dirty="0"/>
              <a:t>) between them</a:t>
            </a:r>
            <a:endParaRPr lang="en-US" altLang="en-US" sz="2400" dirty="0"/>
          </a:p>
        </p:txBody>
      </p:sp>
    </p:spTree>
    <p:extLst>
      <p:ext uri="{BB962C8B-B14F-4D97-AF65-F5344CB8AC3E}">
        <p14:creationId xmlns:p14="http://schemas.microsoft.com/office/powerpoint/2010/main" val="5620899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DF193826-BBE1-456B-A5B7-FA4ECAB55775}"/>
              </a:ext>
            </a:extLst>
          </p:cNvPr>
          <p:cNvSpPr>
            <a:spLocks noGrp="1" noChangeArrowheads="1"/>
          </p:cNvSpPr>
          <p:nvPr>
            <p:ph type="title"/>
          </p:nvPr>
        </p:nvSpPr>
        <p:spPr/>
        <p:txBody>
          <a:bodyPr/>
          <a:lstStyle/>
          <a:p>
            <a:pPr eaLnBrk="1" hangingPunct="1"/>
            <a:r>
              <a:rPr lang="en-US" altLang="en-US" sz="3200" dirty="0"/>
              <a:t>Introduction to NMR spectroscopy</a:t>
            </a:r>
          </a:p>
        </p:txBody>
      </p:sp>
      <p:sp>
        <p:nvSpPr>
          <p:cNvPr id="51203" name="Rectangle 3">
            <a:extLst>
              <a:ext uri="{FF2B5EF4-FFF2-40B4-BE49-F238E27FC236}">
                <a16:creationId xmlns:a16="http://schemas.microsoft.com/office/drawing/2014/main" id="{07D4A228-F5B4-4476-A760-9313C1219874}"/>
              </a:ext>
            </a:extLst>
          </p:cNvPr>
          <p:cNvSpPr>
            <a:spLocks noGrp="1" noChangeArrowheads="1"/>
          </p:cNvSpPr>
          <p:nvPr>
            <p:ph type="body" idx="1"/>
          </p:nvPr>
        </p:nvSpPr>
        <p:spPr/>
        <p:txBody>
          <a:bodyPr/>
          <a:lstStyle/>
          <a:p>
            <a:pPr eaLnBrk="1" hangingPunct="1"/>
            <a:endParaRPr lang="en-US" altLang="en-US" sz="2600" dirty="0"/>
          </a:p>
        </p:txBody>
      </p:sp>
      <p:pic>
        <p:nvPicPr>
          <p:cNvPr id="2" name="Picture 1">
            <a:extLst>
              <a:ext uri="{FF2B5EF4-FFF2-40B4-BE49-F238E27FC236}">
                <a16:creationId xmlns:a16="http://schemas.microsoft.com/office/drawing/2014/main" id="{66E039B4-E8C7-445C-A299-249ED3855E13}"/>
              </a:ext>
            </a:extLst>
          </p:cNvPr>
          <p:cNvPicPr>
            <a:picLocks noChangeAspect="1"/>
          </p:cNvPicPr>
          <p:nvPr/>
        </p:nvPicPr>
        <p:blipFill>
          <a:blip r:embed="rId2"/>
          <a:stretch>
            <a:fillRect/>
          </a:stretch>
        </p:blipFill>
        <p:spPr>
          <a:xfrm>
            <a:off x="410305" y="2400299"/>
            <a:ext cx="8323390" cy="3048002"/>
          </a:xfrm>
          <a:prstGeom prst="rect">
            <a:avLst/>
          </a:prstGeom>
        </p:spPr>
      </p:pic>
    </p:spTree>
    <p:extLst>
      <p:ext uri="{BB962C8B-B14F-4D97-AF65-F5344CB8AC3E}">
        <p14:creationId xmlns:p14="http://schemas.microsoft.com/office/powerpoint/2010/main" val="4055022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DF193826-BBE1-456B-A5B7-FA4ECAB55775}"/>
              </a:ext>
            </a:extLst>
          </p:cNvPr>
          <p:cNvSpPr>
            <a:spLocks noGrp="1" noChangeArrowheads="1"/>
          </p:cNvSpPr>
          <p:nvPr>
            <p:ph type="title"/>
          </p:nvPr>
        </p:nvSpPr>
        <p:spPr/>
        <p:txBody>
          <a:bodyPr/>
          <a:lstStyle/>
          <a:p>
            <a:pPr eaLnBrk="1" hangingPunct="1"/>
            <a:r>
              <a:rPr lang="en-US" altLang="en-US" sz="3200" dirty="0"/>
              <a:t>Introduction to NMR spectroscopy</a:t>
            </a:r>
          </a:p>
        </p:txBody>
      </p:sp>
      <p:sp>
        <p:nvSpPr>
          <p:cNvPr id="51203" name="Rectangle 3">
            <a:extLst>
              <a:ext uri="{FF2B5EF4-FFF2-40B4-BE49-F238E27FC236}">
                <a16:creationId xmlns:a16="http://schemas.microsoft.com/office/drawing/2014/main" id="{07D4A228-F5B4-4476-A760-9313C1219874}"/>
              </a:ext>
            </a:extLst>
          </p:cNvPr>
          <p:cNvSpPr>
            <a:spLocks noGrp="1" noChangeArrowheads="1"/>
          </p:cNvSpPr>
          <p:nvPr>
            <p:ph type="body" idx="1"/>
          </p:nvPr>
        </p:nvSpPr>
        <p:spPr>
          <a:xfrm>
            <a:off x="457200" y="1981200"/>
            <a:ext cx="8229600" cy="4256112"/>
          </a:xfrm>
        </p:spPr>
        <p:txBody>
          <a:bodyPr/>
          <a:lstStyle/>
          <a:p>
            <a:r>
              <a:rPr lang="en-GB" sz="2400" dirty="0"/>
              <a:t>When a nucleus occupying the α spin state is subjected to electromagnetic radiation, an absorption can take place if the energy of the photon is equivalent to the energy gap between the spin states. </a:t>
            </a:r>
          </a:p>
          <a:p>
            <a:r>
              <a:rPr lang="en-GB" sz="2400" dirty="0"/>
              <a:t>The absorption causes the nucleus to </a:t>
            </a:r>
            <a:r>
              <a:rPr lang="en-GB" sz="2400" i="1" dirty="0"/>
              <a:t>flip </a:t>
            </a:r>
            <a:r>
              <a:rPr lang="en-GB" sz="2400" dirty="0"/>
              <a:t>to the β spin state, and the nucleus is said to be in </a:t>
            </a:r>
            <a:r>
              <a:rPr lang="en-GB" sz="2400" i="1" dirty="0"/>
              <a:t>resonance</a:t>
            </a:r>
            <a:r>
              <a:rPr lang="en-GB" sz="2400" dirty="0"/>
              <a:t>, thus the term </a:t>
            </a:r>
            <a:r>
              <a:rPr lang="en-GB" sz="2400" i="1" dirty="0"/>
              <a:t>nuclear magnetic resonance</a:t>
            </a:r>
            <a:r>
              <a:rPr lang="en-GB" sz="2400" dirty="0"/>
              <a:t>. </a:t>
            </a:r>
          </a:p>
          <a:p>
            <a:r>
              <a:rPr lang="en-GB" sz="2400" dirty="0"/>
              <a:t>When a strong magnetic field is employed, the frequency of radiation typically required for nuclear resonance falls in the radio wave region of the electromagnetic spectrum [called radio frequency (rf ) radiation].</a:t>
            </a:r>
            <a:endParaRPr lang="en-US" altLang="en-US" sz="2400" dirty="0"/>
          </a:p>
        </p:txBody>
      </p:sp>
    </p:spTree>
    <p:extLst>
      <p:ext uri="{BB962C8B-B14F-4D97-AF65-F5344CB8AC3E}">
        <p14:creationId xmlns:p14="http://schemas.microsoft.com/office/powerpoint/2010/main" val="2898409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713EE393-AD77-49E1-8756-3D3D1A1AC0BE}"/>
              </a:ext>
            </a:extLst>
          </p:cNvPr>
          <p:cNvSpPr>
            <a:spLocks noGrp="1" noChangeArrowheads="1"/>
          </p:cNvSpPr>
          <p:nvPr>
            <p:ph type="title"/>
          </p:nvPr>
        </p:nvSpPr>
        <p:spPr/>
        <p:txBody>
          <a:bodyPr/>
          <a:lstStyle/>
          <a:p>
            <a:pPr eaLnBrk="1" hangingPunct="1"/>
            <a:r>
              <a:rPr lang="en-US" altLang="en-US" dirty="0"/>
              <a:t>Introduction to spectroscopy</a:t>
            </a:r>
          </a:p>
        </p:txBody>
      </p:sp>
      <p:sp>
        <p:nvSpPr>
          <p:cNvPr id="4099" name="Rectangle 3">
            <a:extLst>
              <a:ext uri="{FF2B5EF4-FFF2-40B4-BE49-F238E27FC236}">
                <a16:creationId xmlns:a16="http://schemas.microsoft.com/office/drawing/2014/main" id="{6886678B-0ED4-448E-95C3-C02B39320183}"/>
              </a:ext>
            </a:extLst>
          </p:cNvPr>
          <p:cNvSpPr>
            <a:spLocks noGrp="1" noChangeArrowheads="1"/>
          </p:cNvSpPr>
          <p:nvPr>
            <p:ph type="body" idx="1"/>
          </p:nvPr>
        </p:nvSpPr>
        <p:spPr/>
        <p:txBody>
          <a:bodyPr>
            <a:normAutofit fontScale="85000" lnSpcReduction="20000"/>
          </a:bodyPr>
          <a:lstStyle/>
          <a:p>
            <a:r>
              <a:rPr lang="en-GB" dirty="0"/>
              <a:t>Less than one hundred years ago, structural determination was a difficult and time-consuming task</a:t>
            </a:r>
          </a:p>
          <a:p>
            <a:r>
              <a:rPr lang="en-GB" dirty="0"/>
              <a:t>It was common for a chemist to spend years determining the structure of an unknown compound. </a:t>
            </a:r>
          </a:p>
          <a:p>
            <a:r>
              <a:rPr lang="en-GB" dirty="0"/>
              <a:t>The invention of modern spectroscopic techniques has completely transformed the field of chemistry, and structures can now be determined in several minutes.</a:t>
            </a:r>
            <a:endParaRPr lang="ar-IQ" dirty="0"/>
          </a:p>
          <a:p>
            <a:r>
              <a:rPr lang="en-GB" dirty="0"/>
              <a:t>In order to understand how </a:t>
            </a:r>
            <a:r>
              <a:rPr lang="en-GB" b="1" dirty="0"/>
              <a:t>spectroscopy </a:t>
            </a:r>
            <a:r>
              <a:rPr lang="en-GB" dirty="0"/>
              <a:t>is used for structure determination, we must first review some of the basic features of light and matter.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DF193826-BBE1-456B-A5B7-FA4ECAB55775}"/>
              </a:ext>
            </a:extLst>
          </p:cNvPr>
          <p:cNvSpPr>
            <a:spLocks noGrp="1" noChangeArrowheads="1"/>
          </p:cNvSpPr>
          <p:nvPr>
            <p:ph type="title"/>
          </p:nvPr>
        </p:nvSpPr>
        <p:spPr/>
        <p:txBody>
          <a:bodyPr/>
          <a:lstStyle/>
          <a:p>
            <a:pPr eaLnBrk="1" hangingPunct="1"/>
            <a:r>
              <a:rPr lang="en-US" altLang="en-US" sz="3200" dirty="0"/>
              <a:t>Introduction to NMR spectroscopy</a:t>
            </a:r>
          </a:p>
        </p:txBody>
      </p:sp>
      <p:sp>
        <p:nvSpPr>
          <p:cNvPr id="51203" name="Rectangle 3">
            <a:extLst>
              <a:ext uri="{FF2B5EF4-FFF2-40B4-BE49-F238E27FC236}">
                <a16:creationId xmlns:a16="http://schemas.microsoft.com/office/drawing/2014/main" id="{07D4A228-F5B4-4476-A760-9313C1219874}"/>
              </a:ext>
            </a:extLst>
          </p:cNvPr>
          <p:cNvSpPr>
            <a:spLocks noGrp="1" noChangeArrowheads="1"/>
          </p:cNvSpPr>
          <p:nvPr>
            <p:ph type="body" idx="1"/>
          </p:nvPr>
        </p:nvSpPr>
        <p:spPr/>
        <p:txBody>
          <a:bodyPr/>
          <a:lstStyle/>
          <a:p>
            <a:r>
              <a:rPr lang="en-GB" sz="2400" dirty="0"/>
              <a:t>At a particular magnetic field strength, we might expect all nuclei to absorb the same frequency of rf radiation. </a:t>
            </a:r>
          </a:p>
          <a:p>
            <a:r>
              <a:rPr lang="en-GB" sz="2400" dirty="0"/>
              <a:t>Luckily, this is not the case, as nuclei are surrounded by electrons. </a:t>
            </a:r>
          </a:p>
          <a:p>
            <a:r>
              <a:rPr lang="en-GB" sz="2400" dirty="0"/>
              <a:t>In the presence of an external magnetic field, the electron density circulates, which produces a local (induced) magnetic field that opposes the external magnetic field</a:t>
            </a:r>
            <a:endParaRPr lang="en-US" altLang="en-US" sz="2400" dirty="0"/>
          </a:p>
        </p:txBody>
      </p:sp>
    </p:spTree>
    <p:extLst>
      <p:ext uri="{BB962C8B-B14F-4D97-AF65-F5344CB8AC3E}">
        <p14:creationId xmlns:p14="http://schemas.microsoft.com/office/powerpoint/2010/main" val="85120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DF193826-BBE1-456B-A5B7-FA4ECAB55775}"/>
              </a:ext>
            </a:extLst>
          </p:cNvPr>
          <p:cNvSpPr>
            <a:spLocks noGrp="1" noChangeArrowheads="1"/>
          </p:cNvSpPr>
          <p:nvPr>
            <p:ph type="title"/>
          </p:nvPr>
        </p:nvSpPr>
        <p:spPr/>
        <p:txBody>
          <a:bodyPr/>
          <a:lstStyle/>
          <a:p>
            <a:pPr eaLnBrk="1" hangingPunct="1"/>
            <a:r>
              <a:rPr lang="en-US" altLang="en-US" sz="3200" dirty="0"/>
              <a:t>Introduction to NMR spectroscopy</a:t>
            </a:r>
          </a:p>
        </p:txBody>
      </p:sp>
      <p:pic>
        <p:nvPicPr>
          <p:cNvPr id="2" name="Picture 1">
            <a:extLst>
              <a:ext uri="{FF2B5EF4-FFF2-40B4-BE49-F238E27FC236}">
                <a16:creationId xmlns:a16="http://schemas.microsoft.com/office/drawing/2014/main" id="{1625FD03-0C19-4DBD-9714-9833F8E2CAC0}"/>
              </a:ext>
            </a:extLst>
          </p:cNvPr>
          <p:cNvPicPr>
            <a:picLocks noChangeAspect="1"/>
          </p:cNvPicPr>
          <p:nvPr/>
        </p:nvPicPr>
        <p:blipFill>
          <a:blip r:embed="rId2"/>
          <a:stretch>
            <a:fillRect/>
          </a:stretch>
        </p:blipFill>
        <p:spPr>
          <a:xfrm>
            <a:off x="1904987" y="1671637"/>
            <a:ext cx="5334025" cy="4505325"/>
          </a:xfrm>
          <a:prstGeom prst="rect">
            <a:avLst/>
          </a:prstGeom>
        </p:spPr>
      </p:pic>
      <p:sp>
        <p:nvSpPr>
          <p:cNvPr id="51203" name="Rectangle 3">
            <a:extLst>
              <a:ext uri="{FF2B5EF4-FFF2-40B4-BE49-F238E27FC236}">
                <a16:creationId xmlns:a16="http://schemas.microsoft.com/office/drawing/2014/main" id="{07D4A228-F5B4-4476-A760-9313C1219874}"/>
              </a:ext>
            </a:extLst>
          </p:cNvPr>
          <p:cNvSpPr>
            <a:spLocks noGrp="1" noChangeArrowheads="1"/>
          </p:cNvSpPr>
          <p:nvPr>
            <p:ph type="body" idx="1"/>
          </p:nvPr>
        </p:nvSpPr>
        <p:spPr/>
        <p:txBody>
          <a:bodyPr/>
          <a:lstStyle/>
          <a:p>
            <a:pPr eaLnBrk="1" hangingPunct="1"/>
            <a:endParaRPr lang="en-US" altLang="en-US" sz="2600" dirty="0"/>
          </a:p>
        </p:txBody>
      </p:sp>
    </p:spTree>
    <p:extLst>
      <p:ext uri="{BB962C8B-B14F-4D97-AF65-F5344CB8AC3E}">
        <p14:creationId xmlns:p14="http://schemas.microsoft.com/office/powerpoint/2010/main" val="11952121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5D740-3252-4ADB-A4FD-E02D96139CCC}"/>
              </a:ext>
            </a:extLst>
          </p:cNvPr>
          <p:cNvSpPr>
            <a:spLocks noGrp="1"/>
          </p:cNvSpPr>
          <p:nvPr>
            <p:ph type="title"/>
          </p:nvPr>
        </p:nvSpPr>
        <p:spPr/>
        <p:txBody>
          <a:bodyPr/>
          <a:lstStyle/>
          <a:p>
            <a:r>
              <a:rPr lang="en-US" altLang="en-US" sz="3200" dirty="0"/>
              <a:t>Introduction to NMR spectroscopy</a:t>
            </a:r>
            <a:endParaRPr lang="en-GB" sz="3200" dirty="0"/>
          </a:p>
        </p:txBody>
      </p:sp>
      <p:sp>
        <p:nvSpPr>
          <p:cNvPr id="3" name="Content Placeholder 2">
            <a:extLst>
              <a:ext uri="{FF2B5EF4-FFF2-40B4-BE49-F238E27FC236}">
                <a16:creationId xmlns:a16="http://schemas.microsoft.com/office/drawing/2014/main" id="{0B2B99A6-F0CE-4BCB-833E-65EB89DDBD45}"/>
              </a:ext>
            </a:extLst>
          </p:cNvPr>
          <p:cNvSpPr>
            <a:spLocks noGrp="1"/>
          </p:cNvSpPr>
          <p:nvPr>
            <p:ph idx="1"/>
          </p:nvPr>
        </p:nvSpPr>
        <p:spPr/>
        <p:txBody>
          <a:bodyPr/>
          <a:lstStyle/>
          <a:p>
            <a:r>
              <a:rPr lang="en-GB" sz="2400" dirty="0"/>
              <a:t>This effect is called </a:t>
            </a:r>
            <a:r>
              <a:rPr lang="en-GB" sz="2400" b="1" dirty="0"/>
              <a:t>diamagnetism. </a:t>
            </a:r>
            <a:r>
              <a:rPr lang="en-GB" sz="2400" dirty="0"/>
              <a:t>All materials possess diamagnetic properties, because all materials contain electrons. </a:t>
            </a:r>
          </a:p>
          <a:p>
            <a:r>
              <a:rPr lang="en-GB" sz="2400" dirty="0"/>
              <a:t>This effect is extremely important for NMR spectroscopy. Without this effect, all protons would absorb the same frequency of rf radiation, and NMR spectroscopy would not provide us with any useful information.</a:t>
            </a:r>
          </a:p>
          <a:p>
            <a:r>
              <a:rPr lang="en-GB" sz="2400" dirty="0"/>
              <a:t>When electron density circulates around a proton, the induced magnetic field has a small but important effect on the proton.</a:t>
            </a:r>
          </a:p>
        </p:txBody>
      </p:sp>
    </p:spTree>
    <p:extLst>
      <p:ext uri="{BB962C8B-B14F-4D97-AF65-F5344CB8AC3E}">
        <p14:creationId xmlns:p14="http://schemas.microsoft.com/office/powerpoint/2010/main" val="3558711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6C74A-6C70-4431-A585-6A2B8A54C3B3}"/>
              </a:ext>
            </a:extLst>
          </p:cNvPr>
          <p:cNvSpPr>
            <a:spLocks noGrp="1"/>
          </p:cNvSpPr>
          <p:nvPr>
            <p:ph type="title"/>
          </p:nvPr>
        </p:nvSpPr>
        <p:spPr/>
        <p:txBody>
          <a:bodyPr/>
          <a:lstStyle/>
          <a:p>
            <a:r>
              <a:rPr lang="en-US" altLang="en-US" sz="3200" dirty="0"/>
              <a:t>Introduction to NMR spectroscopy</a:t>
            </a:r>
            <a:endParaRPr lang="en-GB" sz="3200" dirty="0"/>
          </a:p>
        </p:txBody>
      </p:sp>
      <p:sp>
        <p:nvSpPr>
          <p:cNvPr id="3" name="Content Placeholder 2">
            <a:extLst>
              <a:ext uri="{FF2B5EF4-FFF2-40B4-BE49-F238E27FC236}">
                <a16:creationId xmlns:a16="http://schemas.microsoft.com/office/drawing/2014/main" id="{5F359C9E-C85F-4C28-B378-630487C84CA1}"/>
              </a:ext>
            </a:extLst>
          </p:cNvPr>
          <p:cNvSpPr>
            <a:spLocks noGrp="1"/>
          </p:cNvSpPr>
          <p:nvPr>
            <p:ph idx="1"/>
          </p:nvPr>
        </p:nvSpPr>
        <p:spPr/>
        <p:txBody>
          <a:bodyPr/>
          <a:lstStyle/>
          <a:p>
            <a:r>
              <a:rPr lang="en-GB" sz="2400" dirty="0"/>
              <a:t>The proton is now subjected to two magnetic fields—the strong, external magnetic field and the weak induced magnetic field established by the circulating electron density.</a:t>
            </a:r>
          </a:p>
          <a:p>
            <a:r>
              <a:rPr lang="en-GB" sz="2400" dirty="0"/>
              <a:t>The proton therefore experiences a net magnetic field strength that is slightly smaller than the external magnetic field.</a:t>
            </a:r>
          </a:p>
          <a:p>
            <a:r>
              <a:rPr lang="en-GB" sz="2400" dirty="0"/>
              <a:t>The proton is said to be </a:t>
            </a:r>
            <a:r>
              <a:rPr lang="en-GB" sz="2400" b="1" dirty="0"/>
              <a:t>shielded </a:t>
            </a:r>
            <a:r>
              <a:rPr lang="en-GB" sz="2400" dirty="0"/>
              <a:t>by the electrons.</a:t>
            </a:r>
          </a:p>
          <a:p>
            <a:r>
              <a:rPr lang="en-GB" sz="2400" dirty="0"/>
              <a:t>Not all protons occupy identical electronic environments. Some protons are surrounded by more electron density and are more shielded, while other protons are surrounded by less electron density and are less shielded, or </a:t>
            </a:r>
            <a:r>
              <a:rPr lang="en-GB" sz="2400" b="1" dirty="0" err="1"/>
              <a:t>deshielded</a:t>
            </a:r>
            <a:r>
              <a:rPr lang="en-GB" sz="2400" dirty="0"/>
              <a:t>.</a:t>
            </a:r>
          </a:p>
        </p:txBody>
      </p:sp>
    </p:spTree>
    <p:extLst>
      <p:ext uri="{BB962C8B-B14F-4D97-AF65-F5344CB8AC3E}">
        <p14:creationId xmlns:p14="http://schemas.microsoft.com/office/powerpoint/2010/main" val="22863475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7A862-62B5-4E0B-810C-0C827F9B4229}"/>
              </a:ext>
            </a:extLst>
          </p:cNvPr>
          <p:cNvSpPr>
            <a:spLocks noGrp="1"/>
          </p:cNvSpPr>
          <p:nvPr>
            <p:ph type="title"/>
          </p:nvPr>
        </p:nvSpPr>
        <p:spPr/>
        <p:txBody>
          <a:bodyPr/>
          <a:lstStyle/>
          <a:p>
            <a:r>
              <a:rPr lang="en-US" altLang="en-US" sz="3200" dirty="0"/>
              <a:t>Introduction to NMR spectroscopy</a:t>
            </a:r>
            <a:endParaRPr lang="en-GB" sz="3200" dirty="0"/>
          </a:p>
        </p:txBody>
      </p:sp>
      <p:sp>
        <p:nvSpPr>
          <p:cNvPr id="3" name="Content Placeholder 2">
            <a:extLst>
              <a:ext uri="{FF2B5EF4-FFF2-40B4-BE49-F238E27FC236}">
                <a16:creationId xmlns:a16="http://schemas.microsoft.com/office/drawing/2014/main" id="{118F2643-E0AE-4735-8C7C-1CBBFDE2C474}"/>
              </a:ext>
            </a:extLst>
          </p:cNvPr>
          <p:cNvSpPr>
            <a:spLocks noGrp="1"/>
          </p:cNvSpPr>
          <p:nvPr>
            <p:ph idx="1"/>
          </p:nvPr>
        </p:nvSpPr>
        <p:spPr/>
        <p:txBody>
          <a:bodyPr/>
          <a:lstStyle/>
          <a:p>
            <a:r>
              <a:rPr lang="en-GB" sz="2400" dirty="0"/>
              <a:t>As a result, protons in different electronic environments will exhibit a different energy gap between the α and β spin states and will therefore absorb different frequencies of rf radiation. </a:t>
            </a:r>
          </a:p>
          <a:p>
            <a:r>
              <a:rPr lang="en-GB" sz="2400" dirty="0"/>
              <a:t>This allows us </a:t>
            </a:r>
            <a:r>
              <a:rPr lang="en-GB" sz="2400"/>
              <a:t>to investigate </a:t>
            </a:r>
            <a:r>
              <a:rPr lang="en-GB" sz="2400" dirty="0"/>
              <a:t>the electronic environment of each hydrogen atom in a molecule</a:t>
            </a:r>
          </a:p>
        </p:txBody>
      </p:sp>
    </p:spTree>
    <p:extLst>
      <p:ext uri="{BB962C8B-B14F-4D97-AF65-F5344CB8AC3E}">
        <p14:creationId xmlns:p14="http://schemas.microsoft.com/office/powerpoint/2010/main" val="30844367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DF587CB5-C306-4318-8AF7-5B03FB7C2755}"/>
              </a:ext>
            </a:extLst>
          </p:cNvPr>
          <p:cNvSpPr>
            <a:spLocks noGrp="1" noChangeArrowheads="1"/>
          </p:cNvSpPr>
          <p:nvPr>
            <p:ph type="title"/>
          </p:nvPr>
        </p:nvSpPr>
        <p:spPr/>
        <p:txBody>
          <a:bodyPr/>
          <a:lstStyle/>
          <a:p>
            <a:pPr eaLnBrk="1" hangingPunct="1"/>
            <a:r>
              <a:rPr lang="en-GB" dirty="0"/>
              <a:t>The Nature of Light</a:t>
            </a:r>
            <a:endParaRPr lang="en-US" altLang="en-US" dirty="0"/>
          </a:p>
        </p:txBody>
      </p:sp>
      <p:sp>
        <p:nvSpPr>
          <p:cNvPr id="5123" name="Rectangle 3">
            <a:extLst>
              <a:ext uri="{FF2B5EF4-FFF2-40B4-BE49-F238E27FC236}">
                <a16:creationId xmlns:a16="http://schemas.microsoft.com/office/drawing/2014/main" id="{AEA08399-34A1-4671-8051-57C07E8292C3}"/>
              </a:ext>
            </a:extLst>
          </p:cNvPr>
          <p:cNvSpPr>
            <a:spLocks noGrp="1" noChangeArrowheads="1"/>
          </p:cNvSpPr>
          <p:nvPr>
            <p:ph type="body" idx="1"/>
          </p:nvPr>
        </p:nvSpPr>
        <p:spPr>
          <a:xfrm>
            <a:off x="457200" y="1981200"/>
            <a:ext cx="8229600" cy="4328120"/>
          </a:xfrm>
        </p:spPr>
        <p:txBody>
          <a:bodyPr/>
          <a:lstStyle/>
          <a:p>
            <a:r>
              <a:rPr lang="en-GB" sz="2400" dirty="0"/>
              <a:t>Electromagnetic radiation (light) exhibits both wave-like properties and particle-like properties.</a:t>
            </a:r>
          </a:p>
          <a:p>
            <a:r>
              <a:rPr lang="en-GB" sz="2400" dirty="0"/>
              <a:t>Consequently, electromagnetic radiation can be viewed as a wave or as a particle. When viewed as</a:t>
            </a:r>
            <a:r>
              <a:rPr lang="ar-IQ" sz="2400" dirty="0"/>
              <a:t> </a:t>
            </a:r>
            <a:r>
              <a:rPr lang="en-GB" sz="2400" dirty="0"/>
              <a:t>a wave, electromagnetic radiation consists of perpendicular oscillating, electric and magnetic fields</a:t>
            </a:r>
          </a:p>
          <a:p>
            <a:r>
              <a:rPr lang="en-GB" sz="2400" dirty="0"/>
              <a:t>The </a:t>
            </a:r>
            <a:r>
              <a:rPr lang="en-GB" sz="2400" b="1" dirty="0"/>
              <a:t>wavelength </a:t>
            </a:r>
            <a:r>
              <a:rPr lang="en-GB" sz="2400" dirty="0"/>
              <a:t>describes the distance between adjacent peaks of an oscillating field</a:t>
            </a:r>
            <a:endParaRPr lang="ar-IQ" sz="2400" dirty="0"/>
          </a:p>
          <a:p>
            <a:r>
              <a:rPr lang="en-GB" sz="2400" b="1" dirty="0"/>
              <a:t>Frequency </a:t>
            </a:r>
            <a:r>
              <a:rPr lang="en-GB" sz="2400" dirty="0"/>
              <a:t>describes the number of wavelengths that pass a particular point in space per unit time.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350B45FB-54E5-44A7-8078-B76214AB09A2}"/>
              </a:ext>
            </a:extLst>
          </p:cNvPr>
          <p:cNvSpPr>
            <a:spLocks noGrp="1" noChangeArrowheads="1"/>
          </p:cNvSpPr>
          <p:nvPr>
            <p:ph type="title"/>
          </p:nvPr>
        </p:nvSpPr>
        <p:spPr/>
        <p:txBody>
          <a:bodyPr/>
          <a:lstStyle/>
          <a:p>
            <a:pPr eaLnBrk="1" hangingPunct="1"/>
            <a:r>
              <a:rPr lang="en-GB" dirty="0"/>
              <a:t>The Nature of Light</a:t>
            </a:r>
            <a:endParaRPr lang="en-US" altLang="en-US" dirty="0"/>
          </a:p>
        </p:txBody>
      </p:sp>
      <p:sp>
        <p:nvSpPr>
          <p:cNvPr id="6147" name="Rectangle 3">
            <a:extLst>
              <a:ext uri="{FF2B5EF4-FFF2-40B4-BE49-F238E27FC236}">
                <a16:creationId xmlns:a16="http://schemas.microsoft.com/office/drawing/2014/main" id="{ECC407E4-B6C3-4DED-AB24-06B1F7822F0C}"/>
              </a:ext>
            </a:extLst>
          </p:cNvPr>
          <p:cNvSpPr>
            <a:spLocks noGrp="1" noChangeArrowheads="1"/>
          </p:cNvSpPr>
          <p:nvPr>
            <p:ph type="body" idx="1"/>
          </p:nvPr>
        </p:nvSpPr>
        <p:spPr/>
        <p:txBody>
          <a:bodyPr/>
          <a:lstStyle/>
          <a:p>
            <a:pPr eaLnBrk="1" hangingPunct="1"/>
            <a:endParaRPr lang="en-US" altLang="en-US" sz="2600" dirty="0"/>
          </a:p>
        </p:txBody>
      </p:sp>
      <p:pic>
        <p:nvPicPr>
          <p:cNvPr id="2" name="Picture 1">
            <a:extLst>
              <a:ext uri="{FF2B5EF4-FFF2-40B4-BE49-F238E27FC236}">
                <a16:creationId xmlns:a16="http://schemas.microsoft.com/office/drawing/2014/main" id="{9CCC27CE-19F5-42D3-BA97-644C2C8818F5}"/>
              </a:ext>
            </a:extLst>
          </p:cNvPr>
          <p:cNvPicPr>
            <a:picLocks noChangeAspect="1"/>
          </p:cNvPicPr>
          <p:nvPr/>
        </p:nvPicPr>
        <p:blipFill>
          <a:blip r:embed="rId2"/>
          <a:stretch>
            <a:fillRect/>
          </a:stretch>
        </p:blipFill>
        <p:spPr>
          <a:xfrm>
            <a:off x="1098546" y="2105806"/>
            <a:ext cx="6946907" cy="3636987"/>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B98D2D3D-2EFD-459E-B9F8-6E80C4DB7248}"/>
              </a:ext>
            </a:extLst>
          </p:cNvPr>
          <p:cNvSpPr>
            <a:spLocks noGrp="1" noChangeArrowheads="1"/>
          </p:cNvSpPr>
          <p:nvPr>
            <p:ph type="title"/>
          </p:nvPr>
        </p:nvSpPr>
        <p:spPr/>
        <p:txBody>
          <a:bodyPr/>
          <a:lstStyle/>
          <a:p>
            <a:pPr eaLnBrk="1" hangingPunct="1"/>
            <a:r>
              <a:rPr lang="en-GB" dirty="0"/>
              <a:t>The Nature of Light</a:t>
            </a:r>
            <a:endParaRPr lang="en-US" altLang="en-US" dirty="0"/>
          </a:p>
        </p:txBody>
      </p:sp>
      <mc:AlternateContent xmlns:mc="http://schemas.openxmlformats.org/markup-compatibility/2006" xmlns:a14="http://schemas.microsoft.com/office/drawing/2010/main">
        <mc:Choice Requires="a14">
          <p:sp>
            <p:nvSpPr>
              <p:cNvPr id="7171" name="Rectangle 3">
                <a:extLst>
                  <a:ext uri="{FF2B5EF4-FFF2-40B4-BE49-F238E27FC236}">
                    <a16:creationId xmlns:a16="http://schemas.microsoft.com/office/drawing/2014/main" id="{DAC2A170-19E0-413B-AF25-51F94F93E74D}"/>
                  </a:ext>
                </a:extLst>
              </p:cNvPr>
              <p:cNvSpPr>
                <a:spLocks noGrp="1" noChangeArrowheads="1"/>
              </p:cNvSpPr>
              <p:nvPr>
                <p:ph type="body" idx="1"/>
              </p:nvPr>
            </p:nvSpPr>
            <p:spPr>
              <a:xfrm>
                <a:off x="457200" y="1981200"/>
                <a:ext cx="8229600" cy="4114800"/>
              </a:xfrm>
            </p:spPr>
            <p:txBody>
              <a:bodyPr/>
              <a:lstStyle/>
              <a:p>
                <a:r>
                  <a:rPr lang="en-GB" sz="2600" dirty="0"/>
                  <a:t>A long wavelength corresponds with a small frequency, and a short wavelength corresponds with a large frequency</a:t>
                </a:r>
              </a:p>
              <a:p>
                <a:pPr marL="0" indent="0" algn="ctr">
                  <a:buNone/>
                </a:pPr>
                <a14:m>
                  <m:oMathPara xmlns:m="http://schemas.openxmlformats.org/officeDocument/2006/math">
                    <m:oMathParaPr>
                      <m:jc m:val="centerGroup"/>
                    </m:oMathParaPr>
                    <m:oMath xmlns:m="http://schemas.openxmlformats.org/officeDocument/2006/math">
                      <m:r>
                        <a:rPr lang="en-GB" sz="2600" b="0" i="1" smtClean="0">
                          <a:latin typeface="Cambria Math" panose="02040503050406030204" pitchFamily="18" charset="0"/>
                        </a:rPr>
                        <m:t>𝑣</m:t>
                      </m:r>
                      <m:r>
                        <a:rPr lang="en-GB" sz="2600" b="0" i="1" smtClean="0">
                          <a:latin typeface="Cambria Math" panose="02040503050406030204" pitchFamily="18" charset="0"/>
                        </a:rPr>
                        <m:t>=</m:t>
                      </m:r>
                      <m:f>
                        <m:fPr>
                          <m:ctrlPr>
                            <a:rPr lang="en-GB" sz="2600" b="0" i="1" smtClean="0">
                              <a:latin typeface="Cambria Math" panose="02040503050406030204" pitchFamily="18" charset="0"/>
                            </a:rPr>
                          </m:ctrlPr>
                        </m:fPr>
                        <m:num>
                          <m:r>
                            <a:rPr lang="en-GB" sz="2600" b="0" i="1" smtClean="0">
                              <a:latin typeface="Cambria Math" panose="02040503050406030204" pitchFamily="18" charset="0"/>
                            </a:rPr>
                            <m:t>𝑐</m:t>
                          </m:r>
                        </m:num>
                        <m:den>
                          <m:r>
                            <a:rPr lang="en-GB" sz="2600" b="0" i="1" smtClean="0">
                              <a:latin typeface="Cambria Math" panose="02040503050406030204" pitchFamily="18" charset="0"/>
                              <a:sym typeface="Symbol" panose="05050102010706020507" pitchFamily="18" charset="2"/>
                            </a:rPr>
                            <m:t></m:t>
                          </m:r>
                        </m:den>
                      </m:f>
                    </m:oMath>
                  </m:oMathPara>
                </a14:m>
                <a:endParaRPr lang="en-GB" sz="2600" dirty="0"/>
              </a:p>
              <a:p>
                <a:r>
                  <a:rPr lang="en-GB" sz="2600" dirty="0"/>
                  <a:t>where frequency (</a:t>
                </a:r>
                <a:r>
                  <a:rPr lang="en-GB" sz="2600" i="1" dirty="0"/>
                  <a:t>ν</a:t>
                </a:r>
                <a:r>
                  <a:rPr lang="en-GB" sz="2600" dirty="0"/>
                  <a:t>) and wavelength (λ) are inversely proportional. The constant of proportionality is the speed of light (</a:t>
                </a:r>
                <a:r>
                  <a:rPr lang="en-GB" sz="2600" i="1" dirty="0"/>
                  <a:t>c</a:t>
                </a:r>
                <a:r>
                  <a:rPr lang="en-GB" sz="2600" dirty="0"/>
                  <a:t>)</a:t>
                </a:r>
              </a:p>
              <a:p>
                <a:r>
                  <a:rPr lang="en-GB" sz="2600" dirty="0"/>
                  <a:t>When viewed as a particle, electromagnetic radiation consists of packets of energy, called </a:t>
                </a:r>
                <a:r>
                  <a:rPr lang="en-GB" sz="2600" b="1" dirty="0"/>
                  <a:t>photons</a:t>
                </a:r>
                <a:endParaRPr lang="en-GB" sz="2600" dirty="0"/>
              </a:p>
              <a:p>
                <a:endParaRPr lang="en-US" altLang="en-US" sz="2600" dirty="0"/>
              </a:p>
            </p:txBody>
          </p:sp>
        </mc:Choice>
        <mc:Fallback xmlns="">
          <p:sp>
            <p:nvSpPr>
              <p:cNvPr id="7171" name="Rectangle 3">
                <a:extLst>
                  <a:ext uri="{FF2B5EF4-FFF2-40B4-BE49-F238E27FC236}">
                    <a16:creationId xmlns:a16="http://schemas.microsoft.com/office/drawing/2014/main" id="{DAC2A170-19E0-413B-AF25-51F94F93E74D}"/>
                  </a:ext>
                </a:extLst>
              </p:cNvPr>
              <p:cNvSpPr>
                <a:spLocks noGrp="1" noRot="1" noChangeAspect="1" noMove="1" noResize="1" noEditPoints="1" noAdjustHandles="1" noChangeArrowheads="1" noChangeShapeType="1" noTextEdit="1"/>
              </p:cNvSpPr>
              <p:nvPr>
                <p:ph type="body" idx="1"/>
              </p:nvPr>
            </p:nvSpPr>
            <p:spPr>
              <a:xfrm>
                <a:off x="457200" y="1981200"/>
                <a:ext cx="8229600" cy="4114800"/>
              </a:xfrm>
              <a:blipFill>
                <a:blip r:embed="rId2"/>
                <a:stretch>
                  <a:fillRect l="-593" t="-1333" r="-222" b="-3407"/>
                </a:stretch>
              </a:blipFill>
            </p:spPr>
            <p:txBody>
              <a:bodyPr/>
              <a:lstStyle/>
              <a:p>
                <a:r>
                  <a:rPr lang="en-GB">
                    <a:noFill/>
                  </a:rPr>
                  <a:t> </a:t>
                </a:r>
              </a:p>
            </p:txBody>
          </p:sp>
        </mc:Fallback>
      </mc:AlternateContent>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281E4091-88D0-427B-B566-7DD91670EE05}"/>
              </a:ext>
            </a:extLst>
          </p:cNvPr>
          <p:cNvSpPr>
            <a:spLocks noGrp="1" noChangeArrowheads="1"/>
          </p:cNvSpPr>
          <p:nvPr>
            <p:ph type="title"/>
          </p:nvPr>
        </p:nvSpPr>
        <p:spPr/>
        <p:txBody>
          <a:bodyPr/>
          <a:lstStyle/>
          <a:p>
            <a:pPr eaLnBrk="1" hangingPunct="1"/>
            <a:r>
              <a:rPr lang="en-GB" dirty="0"/>
              <a:t>The Nature of Light</a:t>
            </a:r>
            <a:endParaRPr lang="en-US" altLang="en-US" dirty="0"/>
          </a:p>
        </p:txBody>
      </p:sp>
      <mc:AlternateContent xmlns:mc="http://schemas.openxmlformats.org/markup-compatibility/2006" xmlns:a14="http://schemas.microsoft.com/office/drawing/2010/main">
        <mc:Choice Requires="a14">
          <p:sp>
            <p:nvSpPr>
              <p:cNvPr id="8195" name="Rectangle 3">
                <a:extLst>
                  <a:ext uri="{FF2B5EF4-FFF2-40B4-BE49-F238E27FC236}">
                    <a16:creationId xmlns:a16="http://schemas.microsoft.com/office/drawing/2014/main" id="{4195A5E8-BAC4-46DA-898A-A5659950D711}"/>
                  </a:ext>
                </a:extLst>
              </p:cNvPr>
              <p:cNvSpPr>
                <a:spLocks noGrp="1" noChangeArrowheads="1"/>
              </p:cNvSpPr>
              <p:nvPr>
                <p:ph type="body" idx="1"/>
              </p:nvPr>
            </p:nvSpPr>
            <p:spPr/>
            <p:txBody>
              <a:bodyPr/>
              <a:lstStyle/>
              <a:p>
                <a:pPr algn="just"/>
                <a:r>
                  <a:rPr lang="en-GB" sz="2600" dirty="0"/>
                  <a:t>The energy of each photon is directly proportional to its frequency</a:t>
                </a:r>
              </a:p>
              <a:p>
                <a:pPr marL="0" indent="0" algn="ctr">
                  <a:buNone/>
                </a:pPr>
                <a:r>
                  <a:rPr lang="en-GB" altLang="en-US" sz="2600" dirty="0"/>
                  <a:t>E = </a:t>
                </a:r>
                <a:r>
                  <a:rPr lang="en-GB" altLang="en-US" sz="2600" i="1" dirty="0"/>
                  <a:t>h</a:t>
                </a:r>
                <a14:m>
                  <m:oMath xmlns:m="http://schemas.openxmlformats.org/officeDocument/2006/math">
                    <m:r>
                      <a:rPr lang="en-GB" sz="2600" b="0" i="1" smtClean="0">
                        <a:latin typeface="Cambria Math" panose="02040503050406030204" pitchFamily="18" charset="0"/>
                      </a:rPr>
                      <m:t>𝑣</m:t>
                    </m:r>
                  </m:oMath>
                </a14:m>
                <a:endParaRPr lang="en-US" altLang="en-US" sz="2600" dirty="0"/>
              </a:p>
              <a:p>
                <a:r>
                  <a:rPr lang="en-GB" sz="2600" dirty="0"/>
                  <a:t>where </a:t>
                </a:r>
                <a:r>
                  <a:rPr lang="en-GB" sz="2600" i="1" dirty="0"/>
                  <a:t>h </a:t>
                </a:r>
                <a:r>
                  <a:rPr lang="en-GB" sz="2600" dirty="0"/>
                  <a:t>is Planck’s constant (</a:t>
                </a:r>
                <a:r>
                  <a:rPr lang="en-GB" sz="2600" i="1" dirty="0"/>
                  <a:t>h </a:t>
                </a:r>
                <a:r>
                  <a:rPr lang="en-GB" sz="2600" dirty="0"/>
                  <a:t>= 6.626 × 10</a:t>
                </a:r>
                <a:r>
                  <a:rPr lang="en-GB" sz="2600" baseline="30000" dirty="0"/>
                  <a:t>−34</a:t>
                </a:r>
                <a:r>
                  <a:rPr lang="en-GB" sz="2600" dirty="0"/>
                  <a:t> J.s)</a:t>
                </a:r>
              </a:p>
              <a:p>
                <a:r>
                  <a:rPr lang="en-GB" sz="2600" dirty="0"/>
                  <a:t>The range of all possible frequencies is known as the </a:t>
                </a:r>
                <a:r>
                  <a:rPr lang="en-GB" sz="2600" b="1" dirty="0"/>
                  <a:t>electromagnetic spectrum</a:t>
                </a:r>
                <a:r>
                  <a:rPr lang="en-GB" sz="2600" dirty="0"/>
                  <a:t>, which is divided into several regions by wavelength</a:t>
                </a:r>
              </a:p>
              <a:p>
                <a:r>
                  <a:rPr lang="en-GB" sz="2600" dirty="0"/>
                  <a:t>Different regions of the electromagnetic spectrum are used to probe different aspects of molecular structure</a:t>
                </a:r>
                <a:endParaRPr lang="en-US" altLang="en-US" sz="2600" dirty="0"/>
              </a:p>
              <a:p>
                <a:pPr marL="0" indent="0" algn="ctr">
                  <a:buNone/>
                </a:pPr>
                <a:endParaRPr lang="en-GB" sz="2600" dirty="0"/>
              </a:p>
            </p:txBody>
          </p:sp>
        </mc:Choice>
        <mc:Fallback xmlns="">
          <p:sp>
            <p:nvSpPr>
              <p:cNvPr id="8195" name="Rectangle 3">
                <a:extLst>
                  <a:ext uri="{FF2B5EF4-FFF2-40B4-BE49-F238E27FC236}">
                    <a16:creationId xmlns:a16="http://schemas.microsoft.com/office/drawing/2014/main" id="{4195A5E8-BAC4-46DA-898A-A5659950D711}"/>
                  </a:ext>
                </a:extLst>
              </p:cNvPr>
              <p:cNvSpPr>
                <a:spLocks noGrp="1" noRot="1" noChangeAspect="1" noMove="1" noResize="1" noEditPoints="1" noAdjustHandles="1" noChangeArrowheads="1" noChangeShapeType="1" noTextEdit="1"/>
              </p:cNvSpPr>
              <p:nvPr>
                <p:ph type="body" idx="1"/>
              </p:nvPr>
            </p:nvSpPr>
            <p:spPr>
              <a:blipFill>
                <a:blip r:embed="rId2"/>
                <a:stretch>
                  <a:fillRect l="-593" t="-1411" r="-1333" b="-6113"/>
                </a:stretch>
              </a:blipFill>
            </p:spPr>
            <p:txBody>
              <a:bodyPr/>
              <a:lstStyle/>
              <a:p>
                <a:r>
                  <a:rPr lang="en-GB">
                    <a:noFill/>
                  </a:rPr>
                  <a:t> </a:t>
                </a:r>
              </a:p>
            </p:txBody>
          </p:sp>
        </mc:Fallback>
      </mc:AlternateContent>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0514B9C6-1312-40E1-9EF8-303662E34BA9}"/>
              </a:ext>
            </a:extLst>
          </p:cNvPr>
          <p:cNvSpPr>
            <a:spLocks noGrp="1" noChangeArrowheads="1"/>
          </p:cNvSpPr>
          <p:nvPr>
            <p:ph type="title"/>
          </p:nvPr>
        </p:nvSpPr>
        <p:spPr/>
        <p:txBody>
          <a:bodyPr/>
          <a:lstStyle/>
          <a:p>
            <a:pPr eaLnBrk="1" hangingPunct="1"/>
            <a:r>
              <a:rPr lang="en-GB" dirty="0"/>
              <a:t>The Nature of Light</a:t>
            </a:r>
            <a:endParaRPr lang="en-US" altLang="en-US" dirty="0"/>
          </a:p>
        </p:txBody>
      </p:sp>
      <p:sp>
        <p:nvSpPr>
          <p:cNvPr id="10243" name="Rectangle 3">
            <a:extLst>
              <a:ext uri="{FF2B5EF4-FFF2-40B4-BE49-F238E27FC236}">
                <a16:creationId xmlns:a16="http://schemas.microsoft.com/office/drawing/2014/main" id="{66D293C6-1E37-4602-B59D-DAC13AF7FE94}"/>
              </a:ext>
            </a:extLst>
          </p:cNvPr>
          <p:cNvSpPr>
            <a:spLocks noGrp="1" noChangeArrowheads="1"/>
          </p:cNvSpPr>
          <p:nvPr>
            <p:ph type="body" idx="1"/>
          </p:nvPr>
        </p:nvSpPr>
        <p:spPr/>
        <p:txBody>
          <a:bodyPr/>
          <a:lstStyle/>
          <a:p>
            <a:pPr eaLnBrk="1" hangingPunct="1"/>
            <a:endParaRPr lang="en-US" altLang="en-US"/>
          </a:p>
        </p:txBody>
      </p:sp>
      <p:pic>
        <p:nvPicPr>
          <p:cNvPr id="2" name="Picture 1">
            <a:extLst>
              <a:ext uri="{FF2B5EF4-FFF2-40B4-BE49-F238E27FC236}">
                <a16:creationId xmlns:a16="http://schemas.microsoft.com/office/drawing/2014/main" id="{8F0E984F-4EB8-4D78-8630-CE4FAB68762D}"/>
              </a:ext>
            </a:extLst>
          </p:cNvPr>
          <p:cNvPicPr>
            <a:picLocks noChangeAspect="1"/>
          </p:cNvPicPr>
          <p:nvPr/>
        </p:nvPicPr>
        <p:blipFill>
          <a:blip r:embed="rId2"/>
          <a:stretch>
            <a:fillRect/>
          </a:stretch>
        </p:blipFill>
        <p:spPr>
          <a:xfrm>
            <a:off x="333375" y="2114897"/>
            <a:ext cx="8477250" cy="376237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74C7879B-F33B-4486-8144-8303652F6D70}"/>
              </a:ext>
            </a:extLst>
          </p:cNvPr>
          <p:cNvSpPr>
            <a:spLocks noGrp="1" noChangeArrowheads="1"/>
          </p:cNvSpPr>
          <p:nvPr>
            <p:ph type="title"/>
          </p:nvPr>
        </p:nvSpPr>
        <p:spPr/>
        <p:txBody>
          <a:bodyPr/>
          <a:lstStyle/>
          <a:p>
            <a:pPr eaLnBrk="1" hangingPunct="1"/>
            <a:r>
              <a:rPr lang="en-GB" dirty="0"/>
              <a:t>The Nature of Matter</a:t>
            </a:r>
            <a:endParaRPr lang="en-US" altLang="en-US" dirty="0"/>
          </a:p>
        </p:txBody>
      </p:sp>
      <p:sp>
        <p:nvSpPr>
          <p:cNvPr id="11267" name="Rectangle 3">
            <a:extLst>
              <a:ext uri="{FF2B5EF4-FFF2-40B4-BE49-F238E27FC236}">
                <a16:creationId xmlns:a16="http://schemas.microsoft.com/office/drawing/2014/main" id="{00EC3F63-E0DF-4009-B23C-9BC41B0B0699}"/>
              </a:ext>
            </a:extLst>
          </p:cNvPr>
          <p:cNvSpPr>
            <a:spLocks noGrp="1" noChangeArrowheads="1"/>
          </p:cNvSpPr>
          <p:nvPr>
            <p:ph type="body" idx="1"/>
          </p:nvPr>
        </p:nvSpPr>
        <p:spPr>
          <a:xfrm>
            <a:off x="457200" y="1772816"/>
            <a:ext cx="8229600" cy="4323184"/>
          </a:xfrm>
        </p:spPr>
        <p:txBody>
          <a:bodyPr/>
          <a:lstStyle/>
          <a:p>
            <a:r>
              <a:rPr lang="en-GB" sz="2600" dirty="0"/>
              <a:t>The rotation of a molecule is restricted to specific energy levels</a:t>
            </a:r>
          </a:p>
          <a:p>
            <a:r>
              <a:rPr lang="en-GB" sz="2600" dirty="0"/>
              <a:t>A molecule can only rotate at specific rates, which are defined by the nature of the molecule</a:t>
            </a:r>
          </a:p>
          <a:p>
            <a:r>
              <a:rPr lang="en-GB" sz="2600" dirty="0"/>
              <a:t>Molecules can store energy in a variety of ways. </a:t>
            </a:r>
          </a:p>
          <a:p>
            <a:r>
              <a:rPr lang="en-GB" sz="2600" dirty="0"/>
              <a:t>They rotate in space, their bonds vibrate like springs, their electrons can occupy a number of possible molecular orbitals, and so on. </a:t>
            </a:r>
          </a:p>
          <a:p>
            <a:r>
              <a:rPr lang="en-GB" sz="2600" dirty="0"/>
              <a:t>For example, a bond in a molecule can only vibrate at specific energy levels. </a:t>
            </a:r>
          </a:p>
          <a:p>
            <a:endParaRPr lang="en-US" altLang="en-US" sz="2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03236018-C3D7-45FB-99FF-487E710E0927}"/>
              </a:ext>
            </a:extLst>
          </p:cNvPr>
          <p:cNvSpPr>
            <a:spLocks noGrp="1" noChangeArrowheads="1"/>
          </p:cNvSpPr>
          <p:nvPr>
            <p:ph type="title"/>
          </p:nvPr>
        </p:nvSpPr>
        <p:spPr/>
        <p:txBody>
          <a:bodyPr/>
          <a:lstStyle/>
          <a:p>
            <a:pPr eaLnBrk="1" hangingPunct="1"/>
            <a:r>
              <a:rPr lang="en-GB" dirty="0"/>
              <a:t>The Nature of Matter</a:t>
            </a:r>
            <a:endParaRPr lang="en-US" altLang="en-US" dirty="0"/>
          </a:p>
        </p:txBody>
      </p:sp>
      <p:sp>
        <p:nvSpPr>
          <p:cNvPr id="12291" name="Rectangle 3">
            <a:extLst>
              <a:ext uri="{FF2B5EF4-FFF2-40B4-BE49-F238E27FC236}">
                <a16:creationId xmlns:a16="http://schemas.microsoft.com/office/drawing/2014/main" id="{EA2842DF-0BDD-464D-B234-4D3BA3798B68}"/>
              </a:ext>
            </a:extLst>
          </p:cNvPr>
          <p:cNvSpPr>
            <a:spLocks noGrp="1" noChangeArrowheads="1"/>
          </p:cNvSpPr>
          <p:nvPr>
            <p:ph type="body" idx="1"/>
          </p:nvPr>
        </p:nvSpPr>
        <p:spPr/>
        <p:txBody>
          <a:bodyPr/>
          <a:lstStyle/>
          <a:p>
            <a:r>
              <a:rPr lang="en-GB" sz="2600" dirty="0"/>
              <a:t>The horizontal lines in the diagram represent allowed vibrational energy levels for a particular bond. </a:t>
            </a:r>
          </a:p>
          <a:p>
            <a:r>
              <a:rPr lang="en-GB" sz="2600" dirty="0"/>
              <a:t>The bond is restricted to these energy levels and cannot vibrate with an energy that is in between the allowed levels. </a:t>
            </a:r>
          </a:p>
          <a:p>
            <a:r>
              <a:rPr lang="en-GB" sz="2600" dirty="0"/>
              <a:t>The difference in energy (Δ</a:t>
            </a:r>
            <a:r>
              <a:rPr lang="en-GB" sz="2600" i="1" dirty="0"/>
              <a:t>E</a:t>
            </a:r>
            <a:r>
              <a:rPr lang="en-GB" sz="2600" dirty="0"/>
              <a:t>) between allowed energy level  is determined by the nature of the bond.</a:t>
            </a:r>
            <a:endParaRPr lang="en-US" altLang="en-US" sz="2600" dirty="0"/>
          </a:p>
          <a:p>
            <a:pPr eaLnBrk="1" hangingPunct="1"/>
            <a:endParaRPr lang="en-US" altLang="en-US" sz="2600" dirty="0"/>
          </a:p>
          <a:p>
            <a:endParaRPr lang="en-GB" sz="2600" dirty="0"/>
          </a:p>
        </p:txBody>
      </p:sp>
    </p:spTree>
  </p:cSld>
  <p:clrMapOvr>
    <a:masterClrMapping/>
  </p:clrMapOvr>
</p:sld>
</file>

<file path=ppt/theme/theme1.xml><?xml version="1.0" encoding="utf-8"?>
<a:theme xmlns:a="http://schemas.openxmlformats.org/drawingml/2006/main" name="Pixel">
  <a:themeElements>
    <a:clrScheme name="Pixel 12">
      <a:dk1>
        <a:srgbClr val="000000"/>
      </a:dk1>
      <a:lt1>
        <a:srgbClr val="FFFFFF"/>
      </a:lt1>
      <a:dk2>
        <a:srgbClr val="FFFFFF"/>
      </a:dk2>
      <a:lt2>
        <a:srgbClr val="808080"/>
      </a:lt2>
      <a:accent1>
        <a:srgbClr val="000080"/>
      </a:accent1>
      <a:accent2>
        <a:srgbClr val="9999CC"/>
      </a:accent2>
      <a:accent3>
        <a:srgbClr val="FFFFFF"/>
      </a:accent3>
      <a:accent4>
        <a:srgbClr val="000000"/>
      </a:accent4>
      <a:accent5>
        <a:srgbClr val="AAAAC0"/>
      </a:accent5>
      <a:accent6>
        <a:srgbClr val="8A8AB9"/>
      </a:accent6>
      <a:hlink>
        <a:srgbClr val="CCCCE6"/>
      </a:hlink>
      <a:folHlink>
        <a:srgbClr val="B2B2B2"/>
      </a:folHlink>
    </a:clrScheme>
    <a:fontScheme name="Pixel">
      <a:majorFont>
        <a:latin typeface="Arial Black"/>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anose="02020603050405020304" pitchFamily="18" charset="0"/>
          </a:defRPr>
        </a:defPPr>
      </a:lstStyle>
    </a:lnDef>
  </a:objectDefaults>
  <a:extraClrSchemeLst>
    <a:extraClrScheme>
      <a:clrScheme name="Pixel 1">
        <a:dk1>
          <a:srgbClr val="666699"/>
        </a:dk1>
        <a:lt1>
          <a:srgbClr val="FFFFFF"/>
        </a:lt1>
        <a:dk2>
          <a:srgbClr val="000066"/>
        </a:dk2>
        <a:lt2>
          <a:srgbClr val="FFFFFF"/>
        </a:lt2>
        <a:accent1>
          <a:srgbClr val="0066FF"/>
        </a:accent1>
        <a:accent2>
          <a:srgbClr val="3333FF"/>
        </a:accent2>
        <a:accent3>
          <a:srgbClr val="AAAAB8"/>
        </a:accent3>
        <a:accent4>
          <a:srgbClr val="DADADA"/>
        </a:accent4>
        <a:accent5>
          <a:srgbClr val="AAB8FF"/>
        </a:accent5>
        <a:accent6>
          <a:srgbClr val="2D2DE7"/>
        </a:accent6>
        <a:hlink>
          <a:srgbClr val="0000CC"/>
        </a:hlink>
        <a:folHlink>
          <a:srgbClr val="B2B2B2"/>
        </a:folHlink>
      </a:clrScheme>
      <a:clrMap bg1="dk2" tx1="lt1" bg2="dk1" tx2="lt2" accent1="accent1" accent2="accent2" accent3="accent3" accent4="accent4" accent5="accent5" accent6="accent6" hlink="hlink" folHlink="folHlink"/>
    </a:extraClrScheme>
    <a:extraClrScheme>
      <a:clrScheme name="Pixel 2">
        <a:dk1>
          <a:srgbClr val="000000"/>
        </a:dk1>
        <a:lt1>
          <a:srgbClr val="FFFFFF"/>
        </a:lt1>
        <a:dk2>
          <a:srgbClr val="334B49"/>
        </a:dk2>
        <a:lt2>
          <a:srgbClr val="FFFFFF"/>
        </a:lt2>
        <a:accent1>
          <a:srgbClr val="009999"/>
        </a:accent1>
        <a:accent2>
          <a:srgbClr val="008080"/>
        </a:accent2>
        <a:accent3>
          <a:srgbClr val="ADB1B1"/>
        </a:accent3>
        <a:accent4>
          <a:srgbClr val="DADADA"/>
        </a:accent4>
        <a:accent5>
          <a:srgbClr val="AACACA"/>
        </a:accent5>
        <a:accent6>
          <a:srgbClr val="007373"/>
        </a:accent6>
        <a:hlink>
          <a:srgbClr val="006666"/>
        </a:hlink>
        <a:folHlink>
          <a:srgbClr val="B2B2B2"/>
        </a:folHlink>
      </a:clrScheme>
      <a:clrMap bg1="dk2" tx1="lt1" bg2="dk1" tx2="lt2" accent1="accent1" accent2="accent2" accent3="accent3" accent4="accent4" accent5="accent5" accent6="accent6" hlink="hlink" folHlink="folHlink"/>
    </a:extraClrScheme>
    <a:extraClrScheme>
      <a:clrScheme name="Pixel 3">
        <a:dk1>
          <a:srgbClr val="000000"/>
        </a:dk1>
        <a:lt1>
          <a:srgbClr val="FFFFFF"/>
        </a:lt1>
        <a:dk2>
          <a:srgbClr val="FFFFFF"/>
        </a:dk2>
        <a:lt2>
          <a:srgbClr val="808080"/>
        </a:lt2>
        <a:accent1>
          <a:srgbClr val="FF9900"/>
        </a:accent1>
        <a:accent2>
          <a:srgbClr val="FCB138"/>
        </a:accent2>
        <a:accent3>
          <a:srgbClr val="FFFFFF"/>
        </a:accent3>
        <a:accent4>
          <a:srgbClr val="000000"/>
        </a:accent4>
        <a:accent5>
          <a:srgbClr val="FFCAAA"/>
        </a:accent5>
        <a:accent6>
          <a:srgbClr val="E4A032"/>
        </a:accent6>
        <a:hlink>
          <a:srgbClr val="FCC66E"/>
        </a:hlink>
        <a:folHlink>
          <a:srgbClr val="B2B2B2"/>
        </a:folHlink>
      </a:clrScheme>
      <a:clrMap bg1="lt1" tx1="dk1" bg2="lt2" tx2="dk2" accent1="accent1" accent2="accent2" accent3="accent3" accent4="accent4" accent5="accent5" accent6="accent6" hlink="hlink" folHlink="folHlink"/>
    </a:extraClrScheme>
    <a:extraClrScheme>
      <a:clrScheme name="Pixel 4">
        <a:dk1>
          <a:srgbClr val="000000"/>
        </a:dk1>
        <a:lt1>
          <a:srgbClr val="FFFFFF"/>
        </a:lt1>
        <a:dk2>
          <a:srgbClr val="FFFFFF"/>
        </a:dk2>
        <a:lt2>
          <a:srgbClr val="808080"/>
        </a:lt2>
        <a:accent1>
          <a:srgbClr val="440044"/>
        </a:accent1>
        <a:accent2>
          <a:srgbClr val="790571"/>
        </a:accent2>
        <a:accent3>
          <a:srgbClr val="FFFFFF"/>
        </a:accent3>
        <a:accent4>
          <a:srgbClr val="000000"/>
        </a:accent4>
        <a:accent5>
          <a:srgbClr val="B0AAB0"/>
        </a:accent5>
        <a:accent6>
          <a:srgbClr val="6D0466"/>
        </a:accent6>
        <a:hlink>
          <a:srgbClr val="9F839F"/>
        </a:hlink>
        <a:folHlink>
          <a:srgbClr val="B2B2B2"/>
        </a:folHlink>
      </a:clrScheme>
      <a:clrMap bg1="lt1" tx1="dk1" bg2="lt2" tx2="dk2" accent1="accent1" accent2="accent2" accent3="accent3" accent4="accent4" accent5="accent5" accent6="accent6" hlink="hlink" folHlink="folHlink"/>
    </a:extraClrScheme>
    <a:extraClrScheme>
      <a:clrScheme name="Pixel 5">
        <a:dk1>
          <a:srgbClr val="000000"/>
        </a:dk1>
        <a:lt1>
          <a:srgbClr val="FFFFFF"/>
        </a:lt1>
        <a:dk2>
          <a:srgbClr val="FFFFFF"/>
        </a:dk2>
        <a:lt2>
          <a:srgbClr val="666699"/>
        </a:lt2>
        <a:accent1>
          <a:srgbClr val="779F92"/>
        </a:accent1>
        <a:accent2>
          <a:srgbClr val="9DC2D7"/>
        </a:accent2>
        <a:accent3>
          <a:srgbClr val="FFFFFF"/>
        </a:accent3>
        <a:accent4>
          <a:srgbClr val="000000"/>
        </a:accent4>
        <a:accent5>
          <a:srgbClr val="BDCDC7"/>
        </a:accent5>
        <a:accent6>
          <a:srgbClr val="8EB0C3"/>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ixel 6">
        <a:dk1>
          <a:srgbClr val="6A0000"/>
        </a:dk1>
        <a:lt1>
          <a:srgbClr val="FFFFFF"/>
        </a:lt1>
        <a:dk2>
          <a:srgbClr val="FFFFFF"/>
        </a:dk2>
        <a:lt2>
          <a:srgbClr val="666699"/>
        </a:lt2>
        <a:accent1>
          <a:srgbClr val="CC3300"/>
        </a:accent1>
        <a:accent2>
          <a:srgbClr val="CC6600"/>
        </a:accent2>
        <a:accent3>
          <a:srgbClr val="FFFFFF"/>
        </a:accent3>
        <a:accent4>
          <a:srgbClr val="590000"/>
        </a:accent4>
        <a:accent5>
          <a:srgbClr val="E2ADAA"/>
        </a:accent5>
        <a:accent6>
          <a:srgbClr val="B95C00"/>
        </a:accent6>
        <a:hlink>
          <a:srgbClr val="CC9900"/>
        </a:hlink>
        <a:folHlink>
          <a:srgbClr val="B2B2B2"/>
        </a:folHlink>
      </a:clrScheme>
      <a:clrMap bg1="lt1" tx1="dk1" bg2="lt2" tx2="dk2" accent1="accent1" accent2="accent2" accent3="accent3" accent4="accent4" accent5="accent5" accent6="accent6" hlink="hlink" folHlink="folHlink"/>
    </a:extraClrScheme>
    <a:extraClrScheme>
      <a:clrScheme name="Pixel 7">
        <a:dk1>
          <a:srgbClr val="4F4F77"/>
        </a:dk1>
        <a:lt1>
          <a:srgbClr val="FFFFFF"/>
        </a:lt1>
        <a:dk2>
          <a:srgbClr val="4A7911"/>
        </a:dk2>
        <a:lt2>
          <a:srgbClr val="FFFFFF"/>
        </a:lt2>
        <a:accent1>
          <a:srgbClr val="336600"/>
        </a:accent1>
        <a:accent2>
          <a:srgbClr val="669900"/>
        </a:accent2>
        <a:accent3>
          <a:srgbClr val="B1BEAA"/>
        </a:accent3>
        <a:accent4>
          <a:srgbClr val="DADADA"/>
        </a:accent4>
        <a:accent5>
          <a:srgbClr val="ADB8AA"/>
        </a:accent5>
        <a:accent6>
          <a:srgbClr val="5C8A00"/>
        </a:accent6>
        <a:hlink>
          <a:srgbClr val="99CC00"/>
        </a:hlink>
        <a:folHlink>
          <a:srgbClr val="B2B2B2"/>
        </a:folHlink>
      </a:clrScheme>
      <a:clrMap bg1="dk2" tx1="lt1" bg2="dk1" tx2="lt2" accent1="accent1" accent2="accent2" accent3="accent3" accent4="accent4" accent5="accent5" accent6="accent6" hlink="hlink" folHlink="folHlink"/>
    </a:extraClrScheme>
    <a:extraClrScheme>
      <a:clrScheme name="Pixel 8">
        <a:dk1>
          <a:srgbClr val="003300"/>
        </a:dk1>
        <a:lt1>
          <a:srgbClr val="FFFFFF"/>
        </a:lt1>
        <a:dk2>
          <a:srgbClr val="FFFFFF"/>
        </a:dk2>
        <a:lt2>
          <a:srgbClr val="4F4F77"/>
        </a:lt2>
        <a:accent1>
          <a:srgbClr val="336600"/>
        </a:accent1>
        <a:accent2>
          <a:srgbClr val="669900"/>
        </a:accent2>
        <a:accent3>
          <a:srgbClr val="FFFFFF"/>
        </a:accent3>
        <a:accent4>
          <a:srgbClr val="002A00"/>
        </a:accent4>
        <a:accent5>
          <a:srgbClr val="ADB8AA"/>
        </a:accent5>
        <a:accent6>
          <a:srgbClr val="5C8A00"/>
        </a:accent6>
        <a:hlink>
          <a:srgbClr val="99CC00"/>
        </a:hlink>
        <a:folHlink>
          <a:srgbClr val="B2B2B2"/>
        </a:folHlink>
      </a:clrScheme>
      <a:clrMap bg1="lt1" tx1="dk1" bg2="lt2" tx2="dk2" accent1="accent1" accent2="accent2" accent3="accent3" accent4="accent4" accent5="accent5" accent6="accent6" hlink="hlink" folHlink="folHlink"/>
    </a:extraClrScheme>
    <a:extraClrScheme>
      <a:clrScheme name="Pixel 9">
        <a:dk1>
          <a:srgbClr val="808080"/>
        </a:dk1>
        <a:lt1>
          <a:srgbClr val="FFFFFF"/>
        </a:lt1>
        <a:dk2>
          <a:srgbClr val="2F978D"/>
        </a:dk2>
        <a:lt2>
          <a:srgbClr val="FFFFFF"/>
        </a:lt2>
        <a:accent1>
          <a:srgbClr val="008080"/>
        </a:accent1>
        <a:accent2>
          <a:srgbClr val="009999"/>
        </a:accent2>
        <a:accent3>
          <a:srgbClr val="ADC9C5"/>
        </a:accent3>
        <a:accent4>
          <a:srgbClr val="DADADA"/>
        </a:accent4>
        <a:accent5>
          <a:srgbClr val="AAC0C0"/>
        </a:accent5>
        <a:accent6>
          <a:srgbClr val="008A8A"/>
        </a:accent6>
        <a:hlink>
          <a:srgbClr val="70CAC6"/>
        </a:hlink>
        <a:folHlink>
          <a:srgbClr val="B2B2B2"/>
        </a:folHlink>
      </a:clrScheme>
      <a:clrMap bg1="dk2" tx1="lt1" bg2="dk1" tx2="lt2" accent1="accent1" accent2="accent2" accent3="accent3" accent4="accent4" accent5="accent5" accent6="accent6" hlink="hlink" folHlink="folHlink"/>
    </a:extraClrScheme>
    <a:extraClrScheme>
      <a:clrScheme name="Pixel 10">
        <a:dk1>
          <a:srgbClr val="4F4F77"/>
        </a:dk1>
        <a:lt1>
          <a:srgbClr val="FFFFFF"/>
        </a:lt1>
        <a:dk2>
          <a:srgbClr val="330000"/>
        </a:dk2>
        <a:lt2>
          <a:srgbClr val="FFFFFF"/>
        </a:lt2>
        <a:accent1>
          <a:srgbClr val="822504"/>
        </a:accent1>
        <a:accent2>
          <a:srgbClr val="9E2A06"/>
        </a:accent2>
        <a:accent3>
          <a:srgbClr val="ADAAAA"/>
        </a:accent3>
        <a:accent4>
          <a:srgbClr val="DADADA"/>
        </a:accent4>
        <a:accent5>
          <a:srgbClr val="C1ACAA"/>
        </a:accent5>
        <a:accent6>
          <a:srgbClr val="8F2505"/>
        </a:accent6>
        <a:hlink>
          <a:srgbClr val="7C0704"/>
        </a:hlink>
        <a:folHlink>
          <a:srgbClr val="B2B2B2"/>
        </a:folHlink>
      </a:clrScheme>
      <a:clrMap bg1="dk2" tx1="lt1" bg2="dk1" tx2="lt2" accent1="accent1" accent2="accent2" accent3="accent3" accent4="accent4" accent5="accent5" accent6="accent6" hlink="hlink" folHlink="folHlink"/>
    </a:extraClrScheme>
    <a:extraClrScheme>
      <a:clrScheme name="Pixel 11">
        <a:dk1>
          <a:srgbClr val="333333"/>
        </a:dk1>
        <a:lt1>
          <a:srgbClr val="FFFFFF"/>
        </a:lt1>
        <a:dk2>
          <a:srgbClr val="333399"/>
        </a:dk2>
        <a:lt2>
          <a:srgbClr val="FFFFFF"/>
        </a:lt2>
        <a:accent1>
          <a:srgbClr val="006699"/>
        </a:accent1>
        <a:accent2>
          <a:srgbClr val="0386AF"/>
        </a:accent2>
        <a:accent3>
          <a:srgbClr val="ADADCA"/>
        </a:accent3>
        <a:accent4>
          <a:srgbClr val="DADADA"/>
        </a:accent4>
        <a:accent5>
          <a:srgbClr val="AAB8CA"/>
        </a:accent5>
        <a:accent6>
          <a:srgbClr val="02799E"/>
        </a:accent6>
        <a:hlink>
          <a:srgbClr val="6699FF"/>
        </a:hlink>
        <a:folHlink>
          <a:srgbClr val="B2B2B2"/>
        </a:folHlink>
      </a:clrScheme>
      <a:clrMap bg1="dk2" tx1="lt1" bg2="dk1" tx2="lt2" accent1="accent1" accent2="accent2" accent3="accent3" accent4="accent4" accent5="accent5" accent6="accent6" hlink="hlink" folHlink="folHlink"/>
    </a:extraClrScheme>
    <a:extraClrScheme>
      <a:clrScheme name="Pixel 12">
        <a:dk1>
          <a:srgbClr val="000000"/>
        </a:dk1>
        <a:lt1>
          <a:srgbClr val="FFFFFF"/>
        </a:lt1>
        <a:dk2>
          <a:srgbClr val="FFFFFF"/>
        </a:dk2>
        <a:lt2>
          <a:srgbClr val="808080"/>
        </a:lt2>
        <a:accent1>
          <a:srgbClr val="000080"/>
        </a:accent1>
        <a:accent2>
          <a:srgbClr val="9999CC"/>
        </a:accent2>
        <a:accent3>
          <a:srgbClr val="FFFFFF"/>
        </a:accent3>
        <a:accent4>
          <a:srgbClr val="000000"/>
        </a:accent4>
        <a:accent5>
          <a:srgbClr val="AAAAC0"/>
        </a:accent5>
        <a:accent6>
          <a:srgbClr val="8A8AB9"/>
        </a:accent6>
        <a:hlink>
          <a:srgbClr val="CCCCE6"/>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2866</TotalTime>
  <Words>1423</Words>
  <Application>Microsoft Office PowerPoint</Application>
  <PresentationFormat>On-screen Show (4:3)</PresentationFormat>
  <Paragraphs>88</Paragraphs>
  <Slides>24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Arial Black</vt:lpstr>
      <vt:lpstr>Calibri</vt:lpstr>
      <vt:lpstr>Cambria Math</vt:lpstr>
      <vt:lpstr>Times</vt:lpstr>
      <vt:lpstr>Times New Roman</vt:lpstr>
      <vt:lpstr>Wingdings</vt:lpstr>
      <vt:lpstr>Pixel</vt:lpstr>
      <vt:lpstr>Advanced Pharmaceutical Analysis</vt:lpstr>
      <vt:lpstr>Introduction to spectroscopy</vt:lpstr>
      <vt:lpstr>The Nature of Light</vt:lpstr>
      <vt:lpstr>The Nature of Light</vt:lpstr>
      <vt:lpstr>The Nature of Light</vt:lpstr>
      <vt:lpstr>The Nature of Light</vt:lpstr>
      <vt:lpstr>The Nature of Light</vt:lpstr>
      <vt:lpstr>The Nature of Matter</vt:lpstr>
      <vt:lpstr>The Nature of Matter</vt:lpstr>
      <vt:lpstr>The Nature of Matter</vt:lpstr>
      <vt:lpstr>The Interaction between Light and Matter</vt:lpstr>
      <vt:lpstr>Introduction to NMR spectroscopy</vt:lpstr>
      <vt:lpstr>Introduction to NMR spectroscopy</vt:lpstr>
      <vt:lpstr>Introduction to NMR spectroscopy</vt:lpstr>
      <vt:lpstr>Introduction to NMR spectroscopy</vt:lpstr>
      <vt:lpstr>Introduction to NMR spectroscopy</vt:lpstr>
      <vt:lpstr>Introduction to NMR spectroscopy</vt:lpstr>
      <vt:lpstr>Introduction to NMR spectroscopy</vt:lpstr>
      <vt:lpstr>Introduction to NMR spectroscopy</vt:lpstr>
      <vt:lpstr>Introduction to NMR spectroscopy</vt:lpstr>
      <vt:lpstr>Introduction to NMR spectroscopy</vt:lpstr>
      <vt:lpstr>Introduction to NMR spectroscopy</vt:lpstr>
      <vt:lpstr>Introduction to NMR spectroscopy</vt:lpstr>
      <vt:lpstr>Introduction to NMR spectroscopy</vt:lpstr>
    </vt:vector>
  </TitlesOfParts>
  <Company>Randy  Zauhar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CADD</dc:title>
  <dc:creator>Mohammed Al-Ameedee</dc:creator>
  <cp:lastModifiedBy>Mohammed Al-Ameedee</cp:lastModifiedBy>
  <cp:revision>46</cp:revision>
  <dcterms:modified xsi:type="dcterms:W3CDTF">2019-02-17T15:37:38Z</dcterms:modified>
</cp:coreProperties>
</file>