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3" r:id="rId9"/>
    <p:sldId id="262"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6CB1CD-7F7A-4FB4-B66D-82769E607773}"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3300660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CB1CD-7F7A-4FB4-B66D-82769E607773}"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808907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CB1CD-7F7A-4FB4-B66D-82769E607773}"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291763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CB1CD-7F7A-4FB4-B66D-82769E607773}"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90317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6CB1CD-7F7A-4FB4-B66D-82769E607773}"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330849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6CB1CD-7F7A-4FB4-B66D-82769E607773}"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3231846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6CB1CD-7F7A-4FB4-B66D-82769E607773}" type="datetimeFigureOut">
              <a:rPr lang="en-US" smtClean="0"/>
              <a:t>2/16/2019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230364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6CB1CD-7F7A-4FB4-B66D-82769E607773}" type="datetimeFigureOut">
              <a:rPr lang="en-US" smtClean="0"/>
              <a:t>2/16/2019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872836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6CB1CD-7F7A-4FB4-B66D-82769E607773}" type="datetimeFigureOut">
              <a:rPr lang="en-US" smtClean="0"/>
              <a:t>2/16/2019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352573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6CB1CD-7F7A-4FB4-B66D-82769E607773}"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191788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6CB1CD-7F7A-4FB4-B66D-82769E607773}"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2FEDC-A420-42E6-BDCA-F71C87FBDB1A}" type="slidenum">
              <a:rPr lang="en-US" smtClean="0"/>
              <a:t>‹#›</a:t>
            </a:fld>
            <a:endParaRPr lang="en-US"/>
          </a:p>
        </p:txBody>
      </p:sp>
    </p:spTree>
    <p:extLst>
      <p:ext uri="{BB962C8B-B14F-4D97-AF65-F5344CB8AC3E}">
        <p14:creationId xmlns:p14="http://schemas.microsoft.com/office/powerpoint/2010/main" val="334154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CB1CD-7F7A-4FB4-B66D-82769E607773}" type="datetimeFigureOut">
              <a:rPr lang="en-US" smtClean="0"/>
              <a:t>2/16/2019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C2FEDC-A420-42E6-BDCA-F71C87FBDB1A}" type="slidenum">
              <a:rPr lang="en-US" smtClean="0"/>
              <a:t>‹#›</a:t>
            </a:fld>
            <a:endParaRPr lang="en-US"/>
          </a:p>
        </p:txBody>
      </p:sp>
    </p:spTree>
    <p:extLst>
      <p:ext uri="{BB962C8B-B14F-4D97-AF65-F5344CB8AC3E}">
        <p14:creationId xmlns:p14="http://schemas.microsoft.com/office/powerpoint/2010/main" val="3299290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9763" y="661012"/>
            <a:ext cx="9144000" cy="5464365"/>
          </a:xfrm>
        </p:spPr>
        <p:txBody>
          <a:bodyPr>
            <a:noAutofit/>
          </a:bodyPr>
          <a:lstStyle/>
          <a:p>
            <a:r>
              <a:rPr lang="en-US" sz="7200" b="1" dirty="0">
                <a:latin typeface="Aharoni" panose="02010803020104030203" pitchFamily="2" charset="-79"/>
                <a:cs typeface="Aharoni" panose="02010803020104030203" pitchFamily="2" charset="-79"/>
              </a:rPr>
              <a:t/>
            </a:r>
            <a:br>
              <a:rPr lang="en-US" sz="7200" b="1" dirty="0">
                <a:latin typeface="Aharoni" panose="02010803020104030203" pitchFamily="2" charset="-79"/>
                <a:cs typeface="Aharoni" panose="02010803020104030203" pitchFamily="2" charset="-79"/>
              </a:rPr>
            </a:br>
            <a:r>
              <a:rPr lang="en-US" sz="7200" b="1" dirty="0">
                <a:latin typeface="Aharoni" panose="02010803020104030203" pitchFamily="2" charset="-79"/>
                <a:cs typeface="Aharoni" panose="02010803020104030203" pitchFamily="2" charset="-79"/>
              </a:rPr>
              <a:t> Therapeutic Drug </a:t>
            </a:r>
            <a:r>
              <a:rPr lang="en-US" sz="7200" b="1" dirty="0" smtClean="0">
                <a:latin typeface="Aharoni" panose="02010803020104030203" pitchFamily="2" charset="-79"/>
                <a:cs typeface="Aharoni" panose="02010803020104030203" pitchFamily="2" charset="-79"/>
              </a:rPr>
              <a:t/>
            </a:r>
            <a:br>
              <a:rPr lang="en-US" sz="7200" b="1" dirty="0" smtClean="0">
                <a:latin typeface="Aharoni" panose="02010803020104030203" pitchFamily="2" charset="-79"/>
                <a:cs typeface="Aharoni" panose="02010803020104030203" pitchFamily="2" charset="-79"/>
              </a:rPr>
            </a:br>
            <a:r>
              <a:rPr lang="en-US" sz="7200" b="1" dirty="0" smtClean="0">
                <a:latin typeface="Aharoni" panose="02010803020104030203" pitchFamily="2" charset="-79"/>
                <a:cs typeface="Aharoni" panose="02010803020104030203" pitchFamily="2" charset="-79"/>
              </a:rPr>
              <a:t>Monitoring</a:t>
            </a:r>
            <a:br>
              <a:rPr lang="en-US" sz="7200" b="1" dirty="0" smtClean="0">
                <a:latin typeface="Aharoni" panose="02010803020104030203" pitchFamily="2" charset="-79"/>
                <a:cs typeface="Aharoni" panose="02010803020104030203" pitchFamily="2" charset="-79"/>
              </a:rPr>
            </a:br>
            <a:r>
              <a:rPr lang="en-US" sz="4400" b="1" dirty="0" smtClean="0">
                <a:latin typeface="Aharoni" panose="02010803020104030203" pitchFamily="2" charset="-79"/>
                <a:cs typeface="Aharoni" panose="02010803020104030203" pitchFamily="2" charset="-79"/>
              </a:rPr>
              <a:t> </a:t>
            </a:r>
            <a:r>
              <a:rPr lang="en-US" sz="7200" b="1" dirty="0" smtClean="0">
                <a:latin typeface="Aharoni" panose="02010803020104030203" pitchFamily="2" charset="-79"/>
                <a:cs typeface="Aharoni" panose="02010803020104030203" pitchFamily="2" charset="-79"/>
              </a:rPr>
              <a:t/>
            </a:r>
            <a:br>
              <a:rPr lang="en-US" sz="7200" b="1" dirty="0" smtClean="0">
                <a:latin typeface="Aharoni" panose="02010803020104030203" pitchFamily="2" charset="-79"/>
                <a:cs typeface="Aharoni" panose="02010803020104030203" pitchFamily="2" charset="-79"/>
              </a:rPr>
            </a:br>
            <a:r>
              <a:rPr lang="en-US" b="1" dirty="0" smtClean="0">
                <a:solidFill>
                  <a:schemeClr val="tx2"/>
                </a:solidFill>
                <a:latin typeface="Aharoni" panose="02010803020104030203" pitchFamily="2" charset="-79"/>
                <a:cs typeface="Aharoni" panose="02010803020104030203" pitchFamily="2" charset="-79"/>
              </a:rPr>
              <a:t>chapter 1 </a:t>
            </a:r>
            <a:br>
              <a:rPr lang="en-US" b="1" dirty="0" smtClean="0">
                <a:solidFill>
                  <a:schemeClr val="tx2"/>
                </a:solidFill>
                <a:latin typeface="Aharoni" panose="02010803020104030203" pitchFamily="2" charset="-79"/>
                <a:cs typeface="Aharoni" panose="02010803020104030203" pitchFamily="2" charset="-79"/>
              </a:rPr>
            </a:br>
            <a:r>
              <a:rPr lang="en-US" b="1" dirty="0" smtClean="0">
                <a:solidFill>
                  <a:schemeClr val="tx2"/>
                </a:solidFill>
                <a:latin typeface="Aharoni" panose="02010803020104030203" pitchFamily="2" charset="-79"/>
                <a:cs typeface="Aharoni" panose="02010803020104030203" pitchFamily="2" charset="-79"/>
              </a:rPr>
              <a:t>part 1</a:t>
            </a:r>
            <a:endParaRPr lang="en-US" b="1" dirty="0">
              <a:solidFill>
                <a:schemeClr val="tx2"/>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52397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smtClean="0"/>
              <a:t>Non-compartmental analysis</a:t>
            </a:r>
            <a:endParaRPr lang="en-US" u="sng" dirty="0"/>
          </a:p>
        </p:txBody>
      </p:sp>
      <p:sp>
        <p:nvSpPr>
          <p:cNvPr id="3" name="Content Placeholder 2"/>
          <p:cNvSpPr>
            <a:spLocks noGrp="1"/>
          </p:cNvSpPr>
          <p:nvPr>
            <p:ph idx="1"/>
          </p:nvPr>
        </p:nvSpPr>
        <p:spPr/>
        <p:txBody>
          <a:bodyPr>
            <a:normAutofit/>
          </a:bodyPr>
          <a:lstStyle/>
          <a:p>
            <a:pPr algn="ctr"/>
            <a:r>
              <a:rPr lang="en-US" sz="4000" dirty="0"/>
              <a:t>dependent on estimation of total drug exposure</a:t>
            </a:r>
            <a:r>
              <a:rPr lang="en-US" sz="4000" dirty="0" smtClean="0"/>
              <a:t>.</a:t>
            </a:r>
          </a:p>
          <a:p>
            <a:pPr algn="ctr"/>
            <a:r>
              <a:rPr lang="en-US" sz="4000" dirty="0" smtClean="0"/>
              <a:t>Total </a:t>
            </a:r>
            <a:r>
              <a:rPr lang="en-US" sz="4000" dirty="0"/>
              <a:t>drug exposure is most often estimated by area under the curve (AUC) methods. </a:t>
            </a:r>
          </a:p>
        </p:txBody>
      </p:sp>
    </p:spTree>
    <p:extLst>
      <p:ext uri="{BB962C8B-B14F-4D97-AF65-F5344CB8AC3E}">
        <p14:creationId xmlns:p14="http://schemas.microsoft.com/office/powerpoint/2010/main" val="195687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u="sng" dirty="0" smtClean="0"/>
              <a:t>Steady state condition </a:t>
            </a:r>
            <a:endParaRPr lang="en-US" sz="4800" b="1" u="sng" dirty="0"/>
          </a:p>
        </p:txBody>
      </p:sp>
      <p:sp>
        <p:nvSpPr>
          <p:cNvPr id="3" name="Content Placeholder 2"/>
          <p:cNvSpPr>
            <a:spLocks noGrp="1"/>
          </p:cNvSpPr>
          <p:nvPr>
            <p:ph idx="1"/>
          </p:nvPr>
        </p:nvSpPr>
        <p:spPr/>
        <p:txBody>
          <a:bodyPr/>
          <a:lstStyle/>
          <a:p>
            <a:r>
              <a:rPr lang="en-US" dirty="0"/>
              <a:t>Regardless of the mode of drug administration, when </a:t>
            </a:r>
            <a:r>
              <a:rPr lang="en-US" dirty="0" smtClean="0"/>
              <a:t>the rate </a:t>
            </a:r>
            <a:r>
              <a:rPr lang="en-US" dirty="0"/>
              <a:t>of drug administration equals the rate of drug removal, the amount of drug contained </a:t>
            </a:r>
            <a:r>
              <a:rPr lang="en-US" dirty="0" smtClean="0"/>
              <a:t>in the </a:t>
            </a:r>
            <a:r>
              <a:rPr lang="en-US" dirty="0"/>
              <a:t>body reaches a constant value. This equilibrium condition is known as </a:t>
            </a:r>
            <a:r>
              <a:rPr lang="en-US" i="1" dirty="0"/>
              <a:t>steady </a:t>
            </a:r>
            <a:r>
              <a:rPr lang="en-US" i="1" dirty="0" smtClean="0"/>
              <a:t>state.</a:t>
            </a:r>
          </a:p>
          <a:p>
            <a:r>
              <a:rPr lang="en-US" dirty="0"/>
              <a:t>In practice, it is generally considered that steady state is reached when a time of 3 to 5 times the </a:t>
            </a:r>
          </a:p>
        </p:txBody>
      </p:sp>
    </p:spTree>
    <p:extLst>
      <p:ext uri="{BB962C8B-B14F-4D97-AF65-F5344CB8AC3E}">
        <p14:creationId xmlns:p14="http://schemas.microsoft.com/office/powerpoint/2010/main" val="876346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smtClean="0"/>
              <a:t>Steady </a:t>
            </a:r>
            <a:r>
              <a:rPr lang="en-US" b="1" u="sng" dirty="0"/>
              <a:t>state condition </a:t>
            </a:r>
            <a:endParaRPr lang="en-US" u="sng" dirty="0"/>
          </a:p>
        </p:txBody>
      </p:sp>
      <p:pic>
        <p:nvPicPr>
          <p:cNvPr id="4" name="Content Placeholder 3"/>
          <p:cNvPicPr>
            <a:picLocks noGrp="1" noChangeAspect="1"/>
          </p:cNvPicPr>
          <p:nvPr>
            <p:ph idx="1"/>
          </p:nvPr>
        </p:nvPicPr>
        <p:blipFill>
          <a:blip r:embed="rId2"/>
          <a:stretch>
            <a:fillRect/>
          </a:stretch>
        </p:blipFill>
        <p:spPr>
          <a:xfrm>
            <a:off x="1330745" y="1825625"/>
            <a:ext cx="9530510" cy="4351338"/>
          </a:xfrm>
          <a:prstGeom prst="rect">
            <a:avLst/>
          </a:prstGeom>
        </p:spPr>
      </p:pic>
    </p:spTree>
    <p:extLst>
      <p:ext uri="{BB962C8B-B14F-4D97-AF65-F5344CB8AC3E}">
        <p14:creationId xmlns:p14="http://schemas.microsoft.com/office/powerpoint/2010/main" val="1752809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u="sng" dirty="0" smtClean="0"/>
              <a:t>LINEAR </a:t>
            </a:r>
            <a:r>
              <a:rPr lang="en-US" sz="4800" b="1" u="sng" dirty="0"/>
              <a:t>PHARMACOKINETIC MODELS </a:t>
            </a:r>
            <a:endParaRPr lang="en-US" sz="4800" u="sng" dirty="0"/>
          </a:p>
        </p:txBody>
      </p:sp>
      <p:sp>
        <p:nvSpPr>
          <p:cNvPr id="3" name="Content Placeholder 2"/>
          <p:cNvSpPr>
            <a:spLocks noGrp="1"/>
          </p:cNvSpPr>
          <p:nvPr>
            <p:ph idx="1"/>
          </p:nvPr>
        </p:nvSpPr>
        <p:spPr/>
        <p:txBody>
          <a:bodyPr/>
          <a:lstStyle/>
          <a:p>
            <a:r>
              <a:rPr lang="en-US" dirty="0"/>
              <a:t>If a plot of </a:t>
            </a:r>
            <a:r>
              <a:rPr lang="en-US" dirty="0" smtClean="0"/>
              <a:t>steady state concentration </a:t>
            </a:r>
            <a:r>
              <a:rPr lang="en-US" dirty="0"/>
              <a:t>versus dose yields a straight line, the drug is said to follow </a:t>
            </a:r>
            <a:r>
              <a:rPr lang="en-US" b="1" i="1" dirty="0" smtClean="0"/>
              <a:t>linear pharmacokinetics</a:t>
            </a:r>
            <a:r>
              <a:rPr lang="en-US" dirty="0"/>
              <a:t>. In this situation, steady-state serum concentrations increase </a:t>
            </a:r>
            <a:r>
              <a:rPr lang="en-US" dirty="0" smtClean="0"/>
              <a:t>or decrease </a:t>
            </a:r>
            <a:r>
              <a:rPr lang="en-US" dirty="0"/>
              <a:t>proportionally with dose</a:t>
            </a:r>
            <a:r>
              <a:rPr lang="en-US" dirty="0" smtClean="0"/>
              <a:t>.</a:t>
            </a:r>
          </a:p>
          <a:p>
            <a:r>
              <a:rPr lang="en-US" dirty="0"/>
              <a:t>Most drugs used in clinical practice at therapeutic dosages will show first-order rate processes; that is, the rate of elimination of most drugs will be first-order. </a:t>
            </a:r>
          </a:p>
        </p:txBody>
      </p:sp>
    </p:spTree>
    <p:extLst>
      <p:ext uri="{BB962C8B-B14F-4D97-AF65-F5344CB8AC3E}">
        <p14:creationId xmlns:p14="http://schemas.microsoft.com/office/powerpoint/2010/main" val="2141405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u="sng" dirty="0" smtClean="0"/>
              <a:t>Nonlinear </a:t>
            </a:r>
            <a:r>
              <a:rPr lang="en-US" b="1" u="sng" dirty="0"/>
              <a:t>Pharmacokinetic Models </a:t>
            </a:r>
          </a:p>
        </p:txBody>
      </p:sp>
      <p:sp>
        <p:nvSpPr>
          <p:cNvPr id="3" name="Content Placeholder 2"/>
          <p:cNvSpPr>
            <a:spLocks noGrp="1"/>
          </p:cNvSpPr>
          <p:nvPr>
            <p:ph idx="1"/>
          </p:nvPr>
        </p:nvSpPr>
        <p:spPr>
          <a:xfrm>
            <a:off x="1123720" y="1825625"/>
            <a:ext cx="9915181" cy="4351338"/>
          </a:xfrm>
        </p:spPr>
        <p:txBody>
          <a:bodyPr>
            <a:normAutofit/>
          </a:bodyPr>
          <a:lstStyle/>
          <a:p>
            <a:pPr algn="just"/>
            <a:r>
              <a:rPr lang="en-US" sz="3600" dirty="0"/>
              <a:t>When steady-state concentrations change in a </a:t>
            </a:r>
            <a:r>
              <a:rPr lang="en-US" sz="3600" dirty="0" smtClean="0"/>
              <a:t>disproportionate fashion </a:t>
            </a:r>
            <a:r>
              <a:rPr lang="en-US" sz="3600" dirty="0"/>
              <a:t>after the dose is altered, a plot of steady-state concentration versus </a:t>
            </a:r>
            <a:r>
              <a:rPr lang="en-US" sz="3600" dirty="0" smtClean="0"/>
              <a:t>dose is </a:t>
            </a:r>
            <a:r>
              <a:rPr lang="en-US" sz="3600" b="1" dirty="0"/>
              <a:t>not</a:t>
            </a:r>
            <a:r>
              <a:rPr lang="en-US" sz="3600" dirty="0"/>
              <a:t> a straight line and the drug is said to follow </a:t>
            </a:r>
            <a:r>
              <a:rPr lang="en-US" sz="3600" b="1" i="1" u="sng" dirty="0"/>
              <a:t>nonlinear pharmacokinetics</a:t>
            </a:r>
            <a:r>
              <a:rPr lang="en-US" sz="3600" b="1" i="1" u="sng" dirty="0" smtClean="0"/>
              <a:t>.</a:t>
            </a:r>
          </a:p>
        </p:txBody>
      </p:sp>
    </p:spTree>
    <p:extLst>
      <p:ext uri="{BB962C8B-B14F-4D97-AF65-F5344CB8AC3E}">
        <p14:creationId xmlns:p14="http://schemas.microsoft.com/office/powerpoint/2010/main" val="2520287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906" y="365124"/>
            <a:ext cx="9705860" cy="5991609"/>
          </a:xfrm>
        </p:spPr>
        <p:txBody>
          <a:bodyPr>
            <a:normAutofit/>
          </a:bodyPr>
          <a:lstStyle/>
          <a:p>
            <a:pPr algn="just">
              <a:lnSpc>
                <a:spcPct val="150000"/>
              </a:lnSpc>
            </a:pPr>
            <a:r>
              <a:rPr lang="en-US" sz="3600" dirty="0" smtClean="0">
                <a:latin typeface="Andalus" panose="02020603050405020304" pitchFamily="18" charset="-78"/>
                <a:cs typeface="Andalus" panose="02020603050405020304" pitchFamily="18" charset="-78"/>
              </a:rPr>
              <a:t>-When steady-state concentrations increase </a:t>
            </a:r>
            <a:r>
              <a:rPr lang="en-US" sz="3600" b="1" u="sng" dirty="0" smtClean="0">
                <a:solidFill>
                  <a:srgbClr val="FF0000"/>
                </a:solidFill>
                <a:latin typeface="Andalus" panose="02020603050405020304" pitchFamily="18" charset="-78"/>
                <a:cs typeface="Andalus" panose="02020603050405020304" pitchFamily="18" charset="-78"/>
              </a:rPr>
              <a:t>more</a:t>
            </a:r>
            <a:r>
              <a:rPr lang="en-US" sz="3600" dirty="0" smtClean="0">
                <a:solidFill>
                  <a:srgbClr val="FF0000"/>
                </a:solidFill>
                <a:latin typeface="Andalus" panose="02020603050405020304" pitchFamily="18" charset="-78"/>
                <a:cs typeface="Andalus" panose="02020603050405020304" pitchFamily="18" charset="-78"/>
              </a:rPr>
              <a:t> </a:t>
            </a:r>
            <a:r>
              <a:rPr lang="en-US" sz="3600" dirty="0" smtClean="0">
                <a:latin typeface="Andalus" panose="02020603050405020304" pitchFamily="18" charset="-78"/>
                <a:cs typeface="Andalus" panose="02020603050405020304" pitchFamily="18" charset="-78"/>
              </a:rPr>
              <a:t>than expected after a dosage increase, the most likely explanation is that the processes removing the drug from the body have become </a:t>
            </a:r>
            <a:r>
              <a:rPr lang="en-US" sz="3600" b="1" u="sng" dirty="0" smtClean="0">
                <a:solidFill>
                  <a:srgbClr val="FF0000"/>
                </a:solidFill>
                <a:latin typeface="Andalus" panose="02020603050405020304" pitchFamily="18" charset="-78"/>
                <a:cs typeface="Andalus" panose="02020603050405020304" pitchFamily="18" charset="-78"/>
              </a:rPr>
              <a:t>saturated</a:t>
            </a:r>
            <a:r>
              <a:rPr lang="en-US" sz="3600" dirty="0" smtClean="0">
                <a:latin typeface="Andalus" panose="02020603050405020304" pitchFamily="18" charset="-78"/>
                <a:cs typeface="Andalus" panose="02020603050405020304" pitchFamily="18" charset="-78"/>
              </a:rPr>
              <a:t>.</a:t>
            </a:r>
            <a:br>
              <a:rPr lang="en-US" sz="3600" dirty="0" smtClean="0">
                <a:latin typeface="Andalus" panose="02020603050405020304" pitchFamily="18" charset="-78"/>
                <a:cs typeface="Andalus" panose="02020603050405020304" pitchFamily="18" charset="-78"/>
              </a:rPr>
            </a:br>
            <a:r>
              <a:rPr lang="en-US" sz="3600" dirty="0" smtClean="0">
                <a:latin typeface="Andalus" panose="02020603050405020304" pitchFamily="18" charset="-78"/>
                <a:cs typeface="Andalus" panose="02020603050405020304" pitchFamily="18" charset="-78"/>
              </a:rPr>
              <a:t>-</a:t>
            </a:r>
            <a:r>
              <a:rPr lang="en-US" sz="3600" dirty="0" smtClean="0">
                <a:latin typeface="Andalus" panose="02020603050405020304" pitchFamily="18" charset="-78"/>
                <a:cs typeface="Andalus" panose="02020603050405020304" pitchFamily="18" charset="-78"/>
              </a:rPr>
              <a:t>This phenomenon is known as </a:t>
            </a:r>
            <a:r>
              <a:rPr lang="en-US" sz="3600" b="1" i="1" dirty="0" err="1" smtClean="0">
                <a:solidFill>
                  <a:srgbClr val="FF0000"/>
                </a:solidFill>
                <a:latin typeface="Andalus" panose="02020603050405020304" pitchFamily="18" charset="-78"/>
                <a:cs typeface="Andalus" panose="02020603050405020304" pitchFamily="18" charset="-78"/>
              </a:rPr>
              <a:t>saturable</a:t>
            </a:r>
            <a:r>
              <a:rPr lang="en-US" sz="3600" b="1" i="1" dirty="0" smtClean="0">
                <a:solidFill>
                  <a:srgbClr val="FF0000"/>
                </a:solidFill>
                <a:latin typeface="Andalus" panose="02020603050405020304" pitchFamily="18" charset="-78"/>
                <a:cs typeface="Andalus" panose="02020603050405020304" pitchFamily="18" charset="-78"/>
              </a:rPr>
              <a:t> </a:t>
            </a:r>
            <a:r>
              <a:rPr lang="en-US" sz="3600" b="1" dirty="0" smtClean="0">
                <a:solidFill>
                  <a:srgbClr val="FF0000"/>
                </a:solidFill>
                <a:latin typeface="Andalus" panose="02020603050405020304" pitchFamily="18" charset="-78"/>
                <a:cs typeface="Andalus" panose="02020603050405020304" pitchFamily="18" charset="-78"/>
              </a:rPr>
              <a:t>or </a:t>
            </a:r>
            <a:r>
              <a:rPr lang="en-US" sz="3600" b="1" i="1" dirty="0" err="1" smtClean="0">
                <a:solidFill>
                  <a:srgbClr val="FF0000"/>
                </a:solidFill>
                <a:latin typeface="Andalus" panose="02020603050405020304" pitchFamily="18" charset="-78"/>
                <a:cs typeface="Andalus" panose="02020603050405020304" pitchFamily="18" charset="-78"/>
              </a:rPr>
              <a:t>Michaelis-Menten</a:t>
            </a:r>
            <a:r>
              <a:rPr lang="en-US" sz="3600" b="1" i="1" dirty="0" smtClean="0">
                <a:solidFill>
                  <a:srgbClr val="FF0000"/>
                </a:solidFill>
                <a:latin typeface="Andalus" panose="02020603050405020304" pitchFamily="18" charset="-78"/>
                <a:cs typeface="Andalus" panose="02020603050405020304" pitchFamily="18" charset="-78"/>
              </a:rPr>
              <a:t> pharmacokinetics</a:t>
            </a:r>
            <a:r>
              <a:rPr lang="en-US" sz="3600" b="1" dirty="0" smtClean="0">
                <a:solidFill>
                  <a:srgbClr val="FF0000"/>
                </a:solidFill>
                <a:latin typeface="Andalus" panose="02020603050405020304" pitchFamily="18" charset="-78"/>
                <a:cs typeface="Andalus" panose="02020603050405020304" pitchFamily="18" charset="-78"/>
              </a:rPr>
              <a:t>.</a:t>
            </a:r>
            <a:endParaRPr lang="en-US" sz="3600" b="1"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32120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3552"/>
            <a:ext cx="10515600" cy="1652530"/>
          </a:xfrm>
        </p:spPr>
        <p:txBody>
          <a:bodyPr>
            <a:normAutofit fontScale="90000"/>
          </a:bodyPr>
          <a:lstStyle/>
          <a:p>
            <a:r>
              <a:rPr lang="en-US" dirty="0" smtClean="0">
                <a:latin typeface="Andalus" panose="02020603050405020304" pitchFamily="18" charset="-78"/>
                <a:cs typeface="Andalus" panose="02020603050405020304" pitchFamily="18" charset="-78"/>
              </a:rPr>
              <a:t>When steady-state concentrations increase </a:t>
            </a:r>
            <a:r>
              <a:rPr lang="en-US" b="1" u="sng" dirty="0" smtClean="0">
                <a:solidFill>
                  <a:srgbClr val="FF0000"/>
                </a:solidFill>
                <a:latin typeface="Andalus" panose="02020603050405020304" pitchFamily="18" charset="-78"/>
                <a:cs typeface="Andalus" panose="02020603050405020304" pitchFamily="18" charset="-78"/>
              </a:rPr>
              <a:t>less</a:t>
            </a:r>
            <a:r>
              <a:rPr lang="en-US" dirty="0" smtClean="0">
                <a:solidFill>
                  <a:srgbClr val="FF0000"/>
                </a:solidFill>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than expected after a dosage increase, there are two typical explanations:</a:t>
            </a:r>
            <a:endParaRPr lang="en-US" dirty="0"/>
          </a:p>
        </p:txBody>
      </p:sp>
      <p:sp>
        <p:nvSpPr>
          <p:cNvPr id="3" name="Content Placeholder 2"/>
          <p:cNvSpPr>
            <a:spLocks noGrp="1"/>
          </p:cNvSpPr>
          <p:nvPr>
            <p:ph idx="1"/>
          </p:nvPr>
        </p:nvSpPr>
        <p:spPr>
          <a:xfrm>
            <a:off x="838200" y="2974553"/>
            <a:ext cx="10515600" cy="3202409"/>
          </a:xfrm>
        </p:spPr>
        <p:txBody>
          <a:bodyPr/>
          <a:lstStyle/>
          <a:p>
            <a:r>
              <a:rPr lang="en-US" b="1" i="1" dirty="0"/>
              <a:t>saturate </a:t>
            </a:r>
            <a:r>
              <a:rPr lang="en-US" b="1" i="1" dirty="0" smtClean="0"/>
              <a:t>plasma </a:t>
            </a:r>
            <a:r>
              <a:rPr lang="en-US" b="1" i="1" dirty="0"/>
              <a:t>protein binding sites </a:t>
            </a:r>
            <a:r>
              <a:rPr lang="en-US" dirty="0"/>
              <a:t>so that as the dosage is increased steady-state serum </a:t>
            </a:r>
            <a:r>
              <a:rPr lang="en-US" dirty="0" smtClean="0"/>
              <a:t>concentrations increase </a:t>
            </a:r>
            <a:r>
              <a:rPr lang="en-US" dirty="0"/>
              <a:t>less than expected</a:t>
            </a:r>
            <a:r>
              <a:rPr lang="en-US" dirty="0" smtClean="0"/>
              <a:t>. </a:t>
            </a:r>
            <a:r>
              <a:rPr lang="en-US" dirty="0"/>
              <a:t>such as </a:t>
            </a:r>
            <a:r>
              <a:rPr lang="en-US" dirty="0" err="1"/>
              <a:t>valproic</a:t>
            </a:r>
            <a:r>
              <a:rPr lang="en-US" dirty="0"/>
              <a:t> </a:t>
            </a:r>
            <a:r>
              <a:rPr lang="en-US" dirty="0" smtClean="0"/>
              <a:t>acid </a:t>
            </a:r>
            <a:r>
              <a:rPr lang="en-US" dirty="0"/>
              <a:t>and </a:t>
            </a:r>
            <a:r>
              <a:rPr lang="en-US" dirty="0" err="1" smtClean="0"/>
              <a:t>disopyramide</a:t>
            </a:r>
            <a:endParaRPr lang="en-US" dirty="0" smtClean="0"/>
          </a:p>
          <a:p>
            <a:r>
              <a:rPr lang="en-US" b="1" i="1" dirty="0"/>
              <a:t>increase </a:t>
            </a:r>
            <a:r>
              <a:rPr lang="en-US" b="1" i="1" dirty="0" smtClean="0"/>
              <a:t>rate of metabolism </a:t>
            </a:r>
            <a:r>
              <a:rPr lang="en-US" dirty="0"/>
              <a:t>from the body as dose is increased so steady-state serum </a:t>
            </a:r>
            <a:r>
              <a:rPr lang="en-US" dirty="0" smtClean="0"/>
              <a:t>concentrations increase </a:t>
            </a:r>
            <a:r>
              <a:rPr lang="en-US" dirty="0"/>
              <a:t>less than anticipated</a:t>
            </a:r>
            <a:r>
              <a:rPr lang="en-US" dirty="0" smtClean="0"/>
              <a:t>. </a:t>
            </a:r>
            <a:r>
              <a:rPr lang="en-US" dirty="0" smtClean="0"/>
              <a:t>such as </a:t>
            </a:r>
            <a:r>
              <a:rPr lang="en-US" dirty="0" smtClean="0"/>
              <a:t>carbamazepine.</a:t>
            </a:r>
            <a:endParaRPr lang="en-US" dirty="0"/>
          </a:p>
        </p:txBody>
      </p:sp>
    </p:spTree>
    <p:extLst>
      <p:ext uri="{BB962C8B-B14F-4D97-AF65-F5344CB8AC3E}">
        <p14:creationId xmlns:p14="http://schemas.microsoft.com/office/powerpoint/2010/main" val="502609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10054" y="793214"/>
            <a:ext cx="9100360" cy="5218496"/>
          </a:xfrm>
          <a:prstGeom prst="rect">
            <a:avLst/>
          </a:prstGeom>
        </p:spPr>
      </p:pic>
    </p:spTree>
    <p:extLst>
      <p:ext uri="{BB962C8B-B14F-4D97-AF65-F5344CB8AC3E}">
        <p14:creationId xmlns:p14="http://schemas.microsoft.com/office/powerpoint/2010/main" val="4084849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6000" dirty="0" smtClean="0">
                <a:latin typeface="Aharoni" panose="02010803020104030203" pitchFamily="2" charset="-79"/>
                <a:cs typeface="Aharoni" panose="02010803020104030203" pitchFamily="2" charset="-79"/>
              </a:rPr>
              <a:t>TO BE CONTIUED…</a:t>
            </a:r>
            <a:endParaRPr lang="en-US" sz="60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12586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latin typeface="Andalus" panose="02020603050405020304" pitchFamily="18" charset="-78"/>
                <a:cs typeface="Andalus" panose="02020603050405020304" pitchFamily="18" charset="-78"/>
              </a:rPr>
              <a:t>Introduction</a:t>
            </a:r>
            <a:endParaRPr lang="en-US" sz="6000" b="1" u="sng"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normAutofit/>
          </a:bodyPr>
          <a:lstStyle/>
          <a:p>
            <a:pPr marL="0" indent="0">
              <a:buNone/>
            </a:pPr>
            <a:r>
              <a:rPr lang="en-US" sz="3000" b="1" dirty="0" smtClean="0"/>
              <a:t>Pharmacokinetics</a:t>
            </a:r>
            <a:r>
              <a:rPr lang="en-US" sz="3000" b="1" dirty="0"/>
              <a:t>:- </a:t>
            </a:r>
            <a:r>
              <a:rPr lang="en-US" sz="3000" dirty="0"/>
              <a:t>is the study of drug absorption, distribution, metabolism, and </a:t>
            </a:r>
            <a:r>
              <a:rPr lang="en-US" sz="3000" dirty="0" smtClean="0"/>
              <a:t>excretion</a:t>
            </a:r>
          </a:p>
          <a:p>
            <a:pPr marL="0" indent="0">
              <a:buNone/>
            </a:pPr>
            <a:r>
              <a:rPr lang="en-US" sz="3000" dirty="0" smtClean="0"/>
              <a:t> </a:t>
            </a:r>
          </a:p>
          <a:p>
            <a:pPr marL="0" indent="0">
              <a:buNone/>
            </a:pPr>
            <a:r>
              <a:rPr lang="en-US" sz="3000" b="1" dirty="0" smtClean="0"/>
              <a:t>Pharmacodynamics</a:t>
            </a:r>
            <a:r>
              <a:rPr lang="en-US" sz="3000" b="1" dirty="0"/>
              <a:t>: - </a:t>
            </a:r>
            <a:r>
              <a:rPr lang="en-US" sz="3000" dirty="0"/>
              <a:t>is the relationship between drug concentration and pharmacological response</a:t>
            </a:r>
            <a:r>
              <a:rPr lang="en-US" sz="3000" dirty="0" smtClean="0"/>
              <a:t>.</a:t>
            </a:r>
          </a:p>
          <a:p>
            <a:pPr marL="0" indent="0">
              <a:buNone/>
            </a:pPr>
            <a:endParaRPr lang="en-US" sz="3000" b="1" dirty="0" smtClean="0"/>
          </a:p>
          <a:p>
            <a:pPr marL="0" indent="0">
              <a:buNone/>
            </a:pPr>
            <a:r>
              <a:rPr lang="en-US" sz="3000" b="1" dirty="0" smtClean="0"/>
              <a:t>Clinical </a:t>
            </a:r>
            <a:r>
              <a:rPr lang="en-US" sz="3000" b="1" dirty="0"/>
              <a:t>pharmacokinetics:-</a:t>
            </a:r>
            <a:r>
              <a:rPr lang="en-US" sz="3000" dirty="0"/>
              <a:t>is the application of pharmacokinetic principles to ensure safe and effective therapeutic effect of drugs in an individual patient. </a:t>
            </a:r>
          </a:p>
          <a:p>
            <a:endParaRPr lang="en-US" sz="3000" dirty="0"/>
          </a:p>
          <a:p>
            <a:endParaRPr lang="en-US" sz="3000" dirty="0"/>
          </a:p>
        </p:txBody>
      </p:sp>
    </p:spTree>
    <p:extLst>
      <p:ext uri="{BB962C8B-B14F-4D97-AF65-F5344CB8AC3E}">
        <p14:creationId xmlns:p14="http://schemas.microsoft.com/office/powerpoint/2010/main" val="2223869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91508" y="20442"/>
            <a:ext cx="7568588" cy="6853696"/>
          </a:xfrm>
          <a:prstGeom prst="rect">
            <a:avLst/>
          </a:prstGeom>
        </p:spPr>
      </p:pic>
    </p:spTree>
    <p:extLst>
      <p:ext uri="{BB962C8B-B14F-4D97-AF65-F5344CB8AC3E}">
        <p14:creationId xmlns:p14="http://schemas.microsoft.com/office/powerpoint/2010/main" val="3939963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72995"/>
          </a:xfrm>
        </p:spPr>
        <p:txBody>
          <a:bodyPr>
            <a:normAutofit/>
          </a:bodyPr>
          <a:lstStyle/>
          <a:p>
            <a:pPr algn="ctr"/>
            <a:r>
              <a:rPr lang="en-US" sz="4800" b="1" u="sng" dirty="0" smtClean="0"/>
              <a:t>Therapeutic Drug Monitoring</a:t>
            </a:r>
            <a:br>
              <a:rPr lang="en-US" sz="4800" b="1" u="sng" dirty="0" smtClean="0"/>
            </a:br>
            <a:r>
              <a:rPr lang="en-US" sz="4800" b="1" u="sng" dirty="0" smtClean="0"/>
              <a:t> (TDM) </a:t>
            </a:r>
            <a:endParaRPr lang="en-US" sz="4800" u="sng" dirty="0"/>
          </a:p>
        </p:txBody>
      </p:sp>
      <p:sp>
        <p:nvSpPr>
          <p:cNvPr id="3" name="Content Placeholder 2"/>
          <p:cNvSpPr>
            <a:spLocks noGrp="1"/>
          </p:cNvSpPr>
          <p:nvPr>
            <p:ph idx="1"/>
          </p:nvPr>
        </p:nvSpPr>
        <p:spPr>
          <a:xfrm>
            <a:off x="838200" y="1839817"/>
            <a:ext cx="10515600" cy="4516916"/>
          </a:xfrm>
        </p:spPr>
        <p:txBody>
          <a:bodyPr>
            <a:normAutofit/>
          </a:bodyPr>
          <a:lstStyle/>
          <a:p>
            <a:pPr marL="0" indent="0">
              <a:buNone/>
            </a:pPr>
            <a:endParaRPr lang="en-US" dirty="0"/>
          </a:p>
          <a:p>
            <a:r>
              <a:rPr lang="en-US" dirty="0" smtClean="0"/>
              <a:t> </a:t>
            </a:r>
            <a:r>
              <a:rPr lang="en-US" dirty="0"/>
              <a:t>Therapeutic drug monitoring is defined as the use of assay procedures for determination of drug concentrations in plasma, and then use of the resulting concentration Data to develop new, safe and effective drug regimens. </a:t>
            </a:r>
          </a:p>
          <a:p>
            <a:r>
              <a:rPr lang="en-US" dirty="0" smtClean="0"/>
              <a:t> </a:t>
            </a:r>
            <a:r>
              <a:rPr lang="en-US" dirty="0"/>
              <a:t>If performed properly, this process allows for the achievement of therapeutic concentrations of a drug more rapidly and safely than can be attained with empiric dose changes.</a:t>
            </a:r>
          </a:p>
          <a:p>
            <a:endParaRPr lang="en-US" dirty="0"/>
          </a:p>
        </p:txBody>
      </p:sp>
    </p:spTree>
    <p:extLst>
      <p:ext uri="{BB962C8B-B14F-4D97-AF65-F5344CB8AC3E}">
        <p14:creationId xmlns:p14="http://schemas.microsoft.com/office/powerpoint/2010/main" val="2542246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u="sng" dirty="0" smtClean="0"/>
              <a:t>TDM is valuable when: </a:t>
            </a:r>
            <a:endParaRPr lang="en-US" sz="5400" u="sng" dirty="0"/>
          </a:p>
        </p:txBody>
      </p:sp>
      <p:sp>
        <p:nvSpPr>
          <p:cNvPr id="3" name="Content Placeholder 2"/>
          <p:cNvSpPr>
            <a:spLocks noGrp="1"/>
          </p:cNvSpPr>
          <p:nvPr>
            <p:ph idx="1"/>
          </p:nvPr>
        </p:nvSpPr>
        <p:spPr>
          <a:xfrm>
            <a:off x="473725" y="1421176"/>
            <a:ext cx="11105003" cy="4755787"/>
          </a:xfrm>
        </p:spPr>
        <p:txBody>
          <a:bodyPr>
            <a:normAutofit lnSpcReduction="10000"/>
          </a:bodyPr>
          <a:lstStyle/>
          <a:p>
            <a:endParaRPr lang="en-US" dirty="0"/>
          </a:p>
          <a:p>
            <a:r>
              <a:rPr lang="en-US" dirty="0" smtClean="0"/>
              <a:t>1</a:t>
            </a:r>
            <a:r>
              <a:rPr lang="en-US" dirty="0"/>
              <a:t>. A good correlation exists between the pharmacologic response and plasma concentration. </a:t>
            </a:r>
            <a:r>
              <a:rPr lang="en-US" dirty="0" smtClean="0"/>
              <a:t>This </a:t>
            </a:r>
            <a:r>
              <a:rPr lang="en-US" dirty="0"/>
              <a:t>relationship allows us to predict pharmacologic effects with changing plasma drug concentrations </a:t>
            </a:r>
          </a:p>
          <a:p>
            <a:r>
              <a:rPr lang="en-US" dirty="0"/>
              <a:t>2. Wide </a:t>
            </a:r>
            <a:r>
              <a:rPr lang="en-US" dirty="0" err="1"/>
              <a:t>intersubject</a:t>
            </a:r>
            <a:r>
              <a:rPr lang="en-US" dirty="0"/>
              <a:t> variation in plasma drug concentrations results from a given dose. </a:t>
            </a:r>
          </a:p>
          <a:p>
            <a:r>
              <a:rPr lang="en-US" dirty="0"/>
              <a:t>3. The drug has a narrow therapeutic index (i.e., the therapeutic concentration is close to the toxic concentration). </a:t>
            </a:r>
          </a:p>
          <a:p>
            <a:r>
              <a:rPr lang="en-US" dirty="0"/>
              <a:t>4. The drug’s desired pharmacologic effects cannot be assessed readily by other simple means (e.g., blood pressure measurement for antihypertensive). </a:t>
            </a:r>
          </a:p>
        </p:txBody>
      </p:sp>
    </p:spTree>
    <p:extLst>
      <p:ext uri="{BB962C8B-B14F-4D97-AF65-F5344CB8AC3E}">
        <p14:creationId xmlns:p14="http://schemas.microsoft.com/office/powerpoint/2010/main" val="1271869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6051"/>
          </a:xfrm>
        </p:spPr>
        <p:txBody>
          <a:bodyPr>
            <a:normAutofit/>
          </a:bodyPr>
          <a:lstStyle/>
          <a:p>
            <a:pPr algn="ctr"/>
            <a:r>
              <a:rPr lang="en-US" sz="4800" b="1" u="sng" dirty="0" smtClean="0"/>
              <a:t>Usefulness of TDM </a:t>
            </a:r>
            <a:endParaRPr lang="en-US" sz="4800" u="sng" dirty="0"/>
          </a:p>
        </p:txBody>
      </p:sp>
      <p:sp>
        <p:nvSpPr>
          <p:cNvPr id="3" name="Content Placeholder 2"/>
          <p:cNvSpPr>
            <a:spLocks noGrp="1"/>
          </p:cNvSpPr>
          <p:nvPr>
            <p:ph idx="1"/>
          </p:nvPr>
        </p:nvSpPr>
        <p:spPr>
          <a:xfrm>
            <a:off x="838200" y="1421176"/>
            <a:ext cx="10515600" cy="4957590"/>
          </a:xfrm>
        </p:spPr>
        <p:txBody>
          <a:bodyPr>
            <a:normAutofit fontScale="70000" lnSpcReduction="20000"/>
          </a:bodyPr>
          <a:lstStyle/>
          <a:p>
            <a:pPr marL="0" indent="0">
              <a:buNone/>
            </a:pPr>
            <a:r>
              <a:rPr lang="en-US" sz="3400" b="1" dirty="0" smtClean="0"/>
              <a:t>1</a:t>
            </a:r>
            <a:r>
              <a:rPr lang="en-US" sz="3400" b="1" dirty="0"/>
              <a:t>. Calculate loading and maintenance drug doses. </a:t>
            </a:r>
            <a:endParaRPr lang="en-US" sz="3400" b="1" dirty="0" smtClean="0"/>
          </a:p>
          <a:p>
            <a:pPr marL="0" indent="0">
              <a:buNone/>
            </a:pPr>
            <a:r>
              <a:rPr lang="en-US" b="1" i="1" u="sng" dirty="0" smtClean="0"/>
              <a:t>The </a:t>
            </a:r>
            <a:r>
              <a:rPr lang="en-US" b="1" i="1" u="sng" dirty="0"/>
              <a:t>loading dose </a:t>
            </a:r>
            <a:r>
              <a:rPr lang="en-US" dirty="0"/>
              <a:t>is a large initial dose given to achieve therapeutic drug levels from the beginning; </a:t>
            </a:r>
            <a:endParaRPr lang="en-US" dirty="0" smtClean="0"/>
          </a:p>
          <a:p>
            <a:pPr marL="0" indent="0">
              <a:buNone/>
            </a:pPr>
            <a:r>
              <a:rPr lang="en-US" b="1" i="1" u="sng" dirty="0" smtClean="0"/>
              <a:t>a </a:t>
            </a:r>
            <a:r>
              <a:rPr lang="en-US" b="1" i="1" u="sng" dirty="0"/>
              <a:t>maintenance dose</a:t>
            </a:r>
            <a:r>
              <a:rPr lang="en-US" dirty="0"/>
              <a:t> is then given at fixed intervals to keep drug concentrations within the therapeutic range. </a:t>
            </a:r>
            <a:endParaRPr lang="en-US" dirty="0" smtClean="0"/>
          </a:p>
          <a:p>
            <a:pPr marL="0" indent="0">
              <a:buNone/>
            </a:pPr>
            <a:r>
              <a:rPr lang="en-US" b="1" dirty="0" smtClean="0"/>
              <a:t>2.</a:t>
            </a:r>
            <a:r>
              <a:rPr lang="en-US" dirty="0" smtClean="0"/>
              <a:t> </a:t>
            </a:r>
            <a:r>
              <a:rPr lang="en-US" sz="3200" b="1" dirty="0" smtClean="0"/>
              <a:t>Calculate drug dosage regimen. </a:t>
            </a:r>
            <a:r>
              <a:rPr lang="en-US" dirty="0" smtClean="0"/>
              <a:t>The dosage regimen is a systemized dosage schedule with two variables: </a:t>
            </a:r>
          </a:p>
          <a:p>
            <a:pPr marL="0" indent="0">
              <a:buNone/>
            </a:pPr>
            <a:r>
              <a:rPr lang="en-US" dirty="0" smtClean="0"/>
              <a:t>(</a:t>
            </a:r>
            <a:r>
              <a:rPr lang="en-US" dirty="0"/>
              <a:t>a) The </a:t>
            </a:r>
            <a:r>
              <a:rPr lang="en-US" b="1" i="1" u="sng" dirty="0"/>
              <a:t>size</a:t>
            </a:r>
            <a:r>
              <a:rPr lang="en-US" dirty="0"/>
              <a:t> of each drug dose and </a:t>
            </a:r>
          </a:p>
          <a:p>
            <a:pPr marL="0" indent="0">
              <a:buNone/>
            </a:pPr>
            <a:r>
              <a:rPr lang="en-US" dirty="0"/>
              <a:t>(b) The </a:t>
            </a:r>
            <a:r>
              <a:rPr lang="en-US" b="1" i="1" u="sng" dirty="0"/>
              <a:t>time</a:t>
            </a:r>
            <a:r>
              <a:rPr lang="en-US" dirty="0"/>
              <a:t> between consecutive dose administrations. </a:t>
            </a:r>
            <a:endParaRPr lang="en-US" dirty="0" smtClean="0"/>
          </a:p>
          <a:p>
            <a:pPr marL="0" indent="0">
              <a:buNone/>
            </a:pPr>
            <a:r>
              <a:rPr lang="en-US" sz="3200" b="1" dirty="0" smtClean="0"/>
              <a:t>3</a:t>
            </a:r>
            <a:r>
              <a:rPr lang="en-US" sz="3200" b="1" dirty="0"/>
              <a:t>. Perform dosage adjustments in patients with, </a:t>
            </a:r>
            <a:r>
              <a:rPr lang="en-US" sz="3200" dirty="0" smtClean="0"/>
              <a:t>for example, renal and hepatic diseases. </a:t>
            </a:r>
          </a:p>
          <a:p>
            <a:pPr marL="0" indent="0">
              <a:buNone/>
            </a:pPr>
            <a:r>
              <a:rPr lang="en-US" sz="3200" b="1" dirty="0" smtClean="0"/>
              <a:t>4</a:t>
            </a:r>
            <a:r>
              <a:rPr lang="en-US" sz="3200" b="1" dirty="0"/>
              <a:t>. Design of dosage form and determination of route of administration,</a:t>
            </a:r>
            <a:r>
              <a:rPr lang="en-US" dirty="0"/>
              <a:t>  </a:t>
            </a:r>
            <a:r>
              <a:rPr lang="en-US" dirty="0" smtClean="0"/>
              <a:t>for </a:t>
            </a:r>
            <a:r>
              <a:rPr lang="en-US" dirty="0"/>
              <a:t>example, sustained-release versus immediate-release oral dosage forms, and parenteral versus oral dosage forms. The route of administration can affect drug pharmacokinetics. </a:t>
            </a:r>
          </a:p>
          <a:p>
            <a:pPr marL="0" indent="0">
              <a:buNone/>
            </a:pPr>
            <a:r>
              <a:rPr lang="en-US" sz="3200" b="1" dirty="0"/>
              <a:t>5. Perform bioequivalence studies</a:t>
            </a:r>
            <a:r>
              <a:rPr lang="en-US" dirty="0"/>
              <a:t>, that is, pharmacokinetic evaluations of drug formulations. Some pharmaceutical excipients can enhance or decrease drug bioavailability. </a:t>
            </a:r>
          </a:p>
          <a:p>
            <a:pPr marL="0" indent="0">
              <a:buNone/>
            </a:pPr>
            <a:r>
              <a:rPr lang="en-US" sz="3200" b="1" dirty="0"/>
              <a:t>6. Predict drug-drug and drug-food interactions. </a:t>
            </a:r>
            <a:r>
              <a:rPr lang="en-US" dirty="0"/>
              <a:t>Both co-administered drugs and various food products can interfere with drug absorption, distribution, metabolism, and excretion.</a:t>
            </a:r>
          </a:p>
        </p:txBody>
      </p:sp>
    </p:spTree>
    <p:extLst>
      <p:ext uri="{BB962C8B-B14F-4D97-AF65-F5344CB8AC3E}">
        <p14:creationId xmlns:p14="http://schemas.microsoft.com/office/powerpoint/2010/main" val="364214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a:t>Pharmacokinetic Models </a:t>
            </a:r>
            <a:endParaRPr lang="en-US" sz="6000" u="sng" dirty="0"/>
          </a:p>
        </p:txBody>
      </p:sp>
      <p:sp>
        <p:nvSpPr>
          <p:cNvPr id="3" name="Content Placeholder 2"/>
          <p:cNvSpPr>
            <a:spLocks noGrp="1"/>
          </p:cNvSpPr>
          <p:nvPr>
            <p:ph idx="1"/>
          </p:nvPr>
        </p:nvSpPr>
        <p:spPr>
          <a:xfrm>
            <a:off x="1355075" y="1916934"/>
            <a:ext cx="8764836" cy="3764269"/>
          </a:xfrm>
        </p:spPr>
        <p:txBody>
          <a:bodyPr>
            <a:normAutofit/>
          </a:bodyPr>
          <a:lstStyle/>
          <a:p>
            <a:pPr marL="0" indent="0">
              <a:buNone/>
            </a:pPr>
            <a:r>
              <a:rPr lang="en-US" sz="4000" b="1" dirty="0"/>
              <a:t>1-One compartment model </a:t>
            </a:r>
          </a:p>
          <a:p>
            <a:pPr marL="0" indent="0">
              <a:buNone/>
            </a:pPr>
            <a:r>
              <a:rPr lang="en-US" sz="4000" b="1" dirty="0"/>
              <a:t>2-Two compartment model</a:t>
            </a:r>
          </a:p>
          <a:p>
            <a:pPr marL="0" indent="0">
              <a:buNone/>
            </a:pPr>
            <a:r>
              <a:rPr lang="en-US" sz="4000" b="1" dirty="0"/>
              <a:t>3- Non compartment mode </a:t>
            </a:r>
          </a:p>
        </p:txBody>
      </p:sp>
    </p:spTree>
    <p:extLst>
      <p:ext uri="{BB962C8B-B14F-4D97-AF65-F5344CB8AC3E}">
        <p14:creationId xmlns:p14="http://schemas.microsoft.com/office/powerpoint/2010/main" val="2458117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One compartment model </a:t>
            </a:r>
            <a:endParaRPr lang="en-US" b="1" u="sng" dirty="0"/>
          </a:p>
        </p:txBody>
      </p:sp>
      <p:pic>
        <p:nvPicPr>
          <p:cNvPr id="4" name="Content Placeholder 3"/>
          <p:cNvPicPr>
            <a:picLocks noGrp="1" noChangeAspect="1"/>
          </p:cNvPicPr>
          <p:nvPr>
            <p:ph idx="1"/>
          </p:nvPr>
        </p:nvPicPr>
        <p:blipFill>
          <a:blip r:embed="rId2"/>
          <a:stretch>
            <a:fillRect/>
          </a:stretch>
        </p:blipFill>
        <p:spPr>
          <a:xfrm>
            <a:off x="1067054" y="2137813"/>
            <a:ext cx="3756241" cy="3726961"/>
          </a:xfrm>
          <a:prstGeom prst="rect">
            <a:avLst/>
          </a:prstGeom>
        </p:spPr>
      </p:pic>
      <p:pic>
        <p:nvPicPr>
          <p:cNvPr id="5" name="Picture 4"/>
          <p:cNvPicPr>
            <a:picLocks noChangeAspect="1"/>
          </p:cNvPicPr>
          <p:nvPr/>
        </p:nvPicPr>
        <p:blipFill>
          <a:blip r:embed="rId3"/>
          <a:stretch>
            <a:fillRect/>
          </a:stretch>
        </p:blipFill>
        <p:spPr>
          <a:xfrm>
            <a:off x="6540636" y="2137813"/>
            <a:ext cx="4619161" cy="4006801"/>
          </a:xfrm>
          <a:prstGeom prst="rect">
            <a:avLst/>
          </a:prstGeom>
        </p:spPr>
      </p:pic>
    </p:spTree>
    <p:extLst>
      <p:ext uri="{BB962C8B-B14F-4D97-AF65-F5344CB8AC3E}">
        <p14:creationId xmlns:p14="http://schemas.microsoft.com/office/powerpoint/2010/main" val="3024942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916"/>
          </a:xfrm>
        </p:spPr>
        <p:txBody>
          <a:bodyPr>
            <a:normAutofit/>
          </a:bodyPr>
          <a:lstStyle/>
          <a:p>
            <a:pPr algn="ctr"/>
            <a:r>
              <a:rPr lang="en-US" b="1" u="sng" dirty="0" smtClean="0"/>
              <a:t>Two </a:t>
            </a:r>
            <a:r>
              <a:rPr lang="en-US" b="1" u="sng" dirty="0"/>
              <a:t>compartment model </a:t>
            </a:r>
            <a:endParaRPr lang="en-US" u="sng" dirty="0"/>
          </a:p>
        </p:txBody>
      </p:sp>
      <p:pic>
        <p:nvPicPr>
          <p:cNvPr id="4" name="Content Placeholder 3"/>
          <p:cNvPicPr>
            <a:picLocks noGrp="1" noChangeAspect="1"/>
          </p:cNvPicPr>
          <p:nvPr>
            <p:ph idx="1"/>
          </p:nvPr>
        </p:nvPicPr>
        <p:blipFill>
          <a:blip r:embed="rId2"/>
          <a:stretch>
            <a:fillRect/>
          </a:stretch>
        </p:blipFill>
        <p:spPr>
          <a:xfrm>
            <a:off x="918479" y="1896586"/>
            <a:ext cx="5177521" cy="4121281"/>
          </a:xfrm>
          <a:prstGeom prst="rect">
            <a:avLst/>
          </a:prstGeom>
        </p:spPr>
      </p:pic>
      <p:pic>
        <p:nvPicPr>
          <p:cNvPr id="5" name="Picture 4"/>
          <p:cNvPicPr>
            <a:picLocks noChangeAspect="1"/>
          </p:cNvPicPr>
          <p:nvPr/>
        </p:nvPicPr>
        <p:blipFill>
          <a:blip r:embed="rId3"/>
          <a:stretch>
            <a:fillRect/>
          </a:stretch>
        </p:blipFill>
        <p:spPr>
          <a:xfrm>
            <a:off x="6557368" y="2011066"/>
            <a:ext cx="4365361" cy="4006801"/>
          </a:xfrm>
          <a:prstGeom prst="rect">
            <a:avLst/>
          </a:prstGeom>
        </p:spPr>
      </p:pic>
    </p:spTree>
    <p:extLst>
      <p:ext uri="{BB962C8B-B14F-4D97-AF65-F5344CB8AC3E}">
        <p14:creationId xmlns:p14="http://schemas.microsoft.com/office/powerpoint/2010/main" val="380177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739</Words>
  <Application>Microsoft Office PowerPoint</Application>
  <PresentationFormat>Widescreen</PresentationFormat>
  <Paragraphs>51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Aharoni</vt:lpstr>
      <vt:lpstr>Andalus</vt:lpstr>
      <vt:lpstr>Arial</vt:lpstr>
      <vt:lpstr>Calibri</vt:lpstr>
      <vt:lpstr>Calibri Light</vt:lpstr>
      <vt:lpstr>Office Theme</vt:lpstr>
      <vt:lpstr>  Therapeutic Drug  Monitoring   chapter 1  part 1</vt:lpstr>
      <vt:lpstr>Introduction</vt:lpstr>
      <vt:lpstr>PowerPoint Presentation</vt:lpstr>
      <vt:lpstr>Therapeutic Drug Monitoring  (TDM) </vt:lpstr>
      <vt:lpstr>TDM is valuable when: </vt:lpstr>
      <vt:lpstr>Usefulness of TDM </vt:lpstr>
      <vt:lpstr>Pharmacokinetic Models </vt:lpstr>
      <vt:lpstr>One compartment model </vt:lpstr>
      <vt:lpstr>Two compartment model </vt:lpstr>
      <vt:lpstr>Non-compartmental analysis</vt:lpstr>
      <vt:lpstr>Steady state condition </vt:lpstr>
      <vt:lpstr>Steady state condition </vt:lpstr>
      <vt:lpstr>LINEAR PHARMACOKINETIC MODELS </vt:lpstr>
      <vt:lpstr>Nonlinear Pharmacokinetic Models </vt:lpstr>
      <vt:lpstr>-When steady-state concentrations increase more than expected after a dosage increase, the most likely explanation is that the processes removing the drug from the body have become saturated. -This phenomenon is known as saturable or Michaelis-Menten pharmacokinetics.</vt:lpstr>
      <vt:lpstr>When steady-state concentrations increase less than expected after a dosage increase, there are two typical explanations: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Therapeutic Drug Monitoring </dc:title>
  <dc:creator>HP HADEEL</dc:creator>
  <cp:lastModifiedBy>HP HADEEL</cp:lastModifiedBy>
  <cp:revision>12</cp:revision>
  <dcterms:created xsi:type="dcterms:W3CDTF">2019-02-16T13:15:46Z</dcterms:created>
  <dcterms:modified xsi:type="dcterms:W3CDTF">2019-02-16T14:52:07Z</dcterms:modified>
</cp:coreProperties>
</file>