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1"/>
  </p:notesMasterIdLst>
  <p:sldIdLst>
    <p:sldId id="256" r:id="rId2"/>
    <p:sldId id="257" r:id="rId3"/>
    <p:sldId id="271" r:id="rId4"/>
    <p:sldId id="258" r:id="rId5"/>
    <p:sldId id="289" r:id="rId6"/>
    <p:sldId id="259" r:id="rId7"/>
    <p:sldId id="274" r:id="rId8"/>
    <p:sldId id="275" r:id="rId9"/>
    <p:sldId id="260" r:id="rId10"/>
    <p:sldId id="276" r:id="rId11"/>
    <p:sldId id="291" r:id="rId12"/>
    <p:sldId id="261" r:id="rId13"/>
    <p:sldId id="290" r:id="rId14"/>
    <p:sldId id="262" r:id="rId15"/>
    <p:sldId id="279" r:id="rId16"/>
    <p:sldId id="263" r:id="rId17"/>
    <p:sldId id="281" r:id="rId18"/>
    <p:sldId id="283" r:id="rId19"/>
    <p:sldId id="292" r:id="rId20"/>
    <p:sldId id="284" r:id="rId21"/>
    <p:sldId id="285" r:id="rId22"/>
    <p:sldId id="288" r:id="rId23"/>
    <p:sldId id="286" r:id="rId24"/>
    <p:sldId id="266" r:id="rId25"/>
    <p:sldId id="264" r:id="rId26"/>
    <p:sldId id="269" r:id="rId27"/>
    <p:sldId id="267" r:id="rId28"/>
    <p:sldId id="268" r:id="rId29"/>
    <p:sldId id="27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9" d="100"/>
          <a:sy n="49" d="100"/>
        </p:scale>
        <p:origin x="-1986" y="-5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B08D0-D5B3-42AA-A2F6-B70995637C2D}" type="datetimeFigureOut">
              <a:rPr lang="en-US" smtClean="0"/>
              <a:t>2/14/2019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2449E-982A-4B9D-8F4C-23B6015A5B15}" type="slidenum">
              <a:rPr lang="en-US" smtClean="0"/>
              <a:t>‹#›</a:t>
            </a:fld>
            <a:endParaRPr lang="en-US"/>
          </a:p>
        </p:txBody>
      </p:sp>
    </p:spTree>
    <p:extLst>
      <p:ext uri="{BB962C8B-B14F-4D97-AF65-F5344CB8AC3E}">
        <p14:creationId xmlns:p14="http://schemas.microsoft.com/office/powerpoint/2010/main" val="22265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333F-07A9-428F-8407-5E427CF5AE50}"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D0FB9-B792-41ED-9D5E-F4B2E9E972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1D1DF-3236-49DF-9743-05C1860482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FD6C0-36F4-4B52-9072-9ED768542419}"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C3BD6-56D6-4CDC-A416-444D8FB2CA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5C0A9-65CE-4582-880A-42B6DC8C19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7E336-8F8E-43B2-8433-E9EE84464A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D7E81-9D55-4724-BB0D-2881A1EF06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105F3-7DED-4163-9A2F-6B4EAB7C34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674D6-7FBE-4D15-A463-5AC93007FB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0FFC-DCE3-4D2C-8781-458251C47A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EB464A1-5100-4B10-8FC0-2A23A065421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609600" y="3962400"/>
            <a:ext cx="8153400" cy="2743200"/>
          </a:xfrm>
        </p:spPr>
        <p:txBody>
          <a:bodyPr>
            <a:noAutofit/>
          </a:bodyPr>
          <a:lstStyle/>
          <a:p>
            <a:r>
              <a:rPr lang="en-US" sz="4800" b="1" i="1" dirty="0" smtClean="0"/>
              <a:t>Done by: </a:t>
            </a:r>
            <a:r>
              <a:rPr lang="en-US" sz="4800" b="1" i="1" dirty="0" err="1" smtClean="0"/>
              <a:t>Assis.Lec</a:t>
            </a:r>
            <a:r>
              <a:rPr lang="en-US" sz="4800" b="1" i="1" dirty="0" smtClean="0"/>
              <a:t>.</a:t>
            </a:r>
          </a:p>
          <a:p>
            <a:r>
              <a:rPr lang="en-US" sz="4800" b="1" i="1" dirty="0" smtClean="0"/>
              <a:t> </a:t>
            </a:r>
            <a:r>
              <a:rPr lang="en-US" sz="4800" b="1" i="1" dirty="0" err="1" smtClean="0"/>
              <a:t>Lubab</a:t>
            </a:r>
            <a:r>
              <a:rPr lang="en-US" sz="4800" b="1" i="1" dirty="0" smtClean="0"/>
              <a:t> </a:t>
            </a:r>
            <a:r>
              <a:rPr lang="en-US" sz="4800" b="1" i="1" dirty="0" err="1" smtClean="0"/>
              <a:t>Tarek</a:t>
            </a:r>
            <a:r>
              <a:rPr lang="en-US" sz="4800" b="1" i="1" dirty="0" smtClean="0"/>
              <a:t> </a:t>
            </a:r>
            <a:r>
              <a:rPr lang="en-US" sz="4800" b="1" i="1" dirty="0" err="1" smtClean="0"/>
              <a:t>Nafea</a:t>
            </a:r>
            <a:endParaRPr lang="en-US" sz="4800" b="1" i="1" dirty="0"/>
          </a:p>
        </p:txBody>
      </p:sp>
      <p:sp>
        <p:nvSpPr>
          <p:cNvPr id="6146" name="Rectangle 2"/>
          <p:cNvSpPr>
            <a:spLocks noGrp="1" noChangeArrowheads="1"/>
          </p:cNvSpPr>
          <p:nvPr>
            <p:ph type="ctrTitle"/>
          </p:nvPr>
        </p:nvSpPr>
        <p:spPr>
          <a:xfrm>
            <a:off x="609600" y="1066800"/>
            <a:ext cx="7772400" cy="2606675"/>
          </a:xfrm>
        </p:spPr>
        <p:txBody>
          <a:bodyPr>
            <a:noAutofit/>
          </a:bodyPr>
          <a:lstStyle/>
          <a:p>
            <a:r>
              <a:rPr lang="en-US" sz="6000" b="1" dirty="0" smtClean="0">
                <a:solidFill>
                  <a:srgbClr val="C00000"/>
                </a:solidFill>
                <a:effectLst/>
              </a:rPr>
              <a:t/>
            </a:r>
            <a:br>
              <a:rPr lang="en-US" sz="6000" b="1" dirty="0" smtClean="0">
                <a:solidFill>
                  <a:srgbClr val="C00000"/>
                </a:solidFill>
                <a:effectLst/>
              </a:rPr>
            </a:br>
            <a:r>
              <a:rPr lang="en-US" sz="6000" b="1" dirty="0">
                <a:solidFill>
                  <a:srgbClr val="C00000"/>
                </a:solidFill>
              </a:rPr>
              <a:t/>
            </a:r>
            <a:br>
              <a:rPr lang="en-US" sz="6000" b="1" dirty="0">
                <a:solidFill>
                  <a:srgbClr val="C00000"/>
                </a:solidFill>
              </a:rPr>
            </a:br>
            <a:r>
              <a:rPr lang="en-US" sz="6000" b="1" dirty="0" smtClean="0">
                <a:solidFill>
                  <a:srgbClr val="C00000"/>
                </a:solidFill>
              </a:rPr>
              <a:t/>
            </a:r>
            <a:br>
              <a:rPr lang="en-US" sz="6000" b="1" dirty="0" smtClean="0">
                <a:solidFill>
                  <a:srgbClr val="C00000"/>
                </a:solidFill>
              </a:rPr>
            </a:br>
            <a:r>
              <a:rPr lang="en-US" sz="6000" b="1" dirty="0" smtClean="0">
                <a:solidFill>
                  <a:srgbClr val="C00000"/>
                </a:solidFill>
                <a:effectLst/>
              </a:rPr>
              <a:t>Patient-Centered </a:t>
            </a:r>
            <a:r>
              <a:rPr lang="en-US" sz="6000" b="1" dirty="0">
                <a:solidFill>
                  <a:srgbClr val="C00000"/>
                </a:solidFill>
                <a:effectLst/>
              </a:rPr>
              <a:t>Communication</a:t>
            </a:r>
            <a:br>
              <a:rPr lang="en-US" sz="6000" b="1" dirty="0">
                <a:solidFill>
                  <a:srgbClr val="C00000"/>
                </a:solidFill>
                <a:effectLst/>
              </a:rPr>
            </a:br>
            <a:r>
              <a:rPr lang="en-US" sz="6000" b="1" dirty="0">
                <a:solidFill>
                  <a:srgbClr val="C00000"/>
                </a:solidFill>
                <a:effectLst/>
              </a:rPr>
              <a:t>in Pharmacy </a:t>
            </a:r>
            <a:r>
              <a:rPr lang="en-US" sz="6000" b="1" dirty="0" smtClean="0">
                <a:solidFill>
                  <a:srgbClr val="C00000"/>
                </a:solidFill>
                <a:effectLst/>
              </a:rPr>
              <a:t>Practice</a:t>
            </a:r>
            <a:endParaRPr lang="en-US" sz="6000" b="1" dirty="0">
              <a:solidFill>
                <a:srgbClr val="C00000"/>
              </a:solidFill>
              <a:effectLst/>
            </a:endParaRPr>
          </a:p>
        </p:txBody>
      </p:sp>
      <p:sp>
        <p:nvSpPr>
          <p:cNvPr id="3" name="Slide Number Placeholder 2"/>
          <p:cNvSpPr>
            <a:spLocks noGrp="1"/>
          </p:cNvSpPr>
          <p:nvPr>
            <p:ph type="sldNum" sz="quarter" idx="12"/>
          </p:nvPr>
        </p:nvSpPr>
        <p:spPr/>
        <p:txBody>
          <a:bodyPr/>
          <a:lstStyle/>
          <a:p>
            <a:fld id="{E3E6333F-07A9-428F-8407-5E427CF5AE5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10</a:t>
            </a:fld>
            <a:endParaRPr lang="en-US"/>
          </a:p>
        </p:txBody>
      </p:sp>
      <p:sp>
        <p:nvSpPr>
          <p:cNvPr id="5" name="Content Placeholder 4"/>
          <p:cNvSpPr>
            <a:spLocks noGrp="1"/>
          </p:cNvSpPr>
          <p:nvPr>
            <p:ph sz="quarter" idx="13"/>
          </p:nvPr>
        </p:nvSpPr>
        <p:spPr>
          <a:xfrm>
            <a:off x="304800" y="838200"/>
            <a:ext cx="8686800" cy="6019800"/>
          </a:xfrm>
        </p:spPr>
        <p:txBody>
          <a:bodyPr>
            <a:noAutofit/>
          </a:bodyPr>
          <a:lstStyle/>
          <a:p>
            <a:pPr algn="just">
              <a:buBlip>
                <a:blip r:embed="rId2"/>
              </a:buBlip>
            </a:pPr>
            <a:r>
              <a:rPr lang="en-US" sz="3600" dirty="0"/>
              <a:t>Establishing trusting relationships with your patients is not simply something that is </a:t>
            </a:r>
            <a:r>
              <a:rPr lang="en-US" sz="3600" b="1" i="1" dirty="0">
                <a:solidFill>
                  <a:srgbClr val="C00000"/>
                </a:solidFill>
              </a:rPr>
              <a:t>“nice to do” </a:t>
            </a:r>
            <a:r>
              <a:rPr lang="en-US" sz="3600" dirty="0"/>
              <a:t>but that is essentially peripheral to the </a:t>
            </a:r>
            <a:r>
              <a:rPr lang="en-US" sz="3600" b="1" i="1" dirty="0">
                <a:solidFill>
                  <a:srgbClr val="C00000"/>
                </a:solidFill>
              </a:rPr>
              <a:t>“real” </a:t>
            </a:r>
            <a:r>
              <a:rPr lang="en-US" sz="3600" dirty="0"/>
              <a:t>purpose of pharmacy practice. </a:t>
            </a:r>
            <a:endParaRPr lang="en-US" sz="3600" dirty="0" smtClean="0"/>
          </a:p>
          <a:p>
            <a:pPr algn="just">
              <a:buBlip>
                <a:blip r:embed="rId2"/>
              </a:buBlip>
            </a:pPr>
            <a:r>
              <a:rPr lang="en-US" sz="3600" dirty="0" smtClean="0"/>
              <a:t>The </a:t>
            </a:r>
            <a:r>
              <a:rPr lang="en-US" sz="3600" dirty="0"/>
              <a:t>quality of the patient–provider relationship is crucial. </a:t>
            </a:r>
            <a:r>
              <a:rPr lang="en-US" sz="3600" dirty="0" smtClean="0"/>
              <a:t>An </a:t>
            </a:r>
            <a:r>
              <a:rPr lang="en-US" sz="3600" dirty="0"/>
              <a:t>effective relationship forms the base that allows you to meet professional responsibilities in patient care.</a:t>
            </a:r>
          </a:p>
        </p:txBody>
      </p:sp>
    </p:spTree>
    <p:extLst>
      <p:ext uri="{BB962C8B-B14F-4D97-AF65-F5344CB8AC3E}">
        <p14:creationId xmlns:p14="http://schemas.microsoft.com/office/powerpoint/2010/main" val="3607425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91"/>
            <a:ext cx="7848600" cy="137809"/>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11</a:t>
            </a:fld>
            <a:endParaRPr lang="en-US"/>
          </a:p>
        </p:txBody>
      </p:sp>
      <p:sp>
        <p:nvSpPr>
          <p:cNvPr id="5" name="Content Placeholder 4"/>
          <p:cNvSpPr>
            <a:spLocks noGrp="1"/>
          </p:cNvSpPr>
          <p:nvPr>
            <p:ph sz="quarter" idx="13"/>
          </p:nvPr>
        </p:nvSpPr>
        <p:spPr>
          <a:xfrm>
            <a:off x="152400" y="228600"/>
            <a:ext cx="8763000" cy="6324600"/>
          </a:xfrm>
        </p:spPr>
        <p:txBody>
          <a:bodyPr>
            <a:noAutofit/>
          </a:bodyPr>
          <a:lstStyle/>
          <a:p>
            <a:pPr algn="just">
              <a:buBlip>
                <a:blip r:embed="rId2"/>
              </a:buBlip>
            </a:pPr>
            <a:r>
              <a:rPr lang="en-US" sz="3600" dirty="0" smtClean="0"/>
              <a:t>Even </a:t>
            </a:r>
            <a:r>
              <a:rPr lang="en-US" sz="3600" dirty="0"/>
              <a:t>communication with your patients is not an end </a:t>
            </a:r>
            <a:r>
              <a:rPr lang="en-US" sz="3600" dirty="0" smtClean="0"/>
              <a:t> but conversation </a:t>
            </a:r>
            <a:r>
              <a:rPr lang="en-US" sz="3600" dirty="0"/>
              <a:t>between you and your patient has a different purpose than conversation between </a:t>
            </a:r>
            <a:r>
              <a:rPr lang="en-US" sz="3600" dirty="0" smtClean="0"/>
              <a:t>friends</a:t>
            </a:r>
            <a:r>
              <a:rPr lang="en-US" sz="3600" dirty="0"/>
              <a:t>. Patient–professional communication is a means to an end—that of establishing a therapeutic relationship in order to effectively provide health care services </a:t>
            </a:r>
            <a:r>
              <a:rPr lang="en-US" sz="3600" dirty="0" smtClean="0"/>
              <a:t>that the </a:t>
            </a:r>
            <a:r>
              <a:rPr lang="en-US" sz="3600" dirty="0"/>
              <a:t>patient needs. </a:t>
            </a:r>
            <a:endParaRPr lang="en-US" sz="3600" dirty="0" smtClean="0"/>
          </a:p>
        </p:txBody>
      </p:sp>
    </p:spTree>
    <p:extLst>
      <p:ext uri="{BB962C8B-B14F-4D97-AF65-F5344CB8AC3E}">
        <p14:creationId xmlns:p14="http://schemas.microsoft.com/office/powerpoint/2010/main" val="4090145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609600" y="8106"/>
            <a:ext cx="7924800" cy="411162"/>
          </a:xfrm>
        </p:spPr>
        <p:txBody>
          <a:bodyPr/>
          <a:lstStyle/>
          <a:p>
            <a:endParaRPr lang="en-US" dirty="0"/>
          </a:p>
        </p:txBody>
      </p:sp>
      <p:sp>
        <p:nvSpPr>
          <p:cNvPr id="18435" name="Rectangle 3"/>
          <p:cNvSpPr>
            <a:spLocks noGrp="1" noChangeArrowheads="1"/>
          </p:cNvSpPr>
          <p:nvPr>
            <p:ph sz="quarter" idx="13"/>
          </p:nvPr>
        </p:nvSpPr>
        <p:spPr>
          <a:xfrm>
            <a:off x="152400" y="381000"/>
            <a:ext cx="8763000" cy="6172200"/>
          </a:xfrm>
        </p:spPr>
        <p:txBody>
          <a:bodyPr>
            <a:noAutofit/>
          </a:bodyPr>
          <a:lstStyle/>
          <a:p>
            <a:pPr algn="just">
              <a:lnSpc>
                <a:spcPct val="90000"/>
              </a:lnSpc>
              <a:buBlip>
                <a:blip r:embed="rId2"/>
              </a:buBlip>
            </a:pPr>
            <a:r>
              <a:rPr lang="en-US" sz="3600" dirty="0">
                <a:effectLst/>
              </a:rPr>
              <a:t>The purpose of the relationship is to achieve mutually understood and agreed upon goals for therapy that improve your patients’ quality of life. Your activities must, therefore, be thought of in terms of the patient outcomes that you help to reach. </a:t>
            </a:r>
            <a:r>
              <a:rPr lang="en-US" sz="3600" dirty="0" smtClean="0">
                <a:effectLst/>
              </a:rPr>
              <a:t>Your </a:t>
            </a:r>
            <a:r>
              <a:rPr lang="en-US" sz="3600" dirty="0">
                <a:effectLst/>
              </a:rPr>
              <a:t>goal, for example, is changed from providing patients with drug information to a goal of ensuring that patients understand their treatment in order to take medications safely and appropriately.</a:t>
            </a:r>
          </a:p>
        </p:txBody>
      </p:sp>
      <p:sp>
        <p:nvSpPr>
          <p:cNvPr id="3" name="Slide Number Placeholder 2"/>
          <p:cNvSpPr>
            <a:spLocks noGrp="1"/>
          </p:cNvSpPr>
          <p:nvPr>
            <p:ph type="sldNum" sz="quarter" idx="12"/>
          </p:nvPr>
        </p:nvSpPr>
        <p:spPr/>
        <p:txBody>
          <a:bodyPr/>
          <a:lstStyle/>
          <a:p>
            <a:fld id="{9C7FD6C0-36F4-4B52-9072-9ED76854241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FD6C0-36F4-4B52-9072-9ED768542419}" type="slidenum">
              <a:rPr lang="en-US" smtClean="0"/>
              <a:pPr/>
              <a:t>13</a:t>
            </a:fld>
            <a:endParaRPr lang="en-US"/>
          </a:p>
        </p:txBody>
      </p:sp>
      <p:pic>
        <p:nvPicPr>
          <p:cNvPr id="6" name="communication barrier in pharmac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95800" y="3386138"/>
            <a:ext cx="152400" cy="85725"/>
          </a:xfrm>
          <a:prstGeom prst="rect">
            <a:avLst/>
          </a:prstGeom>
        </p:spPr>
      </p:pic>
      <p:pic>
        <p:nvPicPr>
          <p:cNvPr id="7" name="communication barrier in pharmac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7151"/>
            <a:ext cx="9144000" cy="6115049"/>
          </a:xfrm>
          <a:prstGeom prst="rect">
            <a:avLst/>
          </a:prstGeom>
          <a:ln w="57150">
            <a:solidFill>
              <a:srgbClr val="FF0000"/>
            </a:solidFill>
          </a:ln>
        </p:spPr>
      </p:pic>
    </p:spTree>
    <p:extLst>
      <p:ext uri="{BB962C8B-B14F-4D97-AF65-F5344CB8AC3E}">
        <p14:creationId xmlns:p14="http://schemas.microsoft.com/office/powerpoint/2010/main" val="1712903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62264">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09600" y="1621"/>
            <a:ext cx="7543800" cy="792162"/>
          </a:xfrm>
        </p:spPr>
        <p:txBody>
          <a:bodyPr/>
          <a:lstStyle/>
          <a:p>
            <a:r>
              <a:rPr lang="en-US" sz="3600" b="1" dirty="0">
                <a:solidFill>
                  <a:srgbClr val="C00000"/>
                </a:solidFill>
                <a:effectLst/>
              </a:rPr>
              <a:t>What is Patient-Centered Care?</a:t>
            </a:r>
          </a:p>
        </p:txBody>
      </p:sp>
      <p:sp>
        <p:nvSpPr>
          <p:cNvPr id="19459" name="Rectangle 3"/>
          <p:cNvSpPr>
            <a:spLocks noGrp="1" noChangeArrowheads="1"/>
          </p:cNvSpPr>
          <p:nvPr>
            <p:ph sz="quarter" idx="13"/>
          </p:nvPr>
        </p:nvSpPr>
        <p:spPr>
          <a:xfrm>
            <a:off x="304800" y="914400"/>
            <a:ext cx="8534400" cy="5638800"/>
          </a:xfrm>
        </p:spPr>
        <p:txBody>
          <a:bodyPr>
            <a:normAutofit/>
          </a:bodyPr>
          <a:lstStyle/>
          <a:p>
            <a:pPr>
              <a:lnSpc>
                <a:spcPct val="90000"/>
              </a:lnSpc>
              <a:buBlip>
                <a:blip r:embed="rId2"/>
              </a:buBlip>
            </a:pPr>
            <a:r>
              <a:rPr lang="en-US" sz="3200" dirty="0">
                <a:effectLst/>
              </a:rPr>
              <a:t>The pharmacist must be able to:</a:t>
            </a:r>
          </a:p>
          <a:p>
            <a:pPr marL="533400" indent="-533400">
              <a:lnSpc>
                <a:spcPct val="90000"/>
              </a:lnSpc>
              <a:buFont typeface="Wingdings" pitchFamily="2" charset="2"/>
              <a:buAutoNum type="arabicPeriod"/>
            </a:pPr>
            <a:r>
              <a:rPr lang="en-US" sz="3200" dirty="0">
                <a:effectLst/>
              </a:rPr>
              <a:t>Understand the illness experience of the patient</a:t>
            </a:r>
          </a:p>
          <a:p>
            <a:pPr marL="533400" indent="-533400">
              <a:lnSpc>
                <a:spcPct val="90000"/>
              </a:lnSpc>
              <a:buFont typeface="Wingdings" pitchFamily="2" charset="2"/>
              <a:buAutoNum type="arabicPeriod"/>
            </a:pPr>
            <a:r>
              <a:rPr lang="en-US" sz="3200" dirty="0">
                <a:effectLst/>
              </a:rPr>
              <a:t>Perceive each patient’s experience as unique</a:t>
            </a:r>
          </a:p>
          <a:p>
            <a:pPr marL="533400" indent="-533400">
              <a:lnSpc>
                <a:spcPct val="90000"/>
              </a:lnSpc>
              <a:buFont typeface="Wingdings" pitchFamily="2" charset="2"/>
              <a:buAutoNum type="arabicPeriod"/>
            </a:pPr>
            <a:r>
              <a:rPr lang="en-US" sz="3200" dirty="0">
                <a:effectLst/>
              </a:rPr>
              <a:t>Foster a more egalitarian relationship with patients</a:t>
            </a:r>
          </a:p>
          <a:p>
            <a:pPr marL="533400" indent="-533400">
              <a:lnSpc>
                <a:spcPct val="90000"/>
              </a:lnSpc>
              <a:buFont typeface="Wingdings" pitchFamily="2" charset="2"/>
              <a:buAutoNum type="arabicPeriod"/>
            </a:pPr>
            <a:r>
              <a:rPr lang="en-US" sz="3200" dirty="0">
                <a:effectLst/>
              </a:rPr>
              <a:t>Build a “therapeutic alliance” with patients to meet mutually understood goals of therapy</a:t>
            </a:r>
          </a:p>
          <a:p>
            <a:pPr marL="533400" indent="-533400">
              <a:lnSpc>
                <a:spcPct val="90000"/>
              </a:lnSpc>
              <a:buFont typeface="Wingdings" pitchFamily="2" charset="2"/>
              <a:buAutoNum type="arabicPeriod"/>
            </a:pPr>
            <a:r>
              <a:rPr lang="en-US" sz="3200" dirty="0">
                <a:effectLst/>
              </a:rPr>
              <a:t>Develop self-awareness of personal effects on patients</a:t>
            </a:r>
          </a:p>
        </p:txBody>
      </p:sp>
      <p:sp>
        <p:nvSpPr>
          <p:cNvPr id="3" name="Slide Number Placeholder 2"/>
          <p:cNvSpPr>
            <a:spLocks noGrp="1"/>
          </p:cNvSpPr>
          <p:nvPr>
            <p:ph type="sldNum" sz="quarter" idx="12"/>
          </p:nvPr>
        </p:nvSpPr>
        <p:spPr/>
        <p:txBody>
          <a:bodyPr/>
          <a:lstStyle/>
          <a:p>
            <a:fld id="{9C7FD6C0-36F4-4B52-9072-9ED76854241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28"/>
            <a:ext cx="7848600" cy="904672"/>
          </a:xfrm>
        </p:spPr>
        <p:txBody>
          <a:bodyPr/>
          <a:lstStyle/>
          <a:p>
            <a:pPr algn="ctr"/>
            <a:r>
              <a:rPr lang="en-US" b="1" dirty="0">
                <a:solidFill>
                  <a:srgbClr val="00B050"/>
                </a:solidFill>
              </a:rPr>
              <a:t>Understanding Medication Use from the Patient Perspective</a:t>
            </a:r>
          </a:p>
        </p:txBody>
      </p:sp>
      <p:sp>
        <p:nvSpPr>
          <p:cNvPr id="4" name="Slide Number Placeholder 3"/>
          <p:cNvSpPr>
            <a:spLocks noGrp="1"/>
          </p:cNvSpPr>
          <p:nvPr>
            <p:ph type="sldNum" sz="quarter" idx="12"/>
          </p:nvPr>
        </p:nvSpPr>
        <p:spPr/>
        <p:txBody>
          <a:bodyPr/>
          <a:lstStyle/>
          <a:p>
            <a:fld id="{9C7FD6C0-36F4-4B52-9072-9ED768542419}" type="slidenum">
              <a:rPr lang="en-US" smtClean="0"/>
              <a:pPr/>
              <a:t>15</a:t>
            </a:fld>
            <a:endParaRPr lang="en-US"/>
          </a:p>
        </p:txBody>
      </p:sp>
      <p:sp>
        <p:nvSpPr>
          <p:cNvPr id="5" name="Content Placeholder 4"/>
          <p:cNvSpPr>
            <a:spLocks noGrp="1"/>
          </p:cNvSpPr>
          <p:nvPr>
            <p:ph sz="quarter" idx="13"/>
          </p:nvPr>
        </p:nvSpPr>
        <p:spPr>
          <a:xfrm>
            <a:off x="304800" y="914400"/>
            <a:ext cx="8534400" cy="5715000"/>
          </a:xfrm>
        </p:spPr>
        <p:txBody>
          <a:bodyPr>
            <a:noAutofit/>
          </a:bodyPr>
          <a:lstStyle/>
          <a:p>
            <a:pPr algn="just">
              <a:buBlip>
                <a:blip r:embed="rId2"/>
              </a:buBlip>
            </a:pPr>
            <a:r>
              <a:rPr lang="en-US" sz="2800" dirty="0"/>
              <a:t>Models of the prescribing process that are </a:t>
            </a:r>
            <a:r>
              <a:rPr lang="en-US" sz="2800" b="1" i="1" dirty="0">
                <a:solidFill>
                  <a:srgbClr val="FF0000"/>
                </a:solidFill>
              </a:rPr>
              <a:t>“practitioner-centered</a:t>
            </a:r>
            <a:r>
              <a:rPr lang="en-US" sz="2800" dirty="0"/>
              <a:t>” have primarily focused on decisions made and actions taken by physicians and other health care providers. The patient is “acted upon” rather than being viewed as an </a:t>
            </a:r>
            <a:r>
              <a:rPr lang="en-US" sz="2800" dirty="0" smtClean="0"/>
              <a:t>active participant </a:t>
            </a:r>
            <a:r>
              <a:rPr lang="en-US" sz="2800" dirty="0"/>
              <a:t>who makes ongoing decisions affecting the outcomes of treatment. </a:t>
            </a:r>
            <a:endParaRPr lang="en-US" sz="2800" dirty="0" smtClean="0"/>
          </a:p>
          <a:p>
            <a:pPr algn="just">
              <a:buBlip>
                <a:blip r:embed="rId2"/>
              </a:buBlip>
            </a:pPr>
            <a:r>
              <a:rPr lang="en-US" sz="2800" dirty="0" smtClean="0"/>
              <a:t>One </a:t>
            </a:r>
            <a:r>
              <a:rPr lang="en-US" sz="2800" dirty="0"/>
              <a:t>of our professional conceits seems to be that prescribing and dispensing a drug are the key decisions in the medication use process. However, in most cases, it is the patient who must return home and carry out the prescribed treatment. Drug therapy is the most ubiquitous of medical interventions and, in ambulatory care, is largely managed by the patient. </a:t>
            </a:r>
          </a:p>
        </p:txBody>
      </p:sp>
    </p:spTree>
    <p:extLst>
      <p:ext uri="{BB962C8B-B14F-4D97-AF65-F5344CB8AC3E}">
        <p14:creationId xmlns:p14="http://schemas.microsoft.com/office/powerpoint/2010/main" val="606371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533400" y="0"/>
            <a:ext cx="7924800" cy="1143000"/>
          </a:xfrm>
        </p:spPr>
        <p:txBody>
          <a:bodyPr>
            <a:normAutofit/>
          </a:bodyPr>
          <a:lstStyle/>
          <a:p>
            <a:pPr algn="ctr"/>
            <a:r>
              <a:rPr lang="en-US" sz="3200" b="1" dirty="0">
                <a:solidFill>
                  <a:srgbClr val="C00000"/>
                </a:solidFill>
                <a:effectLst/>
              </a:rPr>
              <a:t>Encouraging a More </a:t>
            </a:r>
            <a:r>
              <a:rPr lang="en-US" sz="3200" b="1" dirty="0" smtClean="0">
                <a:solidFill>
                  <a:srgbClr val="C00000"/>
                </a:solidFill>
                <a:effectLst/>
              </a:rPr>
              <a:t>Active </a:t>
            </a:r>
            <a:r>
              <a:rPr lang="en-US" sz="3200" b="1" dirty="0">
                <a:solidFill>
                  <a:srgbClr val="C00000"/>
                </a:solidFill>
                <a:effectLst/>
              </a:rPr>
              <a:t>Patient Role in Therapeutic Monitoring</a:t>
            </a:r>
          </a:p>
        </p:txBody>
      </p:sp>
      <p:sp>
        <p:nvSpPr>
          <p:cNvPr id="20483" name="Rectangle 3"/>
          <p:cNvSpPr>
            <a:spLocks noGrp="1" noChangeArrowheads="1"/>
          </p:cNvSpPr>
          <p:nvPr>
            <p:ph sz="quarter" idx="13"/>
          </p:nvPr>
        </p:nvSpPr>
        <p:spPr>
          <a:xfrm>
            <a:off x="0" y="1371600"/>
            <a:ext cx="8915400" cy="5181600"/>
          </a:xfrm>
        </p:spPr>
        <p:txBody>
          <a:bodyPr>
            <a:noAutofit/>
          </a:bodyPr>
          <a:lstStyle/>
          <a:p>
            <a:pPr algn="just">
              <a:lnSpc>
                <a:spcPct val="90000"/>
              </a:lnSpc>
              <a:buBlip>
                <a:blip r:embed="rId2"/>
              </a:buBlip>
            </a:pPr>
            <a:r>
              <a:rPr lang="en-US" sz="2800" dirty="0">
                <a:effectLst/>
              </a:rPr>
              <a:t>Pharmacists, could do more to help enable patients and their families or </a:t>
            </a:r>
            <a:r>
              <a:rPr lang="en-US" sz="2800" dirty="0" smtClean="0">
                <a:effectLst/>
              </a:rPr>
              <a:t>care givers </a:t>
            </a:r>
            <a:r>
              <a:rPr lang="en-US" sz="2800" dirty="0">
                <a:effectLst/>
              </a:rPr>
              <a:t>to take a more active role in monitoring response to treatment. The information a patient provides you as part of therapeutic monitoring is essential to ensuring that treatment goals are being met. While </a:t>
            </a:r>
            <a:r>
              <a:rPr lang="en-US" sz="2800" b="1" dirty="0">
                <a:effectLst/>
              </a:rPr>
              <a:t>Hemoglobin HB</a:t>
            </a:r>
            <a:r>
              <a:rPr lang="en-US" sz="2800" dirty="0">
                <a:effectLst/>
              </a:rPr>
              <a:t> values may provide the comfort of a “scientific” basis for therapeutic monitoring, for many chronic blood such as anemia, conditions you must rely on patient report of response to treatment. Treatment of depression and pain, for example, have only patient self-report as the basis of evaluation of response to therapy. Many other conditions such as asthma, angina, </a:t>
            </a:r>
            <a:r>
              <a:rPr lang="en-US" sz="2800" dirty="0" err="1">
                <a:effectLst/>
              </a:rPr>
              <a:t>gastroesophageal</a:t>
            </a:r>
            <a:r>
              <a:rPr lang="en-US" sz="2800" dirty="0">
                <a:effectLst/>
              </a:rPr>
              <a:t> reflux disease , epilepsy, and arthritis rely heavily on patient report of symptoms.</a:t>
            </a:r>
          </a:p>
        </p:txBody>
      </p:sp>
      <p:sp>
        <p:nvSpPr>
          <p:cNvPr id="3" name="Slide Number Placeholder 2"/>
          <p:cNvSpPr>
            <a:spLocks noGrp="1"/>
          </p:cNvSpPr>
          <p:nvPr>
            <p:ph type="sldNum" sz="quarter" idx="12"/>
          </p:nvPr>
        </p:nvSpPr>
        <p:spPr/>
        <p:txBody>
          <a:bodyPr/>
          <a:lstStyle/>
          <a:p>
            <a:fld id="{9C7FD6C0-36F4-4B52-9072-9ED76854241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70"/>
            <a:ext cx="7543800" cy="215630"/>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17</a:t>
            </a:fld>
            <a:endParaRPr lang="en-US"/>
          </a:p>
        </p:txBody>
      </p:sp>
      <p:sp>
        <p:nvSpPr>
          <p:cNvPr id="5" name="Content Placeholder 4"/>
          <p:cNvSpPr>
            <a:spLocks noGrp="1"/>
          </p:cNvSpPr>
          <p:nvPr>
            <p:ph sz="quarter" idx="13"/>
          </p:nvPr>
        </p:nvSpPr>
        <p:spPr>
          <a:xfrm>
            <a:off x="29182" y="381000"/>
            <a:ext cx="8962417" cy="6477000"/>
          </a:xfrm>
        </p:spPr>
        <p:txBody>
          <a:bodyPr>
            <a:noAutofit/>
          </a:bodyPr>
          <a:lstStyle/>
          <a:p>
            <a:pPr algn="just">
              <a:buBlip>
                <a:blip r:embed="rId2"/>
              </a:buBlip>
            </a:pPr>
            <a:r>
              <a:rPr lang="en-US" sz="2800" dirty="0" smtClean="0"/>
              <a:t>The patient </a:t>
            </a:r>
            <a:r>
              <a:rPr lang="en-US" sz="2800" dirty="0"/>
              <a:t>report of symptomatic experience is critical to monitoring, </a:t>
            </a:r>
            <a:r>
              <a:rPr lang="en-US" sz="2800" dirty="0" smtClean="0"/>
              <a:t>and have the </a:t>
            </a:r>
            <a:r>
              <a:rPr lang="en-US" sz="2800" dirty="0"/>
              <a:t>beneficial effects on patient outcomes of increased patient involvement in self-monitoring of physiological indicators of treatment effectiveness. </a:t>
            </a:r>
            <a:endParaRPr lang="en-US" sz="2800" dirty="0" smtClean="0"/>
          </a:p>
          <a:p>
            <a:pPr algn="just">
              <a:buBlip>
                <a:blip r:embed="rId2"/>
              </a:buBlip>
            </a:pPr>
            <a:r>
              <a:rPr lang="en-US" sz="2800" dirty="0" smtClean="0"/>
              <a:t>E.g./Certainly</a:t>
            </a:r>
            <a:r>
              <a:rPr lang="en-US" sz="2800" dirty="0"/>
              <a:t>, patient self-monitoring of blood glucose has become standard practice in managing diabetes. In addition, blood glucose awareness training programs (BGAT) teach patients to recognize signs of both hyperglycemia and hypoglycemia. </a:t>
            </a:r>
            <a:endParaRPr lang="en-US" sz="2800" dirty="0" smtClean="0"/>
          </a:p>
          <a:p>
            <a:pPr algn="just">
              <a:buBlip>
                <a:blip r:embed="rId2"/>
              </a:buBlip>
            </a:pPr>
            <a:r>
              <a:rPr lang="en-US" sz="2800" dirty="0" smtClean="0"/>
              <a:t>Programs </a:t>
            </a:r>
            <a:r>
              <a:rPr lang="en-US" sz="2800" dirty="0"/>
              <a:t>to increase patient participation in monitoring of coagulation therapy along with protocol-based patient management </a:t>
            </a:r>
            <a:r>
              <a:rPr lang="en-US" sz="2800" dirty="0" smtClean="0"/>
              <a:t>of warfarin </a:t>
            </a:r>
            <a:r>
              <a:rPr lang="en-US" sz="2800" dirty="0"/>
              <a:t>dosing have led to reduced incidence of major bleeding in patient monitoring intervention </a:t>
            </a:r>
            <a:r>
              <a:rPr lang="en-US" sz="2800" dirty="0" smtClean="0"/>
              <a:t>groups. </a:t>
            </a:r>
            <a:endParaRPr lang="en-US" sz="2800" dirty="0"/>
          </a:p>
        </p:txBody>
      </p:sp>
    </p:spTree>
    <p:extLst>
      <p:ext uri="{BB962C8B-B14F-4D97-AF65-F5344CB8AC3E}">
        <p14:creationId xmlns:p14="http://schemas.microsoft.com/office/powerpoint/2010/main" val="142276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391400" cy="914400"/>
          </a:xfrm>
        </p:spPr>
        <p:txBody>
          <a:bodyPr/>
          <a:lstStyle/>
          <a:p>
            <a:pPr algn="ctr"/>
            <a:r>
              <a:rPr lang="en-US" b="1" dirty="0">
                <a:solidFill>
                  <a:srgbClr val="00B050"/>
                </a:solidFill>
              </a:rPr>
              <a:t>A Patient-Centered View of the Medication Use Process</a:t>
            </a:r>
          </a:p>
        </p:txBody>
      </p:sp>
      <p:sp>
        <p:nvSpPr>
          <p:cNvPr id="4" name="Slide Number Placeholder 3"/>
          <p:cNvSpPr>
            <a:spLocks noGrp="1"/>
          </p:cNvSpPr>
          <p:nvPr>
            <p:ph type="sldNum" sz="quarter" idx="12"/>
          </p:nvPr>
        </p:nvSpPr>
        <p:spPr/>
        <p:txBody>
          <a:bodyPr/>
          <a:lstStyle/>
          <a:p>
            <a:fld id="{9C7FD6C0-36F4-4B52-9072-9ED768542419}" type="slidenum">
              <a:rPr lang="en-US" smtClean="0"/>
              <a:pPr/>
              <a:t>18</a:t>
            </a:fld>
            <a:endParaRPr lang="en-US"/>
          </a:p>
        </p:txBody>
      </p:sp>
      <p:sp>
        <p:nvSpPr>
          <p:cNvPr id="5" name="Content Placeholder 4"/>
          <p:cNvSpPr>
            <a:spLocks noGrp="1"/>
          </p:cNvSpPr>
          <p:nvPr>
            <p:ph sz="quarter" idx="13"/>
          </p:nvPr>
        </p:nvSpPr>
        <p:spPr>
          <a:xfrm>
            <a:off x="0" y="1143000"/>
            <a:ext cx="8915400" cy="5486400"/>
          </a:xfrm>
        </p:spPr>
        <p:txBody>
          <a:bodyPr>
            <a:normAutofit/>
          </a:bodyPr>
          <a:lstStyle/>
          <a:p>
            <a:pPr algn="just">
              <a:buBlip>
                <a:blip r:embed="rId2"/>
              </a:buBlip>
            </a:pPr>
            <a:r>
              <a:rPr lang="en-US" sz="3200" b="1" i="1" dirty="0">
                <a:solidFill>
                  <a:srgbClr val="FF0000"/>
                </a:solidFill>
                <a:cs typeface="Times New Roman" pitchFamily="18" charset="0"/>
              </a:rPr>
              <a:t>A patient-centered</a:t>
            </a:r>
            <a:r>
              <a:rPr lang="en-US" sz="3200" dirty="0">
                <a:cs typeface="Times New Roman" pitchFamily="18" charset="0"/>
              </a:rPr>
              <a:t> view of the medication-use process focuses on the patient role in the process. The medication-use process for </a:t>
            </a:r>
            <a:r>
              <a:rPr lang="en-US" sz="3200" dirty="0" smtClean="0">
                <a:cs typeface="Times New Roman" pitchFamily="18" charset="0"/>
              </a:rPr>
              <a:t>non institutionalized </a:t>
            </a:r>
            <a:r>
              <a:rPr lang="en-US" sz="3200" dirty="0">
                <a:cs typeface="Times New Roman" pitchFamily="18" charset="0"/>
              </a:rPr>
              <a:t>patients begins when the patient perceives a health care need or health-related problem</a:t>
            </a:r>
            <a:r>
              <a:rPr lang="en-US" sz="3200" dirty="0" smtClean="0">
                <a:cs typeface="Times New Roman" pitchFamily="18" charset="0"/>
              </a:rPr>
              <a:t>.</a:t>
            </a:r>
          </a:p>
          <a:p>
            <a:pPr algn="just">
              <a:buBlip>
                <a:blip r:embed="rId2"/>
              </a:buBlip>
            </a:pPr>
            <a:r>
              <a:rPr lang="en-US" sz="3200" dirty="0" smtClean="0">
                <a:cs typeface="Times New Roman" pitchFamily="18" charset="0"/>
              </a:rPr>
              <a:t> </a:t>
            </a:r>
            <a:r>
              <a:rPr lang="en-US" sz="3200" dirty="0">
                <a:cs typeface="Times New Roman" pitchFamily="18" charset="0"/>
              </a:rPr>
              <a:t>This is experienced as a deviation from what is </a:t>
            </a:r>
            <a:r>
              <a:rPr lang="en-US" sz="3200" b="1" i="1" dirty="0">
                <a:cs typeface="Times New Roman" pitchFamily="18" charset="0"/>
              </a:rPr>
              <a:t>“normal” </a:t>
            </a:r>
            <a:r>
              <a:rPr lang="en-US" sz="3200" dirty="0">
                <a:cs typeface="Times New Roman" pitchFamily="18" charset="0"/>
              </a:rPr>
              <a:t>for the individual. It may be the experience of </a:t>
            </a:r>
            <a:r>
              <a:rPr lang="en-US" sz="3200" b="1" i="1" dirty="0">
                <a:cs typeface="Times New Roman" pitchFamily="18" charset="0"/>
              </a:rPr>
              <a:t>“symptoms” </a:t>
            </a:r>
            <a:r>
              <a:rPr lang="en-US" sz="3200" dirty="0">
                <a:cs typeface="Times New Roman" pitchFamily="18" charset="0"/>
              </a:rPr>
              <a:t>or other sort of life-style interruption that challenges or threatens the patient’s sense of well </a:t>
            </a:r>
            <a:r>
              <a:rPr lang="en-US" sz="3200" dirty="0" smtClean="0">
                <a:cs typeface="Times New Roman" pitchFamily="18" charset="0"/>
              </a:rPr>
              <a:t>being. </a:t>
            </a:r>
            <a:endParaRPr lang="en-US" sz="1800" dirty="0"/>
          </a:p>
        </p:txBody>
      </p:sp>
    </p:spTree>
    <p:extLst>
      <p:ext uri="{BB962C8B-B14F-4D97-AF65-F5344CB8AC3E}">
        <p14:creationId xmlns:p14="http://schemas.microsoft.com/office/powerpoint/2010/main" val="3624396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334962"/>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19</a:t>
            </a:fld>
            <a:endParaRPr lang="en-US"/>
          </a:p>
        </p:txBody>
      </p:sp>
      <p:sp>
        <p:nvSpPr>
          <p:cNvPr id="5" name="Content Placeholder 4"/>
          <p:cNvSpPr>
            <a:spLocks noGrp="1"/>
          </p:cNvSpPr>
          <p:nvPr>
            <p:ph sz="quarter" idx="13"/>
          </p:nvPr>
        </p:nvSpPr>
        <p:spPr>
          <a:xfrm>
            <a:off x="152400" y="457200"/>
            <a:ext cx="8763000" cy="6172200"/>
          </a:xfrm>
        </p:spPr>
        <p:txBody>
          <a:bodyPr>
            <a:noAutofit/>
          </a:bodyPr>
          <a:lstStyle/>
          <a:p>
            <a:pPr algn="just">
              <a:buBlip>
                <a:blip r:embed="rId2"/>
              </a:buBlip>
            </a:pPr>
            <a:r>
              <a:rPr lang="en-US" sz="2400" dirty="0"/>
              <a:t>This interpretation is influenced by a host of psychological and social factors unique to the </a:t>
            </a:r>
            <a:r>
              <a:rPr lang="en-US" sz="2400" dirty="0" smtClean="0"/>
              <a:t>individual, These include:</a:t>
            </a:r>
          </a:p>
          <a:p>
            <a:pPr marL="514350" indent="-514350" algn="just">
              <a:buFont typeface="+mj-lt"/>
              <a:buAutoNum type="arabicPeriod"/>
            </a:pPr>
            <a:r>
              <a:rPr lang="en-US" sz="2400" dirty="0" smtClean="0"/>
              <a:t> </a:t>
            </a:r>
            <a:r>
              <a:rPr lang="en-US" sz="2400" dirty="0"/>
              <a:t>the individual’s previous experience with the formal health care system</a:t>
            </a:r>
            <a:r>
              <a:rPr lang="en-US" sz="2400" dirty="0" smtClean="0"/>
              <a:t>;</a:t>
            </a:r>
          </a:p>
          <a:p>
            <a:pPr marL="514350" indent="-514350" algn="just">
              <a:buFont typeface="+mj-lt"/>
              <a:buAutoNum type="arabicPeriod"/>
            </a:pPr>
            <a:r>
              <a:rPr lang="en-US" sz="2400" dirty="0" smtClean="0"/>
              <a:t> </a:t>
            </a:r>
            <a:r>
              <a:rPr lang="en-US" sz="2400" dirty="0"/>
              <a:t>family influences</a:t>
            </a:r>
            <a:r>
              <a:rPr lang="en-US" sz="2400" dirty="0" smtClean="0"/>
              <a:t>;</a:t>
            </a:r>
          </a:p>
          <a:p>
            <a:pPr marL="514350" indent="-514350" algn="just">
              <a:buFont typeface="+mj-lt"/>
              <a:buAutoNum type="arabicPeriod"/>
            </a:pPr>
            <a:r>
              <a:rPr lang="en-US" sz="2400" dirty="0" smtClean="0"/>
              <a:t> </a:t>
            </a:r>
            <a:r>
              <a:rPr lang="en-US" sz="2400" dirty="0"/>
              <a:t>cultural differences in the conceptualization of “health” and “illness”; knowledge of the problem; </a:t>
            </a:r>
            <a:endParaRPr lang="en-US" sz="2400" dirty="0" smtClean="0"/>
          </a:p>
          <a:p>
            <a:pPr marL="514350" indent="-514350" algn="just">
              <a:buFont typeface="+mj-lt"/>
              <a:buAutoNum type="arabicPeriod"/>
            </a:pPr>
            <a:r>
              <a:rPr lang="en-US" sz="2400" dirty="0" smtClean="0"/>
              <a:t>health </a:t>
            </a:r>
            <a:r>
              <a:rPr lang="en-US" sz="2400" dirty="0"/>
              <a:t>beliefs which may or may not coincide with accepted medical “truths</a:t>
            </a:r>
            <a:r>
              <a:rPr lang="en-US" sz="2400" dirty="0" smtClean="0"/>
              <a:t>”;</a:t>
            </a:r>
          </a:p>
          <a:p>
            <a:pPr marL="514350" indent="-514350" algn="just">
              <a:buFont typeface="+mj-lt"/>
              <a:buAutoNum type="arabicPeriod"/>
            </a:pPr>
            <a:r>
              <a:rPr lang="en-US" sz="2400" dirty="0" smtClean="0"/>
              <a:t> </a:t>
            </a:r>
            <a:r>
              <a:rPr lang="en-US" sz="2400" dirty="0"/>
              <a:t>psychological characteristics</a:t>
            </a:r>
            <a:r>
              <a:rPr lang="en-US" sz="2400" dirty="0" smtClean="0"/>
              <a:t>;</a:t>
            </a:r>
          </a:p>
          <a:p>
            <a:pPr marL="514350" indent="-514350" algn="just">
              <a:buFont typeface="+mj-lt"/>
              <a:buAutoNum type="arabicPeriod"/>
            </a:pPr>
            <a:r>
              <a:rPr lang="en-US" sz="2400" dirty="0" smtClean="0"/>
              <a:t> </a:t>
            </a:r>
            <a:r>
              <a:rPr lang="en-US" sz="2400" dirty="0"/>
              <a:t>personal values, motives, and </a:t>
            </a:r>
            <a:r>
              <a:rPr lang="en-US" sz="2400" dirty="0" smtClean="0"/>
              <a:t>goals.</a:t>
            </a:r>
          </a:p>
          <a:p>
            <a:pPr marL="514350" indent="-514350" algn="just">
              <a:buFont typeface="+mj-lt"/>
              <a:buAutoNum type="arabicPeriod"/>
            </a:pPr>
            <a:r>
              <a:rPr lang="en-US" sz="2400" dirty="0" smtClean="0"/>
              <a:t>In </a:t>
            </a:r>
            <a:r>
              <a:rPr lang="en-US" sz="2400" dirty="0"/>
              <a:t>addition, the patient’s interpretation may be influenced by outside forces, such as family members who offer their own interpretations and advice. </a:t>
            </a:r>
          </a:p>
        </p:txBody>
      </p:sp>
    </p:spTree>
    <p:extLst>
      <p:ext uri="{BB962C8B-B14F-4D97-AF65-F5344CB8AC3E}">
        <p14:creationId xmlns:p14="http://schemas.microsoft.com/office/powerpoint/2010/main" val="204257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609600" y="152400"/>
            <a:ext cx="7696200" cy="914400"/>
          </a:xfrm>
        </p:spPr>
        <p:txBody>
          <a:bodyPr/>
          <a:lstStyle/>
          <a:p>
            <a:pPr algn="ctr"/>
            <a:r>
              <a:rPr lang="en-US" sz="6600" b="1" dirty="0">
                <a:solidFill>
                  <a:srgbClr val="00B050"/>
                </a:solidFill>
                <a:effectLst/>
              </a:rPr>
              <a:t>Overview</a:t>
            </a:r>
            <a:endParaRPr lang="en-US" b="1" dirty="0">
              <a:solidFill>
                <a:srgbClr val="00B050"/>
              </a:solidFill>
              <a:effectLst/>
            </a:endParaRPr>
          </a:p>
        </p:txBody>
      </p:sp>
      <p:sp>
        <p:nvSpPr>
          <p:cNvPr id="14339" name="Rectangle 3"/>
          <p:cNvSpPr>
            <a:spLocks noGrp="1" noChangeArrowheads="1"/>
          </p:cNvSpPr>
          <p:nvPr>
            <p:ph sz="quarter" idx="13"/>
          </p:nvPr>
        </p:nvSpPr>
        <p:spPr>
          <a:xfrm>
            <a:off x="0" y="1219200"/>
            <a:ext cx="9144000" cy="5410200"/>
          </a:xfrm>
        </p:spPr>
        <p:txBody>
          <a:bodyPr>
            <a:noAutofit/>
          </a:bodyPr>
          <a:lstStyle/>
          <a:p>
            <a:pPr algn="just">
              <a:lnSpc>
                <a:spcPct val="90000"/>
              </a:lnSpc>
              <a:buBlip>
                <a:blip r:embed="rId2"/>
              </a:buBlip>
            </a:pPr>
            <a:r>
              <a:rPr lang="en-US" sz="2800" dirty="0" smtClean="0">
                <a:effectLst/>
              </a:rPr>
              <a:t>In order to meet their professional responsibilities, pharmacists have become more </a:t>
            </a:r>
            <a:r>
              <a:rPr lang="en-US" sz="3200" b="1" i="1" u="sng" dirty="0" smtClean="0">
                <a:solidFill>
                  <a:srgbClr val="C00000"/>
                </a:solidFill>
                <a:effectLst/>
              </a:rPr>
              <a:t>patient-centered </a:t>
            </a:r>
            <a:r>
              <a:rPr lang="en-US" sz="2800" dirty="0" smtClean="0">
                <a:effectLst/>
              </a:rPr>
              <a:t>in their provision of pharmaceutical care. Pharmacists have increase their potential to improve patient care </a:t>
            </a:r>
            <a:r>
              <a:rPr lang="en-US" sz="2800" b="1" i="1" u="sng" dirty="0" smtClean="0">
                <a:solidFill>
                  <a:srgbClr val="00B050"/>
                </a:solidFill>
                <a:effectLst/>
              </a:rPr>
              <a:t>…..who????</a:t>
            </a:r>
          </a:p>
          <a:p>
            <a:pPr algn="just">
              <a:lnSpc>
                <a:spcPct val="90000"/>
              </a:lnSpc>
              <a:buBlip>
                <a:blip r:embed="rId2"/>
              </a:buBlip>
            </a:pPr>
            <a:r>
              <a:rPr lang="en-US" sz="2800" dirty="0" smtClean="0">
                <a:effectLst/>
              </a:rPr>
              <a:t>through efforts to reduce medication errors and improve the use of medications by patients. </a:t>
            </a:r>
          </a:p>
          <a:p>
            <a:pPr algn="just">
              <a:lnSpc>
                <a:spcPct val="90000"/>
              </a:lnSpc>
              <a:buBlip>
                <a:blip r:embed="rId2"/>
              </a:buBlip>
            </a:pPr>
            <a:r>
              <a:rPr lang="en-US" sz="2800" dirty="0" smtClean="0">
                <a:effectLst/>
              </a:rPr>
              <a:t>Using effective communication skill is essential in the provision of patient </a:t>
            </a:r>
            <a:r>
              <a:rPr lang="en-US" sz="2800" dirty="0"/>
              <a:t>care</a:t>
            </a:r>
            <a:r>
              <a:rPr lang="en-US" sz="2800" dirty="0" smtClean="0"/>
              <a:t>.</a:t>
            </a:r>
          </a:p>
          <a:p>
            <a:pPr algn="just">
              <a:lnSpc>
                <a:spcPct val="90000"/>
              </a:lnSpc>
              <a:buBlip>
                <a:blip r:embed="rId2"/>
              </a:buBlip>
            </a:pPr>
            <a:r>
              <a:rPr lang="en-US" sz="2800" dirty="0" smtClean="0"/>
              <a:t> </a:t>
            </a:r>
            <a:r>
              <a:rPr lang="en-US" sz="2800" dirty="0"/>
              <a:t>A study by </a:t>
            </a:r>
            <a:r>
              <a:rPr lang="en-US" sz="2800" dirty="0" err="1"/>
              <a:t>Weingart</a:t>
            </a:r>
            <a:r>
              <a:rPr lang="en-US" sz="2800" dirty="0"/>
              <a:t> (2005) found that, while 27% of patients experienced symptoms they attributed to a new prescription, many of these symptoms (31%) were not reported to the prescribing physician. </a:t>
            </a:r>
            <a:endParaRPr lang="en-US" sz="2800" dirty="0" smtClean="0">
              <a:effectLst/>
            </a:endParaRPr>
          </a:p>
          <a:p>
            <a:pPr algn="just">
              <a:lnSpc>
                <a:spcPct val="90000"/>
              </a:lnSpc>
              <a:buBlip>
                <a:blip r:embed="rId2"/>
              </a:buBlip>
            </a:pPr>
            <a:endParaRPr lang="en-US" sz="2800" dirty="0" smtClean="0">
              <a:effectLst/>
            </a:endParaRPr>
          </a:p>
          <a:p>
            <a:pPr algn="just">
              <a:lnSpc>
                <a:spcPct val="90000"/>
              </a:lnSpc>
              <a:buBlip>
                <a:blip r:embed="rId2"/>
              </a:buBlip>
            </a:pPr>
            <a:endParaRPr lang="en-US" sz="2800" dirty="0">
              <a:effectLst/>
            </a:endParaRPr>
          </a:p>
        </p:txBody>
      </p:sp>
      <p:sp>
        <p:nvSpPr>
          <p:cNvPr id="3" name="Slide Number Placeholder 2"/>
          <p:cNvSpPr>
            <a:spLocks noGrp="1"/>
          </p:cNvSpPr>
          <p:nvPr>
            <p:ph type="sldNum" sz="quarter" idx="12"/>
          </p:nvPr>
        </p:nvSpPr>
        <p:spPr/>
        <p:txBody>
          <a:bodyPr/>
          <a:lstStyle/>
          <a:p>
            <a:fld id="{9C7FD6C0-36F4-4B52-9072-9ED76854241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620000" cy="182562"/>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20</a:t>
            </a:fld>
            <a:endParaRPr lang="en-US"/>
          </a:p>
        </p:txBody>
      </p:sp>
      <p:sp>
        <p:nvSpPr>
          <p:cNvPr id="5" name="Content Placeholder 4"/>
          <p:cNvSpPr>
            <a:spLocks noGrp="1"/>
          </p:cNvSpPr>
          <p:nvPr>
            <p:ph sz="quarter" idx="13"/>
          </p:nvPr>
        </p:nvSpPr>
        <p:spPr>
          <a:xfrm>
            <a:off x="0" y="304800"/>
            <a:ext cx="8915400" cy="6553200"/>
          </a:xfrm>
        </p:spPr>
        <p:txBody>
          <a:bodyPr>
            <a:noAutofit/>
          </a:bodyPr>
          <a:lstStyle/>
          <a:p>
            <a:pPr algn="just">
              <a:buBlip>
                <a:blip r:embed="rId2"/>
              </a:buBlip>
            </a:pPr>
            <a:r>
              <a:rPr lang="en-US" sz="3200" dirty="0">
                <a:cs typeface="Times New Roman" pitchFamily="18" charset="0"/>
              </a:rPr>
              <a:t>The patient at this point may take no action to treat the condition either because the problem is seen as minor or transitory or because the patient lacks the means to initiate treatment. </a:t>
            </a:r>
          </a:p>
          <a:p>
            <a:pPr algn="just">
              <a:buBlip>
                <a:blip r:embed="rId2"/>
              </a:buBlip>
            </a:pPr>
            <a:r>
              <a:rPr lang="en-US" sz="3200" dirty="0" smtClean="0">
                <a:cs typeface="Times New Roman" pitchFamily="18" charset="0"/>
              </a:rPr>
              <a:t>The </a:t>
            </a:r>
            <a:r>
              <a:rPr lang="en-US" sz="3200" dirty="0">
                <a:cs typeface="Times New Roman" pitchFamily="18" charset="0"/>
              </a:rPr>
              <a:t>quality of the professional assessment </a:t>
            </a:r>
            <a:r>
              <a:rPr lang="en-US" sz="3200" dirty="0" smtClean="0">
                <a:cs typeface="Times New Roman" pitchFamily="18" charset="0"/>
              </a:rPr>
              <a:t>depends on:</a:t>
            </a:r>
          </a:p>
          <a:p>
            <a:pPr marL="457200" indent="-457200" algn="just">
              <a:buFont typeface="+mj-lt"/>
              <a:buAutoNum type="arabicPeriod"/>
            </a:pPr>
            <a:r>
              <a:rPr lang="en-US" sz="3200" dirty="0" smtClean="0">
                <a:cs typeface="Times New Roman" pitchFamily="18" charset="0"/>
              </a:rPr>
              <a:t> </a:t>
            </a:r>
            <a:r>
              <a:rPr lang="en-US" sz="3200" dirty="0">
                <a:cs typeface="Times New Roman" pitchFamily="18" charset="0"/>
              </a:rPr>
              <a:t>the thoroughness of the patient report, the practitioner’s skill in eliciting relevant information, </a:t>
            </a:r>
            <a:endParaRPr lang="en-US" sz="3200" dirty="0" smtClean="0">
              <a:cs typeface="Times New Roman" pitchFamily="18" charset="0"/>
            </a:endParaRPr>
          </a:p>
          <a:p>
            <a:pPr marL="457200" indent="-457200" algn="just">
              <a:buFont typeface="+mj-lt"/>
              <a:buAutoNum type="arabicPeriod"/>
            </a:pPr>
            <a:r>
              <a:rPr lang="en-US" sz="3200" dirty="0" smtClean="0">
                <a:cs typeface="Times New Roman" pitchFamily="18" charset="0"/>
              </a:rPr>
              <a:t>and </a:t>
            </a:r>
            <a:r>
              <a:rPr lang="en-US" sz="3200" dirty="0">
                <a:cs typeface="Times New Roman" pitchFamily="18" charset="0"/>
              </a:rPr>
              <a:t>the receptivity of the professional to “hear” information from the patient that is potentially important</a:t>
            </a:r>
            <a:r>
              <a:rPr lang="en-US" sz="3200" dirty="0" smtClean="0">
                <a:cs typeface="Times New Roman" pitchFamily="18" charset="0"/>
              </a:rPr>
              <a:t>. </a:t>
            </a:r>
            <a:endParaRPr lang="en-US" sz="3200" dirty="0">
              <a:cs typeface="Times New Roman" pitchFamily="18" charset="0"/>
            </a:endParaRPr>
          </a:p>
        </p:txBody>
      </p:sp>
    </p:spTree>
    <p:extLst>
      <p:ext uri="{BB962C8B-B14F-4D97-AF65-F5344CB8AC3E}">
        <p14:creationId xmlns:p14="http://schemas.microsoft.com/office/powerpoint/2010/main" val="793832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183"/>
            <a:ext cx="7467600" cy="182562"/>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21</a:t>
            </a:fld>
            <a:endParaRPr lang="en-US"/>
          </a:p>
        </p:txBody>
      </p:sp>
      <p:sp>
        <p:nvSpPr>
          <p:cNvPr id="5" name="Content Placeholder 4"/>
          <p:cNvSpPr>
            <a:spLocks noGrp="1"/>
          </p:cNvSpPr>
          <p:nvPr>
            <p:ph sz="quarter" idx="13"/>
          </p:nvPr>
        </p:nvSpPr>
        <p:spPr>
          <a:xfrm>
            <a:off x="228600" y="304800"/>
            <a:ext cx="8686800" cy="6553200"/>
          </a:xfrm>
        </p:spPr>
        <p:txBody>
          <a:bodyPr>
            <a:normAutofit/>
          </a:bodyPr>
          <a:lstStyle/>
          <a:p>
            <a:pPr algn="just">
              <a:buBlip>
                <a:blip r:embed="rId2"/>
              </a:buBlip>
            </a:pPr>
            <a:r>
              <a:rPr lang="en-US" sz="3200" dirty="0"/>
              <a:t>Once the health care provider reaches a professional assessment or diagnosis of the patient’s problem based on patient report, patient examination, and other data, she or he makes a recommendation to the patient. If the recommendation is to initiate drug treatment, the patient may or may not carry out the </a:t>
            </a:r>
            <a:r>
              <a:rPr lang="en-US" sz="3200" dirty="0" smtClean="0"/>
              <a:t>recommendation. Failure </a:t>
            </a:r>
            <a:r>
              <a:rPr lang="en-US" sz="3200" dirty="0"/>
              <a:t>to initiate prescribed therapy may be caused by economic constraints, a lack of understanding of the purpose of the recommendation, or failure to “buy into” the treatment plan. </a:t>
            </a:r>
          </a:p>
        </p:txBody>
      </p:sp>
    </p:spTree>
    <p:extLst>
      <p:ext uri="{BB962C8B-B14F-4D97-AF65-F5344CB8AC3E}">
        <p14:creationId xmlns:p14="http://schemas.microsoft.com/office/powerpoint/2010/main" val="4082860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228600"/>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22</a:t>
            </a:fld>
            <a:endParaRPr lang="en-US"/>
          </a:p>
        </p:txBody>
      </p:sp>
      <p:sp>
        <p:nvSpPr>
          <p:cNvPr id="5" name="Content Placeholder 4"/>
          <p:cNvSpPr>
            <a:spLocks noGrp="1"/>
          </p:cNvSpPr>
          <p:nvPr>
            <p:ph sz="quarter" idx="13"/>
          </p:nvPr>
        </p:nvSpPr>
        <p:spPr>
          <a:xfrm>
            <a:off x="152400" y="304800"/>
            <a:ext cx="8991600" cy="6324600"/>
          </a:xfrm>
        </p:spPr>
        <p:txBody>
          <a:bodyPr>
            <a:noAutofit/>
          </a:bodyPr>
          <a:lstStyle/>
          <a:p>
            <a:pPr algn="just">
              <a:buBlip>
                <a:blip r:embed="rId2"/>
              </a:buBlip>
            </a:pPr>
            <a:r>
              <a:rPr lang="en-US" sz="2800" dirty="0"/>
              <a:t>This evaluation results in patients continuing </a:t>
            </a:r>
            <a:r>
              <a:rPr lang="en-US" sz="2800" dirty="0" smtClean="0"/>
              <a:t>to take </a:t>
            </a:r>
            <a:r>
              <a:rPr lang="en-US" sz="2800" dirty="0"/>
              <a:t>the medications, patients altering their drug treatment regimens, or patients discontinuing drug </a:t>
            </a:r>
            <a:r>
              <a:rPr lang="en-US" sz="2800" dirty="0" smtClean="0"/>
              <a:t>therapy.</a:t>
            </a:r>
          </a:p>
          <a:p>
            <a:pPr algn="just">
              <a:buBlip>
                <a:blip r:embed="rId2"/>
              </a:buBlip>
            </a:pPr>
            <a:r>
              <a:rPr lang="en-US" sz="2800" dirty="0" smtClean="0"/>
              <a:t> </a:t>
            </a:r>
            <a:r>
              <a:rPr lang="en-US" sz="2800" dirty="0"/>
              <a:t>It is inevitable that, as patients begin drug treatment, they will </a:t>
            </a:r>
            <a:r>
              <a:rPr lang="en-US" sz="3200" b="1" i="1" dirty="0"/>
              <a:t>“monitor”</a:t>
            </a:r>
            <a:r>
              <a:rPr lang="en-US" sz="2800" dirty="0"/>
              <a:t> their own </a:t>
            </a:r>
            <a:r>
              <a:rPr lang="en-US" sz="2800" dirty="0" smtClean="0"/>
              <a:t>response .</a:t>
            </a:r>
          </a:p>
          <a:p>
            <a:pPr algn="just">
              <a:buBlip>
                <a:blip r:embed="rId2"/>
              </a:buBlip>
            </a:pPr>
            <a:r>
              <a:rPr lang="en-US" sz="2800" dirty="0" smtClean="0"/>
              <a:t>The </a:t>
            </a:r>
            <a:r>
              <a:rPr lang="en-US" sz="2800" dirty="0"/>
              <a:t>problem that exists is that patients often lack information on what to expect from </a:t>
            </a:r>
            <a:r>
              <a:rPr lang="en-US" sz="2800" dirty="0" smtClean="0"/>
              <a:t>treatment on </a:t>
            </a:r>
            <a:r>
              <a:rPr lang="en-US" sz="2800" dirty="0"/>
              <a:t>what to look for that will give them valid feedback on their response to the medication. Lacking this information, they apply their own </a:t>
            </a:r>
            <a:r>
              <a:rPr lang="en-US" sz="3200" b="1" i="1" dirty="0"/>
              <a:t>“common sense” </a:t>
            </a:r>
            <a:r>
              <a:rPr lang="en-US" sz="2800" dirty="0"/>
              <a:t>criteria. </a:t>
            </a:r>
          </a:p>
        </p:txBody>
      </p:sp>
    </p:spTree>
    <p:extLst>
      <p:ext uri="{BB962C8B-B14F-4D97-AF65-F5344CB8AC3E}">
        <p14:creationId xmlns:p14="http://schemas.microsoft.com/office/powerpoint/2010/main" val="1829809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609600" y="0"/>
            <a:ext cx="7391400" cy="1066800"/>
          </a:xfrm>
        </p:spPr>
        <p:txBody>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22531" name="Rectangle 3"/>
          <p:cNvSpPr>
            <a:spLocks noGrp="1" noChangeArrowheads="1"/>
          </p:cNvSpPr>
          <p:nvPr>
            <p:ph sz="quarter" idx="13"/>
          </p:nvPr>
        </p:nvSpPr>
        <p:spPr>
          <a:xfrm>
            <a:off x="304800" y="990600"/>
            <a:ext cx="8686800" cy="5486400"/>
          </a:xfrm>
        </p:spPr>
        <p:txBody>
          <a:bodyPr>
            <a:normAutofit/>
          </a:bodyPr>
          <a:lstStyle/>
          <a:p>
            <a:pPr algn="just">
              <a:lnSpc>
                <a:spcPct val="90000"/>
              </a:lnSpc>
              <a:buBlip>
                <a:blip r:embed="rId2"/>
              </a:buBlip>
            </a:pPr>
            <a:r>
              <a:rPr lang="en-US" sz="3200" dirty="0">
                <a:effectLst/>
              </a:rPr>
              <a:t>Patients may interrupt the treatment process by failing to contact you and other providers when follow-up is expected, which may involve discontinuing participation in the formal health care system for a period of time or contacting a new provider and beginning the whole process again. Of the patients who do contact their providers, some will communicate their perceptions, problems, and decisions regarding treatment. Other patients may contact providers and </a:t>
            </a:r>
            <a:r>
              <a:rPr lang="en-US" sz="3200" i="1" dirty="0">
                <a:effectLst/>
              </a:rPr>
              <a:t>not </a:t>
            </a:r>
            <a:r>
              <a:rPr lang="en-US" sz="3200" dirty="0">
                <a:effectLst/>
              </a:rPr>
              <a:t>convey this information. This follow-up contact occurs during revisits with a physician or refills of prescriptions from pharmacists</a:t>
            </a:r>
            <a:r>
              <a:rPr lang="en-US" sz="2800" dirty="0">
                <a:effectLst/>
              </a:rPr>
              <a:t>.</a:t>
            </a:r>
          </a:p>
        </p:txBody>
      </p:sp>
      <p:sp>
        <p:nvSpPr>
          <p:cNvPr id="3" name="Slide Number Placeholder 2"/>
          <p:cNvSpPr>
            <a:spLocks noGrp="1"/>
          </p:cNvSpPr>
          <p:nvPr>
            <p:ph type="sldNum" sz="quarter" idx="12"/>
          </p:nvPr>
        </p:nvSpPr>
        <p:spPr/>
        <p:txBody>
          <a:bodyPr/>
          <a:lstStyle/>
          <a:p>
            <a:fld id="{9C7FD6C0-36F4-4B52-9072-9ED768542419}" type="slidenum">
              <a:rPr lang="en-US" smtClean="0"/>
              <a:pPr/>
              <a:t>23</a:t>
            </a:fld>
            <a:endParaRPr lang="en-US"/>
          </a:p>
        </p:txBody>
      </p:sp>
    </p:spTree>
    <p:extLst>
      <p:ext uri="{BB962C8B-B14F-4D97-AF65-F5344CB8AC3E}">
        <p14:creationId xmlns:p14="http://schemas.microsoft.com/office/powerpoint/2010/main" val="3269950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609600" y="274638"/>
            <a:ext cx="7924800" cy="411162"/>
          </a:xfrm>
        </p:spPr>
        <p:txBody>
          <a:bodyPr/>
          <a:lstStyle/>
          <a:p>
            <a:endParaRPr lang="en-US" dirty="0"/>
          </a:p>
        </p:txBody>
      </p:sp>
      <p:sp>
        <p:nvSpPr>
          <p:cNvPr id="23555" name="Rectangle 3"/>
          <p:cNvSpPr>
            <a:spLocks noGrp="1" noChangeArrowheads="1"/>
          </p:cNvSpPr>
          <p:nvPr>
            <p:ph sz="quarter" idx="13"/>
          </p:nvPr>
        </p:nvSpPr>
        <p:spPr>
          <a:xfrm>
            <a:off x="304800" y="762000"/>
            <a:ext cx="8610600" cy="5715000"/>
          </a:xfrm>
        </p:spPr>
        <p:txBody>
          <a:bodyPr>
            <a:normAutofit/>
          </a:bodyPr>
          <a:lstStyle/>
          <a:p>
            <a:pPr algn="just">
              <a:lnSpc>
                <a:spcPct val="90000"/>
              </a:lnSpc>
              <a:buBlip>
                <a:blip r:embed="rId2"/>
              </a:buBlip>
            </a:pPr>
            <a:r>
              <a:rPr lang="en-US" sz="2800" dirty="0">
                <a:effectLst/>
              </a:rPr>
              <a:t>The nature of the their relationships with you and other providers, </a:t>
            </a:r>
          </a:p>
          <a:p>
            <a:pPr algn="just">
              <a:lnSpc>
                <a:spcPct val="90000"/>
              </a:lnSpc>
              <a:buBlip>
                <a:blip r:embed="rId2"/>
              </a:buBlip>
            </a:pPr>
            <a:r>
              <a:rPr lang="en-US" sz="2800" dirty="0">
                <a:effectLst/>
              </a:rPr>
              <a:t>The degree to which patients feel “safe” in confiding difficulties or concerns,</a:t>
            </a:r>
          </a:p>
          <a:p>
            <a:pPr algn="just">
              <a:lnSpc>
                <a:spcPct val="90000"/>
              </a:lnSpc>
              <a:buBlip>
                <a:blip r:embed="rId2"/>
              </a:buBlip>
            </a:pPr>
            <a:r>
              <a:rPr lang="en-US" sz="2800" dirty="0">
                <a:effectLst/>
              </a:rPr>
              <a:t>The skill of providers in eliciting patient perceptions, and </a:t>
            </a:r>
          </a:p>
          <a:p>
            <a:pPr algn="just">
              <a:lnSpc>
                <a:spcPct val="90000"/>
              </a:lnSpc>
              <a:buBlip>
                <a:blip r:embed="rId2"/>
              </a:buBlip>
            </a:pPr>
            <a:r>
              <a:rPr lang="en-US" sz="2800" dirty="0">
                <a:effectLst/>
              </a:rPr>
              <a:t>The extent to which a sense of “partnership” has been established regarding treatment decisions</a:t>
            </a:r>
          </a:p>
          <a:p>
            <a:pPr algn="just">
              <a:lnSpc>
                <a:spcPct val="90000"/>
              </a:lnSpc>
              <a:buBlip>
                <a:blip r:embed="rId2"/>
              </a:buBlip>
            </a:pPr>
            <a:r>
              <a:rPr lang="en-US" sz="2800" dirty="0">
                <a:effectLst/>
              </a:rPr>
              <a:t> </a:t>
            </a:r>
            <a:r>
              <a:rPr lang="en-US" sz="2800" dirty="0" smtClean="0">
                <a:effectLst/>
              </a:rPr>
              <a:t>All </a:t>
            </a:r>
            <a:r>
              <a:rPr lang="en-US" sz="2800" dirty="0">
                <a:effectLst/>
              </a:rPr>
              <a:t>these factors above influence the patient decision to re-contact providers. These factors also influence the degree to which medication-taking practices are reported and perceptions shared. </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457200" y="274638"/>
            <a:ext cx="8229600" cy="1706562"/>
          </a:xfrm>
        </p:spPr>
        <p:txBody>
          <a:bodyPr/>
          <a:lstStyle/>
          <a:p>
            <a:pPr algn="ctr"/>
            <a:r>
              <a:rPr lang="en-US" sz="3600" b="1" dirty="0">
                <a:solidFill>
                  <a:srgbClr val="00B050"/>
                </a:solidFill>
                <a:effectLst/>
              </a:rPr>
              <a:t>Reasons to Encourage Patients to Share Their Experience</a:t>
            </a:r>
            <a:br>
              <a:rPr lang="en-US" sz="3600" b="1" dirty="0">
                <a:solidFill>
                  <a:srgbClr val="00B050"/>
                </a:solidFill>
                <a:effectLst/>
              </a:rPr>
            </a:br>
            <a:r>
              <a:rPr lang="en-US" sz="3600" b="1" dirty="0">
                <a:solidFill>
                  <a:srgbClr val="00B050"/>
                </a:solidFill>
                <a:effectLst/>
              </a:rPr>
              <a:t>with Therapy</a:t>
            </a:r>
          </a:p>
        </p:txBody>
      </p:sp>
      <p:sp>
        <p:nvSpPr>
          <p:cNvPr id="21507" name="Rectangle 3"/>
          <p:cNvSpPr>
            <a:spLocks noGrp="1" noChangeArrowheads="1"/>
          </p:cNvSpPr>
          <p:nvPr>
            <p:ph sz="quarter" idx="13"/>
          </p:nvPr>
        </p:nvSpPr>
        <p:spPr>
          <a:xfrm>
            <a:off x="152400" y="2057400"/>
            <a:ext cx="8839200" cy="4648200"/>
          </a:xfrm>
        </p:spPr>
        <p:txBody>
          <a:bodyPr/>
          <a:lstStyle/>
          <a:p>
            <a:pPr marL="533400" indent="-533400">
              <a:buFont typeface="Wingdings" pitchFamily="2" charset="2"/>
              <a:buAutoNum type="arabicPeriod"/>
            </a:pPr>
            <a:r>
              <a:rPr lang="en-US" sz="2800">
                <a:effectLst/>
              </a:rPr>
              <a:t>They have unanswered questions</a:t>
            </a:r>
          </a:p>
          <a:p>
            <a:pPr marL="533400" indent="-533400">
              <a:buFont typeface="Wingdings" pitchFamily="2" charset="2"/>
              <a:buAutoNum type="arabicPeriod"/>
            </a:pPr>
            <a:r>
              <a:rPr lang="en-US" sz="2800">
                <a:effectLst/>
              </a:rPr>
              <a:t>They have misunderstandings</a:t>
            </a:r>
          </a:p>
          <a:p>
            <a:pPr marL="533400" indent="-533400">
              <a:buFont typeface="Wingdings" pitchFamily="2" charset="2"/>
              <a:buAutoNum type="arabicPeriod"/>
            </a:pPr>
            <a:r>
              <a:rPr lang="en-US" sz="2800">
                <a:effectLst/>
              </a:rPr>
              <a:t>They experience problems related to therapy</a:t>
            </a:r>
          </a:p>
          <a:p>
            <a:pPr marL="533400" indent="-533400">
              <a:buFont typeface="Wingdings" pitchFamily="2" charset="2"/>
              <a:buAutoNum type="arabicPeriod"/>
            </a:pPr>
            <a:r>
              <a:rPr lang="en-US" sz="2800">
                <a:effectLst/>
              </a:rPr>
              <a:t>They “monitor” their own response to treatment</a:t>
            </a:r>
          </a:p>
          <a:p>
            <a:pPr marL="533400" indent="-533400">
              <a:buFont typeface="Wingdings" pitchFamily="2" charset="2"/>
              <a:buAutoNum type="arabicPeriod"/>
            </a:pPr>
            <a:r>
              <a:rPr lang="en-US" sz="2800">
                <a:effectLst/>
              </a:rPr>
              <a:t>They make their own decisions regarding therapy</a:t>
            </a:r>
          </a:p>
          <a:p>
            <a:pPr marL="533400" indent="-533400">
              <a:buFont typeface="Wingdings" pitchFamily="2" charset="2"/>
              <a:buAutoNum type="arabicPeriod"/>
            </a:pPr>
            <a:r>
              <a:rPr lang="en-US" sz="2800">
                <a:effectLst/>
              </a:rPr>
              <a:t>They may not reveal this information to you unless you initiate a dialogue</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609600" y="274638"/>
            <a:ext cx="7924800" cy="334962"/>
          </a:xfrm>
        </p:spPr>
        <p:txBody>
          <a:bodyPr/>
          <a:lstStyle/>
          <a:p>
            <a:endParaRPr lang="en-US" dirty="0"/>
          </a:p>
        </p:txBody>
      </p:sp>
      <p:sp>
        <p:nvSpPr>
          <p:cNvPr id="26627" name="Rectangle 3"/>
          <p:cNvSpPr>
            <a:spLocks noGrp="1" noChangeArrowheads="1"/>
          </p:cNvSpPr>
          <p:nvPr>
            <p:ph sz="quarter" idx="13"/>
          </p:nvPr>
        </p:nvSpPr>
        <p:spPr>
          <a:xfrm>
            <a:off x="381000" y="762000"/>
            <a:ext cx="8458200" cy="5715000"/>
          </a:xfrm>
        </p:spPr>
        <p:txBody>
          <a:bodyPr>
            <a:normAutofit/>
          </a:bodyPr>
          <a:lstStyle/>
          <a:p>
            <a:pPr marL="0" indent="0">
              <a:buNone/>
            </a:pPr>
            <a:r>
              <a:rPr lang="en-US" sz="3200" dirty="0" smtClean="0"/>
              <a:t>Analysis </a:t>
            </a:r>
            <a:r>
              <a:rPr lang="en-US" sz="3200" dirty="0"/>
              <a:t>of the medication-use process highlights two things. </a:t>
            </a:r>
            <a:endParaRPr lang="en-US" sz="3200" i="1" dirty="0"/>
          </a:p>
          <a:p>
            <a:pPr algn="just">
              <a:buBlip>
                <a:blip r:embed="rId2"/>
              </a:buBlip>
            </a:pPr>
            <a:r>
              <a:rPr lang="en-US" sz="2800" b="1" i="1" dirty="0">
                <a:solidFill>
                  <a:srgbClr val="C00000"/>
                </a:solidFill>
              </a:rPr>
              <a:t>First</a:t>
            </a:r>
            <a:r>
              <a:rPr lang="en-US" sz="2800" b="1" dirty="0">
                <a:solidFill>
                  <a:srgbClr val="C00000"/>
                </a:solidFill>
              </a:rPr>
              <a:t>, the decision by you and other providers to recommend or prescribe drug treatment is a small part of the process. </a:t>
            </a:r>
            <a:endParaRPr lang="en-US" sz="2800" b="1" i="1" dirty="0">
              <a:solidFill>
                <a:srgbClr val="C00000"/>
              </a:solidFill>
            </a:endParaRPr>
          </a:p>
          <a:p>
            <a:pPr algn="just">
              <a:buBlip>
                <a:blip r:embed="rId2"/>
              </a:buBlip>
            </a:pPr>
            <a:r>
              <a:rPr lang="en-US" sz="2800" b="1" i="1" dirty="0">
                <a:solidFill>
                  <a:srgbClr val="C00000"/>
                </a:solidFill>
              </a:rPr>
              <a:t>Second</a:t>
            </a:r>
            <a:r>
              <a:rPr lang="en-US" sz="2800" b="1" dirty="0">
                <a:solidFill>
                  <a:srgbClr val="C00000"/>
                </a:solidFill>
              </a:rPr>
              <a:t>, patients and professionals may be carrying out parallel decision making with only sporadic communication about these processes. </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609600" y="274638"/>
            <a:ext cx="7620000" cy="639762"/>
          </a:xfrm>
        </p:spPr>
        <p:txBody>
          <a:bodyPr/>
          <a:lstStyle/>
          <a:p>
            <a:pPr algn="ctr"/>
            <a:r>
              <a:rPr lang="en-US" sz="4000" b="1" i="1" u="sng" dirty="0">
                <a:solidFill>
                  <a:srgbClr val="00B050"/>
                </a:solidFill>
                <a:effectLst/>
              </a:rPr>
              <a:t>Summary</a:t>
            </a:r>
          </a:p>
        </p:txBody>
      </p:sp>
      <p:sp>
        <p:nvSpPr>
          <p:cNvPr id="24579" name="Rectangle 3"/>
          <p:cNvSpPr>
            <a:spLocks noGrp="1" noChangeArrowheads="1"/>
          </p:cNvSpPr>
          <p:nvPr>
            <p:ph sz="quarter" idx="13"/>
          </p:nvPr>
        </p:nvSpPr>
        <p:spPr>
          <a:xfrm>
            <a:off x="304800" y="990600"/>
            <a:ext cx="8534400" cy="5715000"/>
          </a:xfrm>
        </p:spPr>
        <p:txBody>
          <a:bodyPr>
            <a:normAutofit/>
          </a:bodyPr>
          <a:lstStyle/>
          <a:p>
            <a:pPr algn="just">
              <a:lnSpc>
                <a:spcPct val="80000"/>
              </a:lnSpc>
              <a:buBlip>
                <a:blip r:embed="rId2"/>
              </a:buBlip>
            </a:pPr>
            <a:r>
              <a:rPr lang="en-US" sz="3200" dirty="0">
                <a:effectLst/>
              </a:rPr>
              <a:t>In establishing effective relationships with patients, your responsibility to help patients achieve desired health outcomes must be kept in mind. The patient is the focus of the medication-use process. Your communication skills can facilitate formation of trusting relationships with patients. </a:t>
            </a:r>
            <a:endParaRPr lang="en-US" sz="3200" dirty="0" smtClean="0">
              <a:effectLst/>
            </a:endParaRPr>
          </a:p>
          <a:p>
            <a:pPr algn="just">
              <a:lnSpc>
                <a:spcPct val="80000"/>
              </a:lnSpc>
              <a:buBlip>
                <a:blip r:embed="rId2"/>
              </a:buBlip>
            </a:pPr>
            <a:r>
              <a:rPr lang="en-US" sz="3200" dirty="0" smtClean="0">
                <a:effectLst/>
              </a:rPr>
              <a:t>Such </a:t>
            </a:r>
            <a:r>
              <a:rPr lang="en-US" sz="3200" dirty="0">
                <a:effectLst/>
              </a:rPr>
              <a:t>a relationship fosters an open exchange of information and a sense of “partnership” between you and your patients. An effective communication process can optimize the chance that patients will make informed decisions, use medications appropriately, and ultimately, meet therapeutic goals.</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09600" y="274638"/>
            <a:ext cx="7772400" cy="944562"/>
          </a:xfrm>
        </p:spPr>
        <p:txBody>
          <a:bodyPr/>
          <a:lstStyle/>
          <a:p>
            <a:pPr algn="ctr"/>
            <a:r>
              <a:rPr lang="en-US" b="1" i="1" u="sng" dirty="0">
                <a:solidFill>
                  <a:srgbClr val="C00000"/>
                </a:solidFill>
                <a:effectLst/>
              </a:rPr>
              <a:t>REVIEW QUESTIONS</a:t>
            </a:r>
          </a:p>
        </p:txBody>
      </p:sp>
      <p:sp>
        <p:nvSpPr>
          <p:cNvPr id="25603" name="Rectangle 3"/>
          <p:cNvSpPr>
            <a:spLocks noGrp="1" noChangeArrowheads="1"/>
          </p:cNvSpPr>
          <p:nvPr>
            <p:ph sz="quarter" idx="13"/>
          </p:nvPr>
        </p:nvSpPr>
        <p:spPr>
          <a:xfrm>
            <a:off x="381000" y="1600200"/>
            <a:ext cx="8458200" cy="4953000"/>
          </a:xfrm>
        </p:spPr>
        <p:txBody>
          <a:bodyPr/>
          <a:lstStyle/>
          <a:p>
            <a:pPr marL="0" indent="0" algn="just">
              <a:buNone/>
            </a:pPr>
            <a:r>
              <a:rPr lang="en-US" sz="3200" b="1" dirty="0">
                <a:solidFill>
                  <a:srgbClr val="92D050"/>
                </a:solidFill>
                <a:effectLst/>
              </a:rPr>
              <a:t>1. What is patient-centered care?</a:t>
            </a:r>
          </a:p>
          <a:p>
            <a:pPr marL="0" indent="0" algn="just">
              <a:buNone/>
            </a:pPr>
            <a:r>
              <a:rPr lang="en-US" sz="3200" b="1" dirty="0">
                <a:solidFill>
                  <a:srgbClr val="92D050"/>
                </a:solidFill>
                <a:effectLst/>
              </a:rPr>
              <a:t>2. What are the two primary functions that the communication process serves between health professionals and patients?</a:t>
            </a:r>
          </a:p>
          <a:p>
            <a:pPr marL="0" indent="0" algn="just">
              <a:buNone/>
            </a:pPr>
            <a:r>
              <a:rPr lang="en-US" sz="3200" b="1" dirty="0">
                <a:solidFill>
                  <a:srgbClr val="92D050"/>
                </a:solidFill>
                <a:effectLst/>
              </a:rPr>
              <a:t>3. What is the benefit of analyzing the medication-use process by patients</a:t>
            </a:r>
            <a:r>
              <a:rPr lang="en-US" dirty="0">
                <a:effectLst/>
              </a:rPr>
              <a:t>?</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8600"/>
            <a:ext cx="2619375" cy="1743075"/>
          </a:xfrm>
          <a:prstGeom prst="rect">
            <a:avLst/>
          </a:prstGeom>
        </p:spPr>
      </p:pic>
      <p:sp>
        <p:nvSpPr>
          <p:cNvPr id="6" name="Slide Number Placeholder 5"/>
          <p:cNvSpPr>
            <a:spLocks noGrp="1"/>
          </p:cNvSpPr>
          <p:nvPr>
            <p:ph type="sldNum" sz="quarter" idx="12"/>
          </p:nvPr>
        </p:nvSpPr>
        <p:spPr/>
        <p:txBody>
          <a:bodyPr/>
          <a:lstStyle/>
          <a:p>
            <a:fld id="{97C105F3-7DED-4163-9A2F-6B4EAB7C3469}" type="slidenum">
              <a:rPr lang="en-US" smtClean="0"/>
              <a:pPr/>
              <a:t>29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99260"/>
            <a:ext cx="4568530" cy="210514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65" y="2421116"/>
            <a:ext cx="7239000" cy="4464446"/>
          </a:xfrm>
          <a:prstGeom prst="rect">
            <a:avLst/>
          </a:prstGeom>
        </p:spPr>
      </p:pic>
    </p:spTree>
    <p:extLst>
      <p:ext uri="{BB962C8B-B14F-4D97-AF65-F5344CB8AC3E}">
        <p14:creationId xmlns:p14="http://schemas.microsoft.com/office/powerpoint/2010/main" val="143643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Why is patient-centered communication so crucial to a professional practice? </a:t>
            </a:r>
          </a:p>
        </p:txBody>
      </p:sp>
      <p:sp>
        <p:nvSpPr>
          <p:cNvPr id="4" name="Slide Number Placeholder 3"/>
          <p:cNvSpPr>
            <a:spLocks noGrp="1"/>
          </p:cNvSpPr>
          <p:nvPr>
            <p:ph type="sldNum" sz="quarter" idx="12"/>
          </p:nvPr>
        </p:nvSpPr>
        <p:spPr/>
        <p:txBody>
          <a:bodyPr/>
          <a:lstStyle/>
          <a:p>
            <a:fld id="{9C7FD6C0-36F4-4B52-9072-9ED768542419}" type="slidenum">
              <a:rPr lang="en-US" smtClean="0"/>
              <a:pPr/>
              <a:t>3</a:t>
            </a:fld>
            <a:endParaRPr lang="en-US"/>
          </a:p>
        </p:txBody>
      </p:sp>
      <p:sp>
        <p:nvSpPr>
          <p:cNvPr id="5" name="Content Placeholder 4"/>
          <p:cNvSpPr>
            <a:spLocks noGrp="1"/>
          </p:cNvSpPr>
          <p:nvPr>
            <p:ph sz="quarter" idx="13"/>
          </p:nvPr>
        </p:nvSpPr>
        <p:spPr>
          <a:xfrm>
            <a:off x="152400" y="1600200"/>
            <a:ext cx="8763000" cy="4876800"/>
          </a:xfrm>
        </p:spPr>
        <p:txBody>
          <a:bodyPr>
            <a:noAutofit/>
          </a:bodyPr>
          <a:lstStyle/>
          <a:p>
            <a:pPr algn="just">
              <a:buBlip>
                <a:blip r:embed="rId2"/>
              </a:buBlip>
            </a:pPr>
            <a:r>
              <a:rPr lang="en-US" sz="2400" dirty="0" smtClean="0"/>
              <a:t> </a:t>
            </a:r>
            <a:r>
              <a:rPr lang="en-US" sz="2800" dirty="0"/>
              <a:t>A 36-year-old man was prescribed a fentanyl patch to treat pain resulting from a back injury. He was not informed that heat could make the patch unsafe to use. He fell asleep with a heating pad and died. The level of fentanyl in his bloodstream was found to be 100 times the level it should have been </a:t>
            </a:r>
            <a:r>
              <a:rPr lang="en-US" sz="2800" dirty="0" smtClean="0"/>
              <a:t>. </a:t>
            </a:r>
            <a:endParaRPr lang="en-US" sz="2800" dirty="0"/>
          </a:p>
          <a:p>
            <a:pPr algn="just">
              <a:buBlip>
                <a:blip r:embed="rId2"/>
              </a:buBlip>
            </a:pPr>
            <a:r>
              <a:rPr lang="en-US" sz="2800" dirty="0" smtClean="0"/>
              <a:t>A </a:t>
            </a:r>
            <a:r>
              <a:rPr lang="en-US" sz="2800" dirty="0"/>
              <a:t>patient prescribed </a:t>
            </a:r>
            <a:r>
              <a:rPr lang="en-US" sz="2800" dirty="0" err="1"/>
              <a:t>Normodyne</a:t>
            </a:r>
            <a:r>
              <a:rPr lang="en-US" sz="2800" dirty="0"/>
              <a:t> for hypertension was dispensed </a:t>
            </a:r>
            <a:r>
              <a:rPr lang="en-US" sz="2800" dirty="0" err="1"/>
              <a:t>Norpramin</a:t>
            </a:r>
            <a:r>
              <a:rPr lang="en-US" sz="2800" dirty="0"/>
              <a:t>. She experienced numerous side effects including blurred vision and hand tremors. </a:t>
            </a:r>
            <a:r>
              <a:rPr lang="en-US" sz="2800" dirty="0" smtClean="0"/>
              <a:t>Thus even </a:t>
            </a:r>
            <a:r>
              <a:rPr lang="en-US" sz="2800" dirty="0"/>
              <a:t>minimal communication between the pharmacist and patient about the therapy would have prevented this medication error </a:t>
            </a:r>
          </a:p>
        </p:txBody>
      </p:sp>
    </p:spTree>
    <p:extLst>
      <p:ext uri="{BB962C8B-B14F-4D97-AF65-F5344CB8AC3E}">
        <p14:creationId xmlns:p14="http://schemas.microsoft.com/office/powerpoint/2010/main" val="3422466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09600" y="274638"/>
            <a:ext cx="7391400" cy="411162"/>
          </a:xfrm>
        </p:spPr>
        <p:txBody>
          <a:bodyPr/>
          <a:lstStyle/>
          <a:p>
            <a:endParaRPr lang="en-US" dirty="0"/>
          </a:p>
        </p:txBody>
      </p:sp>
      <p:sp>
        <p:nvSpPr>
          <p:cNvPr id="15363" name="Rectangle 3"/>
          <p:cNvSpPr>
            <a:spLocks noGrp="1" noChangeArrowheads="1"/>
          </p:cNvSpPr>
          <p:nvPr>
            <p:ph sz="quarter" idx="13"/>
          </p:nvPr>
        </p:nvSpPr>
        <p:spPr>
          <a:xfrm>
            <a:off x="304800" y="762000"/>
            <a:ext cx="8534400" cy="5791200"/>
          </a:xfrm>
        </p:spPr>
        <p:txBody>
          <a:bodyPr>
            <a:normAutofit lnSpcReduction="10000"/>
          </a:bodyPr>
          <a:lstStyle/>
          <a:p>
            <a:pPr algn="just">
              <a:lnSpc>
                <a:spcPct val="90000"/>
              </a:lnSpc>
              <a:buBlip>
                <a:blip r:embed="rId2"/>
              </a:buBlip>
            </a:pPr>
            <a:r>
              <a:rPr lang="en-US" sz="3600" dirty="0">
                <a:effectLst/>
              </a:rPr>
              <a:t>Pharmacists are accepting increased responsibility in ensuring that patients avoid adverse effects of medications and also reach desired outcomes from their therapies. The changing role of the pharmacist requires practitioners to switch from a </a:t>
            </a:r>
            <a:r>
              <a:rPr lang="en-US" sz="3600" b="1" i="1" u="sng" dirty="0">
                <a:solidFill>
                  <a:srgbClr val="C00000"/>
                </a:solidFill>
                <a:effectLst/>
              </a:rPr>
              <a:t>“medication-centered practice”</a:t>
            </a:r>
            <a:r>
              <a:rPr lang="en-US" sz="3600" dirty="0">
                <a:effectLst/>
              </a:rPr>
              <a:t> to </a:t>
            </a:r>
            <a:r>
              <a:rPr lang="en-US" sz="3600" b="1" i="1" u="sng" dirty="0">
                <a:solidFill>
                  <a:srgbClr val="00B050"/>
                </a:solidFill>
                <a:effectLst/>
              </a:rPr>
              <a:t>“patient-centered care”. </a:t>
            </a:r>
            <a:r>
              <a:rPr lang="en-US" sz="3600" b="1" i="1" u="sng" dirty="0" smtClean="0">
                <a:solidFill>
                  <a:srgbClr val="00B050"/>
                </a:solidFill>
                <a:effectLst/>
              </a:rPr>
              <a:t> </a:t>
            </a:r>
          </a:p>
          <a:p>
            <a:pPr algn="just">
              <a:lnSpc>
                <a:spcPct val="90000"/>
              </a:lnSpc>
              <a:buBlip>
                <a:blip r:embed="rId2"/>
              </a:buBlip>
            </a:pPr>
            <a:r>
              <a:rPr lang="en-US" sz="3600" dirty="0" smtClean="0">
                <a:effectLst/>
              </a:rPr>
              <a:t>As </a:t>
            </a:r>
            <a:r>
              <a:rPr lang="en-US" sz="3600" dirty="0">
                <a:effectLst/>
              </a:rPr>
              <a:t>revealed above, it is not enough for pharmacists to simply provide medication in the most efficient and safest manner (i.e., focus on systems of drug order fulfillment).</a:t>
            </a:r>
          </a:p>
        </p:txBody>
      </p:sp>
      <p:sp>
        <p:nvSpPr>
          <p:cNvPr id="3" name="Slide Number Placeholder 2"/>
          <p:cNvSpPr>
            <a:spLocks noGrp="1"/>
          </p:cNvSpPr>
          <p:nvPr>
            <p:ph type="sldNum" sz="quarter" idx="12"/>
          </p:nvPr>
        </p:nvSpPr>
        <p:spPr>
          <a:xfrm>
            <a:off x="7696200" y="6172200"/>
            <a:ext cx="990600" cy="365125"/>
          </a:xfrm>
        </p:spPr>
        <p:txBody>
          <a:bodyPr/>
          <a:lstStyle/>
          <a:p>
            <a:fld id="{9C7FD6C0-36F4-4B52-9072-9ED76854241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FD6C0-36F4-4B52-9072-9ED768542419}" type="slidenum">
              <a:rPr lang="en-US" smtClean="0"/>
              <a:pPr/>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883" y="219177"/>
            <a:ext cx="6113822" cy="3214687"/>
          </a:xfrm>
          <a:prstGeom prst="rect">
            <a:avLst/>
          </a:prstGeom>
        </p:spPr>
      </p:pic>
      <p:sp>
        <p:nvSpPr>
          <p:cNvPr id="7" name="Rectangle 6"/>
          <p:cNvSpPr/>
          <p:nvPr/>
        </p:nvSpPr>
        <p:spPr>
          <a:xfrm>
            <a:off x="1326821" y="3890665"/>
            <a:ext cx="6490367" cy="1015663"/>
          </a:xfrm>
          <a:prstGeom prst="rect">
            <a:avLst/>
          </a:prstGeom>
          <a:noFill/>
        </p:spPr>
        <p:txBody>
          <a:bodyPr wrap="none" lIns="91440" tIns="45720" rIns="91440" bIns="45720">
            <a:spAutoFit/>
          </a:bodyPr>
          <a:lstStyle/>
          <a:p>
            <a:pPr algn="ctr"/>
            <a:r>
              <a:rPr lang="en-US" sz="6000" b="1" i="1" cap="none" spc="0"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rPr>
              <a:t>What else to do????</a:t>
            </a:r>
            <a:endParaRPr lang="en-US" sz="6000" b="1" i="1" cap="none" spc="0"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007268395"/>
      </p:ext>
    </p:extLst>
  </p:cSld>
  <p:clrMapOvr>
    <a:masterClrMapping/>
  </p:clrMapOvr>
  <p:transition spd="slow">
    <p:wheel spokes="1"/>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609600" y="0"/>
            <a:ext cx="7696200" cy="258762"/>
          </a:xfrm>
        </p:spPr>
        <p:txBody>
          <a:bodyPr/>
          <a:lstStyle/>
          <a:p>
            <a:endParaRPr lang="en-US" dirty="0"/>
          </a:p>
        </p:txBody>
      </p:sp>
      <p:sp>
        <p:nvSpPr>
          <p:cNvPr id="16387" name="Rectangle 3"/>
          <p:cNvSpPr>
            <a:spLocks noGrp="1" noChangeArrowheads="1"/>
          </p:cNvSpPr>
          <p:nvPr>
            <p:ph sz="quarter" idx="13"/>
          </p:nvPr>
        </p:nvSpPr>
        <p:spPr>
          <a:xfrm>
            <a:off x="152400" y="228600"/>
            <a:ext cx="8839200" cy="6248400"/>
          </a:xfrm>
        </p:spPr>
        <p:txBody>
          <a:bodyPr>
            <a:noAutofit/>
          </a:bodyPr>
          <a:lstStyle/>
          <a:p>
            <a:pPr algn="just">
              <a:buBlip>
                <a:blip r:embed="rId2"/>
              </a:buBlip>
            </a:pPr>
            <a:r>
              <a:rPr lang="en-US" sz="3200" dirty="0">
                <a:effectLst/>
              </a:rPr>
              <a:t>Pharmacists must participate in activities that enhance patient adherence and the wise use of medication </a:t>
            </a:r>
            <a:r>
              <a:rPr lang="en-US" sz="3200" dirty="0" smtClean="0">
                <a:effectLst/>
              </a:rPr>
              <a:t>.</a:t>
            </a:r>
          </a:p>
          <a:p>
            <a:pPr algn="just">
              <a:buBlip>
                <a:blip r:embed="rId2"/>
              </a:buBlip>
            </a:pPr>
            <a:r>
              <a:rPr lang="en-US" sz="3200" dirty="0" smtClean="0">
                <a:effectLst/>
              </a:rPr>
              <a:t> </a:t>
            </a:r>
            <a:r>
              <a:rPr lang="en-US" sz="3200" dirty="0">
                <a:effectLst/>
              </a:rPr>
              <a:t>Patient-centered care depends on your ability to develop trusting relationships with patients, to engage in an open exchange of information, to involve patients in the decision-making process regarding treatment, and to help patients reach therapeutic goals that are understood and endorsed by patients as well as by health care providers. </a:t>
            </a:r>
            <a:endParaRPr lang="en-US" sz="3200" dirty="0" smtClean="0">
              <a:effectLst/>
            </a:endParaRPr>
          </a:p>
          <a:p>
            <a:pPr algn="just">
              <a:buBlip>
                <a:blip r:embed="rId2"/>
              </a:buBlip>
            </a:pPr>
            <a:r>
              <a:rPr lang="en-US" sz="3200" b="1" i="1" dirty="0" smtClean="0">
                <a:solidFill>
                  <a:srgbClr val="00B050"/>
                </a:solidFill>
                <a:effectLst/>
              </a:rPr>
              <a:t>Effective </a:t>
            </a:r>
            <a:r>
              <a:rPr lang="en-US" sz="3200" b="1" i="1" dirty="0">
                <a:solidFill>
                  <a:srgbClr val="00B050"/>
                </a:solidFill>
                <a:effectLst/>
              </a:rPr>
              <a:t>communication is central to meeting these patient care responsibilities in the practice of pharmacy.</a:t>
            </a:r>
          </a:p>
        </p:txBody>
      </p:sp>
      <p:sp>
        <p:nvSpPr>
          <p:cNvPr id="3" name="Slide Number Placeholder 2"/>
          <p:cNvSpPr>
            <a:spLocks noGrp="1"/>
          </p:cNvSpPr>
          <p:nvPr>
            <p:ph type="sldNum" sz="quarter" idx="12"/>
          </p:nvPr>
        </p:nvSpPr>
        <p:spPr/>
        <p:txBody>
          <a:bodyPr/>
          <a:lstStyle/>
          <a:p>
            <a:fld id="{9C7FD6C0-36F4-4B52-9072-9ED76854241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47"/>
            <a:ext cx="8001000" cy="1371600"/>
          </a:xfrm>
        </p:spPr>
        <p:txBody>
          <a:bodyPr/>
          <a:lstStyle/>
          <a:p>
            <a:pPr algn="ctr"/>
            <a:r>
              <a:rPr lang="en-US" sz="3200" b="1" dirty="0" smtClean="0">
                <a:solidFill>
                  <a:srgbClr val="C00000"/>
                </a:solidFill>
              </a:rPr>
              <a:t/>
            </a:r>
            <a:br>
              <a:rPr lang="en-US" sz="3200" b="1" dirty="0" smtClean="0">
                <a:solidFill>
                  <a:srgbClr val="C00000"/>
                </a:solidFill>
              </a:rPr>
            </a:br>
            <a:r>
              <a:rPr lang="en-US" sz="3200" b="1" dirty="0">
                <a:solidFill>
                  <a:srgbClr val="C00000"/>
                </a:solidFill>
              </a:rPr>
              <a:t/>
            </a:r>
            <a:br>
              <a:rPr lang="en-US" sz="3200" b="1" dirty="0">
                <a:solidFill>
                  <a:srgbClr val="C00000"/>
                </a:solidFill>
              </a:rPr>
            </a:b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Pharmacists</a:t>
            </a:r>
            <a:r>
              <a:rPr lang="en-US" sz="3200" b="1" dirty="0">
                <a:solidFill>
                  <a:srgbClr val="C00000"/>
                </a:solidFill>
              </a:rPr>
              <a:t>’ Responsibility in Patient </a:t>
            </a:r>
            <a:r>
              <a:rPr lang="en-US" sz="3200" b="1" dirty="0" smtClean="0">
                <a:solidFill>
                  <a:srgbClr val="C00000"/>
                </a:solidFill>
              </a:rPr>
              <a:t>Care</a:t>
            </a:r>
            <a:endParaRPr lang="en-US" sz="3200" b="1" dirty="0">
              <a:solidFill>
                <a:srgbClr val="C00000"/>
              </a:solidFill>
            </a:endParaRPr>
          </a:p>
        </p:txBody>
      </p:sp>
      <p:sp>
        <p:nvSpPr>
          <p:cNvPr id="4" name="Slide Number Placeholder 3"/>
          <p:cNvSpPr>
            <a:spLocks noGrp="1"/>
          </p:cNvSpPr>
          <p:nvPr>
            <p:ph type="sldNum" sz="quarter" idx="12"/>
          </p:nvPr>
        </p:nvSpPr>
        <p:spPr/>
        <p:txBody>
          <a:bodyPr/>
          <a:lstStyle/>
          <a:p>
            <a:fld id="{9C7FD6C0-36F4-4B52-9072-9ED768542419}" type="slidenum">
              <a:rPr lang="en-US" smtClean="0"/>
              <a:pPr/>
              <a:t>7</a:t>
            </a:fld>
            <a:endParaRPr lang="en-US"/>
          </a:p>
        </p:txBody>
      </p:sp>
      <p:sp>
        <p:nvSpPr>
          <p:cNvPr id="5" name="Content Placeholder 4"/>
          <p:cNvSpPr>
            <a:spLocks noGrp="1"/>
          </p:cNvSpPr>
          <p:nvPr>
            <p:ph sz="quarter" idx="13"/>
          </p:nvPr>
        </p:nvSpPr>
        <p:spPr>
          <a:xfrm>
            <a:off x="228600" y="1295400"/>
            <a:ext cx="8686800" cy="5410200"/>
          </a:xfrm>
        </p:spPr>
        <p:txBody>
          <a:bodyPr>
            <a:normAutofit/>
          </a:bodyPr>
          <a:lstStyle/>
          <a:p>
            <a:pPr algn="just">
              <a:buBlip>
                <a:blip r:embed="rId2"/>
              </a:buBlip>
            </a:pPr>
            <a:r>
              <a:rPr lang="en-US" sz="2800" dirty="0" smtClean="0"/>
              <a:t>The </a:t>
            </a:r>
            <a:r>
              <a:rPr lang="en-US" sz="2800" dirty="0"/>
              <a:t>incidence of preventable adverse drug events and the cost to society associated with medication-related morbidity and mortality is of growing concern </a:t>
            </a:r>
            <a:r>
              <a:rPr lang="en-US" sz="2800" dirty="0" smtClean="0"/>
              <a:t>.</a:t>
            </a:r>
          </a:p>
          <a:p>
            <a:pPr algn="just">
              <a:buBlip>
                <a:blip r:embed="rId2"/>
              </a:buBlip>
            </a:pPr>
            <a:r>
              <a:rPr lang="en-US" sz="2800" dirty="0" smtClean="0"/>
              <a:t>The </a:t>
            </a:r>
            <a:r>
              <a:rPr lang="en-US" sz="2800" dirty="0"/>
              <a:t>potential of pharmacists playing a pivotal role in </a:t>
            </a:r>
            <a:r>
              <a:rPr lang="en-US" sz="3200" b="1" dirty="0">
                <a:solidFill>
                  <a:srgbClr val="00B050"/>
                </a:solidFill>
              </a:rPr>
              <a:t>reducing</a:t>
            </a:r>
            <a:r>
              <a:rPr lang="en-US" sz="2800" dirty="0"/>
              <a:t> the incidence of both </a:t>
            </a:r>
            <a:r>
              <a:rPr lang="en-US" sz="2800" b="1" dirty="0">
                <a:solidFill>
                  <a:srgbClr val="C00000"/>
                </a:solidFill>
              </a:rPr>
              <a:t>medication-related errors </a:t>
            </a:r>
            <a:r>
              <a:rPr lang="en-US" sz="2800" dirty="0"/>
              <a:t>and </a:t>
            </a:r>
            <a:r>
              <a:rPr lang="en-US" sz="2800" b="1" dirty="0">
                <a:solidFill>
                  <a:srgbClr val="C00000"/>
                </a:solidFill>
              </a:rPr>
              <a:t>drug-related illness </a:t>
            </a:r>
            <a:r>
              <a:rPr lang="en-US" sz="2800" dirty="0"/>
              <a:t>is also receiving increased attention </a:t>
            </a:r>
            <a:r>
              <a:rPr lang="en-US" sz="2800" dirty="0" smtClean="0"/>
              <a:t>have </a:t>
            </a:r>
            <a:r>
              <a:rPr lang="en-US" sz="2800" dirty="0"/>
              <a:t>made </a:t>
            </a:r>
            <a:r>
              <a:rPr lang="en-US" sz="2800" dirty="0" smtClean="0"/>
              <a:t>for </a:t>
            </a:r>
            <a:r>
              <a:rPr lang="en-US" sz="2800" dirty="0"/>
              <a:t>pharmaceutical care</a:t>
            </a:r>
            <a:r>
              <a:rPr lang="en-US" sz="2800" dirty="0" smtClean="0"/>
              <a:t>,{ </a:t>
            </a:r>
            <a:r>
              <a:rPr lang="en-US" sz="2800" dirty="0"/>
              <a:t>which they define as “the responsible provision of drug therapy for the purpose of achieving definite outcomes that improve a patient’s quality of </a:t>
            </a:r>
            <a:r>
              <a:rPr lang="en-US" sz="2800" dirty="0" smtClean="0"/>
              <a:t>life}</a:t>
            </a:r>
            <a:endParaRPr lang="en-US" sz="1800" dirty="0"/>
          </a:p>
          <a:p>
            <a:endParaRPr lang="en-US" sz="1800" dirty="0"/>
          </a:p>
        </p:txBody>
      </p:sp>
    </p:spTree>
    <p:extLst>
      <p:ext uri="{BB962C8B-B14F-4D97-AF65-F5344CB8AC3E}">
        <p14:creationId xmlns:p14="http://schemas.microsoft.com/office/powerpoint/2010/main" val="733677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06"/>
            <a:ext cx="7696200" cy="304800"/>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8</a:t>
            </a:fld>
            <a:endParaRPr lang="en-US"/>
          </a:p>
        </p:txBody>
      </p:sp>
      <p:sp>
        <p:nvSpPr>
          <p:cNvPr id="5" name="Content Placeholder 4"/>
          <p:cNvSpPr>
            <a:spLocks noGrp="1"/>
          </p:cNvSpPr>
          <p:nvPr>
            <p:ph sz="quarter" idx="13"/>
          </p:nvPr>
        </p:nvSpPr>
        <p:spPr>
          <a:xfrm>
            <a:off x="152400" y="381000"/>
            <a:ext cx="8763000" cy="6324600"/>
          </a:xfrm>
        </p:spPr>
        <p:txBody>
          <a:bodyPr>
            <a:normAutofit/>
          </a:bodyPr>
          <a:lstStyle/>
          <a:p>
            <a:pPr algn="just">
              <a:buBlip>
                <a:blip r:embed="rId2"/>
              </a:buBlip>
            </a:pPr>
            <a:r>
              <a:rPr lang="en-US" sz="3600" dirty="0" smtClean="0"/>
              <a:t>Mission </a:t>
            </a:r>
            <a:r>
              <a:rPr lang="en-US" sz="3600" dirty="0"/>
              <a:t>statements of professional pharmacy associations have been changed in recent </a:t>
            </a:r>
            <a:r>
              <a:rPr lang="en-US" sz="3600" dirty="0" smtClean="0"/>
              <a:t>years, thus</a:t>
            </a:r>
            <a:r>
              <a:rPr lang="en-US" sz="3600" dirty="0"/>
              <a:t> </a:t>
            </a:r>
            <a:r>
              <a:rPr lang="en-US" sz="4000" b="1" i="1" dirty="0" smtClean="0">
                <a:solidFill>
                  <a:srgbClr val="C00000"/>
                </a:solidFill>
              </a:rPr>
              <a:t>The </a:t>
            </a:r>
            <a:r>
              <a:rPr lang="en-US" sz="4000" b="1" i="1" dirty="0">
                <a:solidFill>
                  <a:srgbClr val="C00000"/>
                </a:solidFill>
              </a:rPr>
              <a:t>“patient-centered”</a:t>
            </a:r>
            <a:r>
              <a:rPr lang="en-US" sz="3600" dirty="0"/>
              <a:t> role envisioned by pharmacy mission statements would afford pharmacists a value to society far beyond that provided by their current “drug-centered” role. </a:t>
            </a:r>
            <a:r>
              <a:rPr lang="en-US" sz="3600" dirty="0" smtClean="0"/>
              <a:t>The </a:t>
            </a:r>
            <a:r>
              <a:rPr lang="en-US" sz="3600" dirty="0"/>
              <a:t>quality of the interpersonal relationships pharmacists develop with patients depends upon effective communication</a:t>
            </a:r>
            <a:r>
              <a:rPr lang="en-US" sz="3200" dirty="0"/>
              <a:t>.</a:t>
            </a:r>
          </a:p>
          <a:p>
            <a:endParaRPr lang="en-US" sz="2400" dirty="0"/>
          </a:p>
        </p:txBody>
      </p:sp>
    </p:spTree>
    <p:extLst>
      <p:ext uri="{BB962C8B-B14F-4D97-AF65-F5344CB8AC3E}">
        <p14:creationId xmlns:p14="http://schemas.microsoft.com/office/powerpoint/2010/main" val="1319752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304800"/>
            <a:ext cx="8305800" cy="1630363"/>
          </a:xfrm>
        </p:spPr>
        <p:txBody>
          <a:bodyPr>
            <a:normAutofit fontScale="90000"/>
          </a:bodyPr>
          <a:lstStyle/>
          <a:p>
            <a:pPr algn="ctr"/>
            <a:r>
              <a:rPr lang="en-US" sz="4000" b="1" dirty="0">
                <a:solidFill>
                  <a:srgbClr val="00B050"/>
                </a:solidFill>
                <a:effectLst/>
              </a:rPr>
              <a:t>Importance of Communication in </a:t>
            </a:r>
            <a:r>
              <a:rPr lang="en-US" sz="4000" b="1" dirty="0" smtClean="0">
                <a:solidFill>
                  <a:srgbClr val="00B050"/>
                </a:solidFill>
                <a:effectLst/>
              </a:rPr>
              <a:t>Meeting</a:t>
            </a:r>
            <a:r>
              <a:rPr lang="en-US" sz="4000" b="1" dirty="0" smtClean="0">
                <a:solidFill>
                  <a:srgbClr val="00B050"/>
                </a:solidFill>
              </a:rPr>
              <a:t> </a:t>
            </a:r>
            <a:r>
              <a:rPr lang="en-US" sz="4000" b="1" dirty="0" smtClean="0">
                <a:solidFill>
                  <a:srgbClr val="00B050"/>
                </a:solidFill>
                <a:effectLst/>
              </a:rPr>
              <a:t>Your   Patient </a:t>
            </a:r>
            <a:br>
              <a:rPr lang="en-US" sz="4000" b="1" dirty="0" smtClean="0">
                <a:solidFill>
                  <a:srgbClr val="00B050"/>
                </a:solidFill>
                <a:effectLst/>
              </a:rPr>
            </a:br>
            <a:r>
              <a:rPr lang="en-US" sz="4000" b="1" dirty="0" smtClean="0">
                <a:solidFill>
                  <a:srgbClr val="00B050"/>
                </a:solidFill>
                <a:effectLst/>
              </a:rPr>
              <a:t>Care </a:t>
            </a:r>
            <a:r>
              <a:rPr lang="en-US" sz="4000" b="1" dirty="0">
                <a:solidFill>
                  <a:srgbClr val="00B050"/>
                </a:solidFill>
                <a:effectLst/>
              </a:rPr>
              <a:t>Responsibilities</a:t>
            </a:r>
          </a:p>
        </p:txBody>
      </p:sp>
      <p:sp>
        <p:nvSpPr>
          <p:cNvPr id="17411" name="Rectangle 3"/>
          <p:cNvSpPr>
            <a:spLocks noGrp="1" noChangeArrowheads="1"/>
          </p:cNvSpPr>
          <p:nvPr>
            <p:ph sz="quarter" idx="13"/>
          </p:nvPr>
        </p:nvSpPr>
        <p:spPr>
          <a:xfrm>
            <a:off x="457200" y="2003898"/>
            <a:ext cx="8064230" cy="4473102"/>
          </a:xfrm>
        </p:spPr>
        <p:txBody>
          <a:bodyPr/>
          <a:lstStyle/>
          <a:p>
            <a:pPr algn="just">
              <a:lnSpc>
                <a:spcPct val="90000"/>
              </a:lnSpc>
              <a:buBlip>
                <a:blip r:embed="rId2"/>
              </a:buBlip>
            </a:pPr>
            <a:r>
              <a:rPr lang="en-US" sz="2800" dirty="0">
                <a:effectLst/>
              </a:rPr>
              <a:t>The communication process between you and your patients serves two primary functions:</a:t>
            </a:r>
          </a:p>
          <a:p>
            <a:pPr marL="533400" indent="-533400" algn="just">
              <a:lnSpc>
                <a:spcPct val="90000"/>
              </a:lnSpc>
              <a:buFont typeface="Wingdings" pitchFamily="2" charset="2"/>
              <a:buAutoNum type="arabicPeriod"/>
            </a:pPr>
            <a:r>
              <a:rPr lang="en-US" sz="2800" dirty="0">
                <a:effectLst/>
              </a:rPr>
              <a:t>It establishes the ongoing relationship between you and your patients; and</a:t>
            </a:r>
          </a:p>
          <a:p>
            <a:pPr marL="533400" indent="-533400" algn="just">
              <a:lnSpc>
                <a:spcPct val="90000"/>
              </a:lnSpc>
              <a:buFont typeface="Wingdings" pitchFamily="2" charset="2"/>
              <a:buAutoNum type="arabicPeriod"/>
            </a:pPr>
            <a:r>
              <a:rPr lang="en-US" sz="2800" dirty="0">
                <a:effectLst/>
              </a:rPr>
              <a:t>It provides the exchange of information necessary to assess your patients’ health conditions, reach decisions on treatment plans, implement the plans, and evaluate the effects of treatment on your patients’ quality of life.</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697</TotalTime>
  <Words>2114</Words>
  <Application>Microsoft Office PowerPoint</Application>
  <PresentationFormat>On-screen Show (4:3)</PresentationFormat>
  <Paragraphs>116</Paragraphs>
  <Slides>29</Slides>
  <Notes>0</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Horizon</vt:lpstr>
      <vt:lpstr>   Patient-Centered Communication in Pharmacy Practice</vt:lpstr>
      <vt:lpstr>Overview</vt:lpstr>
      <vt:lpstr>Why is patient-centered communication so crucial to a professional practice? </vt:lpstr>
      <vt:lpstr>PowerPoint Presentation</vt:lpstr>
      <vt:lpstr>PowerPoint Presentation</vt:lpstr>
      <vt:lpstr>PowerPoint Presentation</vt:lpstr>
      <vt:lpstr>   Pharmacists’ Responsibility in Patient Care</vt:lpstr>
      <vt:lpstr>PowerPoint Presentation</vt:lpstr>
      <vt:lpstr>Importance of Communication in Meeting Your   Patient  Care Responsibilities</vt:lpstr>
      <vt:lpstr>PowerPoint Presentation</vt:lpstr>
      <vt:lpstr>PowerPoint Presentation</vt:lpstr>
      <vt:lpstr>PowerPoint Presentation</vt:lpstr>
      <vt:lpstr>PowerPoint Presentation</vt:lpstr>
      <vt:lpstr>What is Patient-Centered Care?</vt:lpstr>
      <vt:lpstr>Understanding Medication Use from the Patient Perspective</vt:lpstr>
      <vt:lpstr>Encouraging a More Active Patient Role in Therapeutic Monitoring</vt:lpstr>
      <vt:lpstr>PowerPoint Presentation</vt:lpstr>
      <vt:lpstr>A Patient-Centered View of the Medication Use Process</vt:lpstr>
      <vt:lpstr>PowerPoint Presentation</vt:lpstr>
      <vt:lpstr>PowerPoint Presentation</vt:lpstr>
      <vt:lpstr>PowerPoint Presentation</vt:lpstr>
      <vt:lpstr>PowerPoint Presentation</vt:lpstr>
      <vt:lpstr>   </vt:lpstr>
      <vt:lpstr>PowerPoint Presentation</vt:lpstr>
      <vt:lpstr>Reasons to Encourage Patients to Share Their Experience with Therapy</vt:lpstr>
      <vt:lpstr>PowerPoint Presentation</vt:lpstr>
      <vt:lpstr>Summary</vt:lpstr>
      <vt:lpstr>REVIEW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venous</dc:creator>
  <cp:lastModifiedBy>DR.Ahmed Saker 2o1O</cp:lastModifiedBy>
  <cp:revision>153</cp:revision>
  <cp:lastPrinted>1601-01-01T00:00:00Z</cp:lastPrinted>
  <dcterms:created xsi:type="dcterms:W3CDTF">1601-01-01T00:00:00Z</dcterms:created>
  <dcterms:modified xsi:type="dcterms:W3CDTF">2019-02-14T20:56:00Z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