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3" r:id="rId4"/>
    <p:sldId id="274" r:id="rId5"/>
    <p:sldId id="268" r:id="rId6"/>
    <p:sldId id="270" r:id="rId7"/>
    <p:sldId id="280" r:id="rId8"/>
    <p:sldId id="281" r:id="rId9"/>
    <p:sldId id="282" r:id="rId10"/>
    <p:sldId id="275" r:id="rId11"/>
    <p:sldId id="262" r:id="rId12"/>
    <p:sldId id="277" r:id="rId13"/>
    <p:sldId id="263" r:id="rId14"/>
    <p:sldId id="276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533400"/>
            <a:ext cx="7848600" cy="5715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ACE Inhibitor</a:t>
            </a:r>
            <a:endParaRPr lang="ar-IQ" sz="8800" b="1" dirty="0"/>
          </a:p>
        </p:txBody>
      </p:sp>
    </p:spTree>
    <p:extLst>
      <p:ext uri="{BB962C8B-B14F-4D97-AF65-F5344CB8AC3E}">
        <p14:creationId xmlns:p14="http://schemas.microsoft.com/office/powerpoint/2010/main" val="42591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Angiotensin-II receptor antagonists</a:t>
            </a:r>
          </a:p>
          <a:p>
            <a:endParaRPr lang="en-US" dirty="0" smtClean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nlike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inhibitors, they do not inhibit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breakdown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bradykinin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other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kinins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thus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less likely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cause the persistent dry cough which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complicate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 therapy. They are therefore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useful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alternative for patients who have to discontinue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ACE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inhibitor because of persistent cough.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angiotensin-II receptor antagonist may be used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alternative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an ACE inhibitor in the management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 failure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diabetic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nephropathy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Candesartan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cilexetil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valsartan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also licensed as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adjuncts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ACE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inhibitors under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specialist supervision, in the management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heart failure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other treatments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unsuitable.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Renal effects Angiotensin-II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receptor antagonists should be used with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caution in renal artery stenosis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6790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876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01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340352"/>
            <a:ext cx="4114800" cy="23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588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63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29462"/>
            <a:ext cx="5181600" cy="452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694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05200"/>
            <a:ext cx="457731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5200"/>
            <a:ext cx="45719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80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0468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1" y="4038600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948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Angiotensin-converting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enzyme inhibitors (ACE inhibitors)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inhibit the conversion of angiotensin I to angiotensin II.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indications of ACE inhibitors are shown below.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Heart Failure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inhibitors are used in all grades of heart failure,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usually combined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a beta-blocker.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supplements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potassium-sparing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diuretics should be discontinued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before introducing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ACE inhibitor because of the risk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hyperkalaemia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However, a low dose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spironolactone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 be beneficial in severe heart failure and can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used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an ACE inhibitor provided serum potassium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monitored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carefully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Profound first-dose hypotension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may occur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ACE inhibitors are introduced to patients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heart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failure who are already taking a high dose of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loop diuretic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80 mg daily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Temporary withdrawal of the loop diuretic reduces the risk,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but may cause severe rebound pulmonary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oedema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Therefore, for patients on high doses of loop diuretics, the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 may need to be initiated under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specialist supervision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An ACE inhibitor can be initiated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community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patients who are receiving a low dose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diuretic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who are not otherwise at risk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serious hypotension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nevertheless, care is required and a very low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dose of the ACE inhibitor is given initially.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9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Hypertension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ACE inhibitor may be the most appropriate initial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drug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hypertension in younger Caucasian patients;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Afro- Caribbean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patients, those aged over 55 years,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those with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aldosteronism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respond less well.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ACE inhibitors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particularly indicated for hypertension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patients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type 1 diabetes with nephropathy.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Diabetic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nephropathy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inhibitors have a role in the management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diabetic nephropathy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Prophylaxis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cardiovascular events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inhibitors are used in the early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long-term management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patients who have had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myocardial infarction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ACE inhibitors may also have a role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preventing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cardiovascular events.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314" y="26297"/>
            <a:ext cx="8534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Iintiated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under supervision in patients: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1-receiving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multiple or high-dose diuretic therapy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e.g. more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than 80 mg of furosemide daily or its equivalent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receiving concomitant angiotensin-II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receptor antagonist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aliskiren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hypovolaemia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hyponatraemia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(plasma-sodium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concentration below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130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litre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-with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hypotension (systolic blood pressure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below 90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unstable heart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failure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-receiving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high-dose vasodilator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therapy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known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renovascular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disease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6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Concomitant treatment with NSAIDs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increases the risk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renal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damage, and potassium-sparing diuretics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potassium-containing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salt substitutes) increase the risk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hyperkalaemia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patients with severe bilateral renal artery stenosis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severe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stenosis of the artery supplying a single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functioning kidney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ACE inhibitors reduce or abolish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glomerular filtration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are likely to cause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severe and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progressive renal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They are therefore not recommended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patients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known to have these forms of critical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renovascular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Captopril</a:t>
            </a:r>
            <a:r>
              <a:rPr lang="en-US" dirty="0" smtClean="0"/>
              <a:t> tab</a:t>
            </a:r>
            <a:r>
              <a:rPr lang="en-US" dirty="0"/>
              <a:t>. </a:t>
            </a:r>
            <a:r>
              <a:rPr lang="en-US" dirty="0" smtClean="0"/>
              <a:t>12.5 </a:t>
            </a:r>
            <a:r>
              <a:rPr lang="en-US" dirty="0" smtClean="0"/>
              <a:t>mg,25mg,50mg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Oral sol.       1mg/ml</a:t>
            </a:r>
            <a:endParaRPr lang="ar-IQ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99" y="1447800"/>
            <a:ext cx="436081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419" y="3581400"/>
            <a:ext cx="467211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15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766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2766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48000" cy="380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05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1,25mg-2,5mg-5mg-10mg </a:t>
            </a:r>
            <a:r>
              <a:rPr lang="en-US" dirty="0" smtClean="0">
                <a:solidFill>
                  <a:srgbClr val="FF0000"/>
                </a:solidFill>
              </a:rPr>
              <a:t>tab.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1,25mg-2,5mg-5mg </a:t>
            </a:r>
            <a:r>
              <a:rPr lang="en-US" dirty="0" smtClean="0">
                <a:solidFill>
                  <a:srgbClr val="FF0000"/>
                </a:solidFill>
              </a:rPr>
              <a:t>cap.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Oral sol.</a:t>
            </a:r>
            <a:r>
              <a:rPr lang="en-US" dirty="0" smtClean="0"/>
              <a:t>500 Mg</a:t>
            </a:r>
            <a:endParaRPr lang="ar-IQ" dirty="0"/>
          </a:p>
        </p:txBody>
      </p:sp>
      <p:pic>
        <p:nvPicPr>
          <p:cNvPr id="3" name="Picture 2" descr="https://media3.picsearch.com/is?2UnbsIcm6s0DVUjEMB7C0Mvogka5QuFVahLEaC1UKls&amp;height=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429000" cy="20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8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606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Captopril tab. 12.5 mg,25mg,50mg Oral sol.       1mg/ml</vt:lpstr>
      <vt:lpstr>PowerPoint Presentation</vt:lpstr>
      <vt:lpstr>1,25mg-2,5mg-5mg-10mg tab. 1,25mg-2,5mg-5mg cap. Oral sol.500 Mg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Al-Ra'y</dc:creator>
  <cp:lastModifiedBy>za</cp:lastModifiedBy>
  <cp:revision>17</cp:revision>
  <dcterms:created xsi:type="dcterms:W3CDTF">2006-08-16T00:00:00Z</dcterms:created>
  <dcterms:modified xsi:type="dcterms:W3CDTF">2019-02-14T23:11:16Z</dcterms:modified>
</cp:coreProperties>
</file>