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2" r:id="rId3"/>
    <p:sldId id="260" r:id="rId4"/>
    <p:sldId id="261" r:id="rId5"/>
    <p:sldId id="262" r:id="rId6"/>
    <p:sldId id="364" r:id="rId7"/>
    <p:sldId id="263" r:id="rId8"/>
    <p:sldId id="264" r:id="rId9"/>
    <p:sldId id="265" r:id="rId10"/>
    <p:sldId id="266" r:id="rId11"/>
    <p:sldId id="267" r:id="rId12"/>
    <p:sldId id="268" r:id="rId13"/>
    <p:sldId id="294" r:id="rId14"/>
    <p:sldId id="269" r:id="rId15"/>
    <p:sldId id="270" r:id="rId16"/>
    <p:sldId id="271" r:id="rId17"/>
    <p:sldId id="295" r:id="rId18"/>
    <p:sldId id="272" r:id="rId19"/>
    <p:sldId id="297" r:id="rId20"/>
    <p:sldId id="296" r:id="rId21"/>
    <p:sldId id="273" r:id="rId22"/>
    <p:sldId id="274" r:id="rId23"/>
    <p:sldId id="275" r:id="rId24"/>
    <p:sldId id="276" r:id="rId25"/>
    <p:sldId id="277" r:id="rId26"/>
    <p:sldId id="328" r:id="rId27"/>
    <p:sldId id="329" r:id="rId28"/>
    <p:sldId id="362" r:id="rId29"/>
    <p:sldId id="330" r:id="rId30"/>
    <p:sldId id="363" r:id="rId31"/>
    <p:sldId id="281" r:id="rId32"/>
    <p:sldId id="282" r:id="rId33"/>
    <p:sldId id="283" r:id="rId34"/>
    <p:sldId id="365" r:id="rId35"/>
    <p:sldId id="366" r:id="rId36"/>
    <p:sldId id="351" r:id="rId37"/>
    <p:sldId id="352" r:id="rId38"/>
    <p:sldId id="353" r:id="rId39"/>
    <p:sldId id="367" r:id="rId40"/>
    <p:sldId id="359" r:id="rId41"/>
    <p:sldId id="290" r:id="rId42"/>
    <p:sldId id="285" r:id="rId43"/>
    <p:sldId id="354" r:id="rId44"/>
    <p:sldId id="286" r:id="rId45"/>
    <p:sldId id="355" r:id="rId46"/>
    <p:sldId id="356" r:id="rId47"/>
    <p:sldId id="287" r:id="rId48"/>
    <p:sldId id="288" r:id="rId49"/>
    <p:sldId id="289" r:id="rId50"/>
    <p:sldId id="357" r:id="rId51"/>
    <p:sldId id="291" r:id="rId52"/>
    <p:sldId id="299" r:id="rId53"/>
    <p:sldId id="346" r:id="rId54"/>
    <p:sldId id="302" r:id="rId55"/>
    <p:sldId id="370" r:id="rId56"/>
    <p:sldId id="332" r:id="rId57"/>
    <p:sldId id="333" r:id="rId58"/>
    <p:sldId id="347" r:id="rId59"/>
    <p:sldId id="303" r:id="rId60"/>
    <p:sldId id="349" r:id="rId61"/>
    <p:sldId id="348" r:id="rId62"/>
    <p:sldId id="304" r:id="rId63"/>
    <p:sldId id="360" r:id="rId64"/>
    <p:sldId id="361" r:id="rId65"/>
    <p:sldId id="369" r:id="rId66"/>
    <p:sldId id="305" r:id="rId67"/>
    <p:sldId id="306" r:id="rId68"/>
    <p:sldId id="310" r:id="rId69"/>
    <p:sldId id="311" r:id="rId70"/>
    <p:sldId id="371" r:id="rId71"/>
    <p:sldId id="312" r:id="rId72"/>
    <p:sldId id="313" r:id="rId73"/>
    <p:sldId id="372" r:id="rId74"/>
    <p:sldId id="315" r:id="rId75"/>
    <p:sldId id="373" r:id="rId76"/>
    <p:sldId id="316" r:id="rId77"/>
    <p:sldId id="317" r:id="rId78"/>
    <p:sldId id="319" r:id="rId79"/>
    <p:sldId id="327" r:id="rId80"/>
    <p:sldId id="320" r:id="rId81"/>
    <p:sldId id="326" r:id="rId82"/>
    <p:sldId id="324" r:id="rId83"/>
    <p:sldId id="325" r:id="rId84"/>
    <p:sldId id="321" r:id="rId85"/>
    <p:sldId id="322" r:id="rId86"/>
    <p:sldId id="323" r:id="rId87"/>
    <p:sldId id="336" r:id="rId88"/>
    <p:sldId id="339" r:id="rId89"/>
    <p:sldId id="340" r:id="rId90"/>
    <p:sldId id="338" r:id="rId91"/>
    <p:sldId id="341" r:id="rId92"/>
    <p:sldId id="343" r:id="rId93"/>
    <p:sldId id="344" r:id="rId94"/>
    <p:sldId id="345" r:id="rId9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2" d="100"/>
          <a:sy n="62" d="100"/>
        </p:scale>
        <p:origin x="-15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6F358BE-6FE7-4F47-B781-D599D27B4D3A}" type="datetimeFigureOut">
              <a:rPr lang="ar-IQ" smtClean="0"/>
              <a:pPr/>
              <a:t>25/08/1438</a:t>
            </a:fld>
            <a:endParaRPr lang="ar-IQ"/>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IQ"/>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1CAD0B7-822E-4E98-8068-E306F49B5422}"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358BE-6FE7-4F47-B781-D599D27B4D3A}" type="datetimeFigureOut">
              <a:rPr lang="ar-IQ" smtClean="0"/>
              <a:pPr/>
              <a:t>25/08/1438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1CAD0B7-822E-4E98-8068-E306F49B542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6F358BE-6FE7-4F47-B781-D599D27B4D3A}" type="datetimeFigureOut">
              <a:rPr lang="ar-IQ" smtClean="0"/>
              <a:pPr/>
              <a:t>25/08/1438</a:t>
            </a:fld>
            <a:endParaRPr lang="ar-IQ"/>
          </a:p>
        </p:txBody>
      </p:sp>
      <p:sp>
        <p:nvSpPr>
          <p:cNvPr id="5" name="Footer Placeholder 4"/>
          <p:cNvSpPr>
            <a:spLocks noGrp="1"/>
          </p:cNvSpPr>
          <p:nvPr>
            <p:ph type="ftr" sz="quarter" idx="11"/>
          </p:nvPr>
        </p:nvSpPr>
        <p:spPr>
          <a:xfrm>
            <a:off x="457201" y="6248207"/>
            <a:ext cx="5573483" cy="365125"/>
          </a:xfrm>
        </p:spPr>
        <p:txBody>
          <a:bodyPr/>
          <a:lstStyle/>
          <a:p>
            <a:endParaRPr lang="ar-IQ"/>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1CAD0B7-822E-4E98-8068-E306F49B5422}"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F358BE-6FE7-4F47-B781-D599D27B4D3A}" type="datetimeFigureOut">
              <a:rPr lang="ar-IQ" smtClean="0"/>
              <a:pPr/>
              <a:t>25/08/1438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1CAD0B7-822E-4E98-8068-E306F49B5422}" type="slidenum">
              <a:rPr lang="ar-IQ" smtClean="0"/>
              <a:pPr/>
              <a:t>‹#›</a:t>
            </a:fld>
            <a:endParaRPr lang="ar-IQ"/>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F358BE-6FE7-4F47-B781-D599D27B4D3A}" type="datetimeFigureOut">
              <a:rPr lang="ar-IQ" smtClean="0"/>
              <a:pPr/>
              <a:t>25/08/1438</a:t>
            </a:fld>
            <a:endParaRPr lang="ar-IQ"/>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1CAD0B7-822E-4E98-8068-E306F49B5422}" type="slidenum">
              <a:rPr lang="ar-IQ" smtClean="0"/>
              <a:pPr/>
              <a:t>‹#›</a:t>
            </a:fld>
            <a:endParaRPr lang="ar-IQ"/>
          </a:p>
        </p:txBody>
      </p:sp>
      <p:sp>
        <p:nvSpPr>
          <p:cNvPr id="14" name="Footer Placeholder 13"/>
          <p:cNvSpPr>
            <a:spLocks noGrp="1"/>
          </p:cNvSpPr>
          <p:nvPr>
            <p:ph type="ftr" sz="quarter" idx="12"/>
          </p:nvPr>
        </p:nvSpPr>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6F358BE-6FE7-4F47-B781-D599D27B4D3A}" type="datetimeFigureOut">
              <a:rPr lang="ar-IQ" smtClean="0"/>
              <a:pPr/>
              <a:t>25/08/1438</a:t>
            </a:fld>
            <a:endParaRPr lang="ar-IQ"/>
          </a:p>
        </p:txBody>
      </p:sp>
      <p:sp>
        <p:nvSpPr>
          <p:cNvPr id="10" name="Slide Number Placeholder 9"/>
          <p:cNvSpPr>
            <a:spLocks noGrp="1"/>
          </p:cNvSpPr>
          <p:nvPr>
            <p:ph type="sldNum" sz="quarter" idx="16"/>
          </p:nvPr>
        </p:nvSpPr>
        <p:spPr/>
        <p:txBody>
          <a:bodyPr rtlCol="0"/>
          <a:lstStyle/>
          <a:p>
            <a:fld id="{F1CAD0B7-822E-4E98-8068-E306F49B5422}" type="slidenum">
              <a:rPr lang="ar-IQ" smtClean="0"/>
              <a:pPr/>
              <a:t>‹#›</a:t>
            </a:fld>
            <a:endParaRPr lang="ar-IQ"/>
          </a:p>
        </p:txBody>
      </p:sp>
      <p:sp>
        <p:nvSpPr>
          <p:cNvPr id="12" name="Footer Placeholder 11"/>
          <p:cNvSpPr>
            <a:spLocks noGrp="1"/>
          </p:cNvSpPr>
          <p:nvPr>
            <p:ph type="ftr" sz="quarter" idx="17"/>
          </p:nvPr>
        </p:nvSpPr>
        <p:spPr/>
        <p:txBody>
          <a:bodyPr rtlCol="0"/>
          <a:lstStyle/>
          <a:p>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6F358BE-6FE7-4F47-B781-D599D27B4D3A}" type="datetimeFigureOut">
              <a:rPr lang="ar-IQ" smtClean="0"/>
              <a:pPr/>
              <a:t>25/08/1438</a:t>
            </a:fld>
            <a:endParaRPr lang="ar-IQ"/>
          </a:p>
        </p:txBody>
      </p:sp>
      <p:sp>
        <p:nvSpPr>
          <p:cNvPr id="12" name="Slide Number Placeholder 11"/>
          <p:cNvSpPr>
            <a:spLocks noGrp="1"/>
          </p:cNvSpPr>
          <p:nvPr>
            <p:ph type="sldNum" sz="quarter" idx="16"/>
          </p:nvPr>
        </p:nvSpPr>
        <p:spPr/>
        <p:txBody>
          <a:bodyPr rtlCol="0"/>
          <a:lstStyle/>
          <a:p>
            <a:fld id="{F1CAD0B7-822E-4E98-8068-E306F49B5422}" type="slidenum">
              <a:rPr lang="ar-IQ" smtClean="0"/>
              <a:pPr/>
              <a:t>‹#›</a:t>
            </a:fld>
            <a:endParaRPr lang="ar-IQ"/>
          </a:p>
        </p:txBody>
      </p:sp>
      <p:sp>
        <p:nvSpPr>
          <p:cNvPr id="14" name="Footer Placeholder 13"/>
          <p:cNvSpPr>
            <a:spLocks noGrp="1"/>
          </p:cNvSpPr>
          <p:nvPr>
            <p:ph type="ftr" sz="quarter" idx="17"/>
          </p:nvPr>
        </p:nvSpPr>
        <p:spPr/>
        <p:txBody>
          <a:bodyPr rtlCol="0"/>
          <a:lstStyle/>
          <a:p>
            <a:endParaRPr lang="ar-IQ"/>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F358BE-6FE7-4F47-B781-D599D27B4D3A}" type="datetimeFigureOut">
              <a:rPr lang="ar-IQ" smtClean="0"/>
              <a:pPr/>
              <a:t>25/08/1438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1CAD0B7-822E-4E98-8068-E306F49B542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358BE-6FE7-4F47-B781-D599D27B4D3A}" type="datetimeFigureOut">
              <a:rPr lang="ar-IQ" smtClean="0"/>
              <a:pPr/>
              <a:t>25/08/1438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1CAD0B7-822E-4E98-8068-E306F49B542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358BE-6FE7-4F47-B781-D599D27B4D3A}" type="datetimeFigureOut">
              <a:rPr lang="ar-IQ" smtClean="0"/>
              <a:pPr/>
              <a:t>25/08/1438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1CAD0B7-822E-4E98-8068-E306F49B5422}" type="slidenum">
              <a:rPr lang="ar-IQ" smtClean="0"/>
              <a:pPr/>
              <a:t>‹#›</a:t>
            </a:fld>
            <a:endParaRPr lang="ar-IQ"/>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6F358BE-6FE7-4F47-B781-D599D27B4D3A}" type="datetimeFigureOut">
              <a:rPr lang="ar-IQ" smtClean="0"/>
              <a:pPr/>
              <a:t>25/08/1438</a:t>
            </a:fld>
            <a:endParaRPr lang="ar-IQ"/>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1CAD0B7-822E-4E98-8068-E306F49B5422}" type="slidenum">
              <a:rPr lang="ar-IQ" smtClean="0"/>
              <a:pPr/>
              <a:t>‹#›</a:t>
            </a:fld>
            <a:endParaRPr lang="ar-IQ"/>
          </a:p>
        </p:txBody>
      </p:sp>
      <p:sp>
        <p:nvSpPr>
          <p:cNvPr id="14" name="Footer Placeholder 13"/>
          <p:cNvSpPr>
            <a:spLocks noGrp="1"/>
          </p:cNvSpPr>
          <p:nvPr>
            <p:ph type="ftr" sz="quarter" idx="12"/>
          </p:nvPr>
        </p:nvSpPr>
        <p:spPr>
          <a:xfrm>
            <a:off x="1600200" y="6248206"/>
            <a:ext cx="4572000" cy="365125"/>
          </a:xfrm>
        </p:spPr>
        <p:txBody>
          <a:bodyPr rtlCol="0"/>
          <a:lstStyle/>
          <a:p>
            <a:endParaRPr lang="ar-IQ"/>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6F358BE-6FE7-4F47-B781-D599D27B4D3A}" type="datetimeFigureOut">
              <a:rPr lang="ar-IQ" smtClean="0"/>
              <a:pPr/>
              <a:t>25/08/1438</a:t>
            </a:fld>
            <a:endParaRPr lang="ar-IQ"/>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1CAD0B7-822E-4E98-8068-E306F49B542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en.wikipedia.org/wiki/Tubulin" TargetMode="External"/><Relationship Id="rId2" Type="http://schemas.openxmlformats.org/officeDocument/2006/relationships/hyperlink" Target="http://en.wikipedia.org/wiki/Cytoskeletal_drugs"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en.wikipedia.org/wiki/Estrogen_receptor" TargetMode="External"/><Relationship Id="rId2" Type="http://schemas.openxmlformats.org/officeDocument/2006/relationships/hyperlink" Target="http://en.wikipedia.org/wiki/Receptor_antagonist"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en.wikipedia.org/wiki/Metabolite" TargetMode="External"/><Relationship Id="rId4" Type="http://schemas.openxmlformats.org/officeDocument/2006/relationships/hyperlink" Target="http://en.wikipedia.org/wiki/Breast"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en.wikipedia.org/wiki/Cell_signaling" TargetMode="External"/><Relationship Id="rId2" Type="http://schemas.openxmlformats.org/officeDocument/2006/relationships/hyperlink" Target="http://en.wikipedia.org/wiki/Estrogen_receptor"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en.wikipedia.org/wiki/Metabolite" TargetMode="External"/><Relationship Id="rId3" Type="http://schemas.openxmlformats.org/officeDocument/2006/relationships/hyperlink" Target="http://en.wikipedia.org/wiki/Medication" TargetMode="External"/><Relationship Id="rId7" Type="http://schemas.openxmlformats.org/officeDocument/2006/relationships/hyperlink" Target="http://en.wikipedia.org/wiki/Testosterone" TargetMode="External"/><Relationship Id="rId2" Type="http://schemas.openxmlformats.org/officeDocument/2006/relationships/hyperlink" Target="http://en.wikipedia.org/wiki/Antiandrogen" TargetMode="External"/><Relationship Id="rId1" Type="http://schemas.openxmlformats.org/officeDocument/2006/relationships/slideLayout" Target="../slideLayouts/slideLayout2.xml"/><Relationship Id="rId6" Type="http://schemas.openxmlformats.org/officeDocument/2006/relationships/hyperlink" Target="http://en.wikipedia.org/wiki/Androgen_receptor" TargetMode="External"/><Relationship Id="rId11" Type="http://schemas.openxmlformats.org/officeDocument/2006/relationships/image" Target="../media/image38.png"/><Relationship Id="rId5" Type="http://schemas.openxmlformats.org/officeDocument/2006/relationships/hyperlink" Target="http://en.wikipedia.org/wiki/Silent_antagonist" TargetMode="External"/><Relationship Id="rId10" Type="http://schemas.openxmlformats.org/officeDocument/2006/relationships/hyperlink" Target="http://en.wikipedia.org/wiki/Prostate_gland" TargetMode="External"/><Relationship Id="rId4" Type="http://schemas.openxmlformats.org/officeDocument/2006/relationships/hyperlink" Target="http://en.wikipedia.org/wiki/Prostate_cancer" TargetMode="External"/><Relationship Id="rId9" Type="http://schemas.openxmlformats.org/officeDocument/2006/relationships/hyperlink" Target="http://en.wikipedia.org/wiki/Dihydrotestosterone" TargetMode="Externa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628800"/>
            <a:ext cx="6696744" cy="648072"/>
          </a:xfrm>
        </p:spPr>
        <p:txBody>
          <a:bodyPr>
            <a:normAutofit fontScale="90000"/>
          </a:bodyPr>
          <a:lstStyle/>
          <a:p>
            <a:pPr algn="ctr" rtl="0"/>
            <a:r>
              <a:rPr lang="en-US" cap="none" dirty="0" smtClean="0">
                <a:solidFill>
                  <a:srgbClr val="FFFF00"/>
                </a:solidFill>
                <a:latin typeface="Times New Roman" pitchFamily="18" charset="0"/>
                <a:cs typeface="Times New Roman" pitchFamily="18" charset="0"/>
              </a:rPr>
              <a:t>Antineoplastic agents</a:t>
            </a:r>
            <a:endParaRPr lang="ar-IQ" cap="none" dirty="0">
              <a:solidFill>
                <a:srgbClr val="FFFF00"/>
              </a:solidFill>
              <a:latin typeface="Times New Roman" pitchFamily="18" charset="0"/>
              <a:cs typeface="Times New Roman" pitchFamily="18" charset="0"/>
            </a:endParaRPr>
          </a:p>
        </p:txBody>
      </p:sp>
      <p:sp>
        <p:nvSpPr>
          <p:cNvPr id="4" name="Rectangle 3"/>
          <p:cNvSpPr/>
          <p:nvPr/>
        </p:nvSpPr>
        <p:spPr>
          <a:xfrm>
            <a:off x="683568" y="476672"/>
            <a:ext cx="8208911" cy="830997"/>
          </a:xfrm>
          <a:prstGeom prst="rect">
            <a:avLst/>
          </a:prstGeom>
        </p:spPr>
        <p:txBody>
          <a:bodyPr wrap="square">
            <a:spAutoFit/>
          </a:bodyPr>
          <a:lstStyle/>
          <a:p>
            <a:pPr algn="ctr"/>
            <a:r>
              <a:rPr lang="en-US" sz="4800" dirty="0" smtClean="0">
                <a:solidFill>
                  <a:schemeClr val="tx2"/>
                </a:solidFill>
                <a:latin typeface="Arial Rounded MT Bold" pitchFamily="34" charset="0"/>
              </a:rPr>
              <a:t>Pharmaceutical chemistry</a:t>
            </a:r>
            <a:endParaRPr lang="ar-IQ" sz="4800" dirty="0">
              <a:solidFill>
                <a:schemeClr val="tx2"/>
              </a:solidFill>
            </a:endParaRPr>
          </a:p>
        </p:txBody>
      </p:sp>
      <p:sp>
        <p:nvSpPr>
          <p:cNvPr id="5" name="Rectangle 4"/>
          <p:cNvSpPr/>
          <p:nvPr/>
        </p:nvSpPr>
        <p:spPr>
          <a:xfrm>
            <a:off x="2195736" y="3068960"/>
            <a:ext cx="5112568" cy="1508105"/>
          </a:xfrm>
          <a:prstGeom prst="rect">
            <a:avLst/>
          </a:prstGeom>
        </p:spPr>
        <p:txBody>
          <a:bodyPr wrap="square">
            <a:spAutoFit/>
          </a:bodyPr>
          <a:lstStyle/>
          <a:p>
            <a:pPr rtl="0">
              <a:defRPr/>
            </a:pPr>
            <a:r>
              <a:rPr lang="en-US" sz="3600" dirty="0" smtClean="0">
                <a:solidFill>
                  <a:srgbClr val="00B0F0"/>
                </a:solidFill>
              </a:rPr>
              <a:t>Assist . Prof . Karima  F. Ali</a:t>
            </a:r>
          </a:p>
          <a:p>
            <a:pPr algn="ctr" rtl="0">
              <a:defRPr/>
            </a:pPr>
            <a:r>
              <a:rPr lang="en-US" sz="2800" dirty="0" smtClean="0">
                <a:solidFill>
                  <a:schemeClr val="accent6">
                    <a:lumMod val="40000"/>
                    <a:lumOff val="60000"/>
                  </a:schemeClr>
                </a:solidFill>
              </a:rPr>
              <a:t>Al-mustansiriyah university</a:t>
            </a:r>
          </a:p>
          <a:p>
            <a:pPr algn="ctr" rtl="0">
              <a:defRPr/>
            </a:pPr>
            <a:r>
              <a:rPr lang="en-US" sz="2800" dirty="0" smtClean="0">
                <a:solidFill>
                  <a:schemeClr val="accent6">
                    <a:lumMod val="40000"/>
                    <a:lumOff val="60000"/>
                  </a:schemeClr>
                </a:solidFill>
              </a:rPr>
              <a:t>college of pharmacy</a:t>
            </a:r>
            <a:endParaRPr lang="ar-IQ" sz="2800" dirty="0" smtClean="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15789" t="12308" r="14912" b="24015"/>
          <a:stretch/>
        </p:blipFill>
        <p:spPr bwMode="auto">
          <a:xfrm>
            <a:off x="323528" y="1700808"/>
            <a:ext cx="8424936" cy="4824536"/>
          </a:xfrm>
          <a:prstGeom prst="rect">
            <a:avLst/>
          </a:prstGeom>
          <a:noFill/>
          <a:ln w="9525">
            <a:noFill/>
            <a:miter lim="800000"/>
            <a:headEnd/>
            <a:tailEnd/>
          </a:ln>
        </p:spPr>
      </p:pic>
      <p:sp>
        <p:nvSpPr>
          <p:cNvPr id="2" name="Rectangle 1"/>
          <p:cNvSpPr/>
          <p:nvPr/>
        </p:nvSpPr>
        <p:spPr>
          <a:xfrm>
            <a:off x="395536" y="188641"/>
            <a:ext cx="8352928" cy="523220"/>
          </a:xfrm>
          <a:prstGeom prst="rect">
            <a:avLst/>
          </a:prstGeom>
        </p:spPr>
        <p:txBody>
          <a:bodyPr wrap="square">
            <a:spAutoFit/>
          </a:bodyPr>
          <a:lstStyle/>
          <a:p>
            <a:pPr algn="l" rtl="0"/>
            <a:r>
              <a:rPr lang="en-US" sz="2800" dirty="0">
                <a:latin typeface="Times New Roman" pitchFamily="18" charset="0"/>
                <a:cs typeface="Times New Roman" pitchFamily="18" charset="0"/>
              </a:rPr>
              <a:t>Alkylation of nucleophilic species by nitrogen mustards</a:t>
            </a:r>
            <a:r>
              <a:rPr lang="en-US" dirty="0"/>
              <a:t>.</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207824" cy="4495800"/>
          </a:xfrm>
        </p:spPr>
        <p:txBody>
          <a:bodyPr>
            <a:normAutofit/>
          </a:bodyPr>
          <a:lstStyle/>
          <a:p>
            <a:pPr marL="319088" indent="396875" algn="just" rtl="0">
              <a:buNone/>
            </a:pPr>
            <a:r>
              <a:rPr lang="en-US" sz="2800" dirty="0" smtClean="0">
                <a:latin typeface="Times New Roman" pitchFamily="18" charset="0"/>
                <a:cs typeface="Times New Roman" pitchFamily="18" charset="0"/>
              </a:rPr>
              <a:t>Mechlorethamine is highly reactive, in fact, too reactive and therefore nonselective, making it unsuitable for oral administration and necessitating direct injection into the tumor.</a:t>
            </a:r>
          </a:p>
          <a:p>
            <a:pPr marL="319088" indent="396875" algn="just" rtl="0">
              <a:buNone/>
            </a:pPr>
            <a:r>
              <a:rPr lang="en-US" sz="2800" dirty="0" smtClean="0">
                <a:latin typeface="Times New Roman" pitchFamily="18" charset="0"/>
                <a:cs typeface="Times New Roman" pitchFamily="18" charset="0"/>
              </a:rPr>
              <a:t> In cases of extravasation (drug escapes from the tumor into the underlying tissue), the antidote sodium thiosulfate (Na2S2O3), a strong nucleophile, may be administered.</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rotWithShape="1">
          <a:blip r:embed="rId2" cstate="print"/>
          <a:srcRect l="11916" t="10104" r="12335" b="19546"/>
          <a:stretch/>
        </p:blipFill>
        <p:spPr bwMode="auto">
          <a:xfrm>
            <a:off x="755576" y="1700808"/>
            <a:ext cx="8064896" cy="4824536"/>
          </a:xfrm>
          <a:prstGeom prst="rect">
            <a:avLst/>
          </a:prstGeom>
          <a:noFill/>
          <a:ln w="9525">
            <a:noFill/>
            <a:miter lim="800000"/>
            <a:headEnd/>
            <a:tailEnd/>
          </a:ln>
        </p:spPr>
      </p:pic>
      <p:sp>
        <p:nvSpPr>
          <p:cNvPr id="2" name="Rectangle 1"/>
          <p:cNvSpPr/>
          <p:nvPr/>
        </p:nvSpPr>
        <p:spPr>
          <a:xfrm>
            <a:off x="467544" y="260648"/>
            <a:ext cx="8136904" cy="523220"/>
          </a:xfrm>
          <a:prstGeom prst="rect">
            <a:avLst/>
          </a:prstGeom>
        </p:spPr>
        <p:txBody>
          <a:bodyPr wrap="square">
            <a:spAutoFit/>
          </a:bodyPr>
          <a:lstStyle/>
          <a:p>
            <a:pPr algn="l" rtl="0"/>
            <a:r>
              <a:rPr lang="en-US" sz="2800" dirty="0">
                <a:latin typeface="Times New Roman" pitchFamily="18" charset="0"/>
                <a:cs typeface="Times New Roman" pitchFamily="18" charset="0"/>
              </a:rPr>
              <a:t>Thiosulfate inactivation </a:t>
            </a:r>
            <a:r>
              <a:rPr lang="en-US" sz="2800" dirty="0" smtClean="0">
                <a:latin typeface="Times New Roman" pitchFamily="18" charset="0"/>
                <a:cs typeface="Times New Roman" pitchFamily="18" charset="0"/>
              </a:rPr>
              <a:t>of mechlorethamine</a:t>
            </a:r>
            <a:r>
              <a:rPr lang="en-US" dirty="0"/>
              <a:t>.</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Chlorambucil and Melphalan</a:t>
            </a:r>
            <a:endParaRPr lang="ar-IQ"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23528" y="1600200"/>
            <a:ext cx="8442520" cy="4495800"/>
          </a:xfrm>
        </p:spPr>
        <p:txBody>
          <a:bodyPr>
            <a:noAutofit/>
          </a:bodyPr>
          <a:lstStyle/>
          <a:p>
            <a:pPr marL="319088" indent="396875" algn="l" rtl="0">
              <a:buNone/>
            </a:pPr>
            <a:r>
              <a:rPr lang="en-US" sz="2800" dirty="0" smtClean="0">
                <a:latin typeface="Times New Roman" pitchFamily="18" charset="0"/>
                <a:cs typeface="Times New Roman" pitchFamily="18" charset="0"/>
              </a:rPr>
              <a:t>The lack of selectivity of mechlorethamine led to attempts to improve on the agent. One rationale was to reduce the reactivity by reducing the nucleophilicity of nitrogen, thereby slowing aziridinium cation formation.</a:t>
            </a:r>
          </a:p>
          <a:p>
            <a:pPr marL="319088" indent="396875" algn="l" rtl="0">
              <a:buNone/>
            </a:pPr>
            <a:r>
              <a:rPr lang="en-US" sz="2800" dirty="0" smtClean="0">
                <a:latin typeface="Times New Roman" pitchFamily="18" charset="0"/>
                <a:cs typeface="Times New Roman" pitchFamily="18" charset="0"/>
              </a:rPr>
              <a:t>   This could be accomplished by replacement of the weakly electron-donating methyl group with groups that were electron withdrawing (-I). This is seen in the case of chlorambucil and melphalan by Attachment of nitrogen to a phenyl ring. </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56792"/>
            <a:ext cx="8964488" cy="4608512"/>
          </a:xfrm>
        </p:spPr>
        <p:txBody>
          <a:bodyPr>
            <a:noAutofit/>
          </a:bodyPr>
          <a:lstStyle/>
          <a:p>
            <a:pPr marL="319088" indent="-44450" algn="just" rtl="0">
              <a:buNone/>
            </a:pPr>
            <a:r>
              <a:rPr lang="en-US" sz="2800" dirty="0">
                <a:latin typeface="Times New Roman" pitchFamily="18" charset="0"/>
                <a:cs typeface="Times New Roman" pitchFamily="18" charset="0"/>
              </a:rPr>
              <a:t>   Reactivity was reduced such that these compounds </a:t>
            </a:r>
            <a:r>
              <a:rPr lang="en-US" sz="2800" dirty="0" smtClean="0">
                <a:latin typeface="Times New Roman" pitchFamily="18" charset="0"/>
                <a:cs typeface="Times New Roman" pitchFamily="18" charset="0"/>
              </a:rPr>
              <a:t>could be </a:t>
            </a:r>
            <a:r>
              <a:rPr lang="en-US" sz="2800" dirty="0">
                <a:latin typeface="Times New Roman" pitchFamily="18" charset="0"/>
                <a:cs typeface="Times New Roman" pitchFamily="18" charset="0"/>
              </a:rPr>
              <a:t>administered orally. In the case </a:t>
            </a:r>
            <a:r>
              <a:rPr lang="en-US" sz="2800" dirty="0" smtClean="0">
                <a:latin typeface="Times New Roman" pitchFamily="18" charset="0"/>
                <a:cs typeface="Times New Roman" pitchFamily="18" charset="0"/>
              </a:rPr>
              <a:t>of melphalan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attachment of </a:t>
            </a:r>
            <a:r>
              <a:rPr lang="en-US" sz="2800" dirty="0">
                <a:latin typeface="Times New Roman" pitchFamily="18" charset="0"/>
                <a:cs typeface="Times New Roman" pitchFamily="18" charset="0"/>
              </a:rPr>
              <a:t>the mustard functionality </a:t>
            </a:r>
            <a:r>
              <a:rPr lang="en-US" sz="2800" dirty="0" smtClean="0">
                <a:latin typeface="Times New Roman" pitchFamily="18" charset="0"/>
                <a:cs typeface="Times New Roman" pitchFamily="18" charset="0"/>
              </a:rPr>
              <a:t>to a phenylalanine </a:t>
            </a:r>
            <a:r>
              <a:rPr lang="en-US" sz="2800" dirty="0">
                <a:latin typeface="Times New Roman" pitchFamily="18" charset="0"/>
                <a:cs typeface="Times New Roman" pitchFamily="18" charset="0"/>
              </a:rPr>
              <a:t>moiety </a:t>
            </a:r>
            <a:r>
              <a:rPr lang="en-US" sz="2800" dirty="0" smtClean="0">
                <a:latin typeface="Times New Roman" pitchFamily="18" charset="0"/>
                <a:cs typeface="Times New Roman" pitchFamily="18" charset="0"/>
              </a:rPr>
              <a:t>was not </a:t>
            </a:r>
            <a:r>
              <a:rPr lang="en-US" sz="2800" dirty="0">
                <a:latin typeface="Times New Roman" pitchFamily="18" charset="0"/>
                <a:cs typeface="Times New Roman" pitchFamily="18" charset="0"/>
              </a:rPr>
              <a:t>only an attempt to reduce reactivity but also an </a:t>
            </a:r>
            <a:r>
              <a:rPr lang="en-US" sz="2800" dirty="0" smtClean="0">
                <a:latin typeface="Times New Roman" pitchFamily="18" charset="0"/>
                <a:cs typeface="Times New Roman" pitchFamily="18" charset="0"/>
              </a:rPr>
              <a:t>attempt to </a:t>
            </a:r>
            <a:r>
              <a:rPr lang="en-US" sz="2800" dirty="0">
                <a:latin typeface="Times New Roman" pitchFamily="18" charset="0"/>
                <a:cs typeface="Times New Roman" pitchFamily="18" charset="0"/>
              </a:rPr>
              <a:t>increase entry into cancer cells by utilization of </a:t>
            </a:r>
            <a:r>
              <a:rPr lang="en-US" sz="2800" dirty="0" smtClean="0">
                <a:latin typeface="Times New Roman" pitchFamily="18" charset="0"/>
                <a:cs typeface="Times New Roman" pitchFamily="18" charset="0"/>
              </a:rPr>
              <a:t>carrier mediated uptake. </a:t>
            </a:r>
          </a:p>
          <a:p>
            <a:pPr marL="319088" indent="-44450" algn="just" rtl="0">
              <a:buNone/>
            </a:pPr>
            <a:r>
              <a:rPr lang="en-US" sz="2800" dirty="0" smtClean="0">
                <a:latin typeface="Times New Roman" pitchFamily="18" charset="0"/>
                <a:cs typeface="Times New Roman" pitchFamily="18" charset="0"/>
              </a:rPr>
              <a:t>    Melphalan </a:t>
            </a:r>
            <a:r>
              <a:rPr lang="en-US" sz="2800" dirty="0">
                <a:latin typeface="Times New Roman" pitchFamily="18" charset="0"/>
                <a:cs typeface="Times New Roman" pitchFamily="18" charset="0"/>
              </a:rPr>
              <a:t>was found to utilize </a:t>
            </a:r>
            <a:r>
              <a:rPr lang="en-US" sz="2800" dirty="0" smtClean="0">
                <a:latin typeface="Times New Roman" pitchFamily="18" charset="0"/>
                <a:cs typeface="Times New Roman" pitchFamily="18" charset="0"/>
              </a:rPr>
              <a:t>active transport </a:t>
            </a:r>
            <a:r>
              <a:rPr lang="en-US" sz="2800" dirty="0">
                <a:latin typeface="Times New Roman" pitchFamily="18" charset="0"/>
                <a:cs typeface="Times New Roman" pitchFamily="18" charset="0"/>
              </a:rPr>
              <a:t>to gain entry into cells, but selective uptake </a:t>
            </a:r>
            <a:r>
              <a:rPr lang="en-US" sz="2800" dirty="0" smtClean="0">
                <a:latin typeface="Times New Roman" pitchFamily="18" charset="0"/>
                <a:cs typeface="Times New Roman" pitchFamily="18" charset="0"/>
              </a:rPr>
              <a:t>by cancer </a:t>
            </a:r>
            <a:r>
              <a:rPr lang="en-US" sz="2800" dirty="0">
                <a:latin typeface="Times New Roman" pitchFamily="18" charset="0"/>
                <a:cs typeface="Times New Roman" pitchFamily="18" charset="0"/>
              </a:rPr>
              <a:t>cells has not been demonstrated</a:t>
            </a:r>
            <a:endParaRPr lang="ar-IQ"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5616" y="116632"/>
            <a:ext cx="705678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solidFill>
                  <a:schemeClr val="accent2"/>
                </a:solidFill>
                <a:latin typeface="Times New Roman" pitchFamily="18" charset="0"/>
                <a:cs typeface="Times New Roman" pitchFamily="18" charset="0"/>
              </a:rPr>
              <a:t>Cyclophosphamide and Ifosfamide</a:t>
            </a:r>
            <a:endParaRPr lang="ar-IQ"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12648" y="1600200"/>
            <a:ext cx="8153400" cy="2404864"/>
          </a:xfrm>
        </p:spPr>
        <p:txBody>
          <a:bodyPr/>
          <a:lstStyle/>
          <a:p>
            <a:pPr marL="319088" indent="396875" algn="just" rtl="0">
              <a:buNone/>
            </a:pPr>
            <a:r>
              <a:rPr lang="en-US" sz="2800" dirty="0" smtClean="0">
                <a:latin typeface="Times New Roman" pitchFamily="18" charset="0"/>
                <a:cs typeface="Times New Roman" pitchFamily="18" charset="0"/>
              </a:rPr>
              <a:t>Attachment of more highly electron-withdrawing functionalities was utilized in the case of cyclophosphamide and ifosfamide. In these cases, aziridinium cation formation is not possible until the electron-withdrawing function has been altered</a:t>
            </a:r>
            <a:r>
              <a:rPr lang="en-US" dirty="0" smtClean="0">
                <a:latin typeface="Times New Roman" pitchFamily="18" charset="0"/>
                <a:cs typeface="Times New Roman" pitchFamily="18" charset="0"/>
              </a:rPr>
              <a:t>.</a:t>
            </a:r>
            <a:endParaRPr lang="ar-IQ" dirty="0" smtClean="0">
              <a:latin typeface="Times New Roman" pitchFamily="18" charset="0"/>
              <a:cs typeface="Times New Roman" pitchFamily="18" charset="0"/>
            </a:endParaRPr>
          </a:p>
          <a:p>
            <a:endParaRPr lang="ar-IQ" dirty="0"/>
          </a:p>
        </p:txBody>
      </p:sp>
      <p:pic>
        <p:nvPicPr>
          <p:cNvPr id="614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16483" t="25240" r="10989" b="31733"/>
          <a:stretch/>
        </p:blipFill>
        <p:spPr bwMode="auto">
          <a:xfrm>
            <a:off x="1547664" y="3933056"/>
            <a:ext cx="6336704" cy="2410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600200"/>
            <a:ext cx="8280920" cy="4495800"/>
          </a:xfrm>
        </p:spPr>
        <p:txBody>
          <a:bodyPr>
            <a:normAutofit/>
          </a:bodyPr>
          <a:lstStyle/>
          <a:p>
            <a:pPr marL="319088" indent="306388" algn="just" rtl="0">
              <a:buNone/>
            </a:pPr>
            <a:r>
              <a:rPr lang="en-US" sz="2800" dirty="0" smtClean="0">
                <a:latin typeface="Times New Roman" pitchFamily="18" charset="0"/>
                <a:cs typeface="Times New Roman" pitchFamily="18" charset="0"/>
              </a:rPr>
              <a:t>The drug could be selectively activated in cancer cells because they were believed to contain high levels of phosphoramidase enzymes. This would remove the electron-withdrawing phosphoryl function and allow aziridine formation to occur</a:t>
            </a:r>
            <a:r>
              <a:rPr lang="en-US" dirty="0" smtClean="0"/>
              <a:t>.</a:t>
            </a:r>
          </a:p>
          <a:p>
            <a:pPr marL="319088" indent="396875" algn="just" rtl="0">
              <a:buNone/>
            </a:pPr>
            <a:r>
              <a:rPr lang="en-US" dirty="0" smtClean="0"/>
              <a:t> </a:t>
            </a:r>
            <a:r>
              <a:rPr lang="en-US" sz="2800" dirty="0" smtClean="0">
                <a:latin typeface="Times New Roman" pitchFamily="18" charset="0"/>
                <a:cs typeface="Times New Roman" pitchFamily="18" charset="0"/>
              </a:rPr>
              <a:t>The drug was activated by cytochrome P450 (CYP) isozymes CYP2B6 and CYP3A4/5 to give a </a:t>
            </a:r>
            <a:r>
              <a:rPr lang="en-US" sz="2800" dirty="0" err="1" smtClean="0">
                <a:latin typeface="Times New Roman" pitchFamily="18" charset="0"/>
                <a:cs typeface="Times New Roman" pitchFamily="18" charset="0"/>
              </a:rPr>
              <a:t>carbinolamine</a:t>
            </a:r>
            <a:r>
              <a:rPr lang="en-US" sz="2800" dirty="0" smtClean="0">
                <a:latin typeface="Times New Roman" pitchFamily="18" charset="0"/>
                <a:cs typeface="Times New Roman" pitchFamily="18" charset="0"/>
              </a:rPr>
              <a:t> that could undergo ring opening to give the aldehyde.</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600200"/>
            <a:ext cx="8208912" cy="4495800"/>
          </a:xfrm>
        </p:spPr>
        <p:txBody>
          <a:bodyPr>
            <a:normAutofit/>
          </a:bodyPr>
          <a:lstStyle/>
          <a:p>
            <a:pPr marL="319088" indent="396875" algn="just" rtl="0">
              <a:buNone/>
            </a:pPr>
            <a:r>
              <a:rPr lang="en-US" sz="2800" dirty="0" smtClean="0">
                <a:latin typeface="Times New Roman" pitchFamily="18" charset="0"/>
                <a:cs typeface="Times New Roman" pitchFamily="18" charset="0"/>
              </a:rPr>
              <a:t>The increased acidity of the aldehyde -hydrogen facilitates a retro-Michael decomposition The ionized phosphoramide is now electron-releasing via induction and allows aziridinium cation formation to proceed. </a:t>
            </a:r>
          </a:p>
          <a:p>
            <a:pPr marL="319088" indent="396875" algn="just" rtl="0">
              <a:buNone/>
            </a:pPr>
            <a:r>
              <a:rPr lang="en-US" sz="2800" dirty="0" smtClean="0">
                <a:latin typeface="Times New Roman" pitchFamily="18" charset="0"/>
                <a:cs typeface="Times New Roman" pitchFamily="18" charset="0"/>
              </a:rPr>
              <a:t>To </a:t>
            </a:r>
            <a:r>
              <a:rPr lang="en-US" sz="2800" dirty="0">
                <a:latin typeface="Times New Roman" pitchFamily="18" charset="0"/>
                <a:cs typeface="Times New Roman" pitchFamily="18" charset="0"/>
              </a:rPr>
              <a:t>decrease the incidence of kidney and bladder toxicity, the sulfhydryl (MSH) containing agent mesna may be administered and functions to react with the electrophilic species that may be present in the kidney.</a:t>
            </a:r>
          </a:p>
          <a:p>
            <a:pPr marL="319088" indent="396875" algn="just" rtl="0">
              <a:buNone/>
            </a:pPr>
            <a:endParaRPr lang="en-US" sz="2800" dirty="0" smtClean="0">
              <a:latin typeface="Times New Roman" pitchFamily="18" charset="0"/>
              <a:cs typeface="Times New Roman" pitchFamily="18" charset="0"/>
            </a:endParaRPr>
          </a:p>
          <a:p>
            <a:pPr marL="319088" indent="396875" algn="just" rtl="0">
              <a:buNone/>
            </a:pPr>
            <a:endParaRPr lang="ar-IQ" sz="2800" dirty="0" smtClean="0">
              <a:latin typeface="Times New Roman" pitchFamily="18" charset="0"/>
              <a:cs typeface="Times New Roman" pitchFamily="18" charset="0"/>
            </a:endParaRPr>
          </a:p>
          <a:p>
            <a:pPr marL="319088" indent="396875" algn="l" rtl="0">
              <a:buNone/>
            </a:pPr>
            <a:endParaRPr lang="en-US" sz="2800" dirty="0" smtClean="0">
              <a:latin typeface="Times New Roman" pitchFamily="18" charset="0"/>
              <a:cs typeface="Times New Roman" pitchFamily="18" charset="0"/>
            </a:endParaRPr>
          </a:p>
          <a:p>
            <a:pPr marL="319088" indent="396875" algn="l" rtl="0">
              <a:buNone/>
            </a:pP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10811" t="8861" r="12613" b="16217"/>
          <a:stretch/>
        </p:blipFill>
        <p:spPr bwMode="auto">
          <a:xfrm>
            <a:off x="827584" y="1556792"/>
            <a:ext cx="7200800" cy="5112568"/>
          </a:xfrm>
          <a:prstGeom prst="rect">
            <a:avLst/>
          </a:prstGeom>
          <a:noFill/>
          <a:ln w="9525">
            <a:noFill/>
            <a:miter lim="800000"/>
            <a:headEnd/>
            <a:tailEnd/>
          </a:ln>
        </p:spPr>
      </p:pic>
      <p:sp>
        <p:nvSpPr>
          <p:cNvPr id="2" name="Rectangle 1"/>
          <p:cNvSpPr/>
          <p:nvPr/>
        </p:nvSpPr>
        <p:spPr>
          <a:xfrm>
            <a:off x="467544" y="260648"/>
            <a:ext cx="8676456" cy="523220"/>
          </a:xfrm>
          <a:prstGeom prst="rect">
            <a:avLst/>
          </a:prstGeom>
        </p:spPr>
        <p:txBody>
          <a:bodyPr wrap="square">
            <a:spAutoFit/>
          </a:bodyPr>
          <a:lstStyle/>
          <a:p>
            <a:pPr algn="l" rtl="0"/>
            <a:r>
              <a:rPr lang="en-US" sz="2800" dirty="0">
                <a:latin typeface="Times New Roman" pitchFamily="18" charset="0"/>
                <a:cs typeface="Times New Roman" pitchFamily="18" charset="0"/>
              </a:rPr>
              <a:t>Metabolic and chemical activation </a:t>
            </a:r>
            <a:r>
              <a:rPr lang="en-US" sz="2800" dirty="0" smtClean="0">
                <a:latin typeface="Times New Roman" pitchFamily="18" charset="0"/>
                <a:cs typeface="Times New Roman" pitchFamily="18" charset="0"/>
              </a:rPr>
              <a:t>of cyclophosphamide</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rotWithShape="1">
          <a:blip r:embed="rId2" cstate="print"/>
          <a:srcRect l="7339" t="7891" r="9174" b="14138"/>
          <a:stretch/>
        </p:blipFill>
        <p:spPr bwMode="auto">
          <a:xfrm>
            <a:off x="0" y="1556792"/>
            <a:ext cx="8892480" cy="5112567"/>
          </a:xfrm>
          <a:prstGeom prst="rect">
            <a:avLst/>
          </a:prstGeom>
          <a:noFill/>
          <a:ln w="9525">
            <a:noFill/>
            <a:miter lim="800000"/>
            <a:headEnd/>
            <a:tailEnd/>
          </a:ln>
        </p:spPr>
      </p:pic>
      <p:sp>
        <p:nvSpPr>
          <p:cNvPr id="2" name="Rectangle 1"/>
          <p:cNvSpPr/>
          <p:nvPr/>
        </p:nvSpPr>
        <p:spPr>
          <a:xfrm>
            <a:off x="323528" y="332656"/>
            <a:ext cx="8136904" cy="523220"/>
          </a:xfrm>
          <a:prstGeom prst="rect">
            <a:avLst/>
          </a:prstGeom>
        </p:spPr>
        <p:txBody>
          <a:bodyPr wrap="square">
            <a:spAutoFit/>
          </a:bodyPr>
          <a:lstStyle/>
          <a:p>
            <a:pPr algn="l" rtl="0"/>
            <a:r>
              <a:rPr lang="en-US" sz="2800" dirty="0">
                <a:latin typeface="Times New Roman" pitchFamily="18" charset="0"/>
                <a:cs typeface="Times New Roman" pitchFamily="18" charset="0"/>
              </a:rPr>
              <a:t>Detoxification of cyclophosphamide by mesna</a:t>
            </a:r>
            <a:r>
              <a:rPr lang="en-US" dirty="0"/>
              <a:t>.</a:t>
            </a: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600200"/>
            <a:ext cx="8280920" cy="4853136"/>
          </a:xfrm>
        </p:spPr>
        <p:txBody>
          <a:bodyPr>
            <a:normAutofit fontScale="92500" lnSpcReduction="20000"/>
          </a:bodyPr>
          <a:lstStyle/>
          <a:p>
            <a:pPr marL="319088" indent="396875" algn="just" rtl="0">
              <a:buNone/>
            </a:pPr>
            <a:r>
              <a:rPr lang="en-US" sz="2800" dirty="0" smtClean="0">
                <a:latin typeface="Times New Roman" pitchFamily="18" charset="0"/>
                <a:cs typeface="Times New Roman" pitchFamily="18" charset="0"/>
              </a:rPr>
              <a:t>The ability of drugs to kill cancer cells is generally believed to be because of their ability to induce the process of  apoptosis. In high-dose therapy, cell death may occur by necrosis but this is also toxic to the patient. In a general sense the anti neoplastics target DNA or the process of DNA replication and stimulate apoptosis but the exact mechanisms by which this stimulation occurs are not known with certainty.</a:t>
            </a:r>
          </a:p>
          <a:p>
            <a:pPr marL="319088" indent="396875" algn="just" rtl="0">
              <a:buNone/>
            </a:pPr>
            <a:r>
              <a:rPr lang="en-US" sz="2800" dirty="0" smtClean="0">
                <a:latin typeface="Times New Roman" pitchFamily="18" charset="0"/>
                <a:cs typeface="Times New Roman" pitchFamily="18" charset="0"/>
              </a:rPr>
              <a:t>The effectiveness of the agents is reduced in cells where apoptosis fails to occur properly, and this is a property of many cancer cells. Normal cells with fully functioning </a:t>
            </a:r>
            <a:r>
              <a:rPr lang="en-US" sz="3300" dirty="0" smtClean="0">
                <a:latin typeface="Times New Roman" pitchFamily="18" charset="0"/>
                <a:cs typeface="Times New Roman" pitchFamily="18" charset="0"/>
              </a:rPr>
              <a:t>apoptotic mechanisms may then become susceptible to the action of the anti neoplastics increasing the toxicity of the agents.</a:t>
            </a:r>
            <a:endParaRPr lang="ar-IQ" sz="3300" dirty="0">
              <a:latin typeface="Times New Roman" pitchFamily="18" charset="0"/>
              <a:cs typeface="Times New Roman" pitchFamily="18" charset="0"/>
            </a:endParaRPr>
          </a:p>
        </p:txBody>
      </p:sp>
      <p:sp>
        <p:nvSpPr>
          <p:cNvPr id="2" name="Rectangle 1"/>
          <p:cNvSpPr/>
          <p:nvPr/>
        </p:nvSpPr>
        <p:spPr>
          <a:xfrm>
            <a:off x="755576" y="332656"/>
            <a:ext cx="5328591" cy="646331"/>
          </a:xfrm>
          <a:prstGeom prst="rect">
            <a:avLst/>
          </a:prstGeom>
        </p:spPr>
        <p:txBody>
          <a:bodyPr wrap="square">
            <a:spAutoFit/>
          </a:bodyPr>
          <a:lstStyle/>
          <a:p>
            <a:pPr algn="l" rtl="0"/>
            <a:r>
              <a:rPr lang="en-US" sz="3600" dirty="0">
                <a:solidFill>
                  <a:schemeClr val="accent2"/>
                </a:solidFill>
                <a:latin typeface="Times New Roman" pitchFamily="18" charset="0"/>
                <a:cs typeface="Times New Roman" pitchFamily="18" charset="0"/>
              </a:rPr>
              <a:t>Anticancer drugs</a:t>
            </a:r>
            <a:endParaRPr lang="ar-IQ" sz="36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600200"/>
            <a:ext cx="8514528" cy="4495800"/>
          </a:xfrm>
        </p:spPr>
        <p:txBody>
          <a:bodyPr>
            <a:noAutofit/>
          </a:bodyPr>
          <a:lstStyle/>
          <a:p>
            <a:pPr marL="319088" indent="396875" algn="just" rtl="0">
              <a:buNone/>
            </a:pPr>
            <a:r>
              <a:rPr lang="en-US" sz="2800" dirty="0" smtClean="0">
                <a:latin typeface="Times New Roman" pitchFamily="18" charset="0"/>
                <a:cs typeface="Times New Roman" pitchFamily="18" charset="0"/>
              </a:rPr>
              <a:t>there are differences in the metabolism and activity of the agents. Both are administered as racemic mixtures as a result of the presence of a chiral phosphorus atom. </a:t>
            </a:r>
          </a:p>
          <a:p>
            <a:pPr marL="319088" indent="396875" algn="just" rtl="0">
              <a:buNone/>
            </a:pPr>
            <a:r>
              <a:rPr lang="en-US" sz="2800" dirty="0" smtClean="0">
                <a:latin typeface="Times New Roman" pitchFamily="18" charset="0"/>
                <a:cs typeface="Times New Roman" pitchFamily="18" charset="0"/>
              </a:rPr>
              <a:t>There appears to be little difference in the metabolic fate of the R- and S-isomers of cyclophosphamide, but in the case of ifosfamide, the R-isomer is converted to the required 4-hydroxy-ifosfamide 2 to 3 times faster than the </a:t>
            </a:r>
            <a:r>
              <a:rPr lang="en-US" sz="2800" i="1" dirty="0" smtClean="0">
                <a:latin typeface="Times New Roman" pitchFamily="18" charset="0"/>
                <a:cs typeface="Times New Roman" pitchFamily="18" charset="0"/>
              </a:rPr>
              <a:t>S-isomer.</a:t>
            </a:r>
            <a:r>
              <a:rPr lang="en-US" sz="2800" dirty="0" smtClean="0">
                <a:latin typeface="Times New Roman" pitchFamily="18" charset="0"/>
                <a:cs typeface="Times New Roman" pitchFamily="18" charset="0"/>
              </a:rPr>
              <a:t>.</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0200"/>
            <a:ext cx="8964488" cy="4925144"/>
          </a:xfrm>
        </p:spPr>
        <p:txBody>
          <a:bodyPr>
            <a:noAutofit/>
          </a:bodyPr>
          <a:lstStyle/>
          <a:p>
            <a:pPr marL="319088" indent="396875" algn="just" rtl="0">
              <a:buNone/>
            </a:pPr>
            <a:r>
              <a:rPr lang="en-US" sz="2800" dirty="0" smtClean="0">
                <a:latin typeface="Times New Roman" pitchFamily="18" charset="0"/>
                <a:cs typeface="Times New Roman" pitchFamily="18" charset="0"/>
              </a:rPr>
              <a:t>The S-isomer undergoes preferential oxidation of the side chain to give N-</a:t>
            </a:r>
            <a:r>
              <a:rPr lang="en-US" sz="2800" dirty="0" err="1" smtClean="0">
                <a:latin typeface="Times New Roman" pitchFamily="18" charset="0"/>
                <a:cs typeface="Times New Roman" pitchFamily="18" charset="0"/>
              </a:rPr>
              <a:t>dechloroethylation</a:t>
            </a:r>
            <a:r>
              <a:rPr lang="en-US" sz="2800" dirty="0" smtClean="0">
                <a:latin typeface="Times New Roman" pitchFamily="18" charset="0"/>
                <a:cs typeface="Times New Roman" pitchFamily="18" charset="0"/>
              </a:rPr>
              <a:t>, which removes the ability of the   agent to cross-link DNA and also produces the neurotoxic and urotoxic </a:t>
            </a:r>
            <a:r>
              <a:rPr lang="en-US" sz="2800" dirty="0" err="1" smtClean="0">
                <a:latin typeface="Times New Roman" pitchFamily="18" charset="0"/>
                <a:cs typeface="Times New Roman" pitchFamily="18" charset="0"/>
              </a:rPr>
              <a:t>chloroacetaldehyde</a:t>
            </a:r>
            <a:r>
              <a:rPr lang="en-US" sz="2800" dirty="0" smtClean="0">
                <a:latin typeface="Times New Roman" pitchFamily="18" charset="0"/>
                <a:cs typeface="Times New Roman" pitchFamily="18" charset="0"/>
              </a:rPr>
              <a:t>. </a:t>
            </a:r>
          </a:p>
          <a:p>
            <a:pPr marL="319088" indent="396875" algn="just" rtl="0">
              <a:buNone/>
            </a:pPr>
            <a:r>
              <a:rPr lang="en-US" sz="2800" dirty="0" smtClean="0">
                <a:latin typeface="Times New Roman" pitchFamily="18" charset="0"/>
                <a:cs typeface="Times New Roman" pitchFamily="18" charset="0"/>
              </a:rPr>
              <a:t>An additional difference between cyclophosphamide and ifosfamide is the larger alkylating species that ultimately results after metabolic activation of </a:t>
            </a:r>
            <a:r>
              <a:rPr lang="en-US" sz="2800" dirty="0" err="1" smtClean="0">
                <a:latin typeface="Times New Roman" pitchFamily="18" charset="0"/>
                <a:cs typeface="Times New Roman" pitchFamily="18" charset="0"/>
              </a:rPr>
              <a:t>ifosfamide</a:t>
            </a:r>
            <a:r>
              <a:rPr lang="en-US" sz="2800" dirty="0">
                <a:latin typeface="Times New Roman" pitchFamily="18" charset="0"/>
                <a:cs typeface="Times New Roman" pitchFamily="18" charset="0"/>
              </a:rPr>
              <a:t>. This results in the reactive form of </a:t>
            </a:r>
            <a:r>
              <a:rPr lang="en-US" sz="2800" dirty="0" err="1">
                <a:latin typeface="Times New Roman" pitchFamily="18" charset="0"/>
                <a:cs typeface="Times New Roman" pitchFamily="18" charset="0"/>
              </a:rPr>
              <a:t>ifosfamide</a:t>
            </a:r>
            <a:r>
              <a:rPr lang="en-US" sz="2800" dirty="0">
                <a:latin typeface="Times New Roman" pitchFamily="18" charset="0"/>
                <a:cs typeface="Times New Roman" pitchFamily="18" charset="0"/>
              </a:rPr>
              <a:t> having a higher affinity for DNA than the analogous form of cyclophosphamide and differences in the </a:t>
            </a:r>
            <a:r>
              <a:rPr lang="en-US" sz="2800" dirty="0" err="1">
                <a:latin typeface="Times New Roman" pitchFamily="18" charset="0"/>
                <a:cs typeface="Times New Roman" pitchFamily="18" charset="0"/>
              </a:rPr>
              <a:t>interstrand</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intrastrand</a:t>
            </a:r>
            <a:r>
              <a:rPr lang="en-US" sz="2800" dirty="0">
                <a:latin typeface="Times New Roman" pitchFamily="18" charset="0"/>
                <a:cs typeface="Times New Roman" pitchFamily="18" charset="0"/>
              </a:rPr>
              <a:t> links that ultimately result. </a:t>
            </a:r>
            <a:endParaRPr lang="en-US" sz="2800" dirty="0" smtClean="0">
              <a:latin typeface="Times New Roman" pitchFamily="18" charset="0"/>
              <a:cs typeface="Times New Roman" pitchFamily="18" charset="0"/>
            </a:endParaRPr>
          </a:p>
          <a:p>
            <a:pPr algn="just" rtl="0">
              <a:buNone/>
            </a:pPr>
            <a:r>
              <a:rPr lang="en-US" sz="2800" dirty="0" smtClean="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latin typeface="Times New Roman" pitchFamily="18" charset="0"/>
                <a:cs typeface="Times New Roman" pitchFamily="18" charset="0"/>
              </a:rPr>
              <a:t>Organoplatinum compounds</a:t>
            </a:r>
            <a:endParaRPr lang="ar-IQ"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marL="319088" indent="396875" algn="just" rtl="0">
              <a:buNone/>
            </a:pPr>
            <a:r>
              <a:rPr lang="en-US" sz="2800" dirty="0" smtClean="0">
                <a:latin typeface="Times New Roman" pitchFamily="18" charset="0"/>
                <a:cs typeface="Times New Roman" pitchFamily="18" charset="0"/>
              </a:rPr>
              <a:t>There are several organometallic compounds based on platinum that play a central role in many cancer treatment protocols. The first of these, cisplatin</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Less reactive</a:t>
            </a:r>
            <a:r>
              <a:rPr lang="en-US" dirty="0" smtClean="0"/>
              <a:t> </a:t>
            </a:r>
            <a:r>
              <a:rPr lang="en-US" sz="2800" dirty="0" smtClean="0">
                <a:latin typeface="Times New Roman" pitchFamily="18" charset="0"/>
                <a:cs typeface="Times New Roman" pitchFamily="18" charset="0"/>
              </a:rPr>
              <a:t>platinum compounds such as carboplatin and oxaliplatin in which the leaving group was incorporated into a chelate.</a:t>
            </a:r>
            <a:r>
              <a:rPr lang="en-US" sz="2800" dirty="0" smtClean="0"/>
              <a:t> </a:t>
            </a:r>
            <a:r>
              <a:rPr lang="en-US" sz="2800" dirty="0" smtClean="0">
                <a:latin typeface="Times New Roman" pitchFamily="18" charset="0"/>
                <a:cs typeface="Times New Roman" pitchFamily="18" charset="0"/>
              </a:rPr>
              <a:t>satraplatin is currently in clinical trials. One advantage of these agents is the possibility of oral administration.</a:t>
            </a:r>
          </a:p>
          <a:p>
            <a:pPr marL="319088" indent="396875" algn="just" rtl="0">
              <a:buNone/>
            </a:pPr>
            <a:r>
              <a:rPr lang="en-US" sz="2800" dirty="0" smtClean="0">
                <a:latin typeface="Times New Roman" pitchFamily="18" charset="0"/>
                <a:cs typeface="Times New Roman" pitchFamily="18" charset="0"/>
              </a:rPr>
              <a:t>Satraplatin has shown similar activity when given orally to that of cisplatin given by injection.</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9935" t="19990" r="11931" b="28409"/>
          <a:stretch/>
        </p:blipFill>
        <p:spPr bwMode="auto">
          <a:xfrm>
            <a:off x="467544" y="2132856"/>
            <a:ext cx="8280920" cy="2880320"/>
          </a:xfrm>
          <a:prstGeom prst="rect">
            <a:avLst/>
          </a:prstGeom>
          <a:noFill/>
          <a:ln w="9525">
            <a:noFill/>
            <a:miter lim="800000"/>
            <a:headEnd/>
            <a:tailEnd/>
          </a:ln>
        </p:spPr>
      </p:pic>
      <p:sp>
        <p:nvSpPr>
          <p:cNvPr id="2" name="Rectangle 1"/>
          <p:cNvSpPr/>
          <p:nvPr/>
        </p:nvSpPr>
        <p:spPr>
          <a:xfrm>
            <a:off x="251521" y="548680"/>
            <a:ext cx="6480720" cy="523220"/>
          </a:xfrm>
          <a:prstGeom prst="rect">
            <a:avLst/>
          </a:prstGeom>
        </p:spPr>
        <p:txBody>
          <a:bodyPr wrap="square">
            <a:spAutoFit/>
          </a:bodyPr>
          <a:lstStyle/>
          <a:p>
            <a:pPr algn="l" rtl="0"/>
            <a:r>
              <a:rPr lang="en-US" sz="2800" dirty="0">
                <a:latin typeface="Times New Roman" pitchFamily="18" charset="0"/>
                <a:cs typeface="Times New Roman" pitchFamily="18" charset="0"/>
              </a:rPr>
              <a:t>Platinum-containing </a:t>
            </a:r>
            <a:r>
              <a:rPr lang="en-US" sz="2800" dirty="0" smtClean="0">
                <a:latin typeface="Times New Roman" pitchFamily="18" charset="0"/>
                <a:cs typeface="Times New Roman" pitchFamily="18" charset="0"/>
              </a:rPr>
              <a:t>anti neoplastics</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
          </p:nvPr>
        </p:nvPicPr>
        <p:blipFill rotWithShape="1">
          <a:blip r:embed="rId2" cstate="print"/>
          <a:srcRect l="10029" t="10377" r="10332" b="30246"/>
          <a:stretch/>
        </p:blipFill>
        <p:spPr bwMode="auto">
          <a:xfrm>
            <a:off x="251520" y="1556792"/>
            <a:ext cx="8424936" cy="4280128"/>
          </a:xfrm>
          <a:prstGeom prst="rect">
            <a:avLst/>
          </a:prstGeom>
          <a:noFill/>
          <a:ln w="9525">
            <a:noFill/>
            <a:miter lim="800000"/>
            <a:headEnd/>
            <a:tailEnd/>
          </a:ln>
        </p:spPr>
      </p:pic>
      <p:sp>
        <p:nvSpPr>
          <p:cNvPr id="2" name="Rectangle 1"/>
          <p:cNvSpPr/>
          <p:nvPr/>
        </p:nvSpPr>
        <p:spPr>
          <a:xfrm>
            <a:off x="395536" y="332657"/>
            <a:ext cx="8424936" cy="954107"/>
          </a:xfrm>
          <a:prstGeom prst="rect">
            <a:avLst/>
          </a:prstGeom>
        </p:spPr>
        <p:txBody>
          <a:bodyPr wrap="square">
            <a:spAutoFit/>
          </a:bodyPr>
          <a:lstStyle/>
          <a:p>
            <a:pPr algn="l" rtl="0"/>
            <a:r>
              <a:rPr lang="en-US" sz="2800" dirty="0">
                <a:latin typeface="Times New Roman" pitchFamily="18" charset="0"/>
                <a:cs typeface="Times New Roman" pitchFamily="18" charset="0"/>
              </a:rPr>
              <a:t>Mechanism of cisplatin activation and formation of DNA adducts</a:t>
            </a:r>
            <a:r>
              <a:rPr lang="en-US" dirty="0"/>
              <a:t>.</a:t>
            </a:r>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Nitrosoureas</a:t>
            </a:r>
            <a:endParaRPr lang="ar-IQ"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179511" y="1628800"/>
            <a:ext cx="8856983" cy="4855840"/>
          </a:xfrm>
        </p:spPr>
        <p:txBody>
          <a:bodyPr>
            <a:normAutofit/>
          </a:bodyPr>
          <a:lstStyle/>
          <a:p>
            <a:pPr marL="319088" indent="396875" algn="just" rtl="0">
              <a:buNone/>
            </a:pPr>
            <a:r>
              <a:rPr lang="en-US" sz="2800" dirty="0" smtClean="0">
                <a:latin typeface="Times New Roman" pitchFamily="18" charset="0"/>
                <a:cs typeface="Times New Roman" pitchFamily="18" charset="0"/>
              </a:rPr>
              <a:t>Compound was based on the idea that its chemical</a:t>
            </a:r>
          </a:p>
          <a:p>
            <a:pPr algn="just" rtl="0">
              <a:buNone/>
            </a:pPr>
            <a:r>
              <a:rPr lang="en-US" sz="2800" dirty="0" smtClean="0">
                <a:latin typeface="Times New Roman" pitchFamily="18" charset="0"/>
                <a:cs typeface="Times New Roman" pitchFamily="18" charset="0"/>
              </a:rPr>
              <a:t>    decomposition was leading to the formation of diazomethane </a:t>
            </a:r>
            <a:r>
              <a:rPr lang="en-US" sz="2800" dirty="0" smtClean="0">
                <a:solidFill>
                  <a:srgbClr val="FF0000"/>
                </a:solidFill>
                <a:latin typeface="Times New Roman" pitchFamily="18" charset="0"/>
                <a:cs typeface="Times New Roman" pitchFamily="18" charset="0"/>
              </a:rPr>
              <a:t>(CH</a:t>
            </a:r>
            <a:r>
              <a:rPr lang="en-US" sz="20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N</a:t>
            </a:r>
            <a:r>
              <a:rPr lang="en-US" sz="20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and subsequent </a:t>
            </a:r>
            <a:r>
              <a:rPr lang="en-US" sz="2800" dirty="0" smtClean="0">
                <a:solidFill>
                  <a:srgbClr val="0070C0"/>
                </a:solidFill>
                <a:latin typeface="Times New Roman" pitchFamily="18" charset="0"/>
                <a:cs typeface="Times New Roman" pitchFamily="18" charset="0"/>
              </a:rPr>
              <a:t>alkylation of DNA, </a:t>
            </a:r>
            <a:r>
              <a:rPr lang="en-US" sz="2800" dirty="0" smtClean="0">
                <a:latin typeface="Times New Roman" pitchFamily="18" charset="0"/>
                <a:cs typeface="Times New Roman" pitchFamily="18" charset="0"/>
              </a:rPr>
              <a:t>this led to the nitrosoureas, where it was found that activity could be enhanced by attachment of a 2-haloethyl  substituent to both nitrogens</a:t>
            </a:r>
            <a:endParaRPr lang="ar-IQ" sz="2800"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cstate="print"/>
          <a:srcRect l="11232" t="19004" r="10582" b="26764"/>
          <a:stretch/>
        </p:blipFill>
        <p:spPr bwMode="auto">
          <a:xfrm>
            <a:off x="827585" y="4437112"/>
            <a:ext cx="7632848" cy="2009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600200"/>
            <a:ext cx="8370512" cy="5069160"/>
          </a:xfrm>
        </p:spPr>
        <p:txBody>
          <a:bodyPr>
            <a:noAutofit/>
          </a:bodyPr>
          <a:lstStyle/>
          <a:p>
            <a:pPr marL="319088" indent="396875" algn="just" rtl="0">
              <a:buNone/>
            </a:pPr>
            <a:r>
              <a:rPr lang="en-US" sz="2800" dirty="0" smtClean="0">
                <a:latin typeface="Times New Roman" pitchFamily="18" charset="0"/>
                <a:cs typeface="Times New Roman" pitchFamily="18" charset="0"/>
              </a:rPr>
              <a:t>These compounds are reasonably stable at pH  4.5 but undergo both acid and base catalyzed decomposition at lower and higher pH, respectively. </a:t>
            </a:r>
          </a:p>
          <a:p>
            <a:pPr marL="319088" indent="396875" algn="just" rtl="0">
              <a:buNone/>
            </a:pPr>
            <a:r>
              <a:rPr lang="en-US" sz="2800" dirty="0" smtClean="0">
                <a:latin typeface="Times New Roman" pitchFamily="18" charset="0"/>
                <a:cs typeface="Times New Roman" pitchFamily="18" charset="0"/>
              </a:rPr>
              <a:t>There are several pathways of </a:t>
            </a:r>
            <a:r>
              <a:rPr lang="en-US" sz="2800" dirty="0" smtClean="0">
                <a:solidFill>
                  <a:srgbClr val="FF0000"/>
                </a:solidFill>
                <a:latin typeface="Times New Roman" pitchFamily="18" charset="0"/>
                <a:cs typeface="Times New Roman" pitchFamily="18" charset="0"/>
              </a:rPr>
              <a:t>decomposition</a:t>
            </a:r>
            <a:r>
              <a:rPr lang="en-US" sz="2800" dirty="0" smtClean="0">
                <a:latin typeface="Times New Roman" pitchFamily="18" charset="0"/>
                <a:cs typeface="Times New Roman" pitchFamily="18" charset="0"/>
              </a:rPr>
              <a:t> that are possible for these compounds, but the one that appears to be most important for alkylation of DNA involves: </a:t>
            </a:r>
          </a:p>
          <a:p>
            <a:pPr marL="319088" indent="396875" algn="just" rtl="0">
              <a:buNone/>
            </a:pPr>
            <a:r>
              <a:rPr lang="en-US" sz="2800" dirty="0" smtClean="0">
                <a:latin typeface="Times New Roman" pitchFamily="18" charset="0"/>
                <a:cs typeface="Times New Roman" pitchFamily="18" charset="0"/>
              </a:rPr>
              <a:t>Abstraction of the NH proton, which is relatively acidic (pKa  8–9).</a:t>
            </a:r>
          </a:p>
          <a:p>
            <a:pPr marL="319088" indent="396875" algn="just" rtl="0">
              <a:buNone/>
            </a:pPr>
            <a:r>
              <a:rPr lang="en-US" sz="2800" dirty="0" smtClean="0">
                <a:latin typeface="Times New Roman" pitchFamily="18" charset="0"/>
                <a:cs typeface="Times New Roman" pitchFamily="18" charset="0"/>
              </a:rPr>
              <a:t>Rearrangement to give an isocyanate and a diazohydroxide.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319088" indent="396875" algn="just" rtl="0">
              <a:buNone/>
            </a:pPr>
            <a:r>
              <a:rPr lang="en-US" sz="2800" dirty="0" smtClean="0">
                <a:latin typeface="Times New Roman" pitchFamily="18" charset="0"/>
                <a:cs typeface="Times New Roman" pitchFamily="18" charset="0"/>
              </a:rPr>
              <a:t>The diazohydroxide, upon protonation followed by loss of water, yields a diazo species that decomposes to a reactive carbocation.</a:t>
            </a:r>
          </a:p>
          <a:p>
            <a:pPr algn="just" rtl="0">
              <a:buNone/>
            </a:pPr>
            <a:r>
              <a:rPr lang="en-US" sz="2800" dirty="0" smtClean="0">
                <a:latin typeface="Times New Roman" pitchFamily="18" charset="0"/>
                <a:cs typeface="Times New Roman" pitchFamily="18" charset="0"/>
              </a:rPr>
              <a:t>        The isocyanate functions to carbamylate proteins and RNA, whereas the carbocation is believed to be the agent responsible for DNA alkylation. </a:t>
            </a:r>
          </a:p>
          <a:p>
            <a:pPr marL="319088" indent="396875" algn="l" rtl="0">
              <a:buNone/>
            </a:pPr>
            <a:endParaRPr lang="ar-IQ" sz="2800" dirty="0" smtClean="0">
              <a:latin typeface="Times New Roman" pitchFamily="18" charset="0"/>
              <a:cs typeface="Times New Roman" pitchFamily="18" charset="0"/>
            </a:endParaRPr>
          </a:p>
          <a:p>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800" dirty="0" smtClean="0">
                <a:solidFill>
                  <a:schemeClr val="accent2">
                    <a:lumMod val="75000"/>
                  </a:schemeClr>
                </a:solidFill>
                <a:latin typeface="Times New Roman" pitchFamily="18" charset="0"/>
                <a:cs typeface="Times New Roman" pitchFamily="18" charset="0"/>
              </a:rPr>
              <a:t>Nitrosoureas: Pathways of decomposition </a:t>
            </a:r>
            <a:r>
              <a:rPr lang="en-US" sz="2800" dirty="0" smtClean="0">
                <a:solidFill>
                  <a:schemeClr val="accent2">
                    <a:lumMod val="75000"/>
                  </a:schemeClr>
                </a:solidFill>
                <a:latin typeface="Times New Roman" pitchFamily="18" charset="0"/>
                <a:cs typeface="Times New Roman" pitchFamily="18" charset="0"/>
              </a:rPr>
              <a:t>and </a:t>
            </a:r>
            <a:r>
              <a:rPr lang="en-US" sz="2800" dirty="0">
                <a:solidFill>
                  <a:schemeClr val="accent2">
                    <a:lumMod val="75000"/>
                  </a:schemeClr>
                </a:solidFill>
                <a:latin typeface="Times New Roman" pitchFamily="18" charset="0"/>
                <a:cs typeface="Times New Roman" pitchFamily="18" charset="0"/>
              </a:rPr>
              <a:t>DNA </a:t>
            </a:r>
            <a:r>
              <a:rPr lang="en-US" sz="2800" dirty="0" smtClean="0">
                <a:solidFill>
                  <a:schemeClr val="accent2">
                    <a:lumMod val="75000"/>
                  </a:schemeClr>
                </a:solidFill>
                <a:latin typeface="Times New Roman" pitchFamily="18" charset="0"/>
                <a:cs typeface="Times New Roman" pitchFamily="18" charset="0"/>
              </a:rPr>
              <a:t>alkylation</a:t>
            </a:r>
            <a:endParaRPr lang="ar-IQ" sz="2800" dirty="0">
              <a:solidFill>
                <a:schemeClr val="accent2">
                  <a:lumMod val="75000"/>
                </a:schemeClr>
              </a:solidFill>
              <a:latin typeface="Times New Roman" pitchFamily="18" charset="0"/>
              <a:cs typeface="Times New Roman" pitchFamily="18" charset="0"/>
            </a:endParaRPr>
          </a:p>
        </p:txBody>
      </p:sp>
      <p:pic>
        <p:nvPicPr>
          <p:cNvPr id="4" name="Picture 2"/>
          <p:cNvPicPr>
            <a:picLocks noGrp="1" noChangeAspect="1" noChangeArrowheads="1"/>
          </p:cNvPicPr>
          <p:nvPr>
            <p:ph sz="quarter" idx="1"/>
          </p:nvPr>
        </p:nvPicPr>
        <p:blipFill rotWithShape="1">
          <a:blip r:embed="rId2" cstate="print"/>
          <a:srcRect l="8365" t="13853" r="9881" b="20990"/>
          <a:stretch/>
        </p:blipFill>
        <p:spPr bwMode="auto">
          <a:xfrm>
            <a:off x="107504" y="1556792"/>
            <a:ext cx="9036495" cy="4661128"/>
          </a:xfrm>
          <a:prstGeom prst="rect">
            <a:avLst/>
          </a:prstGeom>
          <a:noFill/>
          <a:ln w="9525">
            <a:noFill/>
            <a:miter lim="800000"/>
            <a:headEnd/>
            <a:tailEnd/>
          </a:ln>
        </p:spPr>
      </p:pic>
    </p:spTree>
    <p:extLst>
      <p:ext uri="{BB962C8B-B14F-4D97-AF65-F5344CB8AC3E}">
        <p14:creationId xmlns:p14="http://schemas.microsoft.com/office/powerpoint/2010/main" val="2538741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600200"/>
            <a:ext cx="8442520" cy="4495800"/>
          </a:xfrm>
        </p:spPr>
        <p:txBody>
          <a:bodyPr>
            <a:normAutofit/>
          </a:bodyPr>
          <a:lstStyle/>
          <a:p>
            <a:pPr marL="319088" indent="396875" algn="l" rtl="0">
              <a:buNone/>
            </a:pPr>
            <a:r>
              <a:rPr lang="en-US" sz="2800" dirty="0">
                <a:latin typeface="Times New Roman" pitchFamily="18" charset="0"/>
                <a:cs typeface="Times New Roman" pitchFamily="18" charset="0"/>
              </a:rPr>
              <a:t>Detoxification pathways of the nitrosoureas are also possible and can play a role in resistance to this group of agents.</a:t>
            </a:r>
          </a:p>
          <a:p>
            <a:pPr marL="319088" indent="396875" algn="l" rtl="0">
              <a:buNone/>
            </a:pPr>
            <a:r>
              <a:rPr lang="en-US" sz="2800" dirty="0" smtClean="0">
                <a:latin typeface="Times New Roman" pitchFamily="18" charset="0"/>
                <a:cs typeface="Times New Roman" pitchFamily="18" charset="0"/>
              </a:rPr>
              <a:t>The first of these involves dechlorination, which is facilitated by CYP  participation.</a:t>
            </a:r>
          </a:p>
          <a:p>
            <a:pPr algn="l" rtl="0">
              <a:buNone/>
            </a:pPr>
            <a:r>
              <a:rPr lang="en-US" sz="2800" dirty="0" smtClean="0">
                <a:latin typeface="Times New Roman" pitchFamily="18" charset="0"/>
                <a:cs typeface="Times New Roman" pitchFamily="18" charset="0"/>
              </a:rPr>
              <a:t>        The second route involves denitrosation,</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t>  </a:t>
            </a:r>
            <a:r>
              <a:rPr lang="en-US" b="1" dirty="0" smtClean="0">
                <a:solidFill>
                  <a:schemeClr val="accent2"/>
                </a:solidFill>
              </a:rPr>
              <a:t>Drug classes</a:t>
            </a:r>
            <a:endParaRPr lang="ar-IQ" dirty="0">
              <a:solidFill>
                <a:schemeClr val="accent2"/>
              </a:solidFill>
            </a:endParaRPr>
          </a:p>
        </p:txBody>
      </p:sp>
      <p:sp>
        <p:nvSpPr>
          <p:cNvPr id="3" name="Content Placeholder 2"/>
          <p:cNvSpPr>
            <a:spLocks noGrp="1"/>
          </p:cNvSpPr>
          <p:nvPr>
            <p:ph sz="quarter" idx="1"/>
          </p:nvPr>
        </p:nvSpPr>
        <p:spPr/>
        <p:txBody>
          <a:bodyPr>
            <a:normAutofit/>
          </a:bodyPr>
          <a:lstStyle/>
          <a:p>
            <a:pPr algn="l" rtl="0">
              <a:buNone/>
            </a:pPr>
            <a:r>
              <a:rPr lang="en-US" sz="3200" b="1" dirty="0" smtClean="0">
                <a:latin typeface="Times New Roman" pitchFamily="18" charset="0"/>
                <a:cs typeface="Times New Roman" pitchFamily="18" charset="0"/>
              </a:rPr>
              <a:t>1.Alkylating Agents:</a:t>
            </a:r>
          </a:p>
          <a:p>
            <a:pPr marL="319088" indent="396875" algn="just" rtl="0">
              <a:buNone/>
            </a:pPr>
            <a:r>
              <a:rPr lang="en-US" sz="2800" dirty="0" smtClean="0">
                <a:latin typeface="Times New Roman" pitchFamily="18" charset="0"/>
                <a:cs typeface="Times New Roman" pitchFamily="18" charset="0"/>
              </a:rPr>
              <a:t>The alkylating agents are a class of drugs that are capable of forming covalent bonds with important biomolecules. The major targets of drug action are nucleophilic groups present on DNA (especially the </a:t>
            </a:r>
            <a:r>
              <a:rPr lang="en-US" sz="2800" dirty="0" smtClean="0">
                <a:solidFill>
                  <a:srgbClr val="FF0000"/>
                </a:solidFill>
                <a:latin typeface="Times New Roman" pitchFamily="18" charset="0"/>
                <a:cs typeface="Times New Roman" pitchFamily="18" charset="0"/>
              </a:rPr>
              <a:t>7-position of guanine</a:t>
            </a:r>
            <a:r>
              <a:rPr lang="en-US" sz="2800" dirty="0" smtClean="0">
                <a:latin typeface="Times New Roman" pitchFamily="18" charset="0"/>
                <a:cs typeface="Times New Roman" pitchFamily="18" charset="0"/>
              </a:rPr>
              <a:t>); however, proteins and RNA among others may also be alkylated</a:t>
            </a:r>
            <a:r>
              <a:rPr lang="en-US" sz="2800" dirty="0" smtClean="0"/>
              <a:t>.</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8600"/>
            <a:ext cx="8298504" cy="990600"/>
          </a:xfrm>
        </p:spPr>
        <p:txBody>
          <a:bodyPr>
            <a:noAutofit/>
          </a:bodyPr>
          <a:lstStyle/>
          <a:p>
            <a:pPr rtl="0"/>
            <a:r>
              <a:rPr lang="en-US" sz="3600" dirty="0">
                <a:solidFill>
                  <a:schemeClr val="accent2"/>
                </a:solidFill>
                <a:latin typeface="Times New Roman" pitchFamily="18" charset="0"/>
                <a:cs typeface="Times New Roman" pitchFamily="18" charset="0"/>
              </a:rPr>
              <a:t>Detoxification pathways of </a:t>
            </a:r>
            <a:r>
              <a:rPr lang="en-US" sz="3600" dirty="0" smtClean="0">
                <a:solidFill>
                  <a:schemeClr val="accent2"/>
                </a:solidFill>
                <a:latin typeface="Times New Roman" pitchFamily="18" charset="0"/>
                <a:cs typeface="Times New Roman" pitchFamily="18" charset="0"/>
              </a:rPr>
              <a:t>the nitrosoureas</a:t>
            </a:r>
            <a:endParaRPr lang="ar-IQ" sz="3600" dirty="0">
              <a:solidFill>
                <a:schemeClr val="accent2"/>
              </a:solidFill>
              <a:latin typeface="Times New Roman" pitchFamily="18" charset="0"/>
              <a:cs typeface="Times New Roman" pitchFamily="18" charset="0"/>
            </a:endParaRPr>
          </a:p>
        </p:txBody>
      </p:sp>
      <p:pic>
        <p:nvPicPr>
          <p:cNvPr id="4" name="Picture 2"/>
          <p:cNvPicPr>
            <a:picLocks noGrp="1" noChangeAspect="1" noChangeArrowheads="1"/>
          </p:cNvPicPr>
          <p:nvPr>
            <p:ph sz="quarter" idx="1"/>
          </p:nvPr>
        </p:nvPicPr>
        <p:blipFill rotWithShape="1">
          <a:blip r:embed="rId2" cstate="print"/>
          <a:srcRect l="11304" t="13561" r="10435" b="22340"/>
          <a:stretch/>
        </p:blipFill>
        <p:spPr bwMode="auto">
          <a:xfrm>
            <a:off x="107504" y="1556792"/>
            <a:ext cx="8424935" cy="3761968"/>
          </a:xfrm>
          <a:prstGeom prst="rect">
            <a:avLst/>
          </a:prstGeom>
          <a:noFill/>
          <a:ln w="9525">
            <a:noFill/>
            <a:miter lim="800000"/>
            <a:headEnd/>
            <a:tailEnd/>
          </a:ln>
        </p:spPr>
      </p:pic>
    </p:spTree>
    <p:extLst>
      <p:ext uri="{BB962C8B-B14F-4D97-AF65-F5344CB8AC3E}">
        <p14:creationId xmlns:p14="http://schemas.microsoft.com/office/powerpoint/2010/main" val="833256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chemeClr val="accent2"/>
                </a:solidFill>
              </a:rPr>
              <a:t>2.</a:t>
            </a:r>
            <a:r>
              <a:rPr lang="en-US" b="1" dirty="0" smtClean="0">
                <a:solidFill>
                  <a:schemeClr val="accent2"/>
                </a:solidFill>
                <a:latin typeface="Times New Roman" pitchFamily="18" charset="0"/>
                <a:cs typeface="Times New Roman" pitchFamily="18" charset="0"/>
              </a:rPr>
              <a:t>Antimetabolites </a:t>
            </a:r>
            <a:r>
              <a:rPr lang="en-US" b="1" dirty="0" smtClean="0">
                <a:solidFill>
                  <a:schemeClr val="accent2"/>
                </a:solidFill>
              </a:rPr>
              <a:t> </a:t>
            </a:r>
            <a:endParaRPr lang="ar-IQ" dirty="0">
              <a:solidFill>
                <a:schemeClr val="accent2"/>
              </a:solidFill>
            </a:endParaRPr>
          </a:p>
        </p:txBody>
      </p:sp>
      <p:sp>
        <p:nvSpPr>
          <p:cNvPr id="3" name="Content Placeholder 2"/>
          <p:cNvSpPr>
            <a:spLocks noGrp="1"/>
          </p:cNvSpPr>
          <p:nvPr>
            <p:ph sz="quarter" idx="1"/>
          </p:nvPr>
        </p:nvSpPr>
        <p:spPr>
          <a:xfrm>
            <a:off x="323528" y="1600200"/>
            <a:ext cx="8442520" cy="4495800"/>
          </a:xfrm>
        </p:spPr>
        <p:txBody>
          <a:bodyPr>
            <a:normAutofit/>
          </a:bodyPr>
          <a:lstStyle/>
          <a:p>
            <a:pPr marL="319088" indent="396875" algn="just" rtl="0">
              <a:buNone/>
            </a:pPr>
            <a:r>
              <a:rPr lang="en-US" sz="2800" dirty="0" smtClean="0">
                <a:latin typeface="Times New Roman" pitchFamily="18" charset="0"/>
                <a:cs typeface="Times New Roman" pitchFamily="18" charset="0"/>
              </a:rPr>
              <a:t>Most antimetabolites are effective cancer chemotherapeutic agents via interaction with the biosynthesis of nucleic acids.</a:t>
            </a:r>
          </a:p>
          <a:p>
            <a:pPr marL="319088" indent="396875" algn="just" rtl="0">
              <a:buNone/>
            </a:pPr>
            <a:r>
              <a:rPr lang="en-US" sz="2800" dirty="0" smtClean="0">
                <a:latin typeface="Times New Roman" pitchFamily="18" charset="0"/>
                <a:cs typeface="Times New Roman" pitchFamily="18" charset="0"/>
              </a:rPr>
              <a:t>Therefore, several of the useful drugs used in antimetabolite therapy are </a:t>
            </a:r>
            <a:r>
              <a:rPr lang="en-US" sz="2800" dirty="0" smtClean="0">
                <a:solidFill>
                  <a:srgbClr val="FF0000"/>
                </a:solidFill>
                <a:latin typeface="Times New Roman" pitchFamily="18" charset="0"/>
                <a:cs typeface="Times New Roman" pitchFamily="18" charset="0"/>
              </a:rPr>
              <a:t>purines, pyrimidines, folates, and related compounds.</a:t>
            </a:r>
          </a:p>
          <a:p>
            <a:pPr marL="319088" indent="396875" algn="just" rtl="0">
              <a:buNone/>
            </a:pPr>
            <a:r>
              <a:rPr lang="en-US" sz="2800" dirty="0" smtClean="0">
                <a:latin typeface="Times New Roman" pitchFamily="18" charset="0"/>
                <a:cs typeface="Times New Roman" pitchFamily="18" charset="0"/>
              </a:rPr>
              <a:t>The antimetabolite drugs may exert their effects by several individual mechanisms involving </a:t>
            </a:r>
            <a:r>
              <a:rPr lang="en-US" sz="2800" dirty="0" smtClean="0">
                <a:solidFill>
                  <a:srgbClr val="0070C0"/>
                </a:solidFill>
                <a:latin typeface="Times New Roman" pitchFamily="18" charset="0"/>
                <a:cs typeface="Times New Roman" pitchFamily="18" charset="0"/>
              </a:rPr>
              <a:t>enzyme inhibition at active, allosteric, or related sites.</a:t>
            </a:r>
            <a:endParaRPr lang="ar-IQ" sz="28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600200"/>
            <a:ext cx="8442520" cy="4495800"/>
          </a:xfrm>
        </p:spPr>
        <p:txBody>
          <a:bodyPr>
            <a:normAutofit/>
          </a:bodyPr>
          <a:lstStyle/>
          <a:p>
            <a:pPr marL="776288" indent="-457200" algn="just" rtl="0">
              <a:buFont typeface="Wingdings" pitchFamily="2" charset="2"/>
              <a:buChar char="Ø"/>
            </a:pPr>
            <a:r>
              <a:rPr lang="en-US" sz="2800" dirty="0" smtClean="0">
                <a:latin typeface="Times New Roman" pitchFamily="18" charset="0"/>
                <a:cs typeface="Times New Roman" pitchFamily="18" charset="0"/>
              </a:rPr>
              <a:t>The purine and pyrimidine </a:t>
            </a:r>
            <a:r>
              <a:rPr lang="en-US" sz="2800" dirty="0" smtClean="0">
                <a:solidFill>
                  <a:srgbClr val="0070C0"/>
                </a:solidFill>
                <a:latin typeface="Times New Roman" pitchFamily="18" charset="0"/>
                <a:cs typeface="Times New Roman" pitchFamily="18" charset="0"/>
              </a:rPr>
              <a:t>antimetabolites</a:t>
            </a:r>
            <a:r>
              <a:rPr lang="en-US" sz="2800" dirty="0" smtClean="0">
                <a:latin typeface="Times New Roman" pitchFamily="18" charset="0"/>
                <a:cs typeface="Times New Roman" pitchFamily="18" charset="0"/>
              </a:rPr>
              <a:t> are often compounds </a:t>
            </a:r>
            <a:r>
              <a:rPr lang="en-US" sz="2800" dirty="0" smtClean="0">
                <a:solidFill>
                  <a:srgbClr val="FF0000"/>
                </a:solidFill>
                <a:latin typeface="Times New Roman" pitchFamily="18" charset="0"/>
                <a:cs typeface="Times New Roman" pitchFamily="18" charset="0"/>
              </a:rPr>
              <a:t>incorporated into nucleic acids </a:t>
            </a:r>
            <a:r>
              <a:rPr lang="en-US" sz="2800" dirty="0" smtClean="0">
                <a:latin typeface="Times New Roman" pitchFamily="18" charset="0"/>
                <a:cs typeface="Times New Roman" pitchFamily="18" charset="0"/>
              </a:rPr>
              <a:t>and the nucleic acid polymers (DNA, RNA, etc.).</a:t>
            </a:r>
          </a:p>
          <a:p>
            <a:pPr marL="776288" indent="-457200" algn="just" rtl="0">
              <a:buFont typeface="Wingdings" pitchFamily="2" charset="2"/>
              <a:buChar char="Ø"/>
            </a:pPr>
            <a:r>
              <a:rPr lang="en-US" sz="2800" dirty="0" smtClean="0">
                <a:latin typeface="Times New Roman" pitchFamily="18" charset="0"/>
                <a:cs typeface="Times New Roman" pitchFamily="18" charset="0"/>
              </a:rPr>
              <a:t> The </a:t>
            </a:r>
            <a:r>
              <a:rPr lang="en-US" sz="2800" dirty="0" smtClean="0">
                <a:solidFill>
                  <a:srgbClr val="0070C0"/>
                </a:solidFill>
                <a:latin typeface="Times New Roman" pitchFamily="18" charset="0"/>
                <a:cs typeface="Times New Roman" pitchFamily="18" charset="0"/>
              </a:rPr>
              <a:t>antifolates</a:t>
            </a:r>
            <a:r>
              <a:rPr lang="en-US" sz="2800" dirty="0" smtClean="0">
                <a:latin typeface="Times New Roman" pitchFamily="18" charset="0"/>
                <a:cs typeface="Times New Roman" pitchFamily="18" charset="0"/>
              </a:rPr>
              <a:t> are compounds designed to interact at </a:t>
            </a:r>
            <a:r>
              <a:rPr lang="en-US" sz="2800" dirty="0" smtClean="0">
                <a:solidFill>
                  <a:srgbClr val="FF0000"/>
                </a:solidFill>
                <a:latin typeface="Times New Roman" pitchFamily="18" charset="0"/>
                <a:cs typeface="Times New Roman" pitchFamily="18" charset="0"/>
              </a:rPr>
              <a:t>cofactor sites for enzymes </a:t>
            </a:r>
            <a:r>
              <a:rPr lang="en-US" sz="2800" dirty="0" smtClean="0">
                <a:latin typeface="Times New Roman" pitchFamily="18" charset="0"/>
                <a:cs typeface="Times New Roman" pitchFamily="18" charset="0"/>
              </a:rPr>
              <a:t>involved in the biosynthesis of nucleic acid bases.</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chemeClr val="accent2"/>
                </a:solidFill>
                <a:latin typeface="Times New Roman" pitchFamily="18" charset="0"/>
                <a:cs typeface="Times New Roman" pitchFamily="18" charset="0"/>
              </a:rPr>
              <a:t>A. Pyrimidine Drugs</a:t>
            </a:r>
            <a:endParaRPr lang="ar-IQ"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23528" y="1484784"/>
            <a:ext cx="8442520" cy="5040560"/>
          </a:xfrm>
        </p:spPr>
        <p:txBody>
          <a:bodyPr>
            <a:noAutofit/>
          </a:bodyPr>
          <a:lstStyle/>
          <a:p>
            <a:pPr marL="319088" indent="396875" algn="just" rtl="0">
              <a:buNone/>
            </a:pPr>
            <a:r>
              <a:rPr lang="en-US" sz="2800" dirty="0" smtClean="0">
                <a:latin typeface="Times New Roman" pitchFamily="18" charset="0"/>
                <a:cs typeface="Times New Roman" pitchFamily="18" charset="0"/>
              </a:rPr>
              <a:t>The pyrimidine derivative </a:t>
            </a:r>
            <a:r>
              <a:rPr lang="en-US" sz="2800" dirty="0" smtClean="0">
                <a:solidFill>
                  <a:srgbClr val="FF0000"/>
                </a:solidFill>
                <a:latin typeface="Times New Roman" pitchFamily="18" charset="0"/>
                <a:cs typeface="Times New Roman" pitchFamily="18" charset="0"/>
              </a:rPr>
              <a:t>5-fluorouracil</a:t>
            </a:r>
            <a:r>
              <a:rPr lang="en-US" sz="2800" dirty="0" smtClean="0">
                <a:latin typeface="Times New Roman" pitchFamily="18" charset="0"/>
                <a:cs typeface="Times New Roman" pitchFamily="18" charset="0"/>
              </a:rPr>
              <a:t> (5-FU) was designed to </a:t>
            </a:r>
            <a:r>
              <a:rPr lang="en-US" sz="2800" dirty="0" smtClean="0">
                <a:solidFill>
                  <a:srgbClr val="0070C0"/>
                </a:solidFill>
                <a:latin typeface="Times New Roman" pitchFamily="18" charset="0"/>
                <a:cs typeface="Times New Roman" pitchFamily="18" charset="0"/>
              </a:rPr>
              <a:t>block the conversion of uridine to thymidine.</a:t>
            </a:r>
            <a:r>
              <a:rPr lang="en-US" sz="2800" dirty="0" smtClean="0">
                <a:latin typeface="Times New Roman" pitchFamily="18" charset="0"/>
                <a:cs typeface="Times New Roman" pitchFamily="18" charset="0"/>
              </a:rPr>
              <a:t> </a:t>
            </a:r>
          </a:p>
          <a:p>
            <a:pPr marL="319088" indent="396875" algn="just" rtl="0">
              <a:buNone/>
            </a:pPr>
            <a:r>
              <a:rPr lang="en-US" sz="2800" dirty="0" smtClean="0">
                <a:latin typeface="Times New Roman" pitchFamily="18" charset="0"/>
                <a:cs typeface="Times New Roman" pitchFamily="18" charset="0"/>
              </a:rPr>
              <a:t>The normal biosynthesis of thymidine involves methylation of the 5-position of the pyrimidine ring of uridine. </a:t>
            </a:r>
          </a:p>
          <a:p>
            <a:pPr marL="319088" indent="396875" algn="just" rtl="0">
              <a:buNone/>
            </a:pPr>
            <a:r>
              <a:rPr lang="en-US" sz="2800" dirty="0" smtClean="0">
                <a:latin typeface="Times New Roman" pitchFamily="18" charset="0"/>
                <a:cs typeface="Times New Roman" pitchFamily="18" charset="0"/>
              </a:rPr>
              <a:t>The replacement of the hydrogen at the 5-position of uracil with </a:t>
            </a:r>
            <a:r>
              <a:rPr lang="en-US" sz="2800" dirty="0" smtClean="0">
                <a:solidFill>
                  <a:srgbClr val="C00000"/>
                </a:solidFill>
                <a:latin typeface="Times New Roman" pitchFamily="18" charset="0"/>
                <a:cs typeface="Times New Roman" pitchFamily="18" charset="0"/>
              </a:rPr>
              <a:t>a fluorine </a:t>
            </a:r>
            <a:r>
              <a:rPr lang="en-US" sz="2800" dirty="0" smtClean="0">
                <a:latin typeface="Times New Roman" pitchFamily="18" charset="0"/>
                <a:cs typeface="Times New Roman" pitchFamily="18" charset="0"/>
              </a:rPr>
              <a:t>results in an antimetabolite drug, leading to the formation of a stable covalent ternary complex composed of 5-FU, thymidylate synthase (TS), and cofactor (a tetrahydrofolate species).</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just" rtl="0">
              <a:buNone/>
            </a:pPr>
            <a:r>
              <a:rPr lang="en-US" dirty="0">
                <a:latin typeface="Times New Roman" pitchFamily="18" charset="0"/>
                <a:cs typeface="Times New Roman" pitchFamily="18" charset="0"/>
              </a:rPr>
              <a:t>The metabolic activation (anabolism) of 5-FU required </a:t>
            </a:r>
            <a:r>
              <a:rPr lang="en-US" dirty="0" smtClean="0">
                <a:latin typeface="Times New Roman" pitchFamily="18" charset="0"/>
                <a:cs typeface="Times New Roman" pitchFamily="18" charset="0"/>
              </a:rPr>
              <a:t>to produce </a:t>
            </a:r>
            <a:r>
              <a:rPr lang="en-US" dirty="0">
                <a:latin typeface="Times New Roman" pitchFamily="18" charset="0"/>
                <a:cs typeface="Times New Roman" pitchFamily="18" charset="0"/>
              </a:rPr>
              <a:t>the anticancer effects accounts for no more than </a:t>
            </a:r>
            <a:r>
              <a:rPr lang="en-US" dirty="0" smtClean="0">
                <a:latin typeface="Times New Roman" pitchFamily="18" charset="0"/>
                <a:cs typeface="Times New Roman" pitchFamily="18" charset="0"/>
              </a:rPr>
              <a:t>20% of </a:t>
            </a:r>
            <a:r>
              <a:rPr lang="en-US" dirty="0">
                <a:latin typeface="Times New Roman" pitchFamily="18" charset="0"/>
                <a:cs typeface="Times New Roman" pitchFamily="18" charset="0"/>
              </a:rPr>
              <a:t>the administered amount of drug in most patients.</a:t>
            </a:r>
          </a:p>
          <a:p>
            <a:pPr marL="0" indent="0" algn="just" rtl="0">
              <a:buNone/>
            </a:pPr>
            <a:r>
              <a:rPr lang="en-US" dirty="0">
                <a:latin typeface="Times New Roman" pitchFamily="18" charset="0"/>
                <a:cs typeface="Times New Roman" pitchFamily="18" charset="0"/>
              </a:rPr>
              <a:t>Catabolic inactivation via the normal pathways for uracil </a:t>
            </a:r>
            <a:r>
              <a:rPr lang="en-US" dirty="0" smtClean="0">
                <a:latin typeface="Times New Roman" pitchFamily="18" charset="0"/>
                <a:cs typeface="Times New Roman" pitchFamily="18" charset="0"/>
              </a:rPr>
              <a:t>consumes the </a:t>
            </a:r>
            <a:r>
              <a:rPr lang="en-US" dirty="0">
                <a:latin typeface="Times New Roman" pitchFamily="18" charset="0"/>
                <a:cs typeface="Times New Roman" pitchFamily="18" charset="0"/>
              </a:rPr>
              <a:t>remaining approximate 80% of the dose. The </a:t>
            </a:r>
            <a:r>
              <a:rPr lang="en-US" dirty="0" smtClean="0">
                <a:latin typeface="Times New Roman" pitchFamily="18" charset="0"/>
                <a:cs typeface="Times New Roman" pitchFamily="18" charset="0"/>
              </a:rPr>
              <a:t>major enzyme </a:t>
            </a:r>
            <a:r>
              <a:rPr lang="en-US" dirty="0">
                <a:latin typeface="Times New Roman" pitchFamily="18" charset="0"/>
                <a:cs typeface="Times New Roman" pitchFamily="18" charset="0"/>
              </a:rPr>
              <a:t>of pyrimidine catabolism is </a:t>
            </a:r>
            <a:r>
              <a:rPr lang="en-US" dirty="0" err="1">
                <a:latin typeface="Times New Roman" pitchFamily="18" charset="0"/>
                <a:cs typeface="Times New Roman" pitchFamily="18" charset="0"/>
              </a:rPr>
              <a:t>dihydropyrimidine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dehydrogenase (DPD</a:t>
            </a:r>
            <a:r>
              <a:rPr lang="en-US" dirty="0">
                <a:latin typeface="Times New Roman" pitchFamily="18" charset="0"/>
                <a:cs typeface="Times New Roman" pitchFamily="18" charset="0"/>
              </a:rPr>
              <a:t>), and 5-FU is a substrate for this </a:t>
            </a:r>
            <a:r>
              <a:rPr lang="en-US" dirty="0" smtClean="0">
                <a:latin typeface="Times New Roman" pitchFamily="18" charset="0"/>
                <a:cs typeface="Times New Roman" pitchFamily="18" charset="0"/>
              </a:rPr>
              <a:t>enzyme.</a:t>
            </a: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1442213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600200"/>
            <a:ext cx="8370512" cy="4495800"/>
          </a:xfrm>
        </p:spPr>
        <p:txBody>
          <a:bodyPr>
            <a:normAutofit fontScale="92500"/>
          </a:bodyPr>
          <a:lstStyle/>
          <a:p>
            <a:pPr marL="0" indent="0" algn="just" rtl="0">
              <a:buNone/>
            </a:pPr>
            <a:r>
              <a:rPr lang="en-US" sz="2800" dirty="0" smtClean="0">
                <a:latin typeface="Times New Roman" pitchFamily="18" charset="0"/>
                <a:cs typeface="Times New Roman" pitchFamily="18" charset="0"/>
              </a:rPr>
              <a:t>Uracil </a:t>
            </a:r>
            <a:r>
              <a:rPr lang="en-US" sz="2800" dirty="0">
                <a:latin typeface="Times New Roman" pitchFamily="18" charset="0"/>
                <a:cs typeface="Times New Roman" pitchFamily="18" charset="0"/>
              </a:rPr>
              <a:t>is a substrate for this </a:t>
            </a:r>
            <a:r>
              <a:rPr lang="en-US" sz="2800" dirty="0" smtClean="0">
                <a:latin typeface="Times New Roman" pitchFamily="18" charset="0"/>
                <a:cs typeface="Times New Roman" pitchFamily="18" charset="0"/>
              </a:rPr>
              <a:t>enzyme system </a:t>
            </a:r>
            <a:r>
              <a:rPr lang="en-US" sz="2800" dirty="0">
                <a:latin typeface="Times New Roman" pitchFamily="18" charset="0"/>
                <a:cs typeface="Times New Roman" pitchFamily="18" charset="0"/>
              </a:rPr>
              <a:t>also and has been dosed with 5-FU and 5-FU </a:t>
            </a:r>
            <a:r>
              <a:rPr lang="en-US" sz="2800" dirty="0" smtClean="0">
                <a:latin typeface="Times New Roman" pitchFamily="18" charset="0"/>
                <a:cs typeface="Times New Roman" pitchFamily="18" charset="0"/>
              </a:rPr>
              <a:t>prodrugs in </a:t>
            </a:r>
            <a:r>
              <a:rPr lang="en-US" sz="2800" dirty="0">
                <a:latin typeface="Times New Roman" pitchFamily="18" charset="0"/>
                <a:cs typeface="Times New Roman" pitchFamily="18" charset="0"/>
              </a:rPr>
              <a:t>an attempt to saturate DPD and conserve active </a:t>
            </a:r>
            <a:r>
              <a:rPr lang="en-US" sz="2800" dirty="0" smtClean="0">
                <a:latin typeface="Times New Roman" pitchFamily="18" charset="0"/>
                <a:cs typeface="Times New Roman" pitchFamily="18" charset="0"/>
              </a:rPr>
              <a:t>drug species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0" indent="0" algn="just" rtl="0">
              <a:buNone/>
            </a:pPr>
            <a:r>
              <a:rPr lang="en-US" sz="2800" dirty="0" smtClean="0">
                <a:latin typeface="Times New Roman" pitchFamily="18" charset="0"/>
                <a:cs typeface="Times New Roman" pitchFamily="18" charset="0"/>
              </a:rPr>
              <a:t>Variability </a:t>
            </a:r>
            <a:r>
              <a:rPr lang="en-US" sz="2800" dirty="0">
                <a:latin typeface="Times New Roman" pitchFamily="18" charset="0"/>
                <a:cs typeface="Times New Roman" pitchFamily="18" charset="0"/>
              </a:rPr>
              <a:t>in the levels of DPD activity among </a:t>
            </a:r>
            <a:r>
              <a:rPr lang="en-US" sz="2800" dirty="0" smtClean="0">
                <a:latin typeface="Times New Roman" pitchFamily="18" charset="0"/>
                <a:cs typeface="Times New Roman" pitchFamily="18" charset="0"/>
              </a:rPr>
              <a:t>the patient </a:t>
            </a:r>
            <a:r>
              <a:rPr lang="en-US" sz="2800" dirty="0">
                <a:latin typeface="Times New Roman" pitchFamily="18" charset="0"/>
                <a:cs typeface="Times New Roman" pitchFamily="18" charset="0"/>
              </a:rPr>
              <a:t>population is a major factor in </a:t>
            </a:r>
            <a:r>
              <a:rPr lang="en-US" sz="2800" dirty="0" smtClean="0">
                <a:latin typeface="Times New Roman" pitchFamily="18" charset="0"/>
                <a:cs typeface="Times New Roman" pitchFamily="18" charset="0"/>
              </a:rPr>
              <a:t>the bioavailability </a:t>
            </a:r>
            <a:r>
              <a:rPr lang="en-US" sz="2800" dirty="0">
                <a:latin typeface="Times New Roman" pitchFamily="18" charset="0"/>
                <a:cs typeface="Times New Roman" pitchFamily="18" charset="0"/>
              </a:rPr>
              <a:t>of 5-FU. low bioavailability of 5-FU as a result of the catabolic</a:t>
            </a:r>
          </a:p>
          <a:p>
            <a:pPr marL="0" indent="0" algn="just" rtl="0">
              <a:buNone/>
            </a:pPr>
            <a:r>
              <a:rPr lang="en-US" sz="2800" dirty="0">
                <a:latin typeface="Times New Roman" pitchFamily="18" charset="0"/>
                <a:cs typeface="Times New Roman" pitchFamily="18" charset="0"/>
              </a:rPr>
              <a:t>efficiency of DPD and other enzymes has lead to the </a:t>
            </a:r>
            <a:r>
              <a:rPr lang="en-US" sz="2800" dirty="0" smtClean="0">
                <a:latin typeface="Times New Roman" pitchFamily="18" charset="0"/>
                <a:cs typeface="Times New Roman" pitchFamily="18" charset="0"/>
              </a:rPr>
              <a:t>development of </a:t>
            </a:r>
            <a:r>
              <a:rPr lang="en-US" sz="2800" dirty="0">
                <a:latin typeface="Times New Roman" pitchFamily="18" charset="0"/>
                <a:cs typeface="Times New Roman" pitchFamily="18" charset="0"/>
              </a:rPr>
              <a:t>unique dosing routes and schedules as well as</a:t>
            </a:r>
          </a:p>
          <a:p>
            <a:pPr marL="0" indent="0" algn="just" rtl="0">
              <a:buNone/>
            </a:pPr>
            <a:r>
              <a:rPr lang="en-US" sz="2800" dirty="0">
                <a:latin typeface="Times New Roman" pitchFamily="18" charset="0"/>
                <a:cs typeface="Times New Roman" pitchFamily="18" charset="0"/>
              </a:rPr>
              <a:t>the development of prodrug forms of 5-FU</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74513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776288" indent="-457200" algn="just" rtl="0">
              <a:buFont typeface="Wingdings" pitchFamily="2" charset="2"/>
              <a:buChar char="Ø"/>
            </a:pPr>
            <a:r>
              <a:rPr lang="en-US" sz="2800" dirty="0" smtClean="0">
                <a:latin typeface="Times New Roman" pitchFamily="18" charset="0"/>
                <a:cs typeface="Times New Roman" pitchFamily="18" charset="0"/>
              </a:rPr>
              <a:t>TS is responsible for the reductive methylation of deoxyuridine monophosphate (dUMP) by 5,10-methylenetetrahydrofolate to yield dTMP and dihydrofolate. Because thymine is unique to DNA, the TS enzyme system plays an important role in replication and cell division. </a:t>
            </a:r>
          </a:p>
          <a:p>
            <a:pPr marL="776288" indent="-457200" algn="just" rtl="0">
              <a:buFont typeface="Wingdings" pitchFamily="2" charset="2"/>
              <a:buChar char="Ø"/>
            </a:pPr>
            <a:r>
              <a:rPr lang="en-US" sz="2800" dirty="0" smtClean="0">
                <a:latin typeface="Times New Roman" pitchFamily="18" charset="0"/>
                <a:cs typeface="Times New Roman" pitchFamily="18" charset="0"/>
              </a:rPr>
              <a:t>The tetrahydrofolate cofactor species serves as </a:t>
            </a:r>
            <a:r>
              <a:rPr lang="en-US" sz="2800" dirty="0" smtClean="0">
                <a:solidFill>
                  <a:srgbClr val="FF0000"/>
                </a:solidFill>
                <a:latin typeface="Times New Roman" pitchFamily="18" charset="0"/>
                <a:cs typeface="Times New Roman" pitchFamily="18" charset="0"/>
              </a:rPr>
              <a:t>both the one-carbon donor and the hydride source </a:t>
            </a:r>
            <a:r>
              <a:rPr lang="en-US" sz="2800" dirty="0" smtClean="0">
                <a:latin typeface="Times New Roman" pitchFamily="18" charset="0"/>
                <a:cs typeface="Times New Roman" pitchFamily="18" charset="0"/>
              </a:rPr>
              <a:t>in this system. </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319088" indent="396875" algn="just" rtl="0">
              <a:buNone/>
            </a:pPr>
            <a:r>
              <a:rPr lang="en-US" sz="2800" dirty="0" smtClean="0">
                <a:latin typeface="Times New Roman" pitchFamily="18" charset="0"/>
                <a:cs typeface="Times New Roman" pitchFamily="18" charset="0"/>
              </a:rPr>
              <a:t>The initial step of the process involves the nucleophilic attack by  sulfhydryl group of a cystine residue at the 6-position of dUMP. The resulting enolate adds to the methylene of 5,10- CH2-THF perhaps activated via the very reactive N-5- iminium ion .The iminium ion likely forms at N-5 and only after 5,10-CH2-THF binds to TS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319088" indent="396875" algn="just" rtl="0">
              <a:buNone/>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iminium ion is likely formed at N-5 because it is the more basic of the two nitrogens, whereas N-10 is the better leaving group. </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600200"/>
            <a:ext cx="8442520" cy="5257800"/>
          </a:xfrm>
        </p:spPr>
        <p:txBody>
          <a:bodyPr>
            <a:normAutofit fontScale="92500"/>
          </a:bodyPr>
          <a:lstStyle/>
          <a:p>
            <a:pPr marL="319088" indent="396875" algn="just" rtl="0">
              <a:buNone/>
            </a:pPr>
            <a:r>
              <a:rPr lang="en-US" sz="2800" dirty="0" smtClean="0">
                <a:latin typeface="Times New Roman" pitchFamily="18" charset="0"/>
                <a:cs typeface="Times New Roman" pitchFamily="18" charset="0"/>
              </a:rPr>
              <a:t>The loss of the proton at the 5-position of dUMP and elimination of folate yields the exocyclic methylene uracil species. The final step involves hydride transfer from THF and elimination to yield the enzyme, DHF, and dTMP.</a:t>
            </a:r>
          </a:p>
          <a:p>
            <a:pPr marL="776288" indent="-457200" algn="just" rtl="0">
              <a:buFont typeface="Wingdings" pitchFamily="2" charset="2"/>
              <a:buChar char="q"/>
            </a:pPr>
            <a:r>
              <a:rPr lang="en-US" sz="2800" dirty="0" smtClean="0">
                <a:latin typeface="Times New Roman" pitchFamily="18" charset="0"/>
                <a:cs typeface="Times New Roman" pitchFamily="18" charset="0"/>
              </a:rPr>
              <a:t>Attempts </a:t>
            </a:r>
            <a:r>
              <a:rPr lang="en-US" sz="2800" dirty="0">
                <a:latin typeface="Times New Roman" pitchFamily="18" charset="0"/>
                <a:cs typeface="Times New Roman" pitchFamily="18" charset="0"/>
              </a:rPr>
              <a:t>at </a:t>
            </a:r>
            <a:r>
              <a:rPr lang="en-US" sz="2800" dirty="0">
                <a:solidFill>
                  <a:srgbClr val="FF0000"/>
                </a:solidFill>
                <a:latin typeface="Times New Roman" pitchFamily="18" charset="0"/>
                <a:cs typeface="Times New Roman" pitchFamily="18" charset="0"/>
              </a:rPr>
              <a:t>chemical modification of 5-FU </a:t>
            </a:r>
            <a:r>
              <a:rPr lang="en-US" sz="2800" dirty="0">
                <a:latin typeface="Times New Roman" pitchFamily="18" charset="0"/>
                <a:cs typeface="Times New Roman" pitchFamily="18" charset="0"/>
              </a:rPr>
              <a:t>to protect from catabolic events have produced several </a:t>
            </a:r>
            <a:r>
              <a:rPr lang="en-US" sz="2800" dirty="0">
                <a:solidFill>
                  <a:schemeClr val="accent2">
                    <a:lumMod val="75000"/>
                  </a:schemeClr>
                </a:solidFill>
                <a:latin typeface="Times New Roman" pitchFamily="18" charset="0"/>
                <a:cs typeface="Times New Roman" pitchFamily="18" charset="0"/>
              </a:rPr>
              <a:t>prodrug forms,</a:t>
            </a:r>
            <a:r>
              <a:rPr lang="en-US" sz="2800" dirty="0">
                <a:latin typeface="Times New Roman" pitchFamily="18" charset="0"/>
                <a:cs typeface="Times New Roman" pitchFamily="18" charset="0"/>
              </a:rPr>
              <a:t> which are converted via in vivo metabolic and/or chemical transformation to the parent drug 5-FU. </a:t>
            </a:r>
          </a:p>
          <a:p>
            <a:pPr marL="776288" indent="-457200" algn="just" rtl="0"/>
            <a:r>
              <a:rPr lang="en-US" sz="2800" dirty="0">
                <a:latin typeface="Times New Roman" pitchFamily="18" charset="0"/>
                <a:cs typeface="Times New Roman" pitchFamily="18" charset="0"/>
              </a:rPr>
              <a:t>The </a:t>
            </a:r>
            <a:r>
              <a:rPr lang="en-US" sz="2800" dirty="0">
                <a:solidFill>
                  <a:srgbClr val="0070C0"/>
                </a:solidFill>
                <a:latin typeface="Times New Roman" pitchFamily="18" charset="0"/>
                <a:cs typeface="Times New Roman" pitchFamily="18" charset="0"/>
              </a:rPr>
              <a:t>carbamate derivative of 5-deoxy-5-fluorocytidine </a:t>
            </a:r>
            <a:r>
              <a:rPr lang="en-US" sz="2800" dirty="0">
                <a:latin typeface="Times New Roman" pitchFamily="18" charset="0"/>
                <a:cs typeface="Times New Roman" pitchFamily="18" charset="0"/>
              </a:rPr>
              <a:t>is known as </a:t>
            </a:r>
            <a:r>
              <a:rPr lang="en-US" sz="2800" dirty="0">
                <a:solidFill>
                  <a:srgbClr val="FF0000"/>
                </a:solidFill>
                <a:latin typeface="Times New Roman" pitchFamily="18" charset="0"/>
                <a:cs typeface="Times New Roman" pitchFamily="18" charset="0"/>
              </a:rPr>
              <a:t>capecitabine,</a:t>
            </a:r>
            <a:r>
              <a:rPr lang="en-US" sz="2800" dirty="0">
                <a:latin typeface="Times New Roman" pitchFamily="18" charset="0"/>
                <a:cs typeface="Times New Roman" pitchFamily="18" charset="0"/>
              </a:rPr>
              <a:t> and it is converted to 5-FU through a series of activation steps.</a:t>
            </a:r>
          </a:p>
          <a:p>
            <a:pPr marL="319088" indent="396875" algn="just" rtl="0">
              <a:buNone/>
            </a:pP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3200" dirty="0">
                <a:latin typeface="Times New Roman" pitchFamily="18" charset="0"/>
                <a:cs typeface="Times New Roman" pitchFamily="18" charset="0"/>
              </a:rPr>
              <a:t>Metabolic activation of capecitabine to 5-FU.</a:t>
            </a:r>
            <a:endParaRPr lang="ar-IQ"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903649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73128" y="1782728"/>
            <a:ext cx="2952328" cy="12241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902741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319088" indent="396875" algn="just" rtl="0">
              <a:buNone/>
            </a:pPr>
            <a:r>
              <a:rPr lang="en-US" sz="2800" dirty="0" smtClean="0">
                <a:latin typeface="Times New Roman" pitchFamily="18" charset="0"/>
                <a:cs typeface="Times New Roman" pitchFamily="18" charset="0"/>
              </a:rPr>
              <a:t>Alkylation of DNA is thought to lead to cell death, although the exact mechanism is uncertain. Potential mechanisms of cell death include activation of apoptosis caused by p53 activation and disruption of the template function of DNA.</a:t>
            </a:r>
            <a:r>
              <a:rPr lang="en-US" sz="2800" dirty="0" smtClean="0"/>
              <a:t> </a:t>
            </a:r>
          </a:p>
          <a:p>
            <a:pPr marL="319088" indent="396875" algn="just" rtl="0">
              <a:buNone/>
            </a:pPr>
            <a:r>
              <a:rPr lang="en-US" sz="2800" dirty="0" smtClean="0">
                <a:latin typeface="Times New Roman" pitchFamily="18" charset="0"/>
                <a:cs typeface="Times New Roman" pitchFamily="18" charset="0"/>
              </a:rPr>
              <a:t>The cancer cells have dysfunctional p53 so that even though the cell has been unable to replicate DNA error free, cell death via apoptosis does not occur. Cancer cells may become resistant to the effects of alkylating agents</a:t>
            </a:r>
            <a:r>
              <a:rPr lang="en-US" sz="2800" dirty="0" smtClean="0"/>
              <a:t>.</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776288" indent="-457200" algn="l" rtl="0">
              <a:buFont typeface="Wingdings" pitchFamily="2" charset="2"/>
              <a:buChar char="q"/>
              <a:tabLst>
                <a:tab pos="715963" algn="l"/>
              </a:tabLst>
            </a:pPr>
            <a:r>
              <a:rPr lang="en-US" sz="2800" dirty="0" smtClean="0">
                <a:latin typeface="Times New Roman" pitchFamily="18" charset="0"/>
                <a:cs typeface="Times New Roman" pitchFamily="18" charset="0"/>
              </a:rPr>
              <a:t>The tetrahydrofuran derivative </a:t>
            </a:r>
            <a:r>
              <a:rPr lang="en-US" sz="2800" dirty="0" smtClean="0">
                <a:solidFill>
                  <a:srgbClr val="FF0000"/>
                </a:solidFill>
                <a:latin typeface="Times New Roman" pitchFamily="18" charset="0"/>
                <a:cs typeface="Times New Roman" pitchFamily="18" charset="0"/>
              </a:rPr>
              <a:t>tegafur</a:t>
            </a:r>
            <a:r>
              <a:rPr lang="en-US" sz="2800" dirty="0" smtClean="0">
                <a:latin typeface="Times New Roman" pitchFamily="18" charset="0"/>
                <a:cs typeface="Times New Roman" pitchFamily="18" charset="0"/>
              </a:rPr>
              <a:t> is slowly converted to 5-FU but requires quite high doses to</a:t>
            </a:r>
          </a:p>
          <a:p>
            <a:pPr marL="319088" indent="-44450" algn="l" rtl="0">
              <a:buNone/>
            </a:pPr>
            <a:r>
              <a:rPr lang="en-US" sz="2800" dirty="0" smtClean="0">
                <a:latin typeface="Times New Roman" pitchFamily="18" charset="0"/>
                <a:cs typeface="Times New Roman" pitchFamily="18" charset="0"/>
              </a:rPr>
              <a:t>reach therapeutic plasma concentrations. </a:t>
            </a:r>
          </a:p>
          <a:p>
            <a:pPr marL="731838" indent="-457200" algn="l" rtl="0">
              <a:buFont typeface="Wingdings" pitchFamily="2" charset="2"/>
              <a:buChar char="q"/>
            </a:pPr>
            <a:r>
              <a:rPr lang="en-US" sz="2800" dirty="0" smtClean="0">
                <a:latin typeface="Times New Roman" pitchFamily="18" charset="0"/>
                <a:cs typeface="Times New Roman" pitchFamily="18" charset="0"/>
              </a:rPr>
              <a:t>Esters of the N-hydroxymethyl derivative of tegafur show greater anticancer activity than tegafur.</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chemeClr val="accent2"/>
                </a:solidFill>
                <a:latin typeface="Times New Roman" pitchFamily="18" charset="0"/>
                <a:cs typeface="Times New Roman" pitchFamily="18" charset="0"/>
              </a:rPr>
              <a:t>Pyrimidine Drugs</a:t>
            </a:r>
            <a:endParaRPr lang="ar-IQ" dirty="0">
              <a:solidFill>
                <a:schemeClr val="accent2"/>
              </a:solidFill>
              <a:latin typeface="Times New Roman" pitchFamily="18" charset="0"/>
              <a:cs typeface="Times New Roman" pitchFamily="18" charset="0"/>
            </a:endParaRPr>
          </a:p>
        </p:txBody>
      </p:sp>
      <p:pic>
        <p:nvPicPr>
          <p:cNvPr id="6146" name="Picture 2"/>
          <p:cNvPicPr>
            <a:picLocks noGrp="1" noChangeAspect="1" noChangeArrowheads="1"/>
          </p:cNvPicPr>
          <p:nvPr>
            <p:ph sz="quarter"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11943" t="13646" r="10148" b="15395"/>
          <a:stretch>
            <a:fillRect/>
          </a:stretch>
        </p:blipFill>
        <p:spPr bwMode="auto">
          <a:xfrm>
            <a:off x="395536" y="1772816"/>
            <a:ext cx="8280920"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l="6195" t="7865" r="12389" b="6742"/>
          <a:stretch>
            <a:fillRect/>
          </a:stretch>
        </p:blipFill>
        <p:spPr bwMode="auto">
          <a:xfrm>
            <a:off x="467544" y="188640"/>
            <a:ext cx="8208912"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319088" indent="396875" algn="just" rtl="0">
              <a:buNone/>
            </a:pPr>
            <a:r>
              <a:rPr lang="en-US" sz="2800" dirty="0" smtClean="0">
                <a:latin typeface="Times New Roman" pitchFamily="18" charset="0"/>
                <a:cs typeface="Times New Roman" pitchFamily="18" charset="0"/>
              </a:rPr>
              <a:t>5-Fluorouracil is activated by conversion to the corresponding nucleotide species, 5-fluoro-2-deoxyuridylic acid. </a:t>
            </a:r>
          </a:p>
          <a:p>
            <a:pPr marL="319088" indent="396875" algn="just" rtl="0">
              <a:buNone/>
            </a:pPr>
            <a:r>
              <a:rPr lang="en-US" sz="2800" dirty="0" smtClean="0">
                <a:latin typeface="Times New Roman" pitchFamily="18" charset="0"/>
                <a:cs typeface="Times New Roman" pitchFamily="18" charset="0"/>
              </a:rPr>
              <a:t>The resulting 5-fluoro-2-deoxyuridylic acid is a powerful inhibitor of thymidylate synthetase , the enzyme that converts 2-deoxyuridylic acid to thymidylic acid.</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cstate="print"/>
          <a:srcRect l="10387" t="11095" r="15126" b="14020"/>
          <a:stretch>
            <a:fillRect/>
          </a:stretch>
        </p:blipFill>
        <p:spPr bwMode="auto">
          <a:xfrm>
            <a:off x="395536" y="1628800"/>
            <a:ext cx="8424936"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600200"/>
            <a:ext cx="8442520" cy="4495800"/>
          </a:xfrm>
        </p:spPr>
        <p:txBody>
          <a:bodyPr>
            <a:normAutofit/>
          </a:bodyPr>
          <a:lstStyle/>
          <a:p>
            <a:pPr marL="319088" indent="396875" algn="just" rtl="0">
              <a:buNone/>
            </a:pPr>
            <a:r>
              <a:rPr lang="en-US" sz="2800" dirty="0" smtClean="0">
                <a:latin typeface="Times New Roman" pitchFamily="18" charset="0"/>
                <a:cs typeface="Times New Roman" pitchFamily="18" charset="0"/>
              </a:rPr>
              <a:t>In the inhibiting reaction, the sulfhydryl group of TS adds via conjugate addition to the 6-position of the fluorouracil moiety. The carbon at the 5-position then binds to the methylene group of 5,10-Methylene tetrahydrofolate following initial formation of the more electrophilic form of folate the N-5-iminium ion. </a:t>
            </a:r>
          </a:p>
          <a:p>
            <a:pPr marL="319088" indent="396875" algn="just" rtl="0">
              <a:buNone/>
            </a:pPr>
            <a:r>
              <a:rPr lang="en-US" sz="2800" dirty="0" smtClean="0">
                <a:latin typeface="Times New Roman" pitchFamily="18" charset="0"/>
                <a:cs typeface="Times New Roman" pitchFamily="18" charset="0"/>
              </a:rPr>
              <a:t>In the normal process, this step is followed by the elimination of dihydrofolate from the ternary complex, regeneration of the active enzyme species, and the product thymidine.</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319088" indent="396875" algn="just" rtl="0">
              <a:buNone/>
            </a:pPr>
            <a:r>
              <a:rPr lang="en-US" sz="2800" dirty="0" smtClean="0">
                <a:latin typeface="Times New Roman" pitchFamily="18" charset="0"/>
                <a:cs typeface="Times New Roman" pitchFamily="18" charset="0"/>
              </a:rPr>
              <a:t>Central to this process is the loss of the proton at the 5- position of uracil to form the exocyclic methylene uracil species. </a:t>
            </a:r>
          </a:p>
          <a:p>
            <a:pPr marL="319088" indent="396875" algn="just" rtl="0">
              <a:buNone/>
            </a:pPr>
            <a:r>
              <a:rPr lang="en-US" sz="2800" dirty="0" smtClean="0">
                <a:latin typeface="Times New Roman" pitchFamily="18" charset="0"/>
                <a:cs typeface="Times New Roman" pitchFamily="18" charset="0"/>
              </a:rPr>
              <a:t>The 5-fluorine is stable to elimination, and a terminal product results, involving the enzyme, cofactor, and substrate, all covalently bonded.</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cstate="print"/>
          <a:srcRect l="5357" t="10272" r="12500" b="12120"/>
          <a:stretch>
            <a:fillRect/>
          </a:stretch>
        </p:blipFill>
        <p:spPr bwMode="auto">
          <a:xfrm>
            <a:off x="467544" y="332656"/>
            <a:ext cx="8280920"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ar-IQ" dirty="0" smtClean="0">
                <a:latin typeface="Times New Roman" pitchFamily="18" charset="0"/>
                <a:cs typeface="Times New Roman" pitchFamily="18" charset="0"/>
              </a:rPr>
              <a:t>  </a:t>
            </a:r>
            <a:r>
              <a:rPr lang="en-US" b="1" dirty="0" smtClean="0">
                <a:solidFill>
                  <a:schemeClr val="accent2"/>
                </a:solidFill>
                <a:latin typeface="Times New Roman" pitchFamily="18" charset="0"/>
                <a:cs typeface="Times New Roman" pitchFamily="18" charset="0"/>
              </a:rPr>
              <a:t>Cytarabine and gemcitabine</a:t>
            </a:r>
            <a:endParaRPr lang="ar-IQ" b="1" dirty="0">
              <a:solidFill>
                <a:schemeClr val="accent2"/>
              </a:solidFill>
            </a:endParaRPr>
          </a:p>
        </p:txBody>
      </p:sp>
      <p:sp>
        <p:nvSpPr>
          <p:cNvPr id="3" name="Content Placeholder 2"/>
          <p:cNvSpPr>
            <a:spLocks noGrp="1"/>
          </p:cNvSpPr>
          <p:nvPr>
            <p:ph sz="quarter" idx="1"/>
          </p:nvPr>
        </p:nvSpPr>
        <p:spPr>
          <a:xfrm>
            <a:off x="612648" y="1600200"/>
            <a:ext cx="8153400" cy="4853136"/>
          </a:xfrm>
        </p:spPr>
        <p:txBody>
          <a:bodyPr>
            <a:normAutofit/>
          </a:bodyPr>
          <a:lstStyle/>
          <a:p>
            <a:pPr marL="319088" indent="396875" algn="l" rtl="0">
              <a:buNone/>
            </a:pPr>
            <a:r>
              <a:rPr lang="en-US" sz="2800" dirty="0" smtClean="0">
                <a:latin typeface="Times New Roman" pitchFamily="18" charset="0"/>
                <a:cs typeface="Times New Roman" pitchFamily="18" charset="0"/>
              </a:rPr>
              <a:t>Pyrimidine analogs as antimetabolites for cancer therapy have been developed based on the </a:t>
            </a:r>
            <a:r>
              <a:rPr lang="en-US" sz="2800" dirty="0" smtClean="0">
                <a:solidFill>
                  <a:srgbClr val="0070C0"/>
                </a:solidFill>
                <a:latin typeface="Times New Roman" pitchFamily="18" charset="0"/>
                <a:cs typeface="Times New Roman" pitchFamily="18" charset="0"/>
              </a:rPr>
              <a:t>cytosine structure</a:t>
            </a:r>
            <a:r>
              <a:rPr lang="en-US" sz="2800" dirty="0" smtClean="0">
                <a:latin typeface="Times New Roman" pitchFamily="18" charset="0"/>
                <a:cs typeface="Times New Roman" pitchFamily="18" charset="0"/>
              </a:rPr>
              <a:t> as well. Modification of the normal ribose or deoxyribose moiety has produced useful drug species such as </a:t>
            </a:r>
            <a:r>
              <a:rPr lang="en-US" sz="2800" dirty="0" smtClean="0">
                <a:solidFill>
                  <a:srgbClr val="FF0000"/>
                </a:solidFill>
                <a:latin typeface="Times New Roman" pitchFamily="18" charset="0"/>
                <a:cs typeface="Times New Roman" pitchFamily="18" charset="0"/>
              </a:rPr>
              <a:t>cytarabine (ara-C) </a:t>
            </a:r>
            <a:r>
              <a:rPr lang="en-US" sz="2800" dirty="0" smtClean="0">
                <a:latin typeface="Times New Roman" pitchFamily="18" charset="0"/>
                <a:cs typeface="Times New Roman" pitchFamily="18" charset="0"/>
              </a:rPr>
              <a:t>and </a:t>
            </a:r>
            <a:r>
              <a:rPr lang="en-US" sz="2800" dirty="0" smtClean="0">
                <a:solidFill>
                  <a:srgbClr val="FF0000"/>
                </a:solidFill>
                <a:latin typeface="Times New Roman" pitchFamily="18" charset="0"/>
                <a:cs typeface="Times New Roman" pitchFamily="18" charset="0"/>
              </a:rPr>
              <a:t>gemcitabine</a:t>
            </a:r>
            <a:r>
              <a:rPr lang="en-US" sz="2800" dirty="0" smtClean="0">
                <a:latin typeface="Times New Roman" pitchFamily="18" charset="0"/>
                <a:cs typeface="Times New Roman" pitchFamily="18" charset="0"/>
              </a:rPr>
              <a:t>. Cytosine arabinoside (ara-C or cytarabine) is simply the arabinose sugar instead of ribose, and the only difference in structure is the epimeric hydroxyl group at the 2-position of the pentose sugar.</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600200"/>
            <a:ext cx="8496944" cy="5069160"/>
          </a:xfrm>
        </p:spPr>
        <p:txBody>
          <a:bodyPr>
            <a:normAutofit fontScale="70000" lnSpcReduction="20000"/>
          </a:bodyPr>
          <a:lstStyle/>
          <a:p>
            <a:pPr marL="319088" indent="396875" algn="just" rtl="0">
              <a:buNone/>
            </a:pPr>
            <a:r>
              <a:rPr lang="en-US" sz="4000" dirty="0" smtClean="0">
                <a:latin typeface="Times New Roman" pitchFamily="18" charset="0"/>
                <a:cs typeface="Times New Roman" pitchFamily="18" charset="0"/>
              </a:rPr>
              <a:t>Mechanism of action may include a slowing of the DNA chain elongation reaction via DNA polymerase or cellular inefficiencies in DNA processing or repair after incorporation. </a:t>
            </a:r>
          </a:p>
          <a:p>
            <a:pPr marL="319088" indent="396875" algn="just" rtl="0">
              <a:buNone/>
            </a:pPr>
            <a:r>
              <a:rPr lang="en-US" sz="4000" dirty="0" smtClean="0">
                <a:solidFill>
                  <a:srgbClr val="FF0000"/>
                </a:solidFill>
                <a:latin typeface="Times New Roman" pitchFamily="18" charset="0"/>
                <a:cs typeface="Times New Roman" pitchFamily="18" charset="0"/>
              </a:rPr>
              <a:t>Gemcitabine</a:t>
            </a:r>
            <a:r>
              <a:rPr lang="en-US" sz="4000" dirty="0" smtClean="0">
                <a:latin typeface="Times New Roman" pitchFamily="18" charset="0"/>
                <a:cs typeface="Times New Roman" pitchFamily="18" charset="0"/>
              </a:rPr>
              <a:t> is the result of fluorination of the 2</a:t>
            </a:r>
            <a:r>
              <a:rPr lang="en-US" sz="4000" dirty="0" smtClean="0">
                <a:latin typeface="Times New Roman"/>
                <a:cs typeface="Times New Roman"/>
              </a:rPr>
              <a:t>`-</a:t>
            </a:r>
            <a:r>
              <a:rPr lang="en-US" sz="4000" dirty="0" smtClean="0">
                <a:latin typeface="Times New Roman" pitchFamily="18" charset="0"/>
                <a:cs typeface="Times New Roman" pitchFamily="18" charset="0"/>
              </a:rPr>
              <a:t> position of the sugar moiety. After its anabolism to diphosphate and triphosphate metabolites, it inhibits ribonucleotide reductase and competes with 2-deoxycytidine triphosphate for incorporation into DNA.  </a:t>
            </a:r>
          </a:p>
          <a:p>
            <a:pPr marL="319088" indent="396875" algn="just" rtl="0">
              <a:buNone/>
            </a:pPr>
            <a:r>
              <a:rPr lang="en-US" sz="4000" dirty="0" smtClean="0">
                <a:latin typeface="Times New Roman" pitchFamily="18" charset="0"/>
                <a:cs typeface="Times New Roman" pitchFamily="18" charset="0"/>
              </a:rPr>
              <a:t>The mechanism of action for gemcitabine is likely similar to that of ara-C including alteration of the rate of incorporation into DNA as well as the rate of DNA processing and repair.</a:t>
            </a:r>
          </a:p>
          <a:p>
            <a:pPr marL="319088" indent="396875" algn="l" rtl="0">
              <a:buNone/>
            </a:pP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319088" indent="396875" algn="just" rtl="0">
              <a:buNone/>
            </a:pPr>
            <a:r>
              <a:rPr lang="en-US" sz="2800" dirty="0" smtClean="0">
                <a:latin typeface="Times New Roman" pitchFamily="18" charset="0"/>
                <a:cs typeface="Times New Roman" pitchFamily="18" charset="0"/>
              </a:rPr>
              <a:t>There are several potential nucleophilic sites on</a:t>
            </a:r>
          </a:p>
          <a:p>
            <a:pPr algn="just" rtl="0">
              <a:buNone/>
            </a:pPr>
            <a:r>
              <a:rPr lang="en-US" sz="2800" dirty="0" smtClean="0">
                <a:latin typeface="Times New Roman" pitchFamily="18" charset="0"/>
                <a:cs typeface="Times New Roman" pitchFamily="18" charset="0"/>
              </a:rPr>
              <a:t>    DNA, which are susceptible to electrophilic attack by an alkylating agent (N-2, N-3, and N-7 of guanine, N-1, N-3, and N-7 of adenine, 0–6 of thymine, N-3 of cytosine).</a:t>
            </a:r>
          </a:p>
          <a:p>
            <a:pPr marL="319088" indent="396875" algn="just" rtl="0">
              <a:buNone/>
            </a:pPr>
            <a:r>
              <a:rPr lang="en-US" sz="2800" dirty="0" smtClean="0">
                <a:latin typeface="Times New Roman" pitchFamily="18" charset="0"/>
                <a:cs typeface="Times New Roman" pitchFamily="18" charset="0"/>
              </a:rPr>
              <a:t>The most important of these for many alkylating agents is the N-7 position of guanine whose nucleophilicity may be enhanced by adjacent guanine residues.</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5141168"/>
          </a:xfrm>
        </p:spPr>
        <p:txBody>
          <a:bodyPr>
            <a:normAutofit fontScale="92500" lnSpcReduction="10000"/>
          </a:bodyPr>
          <a:lstStyle/>
          <a:p>
            <a:pPr marL="319088" indent="396875" algn="just" rtl="0">
              <a:buNone/>
            </a:pPr>
            <a:r>
              <a:rPr lang="en-US" sz="2800" dirty="0" smtClean="0">
                <a:latin typeface="Times New Roman" pitchFamily="18" charset="0"/>
                <a:cs typeface="Times New Roman" pitchFamily="18" charset="0"/>
              </a:rPr>
              <a:t>Modification of the pyrimidine ring has also been explored for the development of potential anticancer drugs based on antimetabolite theory. </a:t>
            </a:r>
          </a:p>
          <a:p>
            <a:pPr marL="319088" indent="396875" algn="just" rtl="0">
              <a:buNone/>
            </a:pPr>
            <a:r>
              <a:rPr lang="en-US" sz="2800" dirty="0" smtClean="0">
                <a:latin typeface="Times New Roman" pitchFamily="18" charset="0"/>
                <a:cs typeface="Times New Roman" pitchFamily="18" charset="0"/>
              </a:rPr>
              <a:t>Several pyrimidine nucleoside analogs </a:t>
            </a:r>
            <a:r>
              <a:rPr lang="en-US" sz="2800" dirty="0" smtClean="0">
                <a:solidFill>
                  <a:srgbClr val="0070C0"/>
                </a:solidFill>
                <a:latin typeface="Times New Roman" pitchFamily="18" charset="0"/>
                <a:cs typeface="Times New Roman" pitchFamily="18" charset="0"/>
              </a:rPr>
              <a:t>have one more or one less nitrogen in the heterocyclic ring. </a:t>
            </a:r>
            <a:r>
              <a:rPr lang="en-US" sz="2800" dirty="0" smtClean="0">
                <a:latin typeface="Times New Roman" pitchFamily="18" charset="0"/>
                <a:cs typeface="Times New Roman" pitchFamily="18" charset="0"/>
              </a:rPr>
              <a:t>They are known as azapyrimidine or deazapyrimidine nucleosides. </a:t>
            </a:r>
            <a:r>
              <a:rPr lang="en-US" sz="2800" dirty="0" smtClean="0">
                <a:solidFill>
                  <a:srgbClr val="FF0000"/>
                </a:solidFill>
                <a:latin typeface="Times New Roman" pitchFamily="18" charset="0"/>
                <a:cs typeface="Times New Roman" pitchFamily="18" charset="0"/>
              </a:rPr>
              <a:t>5-Azacytidine</a:t>
            </a:r>
            <a:r>
              <a:rPr lang="en-US" sz="2800" dirty="0" smtClean="0">
                <a:latin typeface="Times New Roman" pitchFamily="18" charset="0"/>
                <a:cs typeface="Times New Roman" pitchFamily="18" charset="0"/>
              </a:rPr>
              <a:t> is an example of a drug in this category </a:t>
            </a:r>
          </a:p>
          <a:p>
            <a:pPr marL="319088" indent="396875" algn="just" rtl="0">
              <a:buNone/>
            </a:pPr>
            <a:r>
              <a:rPr lang="en-US" sz="3000" dirty="0" smtClean="0">
                <a:latin typeface="Times New Roman" pitchFamily="18" charset="0"/>
                <a:cs typeface="Times New Roman" pitchFamily="18" charset="0"/>
              </a:rPr>
              <a:t>The mode of action of this compound is complex involving reversible inhibition of DNA methyl transferase, and this lack of methylated DNA activates tumor suppressor genes</a:t>
            </a:r>
            <a:r>
              <a:rPr lang="en-US" sz="3000" dirty="0">
                <a:latin typeface="Times New Roman" pitchFamily="18" charset="0"/>
                <a:cs typeface="Times New Roman" pitchFamily="18" charset="0"/>
              </a:rPr>
              <a:t>. In certain tumor </a:t>
            </a:r>
            <a:r>
              <a:rPr lang="en-US" sz="3000" dirty="0" smtClean="0">
                <a:latin typeface="Times New Roman" pitchFamily="18" charset="0"/>
                <a:cs typeface="Times New Roman" pitchFamily="18" charset="0"/>
              </a:rPr>
              <a:t>systems, it </a:t>
            </a:r>
            <a:r>
              <a:rPr lang="en-US" sz="3000" dirty="0">
                <a:latin typeface="Times New Roman" pitchFamily="18" charset="0"/>
                <a:cs typeface="Times New Roman" pitchFamily="18" charset="0"/>
              </a:rPr>
              <a:t>is incorporated into nucleic acids, which may result </a:t>
            </a:r>
            <a:r>
              <a:rPr lang="en-US" sz="3000" dirty="0" smtClean="0">
                <a:latin typeface="Times New Roman" pitchFamily="18" charset="0"/>
                <a:cs typeface="Times New Roman" pitchFamily="18" charset="0"/>
              </a:rPr>
              <a:t>in misreading </a:t>
            </a:r>
            <a:r>
              <a:rPr lang="en-US" sz="3000" dirty="0">
                <a:latin typeface="Times New Roman" pitchFamily="18" charset="0"/>
                <a:cs typeface="Times New Roman" pitchFamily="18" charset="0"/>
              </a:rPr>
              <a:t>or processing errors.</a:t>
            </a:r>
            <a:endParaRPr lang="ar-IQ"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cstate="print"/>
          <a:srcRect l="11111" t="16418" r="11111" b="16418"/>
          <a:stretch>
            <a:fillRect/>
          </a:stretch>
        </p:blipFill>
        <p:spPr bwMode="auto">
          <a:xfrm>
            <a:off x="0" y="2204864"/>
            <a:ext cx="9036496" cy="3672408"/>
          </a:xfrm>
          <a:prstGeom prst="rect">
            <a:avLst/>
          </a:prstGeom>
          <a:noFill/>
          <a:ln w="9525">
            <a:noFill/>
            <a:miter lim="800000"/>
            <a:headEnd/>
            <a:tailEnd/>
          </a:ln>
        </p:spPr>
      </p:pic>
      <p:sp>
        <p:nvSpPr>
          <p:cNvPr id="3" name="Rectangle 2"/>
          <p:cNvSpPr/>
          <p:nvPr/>
        </p:nvSpPr>
        <p:spPr>
          <a:xfrm>
            <a:off x="971600" y="260648"/>
            <a:ext cx="7848872" cy="1077218"/>
          </a:xfrm>
          <a:prstGeom prst="rect">
            <a:avLst/>
          </a:prstGeom>
        </p:spPr>
        <p:txBody>
          <a:bodyPr wrap="square">
            <a:spAutoFit/>
          </a:bodyPr>
          <a:lstStyle/>
          <a:p>
            <a:pPr algn="ctr" rtl="0"/>
            <a:r>
              <a:rPr lang="en-US" sz="3200" dirty="0" smtClean="0">
                <a:solidFill>
                  <a:schemeClr val="accent2"/>
                </a:solidFill>
              </a:rPr>
              <a:t>Anticancer drugs based on pyrimidine and related compounds</a:t>
            </a:r>
            <a:endParaRPr lang="ar-IQ" sz="3200" dirty="0">
              <a:solidFill>
                <a:schemeClr val="accent2"/>
              </a:solidFill>
            </a:endParaRPr>
          </a:p>
        </p:txBody>
      </p:sp>
      <p:cxnSp>
        <p:nvCxnSpPr>
          <p:cNvPr id="4" name="Straight Arrow Connector 3"/>
          <p:cNvCxnSpPr/>
          <p:nvPr/>
        </p:nvCxnSpPr>
        <p:spPr>
          <a:xfrm flipH="1">
            <a:off x="6516216" y="2852936"/>
            <a:ext cx="504056"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1475656" y="4725144"/>
            <a:ext cx="4572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995936" y="4725144"/>
            <a:ext cx="22860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8316416" y="4725144"/>
            <a:ext cx="288032"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820472" y="2852936"/>
            <a:ext cx="323528"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chemeClr val="accent2"/>
                </a:solidFill>
                <a:latin typeface="Times New Roman" pitchFamily="18" charset="0"/>
                <a:cs typeface="Times New Roman" pitchFamily="18" charset="0"/>
              </a:rPr>
              <a:t>B. Purine Drugs</a:t>
            </a:r>
            <a:endParaRPr lang="ar-IQ"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9552" y="1628800"/>
            <a:ext cx="7920880" cy="4752528"/>
          </a:xfrm>
        </p:spPr>
        <p:txBody>
          <a:bodyPr>
            <a:noAutofit/>
          </a:bodyPr>
          <a:lstStyle/>
          <a:p>
            <a:pPr marL="319088" indent="396875" algn="just" rtl="0">
              <a:buNone/>
            </a:pPr>
            <a:r>
              <a:rPr lang="en-US" sz="2800" dirty="0" smtClean="0">
                <a:latin typeface="Times New Roman" pitchFamily="18" charset="0"/>
                <a:cs typeface="Times New Roman" pitchFamily="18" charset="0"/>
              </a:rPr>
              <a:t>The design of antimetabolites based on purine structure began with isosteric </a:t>
            </a:r>
            <a:r>
              <a:rPr lang="en-US" sz="2800" dirty="0" smtClean="0">
                <a:solidFill>
                  <a:srgbClr val="0070C0"/>
                </a:solidFill>
                <a:latin typeface="Times New Roman" pitchFamily="18" charset="0"/>
                <a:cs typeface="Times New Roman" pitchFamily="18" charset="0"/>
              </a:rPr>
              <a:t>thiol/sulfhydryl group</a:t>
            </a:r>
            <a:r>
              <a:rPr lang="en-US" sz="2800" dirty="0" smtClean="0">
                <a:latin typeface="Times New Roman" pitchFamily="18" charset="0"/>
                <a:cs typeface="Times New Roman" pitchFamily="18" charset="0"/>
              </a:rPr>
              <a:t> to replace the </a:t>
            </a:r>
            <a:r>
              <a:rPr lang="en-US" sz="2800" dirty="0" smtClean="0">
                <a:solidFill>
                  <a:srgbClr val="FF0000"/>
                </a:solidFill>
                <a:latin typeface="Times New Roman" pitchFamily="18" charset="0"/>
                <a:cs typeface="Times New Roman" pitchFamily="18" charset="0"/>
              </a:rPr>
              <a:t>6-hydroxyl group </a:t>
            </a:r>
            <a:r>
              <a:rPr lang="en-US" sz="2800" dirty="0" smtClean="0">
                <a:latin typeface="Times New Roman" pitchFamily="18" charset="0"/>
                <a:cs typeface="Times New Roman" pitchFamily="18" charset="0"/>
              </a:rPr>
              <a:t>of hypoxanthine and guanine. </a:t>
            </a:r>
          </a:p>
          <a:p>
            <a:pPr marL="319088" indent="396875" algn="just" rtl="0">
              <a:buNone/>
            </a:pPr>
            <a:r>
              <a:rPr lang="en-US" sz="2800" dirty="0" smtClean="0">
                <a:latin typeface="Times New Roman" pitchFamily="18" charset="0"/>
                <a:cs typeface="Times New Roman" pitchFamily="18" charset="0"/>
              </a:rPr>
              <a:t>One of the early successes was 6-mercaptopurine (6-MP), the thiol analog of hypoxanthine. </a:t>
            </a:r>
          </a:p>
          <a:p>
            <a:pPr marL="319088" indent="396875" algn="just" rtl="0">
              <a:buNone/>
            </a:pPr>
            <a:r>
              <a:rPr lang="en-US" sz="28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14674" t="13161" r="13516" b="21843"/>
          <a:stretch/>
        </p:blipFill>
        <p:spPr bwMode="auto">
          <a:xfrm>
            <a:off x="395536" y="1772816"/>
            <a:ext cx="8424936" cy="4824536"/>
          </a:xfrm>
          <a:prstGeom prst="rect">
            <a:avLst/>
          </a:prstGeom>
          <a:noFill/>
          <a:ln w="9525">
            <a:noFill/>
            <a:miter lim="800000"/>
            <a:headEnd/>
            <a:tailEnd/>
          </a:ln>
        </p:spPr>
      </p:pic>
      <p:sp>
        <p:nvSpPr>
          <p:cNvPr id="5" name="Rectangle 4"/>
          <p:cNvSpPr/>
          <p:nvPr/>
        </p:nvSpPr>
        <p:spPr>
          <a:xfrm>
            <a:off x="899592" y="260648"/>
            <a:ext cx="7326560" cy="1077218"/>
          </a:xfrm>
          <a:prstGeom prst="rect">
            <a:avLst/>
          </a:prstGeom>
        </p:spPr>
        <p:txBody>
          <a:bodyPr wrap="square">
            <a:spAutoFit/>
          </a:bodyPr>
          <a:lstStyle/>
          <a:p>
            <a:pPr algn="ctr" rtl="0"/>
            <a:r>
              <a:rPr lang="en-US" sz="3200" dirty="0" smtClean="0">
                <a:solidFill>
                  <a:schemeClr val="accent2"/>
                </a:solidFill>
                <a:latin typeface="Times New Roman" pitchFamily="18" charset="0"/>
                <a:cs typeface="Times New Roman" pitchFamily="18" charset="0"/>
              </a:rPr>
              <a:t>Anticancer drugs based on purines and related compounds</a:t>
            </a:r>
            <a:endParaRPr lang="ar-IQ" sz="3200" dirty="0">
              <a:solidFill>
                <a:schemeClr val="accent2"/>
              </a:solidFill>
              <a:latin typeface="Times New Roman" pitchFamily="18" charset="0"/>
              <a:cs typeface="Times New Roman" pitchFamily="18" charset="0"/>
            </a:endParaRPr>
          </a:p>
        </p:txBody>
      </p:sp>
      <p:sp>
        <p:nvSpPr>
          <p:cNvPr id="2" name="Oval 1"/>
          <p:cNvSpPr/>
          <p:nvPr/>
        </p:nvSpPr>
        <p:spPr>
          <a:xfrm>
            <a:off x="1259632" y="1700808"/>
            <a:ext cx="720080" cy="6372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Oval 5"/>
          <p:cNvSpPr/>
          <p:nvPr/>
        </p:nvSpPr>
        <p:spPr>
          <a:xfrm>
            <a:off x="7164288" y="1853208"/>
            <a:ext cx="864096" cy="6372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600200"/>
            <a:ext cx="8586536" cy="4925144"/>
          </a:xfrm>
        </p:spPr>
        <p:txBody>
          <a:bodyPr>
            <a:normAutofit fontScale="92500" lnSpcReduction="10000"/>
          </a:bodyPr>
          <a:lstStyle/>
          <a:p>
            <a:pPr marL="319088" indent="396875" algn="just" rtl="0">
              <a:buNone/>
            </a:pPr>
            <a:r>
              <a:rPr lang="en-US" sz="2800" dirty="0" smtClean="0">
                <a:latin typeface="Times New Roman" pitchFamily="18" charset="0"/>
                <a:cs typeface="Times New Roman" pitchFamily="18" charset="0"/>
              </a:rPr>
              <a:t>The antineoplastic activity of these purines as well as most antimetabolites depends on the relative rates of enzymatic </a:t>
            </a:r>
            <a:r>
              <a:rPr lang="en-US" sz="2800" dirty="0" smtClean="0">
                <a:solidFill>
                  <a:srgbClr val="FF0000"/>
                </a:solidFill>
                <a:latin typeface="Times New Roman" pitchFamily="18" charset="0"/>
                <a:cs typeface="Times New Roman" pitchFamily="18" charset="0"/>
              </a:rPr>
              <a:t>activation and inactivation </a:t>
            </a:r>
            <a:r>
              <a:rPr lang="en-US" sz="2800" dirty="0" smtClean="0">
                <a:latin typeface="Times New Roman" pitchFamily="18" charset="0"/>
                <a:cs typeface="Times New Roman" pitchFamily="18" charset="0"/>
              </a:rPr>
              <a:t>of these compounds in various tissues and cells.</a:t>
            </a:r>
          </a:p>
          <a:p>
            <a:pPr marL="319088" indent="396875" algn="just" rtl="0">
              <a:buNone/>
            </a:pPr>
            <a:r>
              <a:rPr lang="en-US" sz="2800" dirty="0" smtClean="0">
                <a:latin typeface="Times New Roman" pitchFamily="18" charset="0"/>
                <a:cs typeface="Times New Roman" pitchFamily="18" charset="0"/>
              </a:rPr>
              <a:t> The mechanism of action of </a:t>
            </a:r>
            <a:r>
              <a:rPr lang="en-US" sz="2800" dirty="0" smtClean="0">
                <a:solidFill>
                  <a:srgbClr val="FF0000"/>
                </a:solidFill>
                <a:latin typeface="Times New Roman" pitchFamily="18" charset="0"/>
                <a:cs typeface="Times New Roman" pitchFamily="18" charset="0"/>
              </a:rPr>
              <a:t>6-mercaptopurine </a:t>
            </a:r>
            <a:r>
              <a:rPr lang="en-US" sz="2800" dirty="0" smtClean="0">
                <a:latin typeface="Times New Roman" pitchFamily="18" charset="0"/>
                <a:cs typeface="Times New Roman" pitchFamily="18" charset="0"/>
              </a:rPr>
              <a:t>includes incorporation of </a:t>
            </a:r>
            <a:r>
              <a:rPr lang="en-US" sz="2800" dirty="0" smtClean="0">
                <a:solidFill>
                  <a:srgbClr val="0070C0"/>
                </a:solidFill>
                <a:latin typeface="Times New Roman" pitchFamily="18" charset="0"/>
                <a:cs typeface="Times New Roman" pitchFamily="18" charset="0"/>
              </a:rPr>
              <a:t>6-mercaptopurine into DNA and RNA via the triphosphate metabolite (inhibition </a:t>
            </a:r>
            <a:r>
              <a:rPr lang="en-US" sz="2800" dirty="0">
                <a:solidFill>
                  <a:srgbClr val="0070C0"/>
                </a:solidFill>
                <a:latin typeface="Times New Roman" pitchFamily="18" charset="0"/>
                <a:cs typeface="Times New Roman" pitchFamily="18" charset="0"/>
              </a:rPr>
              <a:t>of purine </a:t>
            </a:r>
            <a:r>
              <a:rPr lang="en-US" sz="2800" dirty="0" smtClean="0">
                <a:solidFill>
                  <a:srgbClr val="0070C0"/>
                </a:solidFill>
                <a:latin typeface="Times New Roman" pitchFamily="18" charset="0"/>
                <a:cs typeface="Times New Roman" pitchFamily="18" charset="0"/>
              </a:rPr>
              <a:t>biosynthesis).</a:t>
            </a:r>
            <a:endParaRPr lang="en-US" sz="2800" dirty="0">
              <a:solidFill>
                <a:srgbClr val="0070C0"/>
              </a:solidFill>
              <a:latin typeface="Times New Roman" pitchFamily="18" charset="0"/>
              <a:cs typeface="Times New Roman" pitchFamily="18" charset="0"/>
            </a:endParaRPr>
          </a:p>
          <a:p>
            <a:pPr marL="319088" indent="396875" algn="just" rtl="0">
              <a:buNone/>
            </a:pPr>
            <a:r>
              <a:rPr lang="en-US" sz="2800" dirty="0" smtClean="0">
                <a:latin typeface="Times New Roman" pitchFamily="18" charset="0"/>
                <a:cs typeface="Times New Roman" pitchFamily="18" charset="0"/>
              </a:rPr>
              <a:t>. This incorporation inhibits synthesis and function of the resulting modified DNA or RNA. </a:t>
            </a:r>
          </a:p>
          <a:p>
            <a:pPr marL="319088" indent="396875" algn="just" rtl="0">
              <a:buNone/>
            </a:pPr>
            <a:r>
              <a:rPr lang="en-US" sz="2800" dirty="0" smtClean="0">
                <a:latin typeface="Times New Roman" pitchFamily="18" charset="0"/>
                <a:cs typeface="Times New Roman" pitchFamily="18" charset="0"/>
              </a:rPr>
              <a:t>The parent drug is inactive and requires phosphorylation for activity.</a:t>
            </a:r>
          </a:p>
          <a:p>
            <a:pPr marL="319088" indent="396875" algn="l" rtl="0">
              <a:buNone/>
            </a:pPr>
            <a:endParaRPr lang="ar-IQ"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700808"/>
            <a:ext cx="8514528" cy="4896544"/>
          </a:xfrm>
        </p:spPr>
        <p:txBody>
          <a:bodyPr>
            <a:noAutofit/>
          </a:bodyPr>
          <a:lstStyle/>
          <a:p>
            <a:pPr marL="0" indent="0" algn="just" rtl="0">
              <a:buNone/>
            </a:pPr>
            <a:r>
              <a:rPr lang="en-US" sz="2800" dirty="0">
                <a:latin typeface="Times New Roman" pitchFamily="18" charset="0"/>
                <a:cs typeface="Times New Roman" pitchFamily="18" charset="0"/>
              </a:rPr>
              <a:t>Inhibition of the enzymes responsible for the catabolic breakdown of the purine drugs can potentiate the drug’s antineoplastic activity.</a:t>
            </a:r>
          </a:p>
          <a:p>
            <a:pPr marL="0" indent="0" algn="just" rtl="0">
              <a:buNone/>
            </a:pPr>
            <a:r>
              <a:rPr lang="en-US" sz="2800" dirty="0" smtClean="0">
                <a:latin typeface="Times New Roman" pitchFamily="18" charset="0"/>
                <a:cs typeface="Times New Roman" pitchFamily="18" charset="0"/>
              </a:rPr>
              <a:t>Allopurinol </a:t>
            </a:r>
            <a:r>
              <a:rPr lang="en-US" sz="2800" dirty="0">
                <a:latin typeface="Times New Roman" pitchFamily="18" charset="0"/>
                <a:cs typeface="Times New Roman" pitchFamily="18" charset="0"/>
              </a:rPr>
              <a:t>is a potent inhibitor of xanthine oxidase and </a:t>
            </a:r>
            <a:r>
              <a:rPr lang="en-US" sz="2800" dirty="0" smtClean="0">
                <a:latin typeface="Times New Roman" pitchFamily="18" charset="0"/>
                <a:cs typeface="Times New Roman" pitchFamily="18" charset="0"/>
              </a:rPr>
              <a:t>is often </a:t>
            </a:r>
            <a:r>
              <a:rPr lang="en-US" sz="2800" dirty="0">
                <a:latin typeface="Times New Roman" pitchFamily="18" charset="0"/>
                <a:cs typeface="Times New Roman" pitchFamily="18" charset="0"/>
              </a:rPr>
              <a:t>used as an adjuvant in purine anticancer drug </a:t>
            </a:r>
            <a:r>
              <a:rPr lang="en-US" sz="2800" dirty="0" smtClean="0">
                <a:latin typeface="Times New Roman" pitchFamily="18" charset="0"/>
                <a:cs typeface="Times New Roman" pitchFamily="18" charset="0"/>
              </a:rPr>
              <a:t>therapy. Allopurinol </a:t>
            </a:r>
            <a:r>
              <a:rPr lang="en-US" sz="2800" dirty="0">
                <a:latin typeface="Times New Roman" pitchFamily="18" charset="0"/>
                <a:cs typeface="Times New Roman" pitchFamily="18" charset="0"/>
              </a:rPr>
              <a:t>increases both the potency and the toxicity of </a:t>
            </a:r>
            <a:r>
              <a:rPr lang="en-US" sz="2800" dirty="0" smtClean="0">
                <a:latin typeface="Times New Roman" pitchFamily="18" charset="0"/>
                <a:cs typeface="Times New Roman" pitchFamily="18" charset="0"/>
              </a:rPr>
              <a:t>6-mercaptopurine.</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Its main importance is that it prevents </a:t>
            </a:r>
            <a:r>
              <a:rPr lang="en-US" sz="2800" dirty="0" smtClean="0">
                <a:latin typeface="Times New Roman" pitchFamily="18" charset="0"/>
                <a:cs typeface="Times New Roman" pitchFamily="18" charset="0"/>
              </a:rPr>
              <a:t>the uric </a:t>
            </a:r>
            <a:r>
              <a:rPr lang="en-US" sz="2800" dirty="0">
                <a:latin typeface="Times New Roman" pitchFamily="18" charset="0"/>
                <a:cs typeface="Times New Roman" pitchFamily="18" charset="0"/>
              </a:rPr>
              <a:t>acid kidney toxicity caused by the release of </a:t>
            </a:r>
            <a:r>
              <a:rPr lang="en-US" sz="2800" dirty="0" smtClean="0">
                <a:latin typeface="Times New Roman" pitchFamily="18" charset="0"/>
                <a:cs typeface="Times New Roman" pitchFamily="18" charset="0"/>
              </a:rPr>
              <a:t>purines from </a:t>
            </a:r>
            <a:r>
              <a:rPr lang="en-US" sz="2800" dirty="0">
                <a:latin typeface="Times New Roman" pitchFamily="18" charset="0"/>
                <a:cs typeface="Times New Roman" pitchFamily="18" charset="0"/>
              </a:rPr>
              <a:t>destroyed cancer cells.</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1007373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600200"/>
            <a:ext cx="8514528" cy="5141168"/>
          </a:xfrm>
        </p:spPr>
        <p:txBody>
          <a:bodyPr>
            <a:normAutofit/>
          </a:bodyPr>
          <a:lstStyle/>
          <a:p>
            <a:pPr marL="319088" indent="396875" algn="l" rtl="0">
              <a:buNone/>
            </a:pPr>
            <a:r>
              <a:rPr lang="en-US" sz="2800" dirty="0" smtClean="0">
                <a:latin typeface="Times New Roman" pitchFamily="18" charset="0"/>
                <a:cs typeface="Times New Roman" pitchFamily="18" charset="0"/>
              </a:rPr>
              <a:t>Heterocyclic derivatives of 6-mercaptopurine, such as </a:t>
            </a:r>
            <a:r>
              <a:rPr lang="en-US" sz="2800" dirty="0" smtClean="0">
                <a:solidFill>
                  <a:srgbClr val="FF0000"/>
                </a:solidFill>
                <a:latin typeface="Times New Roman" pitchFamily="18" charset="0"/>
                <a:cs typeface="Times New Roman" pitchFamily="18" charset="0"/>
              </a:rPr>
              <a:t>azathioprine</a:t>
            </a:r>
            <a:r>
              <a:rPr lang="en-US" sz="2800" dirty="0" smtClean="0">
                <a:latin typeface="Times New Roman" pitchFamily="18" charset="0"/>
                <a:cs typeface="Times New Roman" pitchFamily="18" charset="0"/>
              </a:rPr>
              <a:t>, were designed to protect it from catabolic reactions.</a:t>
            </a:r>
          </a:p>
          <a:p>
            <a:pPr marL="319088" indent="396875" algn="just" rtl="0">
              <a:buNone/>
            </a:pPr>
            <a:r>
              <a:rPr lang="en-US" sz="2800" dirty="0" smtClean="0">
                <a:latin typeface="Times New Roman" pitchFamily="18" charset="0"/>
                <a:cs typeface="Times New Roman" pitchFamily="18" charset="0"/>
              </a:rPr>
              <a:t> Adenine arabinoside (</a:t>
            </a:r>
            <a:r>
              <a:rPr lang="en-US" sz="2800" dirty="0" smtClean="0">
                <a:solidFill>
                  <a:srgbClr val="FF0000"/>
                </a:solidFill>
                <a:latin typeface="Times New Roman" pitchFamily="18" charset="0"/>
                <a:cs typeface="Times New Roman" pitchFamily="18" charset="0"/>
              </a:rPr>
              <a:t>Vidarabine</a:t>
            </a:r>
            <a:r>
              <a:rPr lang="en-US" sz="2800" dirty="0" smtClean="0">
                <a:latin typeface="Times New Roman" pitchFamily="18" charset="0"/>
                <a:cs typeface="Times New Roman" pitchFamily="18" charset="0"/>
              </a:rPr>
              <a:t>) contains the sugar, D-arabinose, which is epimeric with D-ribose at the 2-position. This structural change makes it a competitive inhibitor of DNA polymerase, and this activity accounts for its antineoplastic activity as well as its antiviral action.</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319088" indent="396875" algn="just" rtl="0">
              <a:buNone/>
            </a:pPr>
            <a:r>
              <a:rPr lang="en-US" sz="2800" dirty="0" smtClean="0">
                <a:latin typeface="Times New Roman" pitchFamily="18" charset="0"/>
                <a:cs typeface="Times New Roman" pitchFamily="18" charset="0"/>
              </a:rPr>
              <a:t>Adenine arabinoside and some of its derivatives are limited in their antitumor effect by susceptibility to </a:t>
            </a:r>
            <a:r>
              <a:rPr lang="en-US" sz="2800" dirty="0" smtClean="0">
                <a:solidFill>
                  <a:srgbClr val="00B050"/>
                </a:solidFill>
                <a:latin typeface="Times New Roman" pitchFamily="18" charset="0"/>
                <a:cs typeface="Times New Roman" pitchFamily="18" charset="0"/>
              </a:rPr>
              <a:t>adenosine deaminase. </a:t>
            </a:r>
          </a:p>
          <a:p>
            <a:pPr marL="319088" indent="396875" algn="just" rtl="0">
              <a:buNone/>
            </a:pPr>
            <a:r>
              <a:rPr lang="en-US" sz="2800" dirty="0" smtClean="0">
                <a:latin typeface="Times New Roman" pitchFamily="18" charset="0"/>
                <a:cs typeface="Times New Roman" pitchFamily="18" charset="0"/>
              </a:rPr>
              <a:t>The addition of fluorine to the sugar moiety(</a:t>
            </a:r>
            <a:r>
              <a:rPr lang="en-US" sz="2800" dirty="0" err="1" smtClean="0">
                <a:solidFill>
                  <a:srgbClr val="FF0000"/>
                </a:solidFill>
                <a:latin typeface="Times New Roman" pitchFamily="18" charset="0"/>
                <a:cs typeface="Times New Roman" pitchFamily="18" charset="0"/>
              </a:rPr>
              <a:t>clofarabine</a:t>
            </a:r>
            <a:r>
              <a:rPr lang="en-US" sz="2800" dirty="0" smtClean="0">
                <a:latin typeface="Times New Roman" pitchFamily="18" charset="0"/>
                <a:cs typeface="Times New Roman" pitchFamily="18" charset="0"/>
              </a:rPr>
              <a:t>) has produced some purine-based drugs with resistance to the catabolic activity of adenosine deaminase. </a:t>
            </a:r>
          </a:p>
          <a:p>
            <a:pPr marL="319088" indent="396875" algn="just" rtl="0">
              <a:buNone/>
            </a:pPr>
            <a:r>
              <a:rPr lang="en-US" sz="2800" dirty="0" smtClean="0">
                <a:latin typeface="Times New Roman" pitchFamily="18" charset="0"/>
                <a:cs typeface="Times New Roman" pitchFamily="18" charset="0"/>
              </a:rPr>
              <a:t>2-fluoro derivative, </a:t>
            </a:r>
            <a:r>
              <a:rPr lang="en-US" sz="2800" dirty="0" smtClean="0">
                <a:solidFill>
                  <a:srgbClr val="FF0000"/>
                </a:solidFill>
                <a:latin typeface="Times New Roman" pitchFamily="18" charset="0"/>
                <a:cs typeface="Times New Roman" pitchFamily="18" charset="0"/>
              </a:rPr>
              <a:t>fludarabine</a:t>
            </a:r>
            <a:r>
              <a:rPr lang="en-US" sz="2800" dirty="0" smtClean="0">
                <a:latin typeface="Times New Roman" pitchFamily="18" charset="0"/>
                <a:cs typeface="Times New Roman" pitchFamily="18" charset="0"/>
              </a:rPr>
              <a:t>, is also stable to this enzyme.</a:t>
            </a:r>
          </a:p>
          <a:p>
            <a:pPr algn="l" rtl="0">
              <a:buNone/>
            </a:pPr>
            <a:endParaRPr lang="ar-IQ"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rotWithShape="1">
          <a:blip r:embed="rId2" cstate="print"/>
          <a:srcRect l="13682" t="7043" r="12957" b="4865"/>
          <a:stretch/>
        </p:blipFill>
        <p:spPr bwMode="auto">
          <a:xfrm>
            <a:off x="683568" y="1556792"/>
            <a:ext cx="7302192" cy="5301208"/>
          </a:xfrm>
          <a:prstGeom prst="rect">
            <a:avLst/>
          </a:prstGeom>
          <a:noFill/>
          <a:ln w="9525">
            <a:noFill/>
            <a:miter lim="800000"/>
            <a:headEnd/>
            <a:tailEnd/>
          </a:ln>
        </p:spPr>
      </p:pic>
      <p:sp>
        <p:nvSpPr>
          <p:cNvPr id="5" name="Rectangle 4"/>
          <p:cNvSpPr/>
          <p:nvPr/>
        </p:nvSpPr>
        <p:spPr>
          <a:xfrm>
            <a:off x="179512" y="188640"/>
            <a:ext cx="8784976" cy="1077218"/>
          </a:xfrm>
          <a:prstGeom prst="rect">
            <a:avLst/>
          </a:prstGeom>
        </p:spPr>
        <p:txBody>
          <a:bodyPr wrap="square">
            <a:spAutoFit/>
          </a:bodyPr>
          <a:lstStyle/>
          <a:p>
            <a:pPr algn="ctr"/>
            <a:r>
              <a:rPr lang="en-US" sz="3200" dirty="0" smtClean="0">
                <a:solidFill>
                  <a:schemeClr val="accent2"/>
                </a:solidFill>
              </a:rPr>
              <a:t>Anticancer drugs based on purines and related compounds.</a:t>
            </a:r>
            <a:endParaRPr lang="ar-IQ" sz="3200" dirty="0">
              <a:solidFill>
                <a:schemeClr val="accent2"/>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628800"/>
            <a:ext cx="8136904" cy="1815882"/>
          </a:xfrm>
          <a:prstGeom prst="rect">
            <a:avLst/>
          </a:prstGeom>
        </p:spPr>
        <p:txBody>
          <a:bodyPr wrap="square">
            <a:spAutoFit/>
          </a:bodyPr>
          <a:lstStyle/>
          <a:p>
            <a:pPr marL="319088" indent="396875" algn="just" rtl="0">
              <a:buNone/>
            </a:pPr>
            <a:r>
              <a:rPr lang="en-US" sz="2800" dirty="0" smtClean="0">
                <a:latin typeface="Times New Roman" pitchFamily="18" charset="0"/>
                <a:cs typeface="Times New Roman" pitchFamily="18" charset="0"/>
              </a:rPr>
              <a:t>This purine requires bioactivation to its ribonucleotide, 6-thioinosinate (6-MPMP), by the enzyme HGPRT. (hypoxanthine-guanine phosphoribosyl transferase).</a:t>
            </a:r>
          </a:p>
        </p:txBody>
      </p:sp>
      <p:sp>
        <p:nvSpPr>
          <p:cNvPr id="6" name="Content Placeholder 5"/>
          <p:cNvSpPr>
            <a:spLocks noGrp="1"/>
          </p:cNvSpPr>
          <p:nvPr>
            <p:ph sz="quarter" idx="1"/>
          </p:nvPr>
        </p:nvSpPr>
        <p:spPr>
          <a:xfrm>
            <a:off x="323528" y="1628800"/>
            <a:ext cx="8442520" cy="4968552"/>
          </a:xfrm>
        </p:spPr>
        <p:txBody>
          <a:bodyPr>
            <a:normAutofit/>
          </a:bodyPr>
          <a:lstStyle/>
          <a:p>
            <a:pPr marL="7985125" indent="0" algn="r">
              <a:buNone/>
            </a:pPr>
            <a:endParaRPr lang="en-US" dirty="0" smtClean="0"/>
          </a:p>
          <a:p>
            <a:endParaRPr lang="en-US" dirty="0" smtClean="0"/>
          </a:p>
          <a:p>
            <a:pPr algn="l" rtl="0">
              <a:buNone/>
            </a:pPr>
            <a:endParaRPr lang="en-US" dirty="0" smtClean="0"/>
          </a:p>
          <a:p>
            <a:pPr marL="0" indent="0" algn="l" rtl="0">
              <a:buNone/>
            </a:pPr>
            <a:endParaRPr lang="en-US" dirty="0" smtClean="0"/>
          </a:p>
          <a:p>
            <a:pPr marL="319088" indent="396875" algn="l" rtl="0">
              <a:buNone/>
            </a:pPr>
            <a:r>
              <a:rPr lang="en-US" dirty="0" smtClean="0">
                <a:latin typeface="Times New Roman" pitchFamily="18" charset="0"/>
                <a:cs typeface="Times New Roman" pitchFamily="18" charset="0"/>
              </a:rPr>
              <a:t>The resulting nucleotide is a potent inhibitor of an early step in basic purine biosynthesis, the conversion of 5-phosphoribosylpyrophosphate into 5- phospho ribosylamine</a:t>
            </a:r>
          </a:p>
          <a:p>
            <a:pPr marL="319088" indent="396875" algn="l" rtl="0">
              <a:buNone/>
            </a:pPr>
            <a:endParaRPr lang="en-US"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pPr marL="0" indent="0" algn="l" rtl="0">
              <a:buNone/>
            </a:pPr>
            <a:r>
              <a:rPr lang="en-US" dirty="0" smtClean="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8421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772816"/>
            <a:ext cx="8153400" cy="4323184"/>
          </a:xfrm>
        </p:spPr>
        <p:txBody>
          <a:bodyPr>
            <a:normAutofit/>
          </a:bodyPr>
          <a:lstStyle/>
          <a:p>
            <a:pPr marL="319088" indent="396875" algn="just" rtl="0">
              <a:buNone/>
            </a:pPr>
            <a:r>
              <a:rPr lang="en-US" sz="2800" dirty="0" smtClean="0">
                <a:latin typeface="Times New Roman" pitchFamily="18" charset="0"/>
                <a:cs typeface="Times New Roman" pitchFamily="18" charset="0"/>
              </a:rPr>
              <a:t>purine antimetabolites 6-MP major pathways of inactivation include S-methylation via thiopurine-S methyl- transferase (TPMT) and oxidation by the enzyme  xanthine oxidase (XO). Xanthine oxidase converts the drugs to the inactive thiouric acid.</a:t>
            </a:r>
            <a:endParaRPr lang="ar-IQ" sz="2800" dirty="0"/>
          </a:p>
        </p:txBody>
      </p:sp>
      <p:sp>
        <p:nvSpPr>
          <p:cNvPr id="2" name="Rectangle 1"/>
          <p:cNvSpPr/>
          <p:nvPr/>
        </p:nvSpPr>
        <p:spPr>
          <a:xfrm>
            <a:off x="1043608" y="548680"/>
            <a:ext cx="5832648" cy="584775"/>
          </a:xfrm>
          <a:prstGeom prst="rect">
            <a:avLst/>
          </a:prstGeom>
        </p:spPr>
        <p:txBody>
          <a:bodyPr wrap="square">
            <a:spAutoFit/>
          </a:bodyPr>
          <a:lstStyle/>
          <a:p>
            <a:pPr algn="l" rtl="0"/>
            <a:r>
              <a:rPr lang="en-US" sz="3200" dirty="0" smtClean="0">
                <a:solidFill>
                  <a:schemeClr val="accent2"/>
                </a:solidFill>
                <a:latin typeface="Times New Roman" pitchFamily="18" charset="0"/>
                <a:cs typeface="Times New Roman" pitchFamily="18" charset="0"/>
              </a:rPr>
              <a:t>Pathways of inactivation</a:t>
            </a:r>
            <a:endParaRPr lang="ar-IQ" sz="32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42520" cy="1134616"/>
          </a:xfrm>
        </p:spPr>
        <p:txBody>
          <a:bodyPr>
            <a:normAutofit/>
          </a:bodyPr>
          <a:lstStyle/>
          <a:p>
            <a:pPr rtl="0"/>
            <a:r>
              <a:rPr lang="en-US" sz="2000" b="1" dirty="0" smtClean="0">
                <a:solidFill>
                  <a:schemeClr val="accent2"/>
                </a:solidFill>
                <a:latin typeface="Times New Roman" pitchFamily="18" charset="0"/>
                <a:cs typeface="Times New Roman" pitchFamily="18" charset="0"/>
              </a:rPr>
              <a:t>Conversion of 6-MP to active 6-thioinosine-5-monophosphate (6-MPMP) by</a:t>
            </a:r>
            <a:br>
              <a:rPr lang="en-US" sz="2000" b="1" dirty="0" smtClean="0">
                <a:solidFill>
                  <a:schemeClr val="accent2"/>
                </a:solidFill>
                <a:latin typeface="Times New Roman" pitchFamily="18" charset="0"/>
                <a:cs typeface="Times New Roman" pitchFamily="18" charset="0"/>
              </a:rPr>
            </a:br>
            <a:r>
              <a:rPr lang="en-US" sz="2000" b="1" dirty="0" smtClean="0">
                <a:solidFill>
                  <a:schemeClr val="accent2"/>
                </a:solidFill>
                <a:latin typeface="Times New Roman" pitchFamily="18" charset="0"/>
                <a:cs typeface="Times New Roman" pitchFamily="18" charset="0"/>
              </a:rPr>
              <a:t>HPGRT and inactivation by xanthine oxidase and thiopurine methyl transferase.</a:t>
            </a:r>
            <a:endParaRPr lang="ar-IQ" sz="2000" b="1" dirty="0">
              <a:solidFill>
                <a:schemeClr val="accent2"/>
              </a:solidFill>
              <a:latin typeface="Times New Roman" pitchFamily="18" charset="0"/>
              <a:cs typeface="Times New Roman" pitchFamily="18" charset="0"/>
            </a:endParaRPr>
          </a:p>
        </p:txBody>
      </p:sp>
      <p:pic>
        <p:nvPicPr>
          <p:cNvPr id="4" name="Picture 2"/>
          <p:cNvPicPr>
            <a:picLocks noGrp="1" noChangeAspect="1" noChangeArrowheads="1"/>
          </p:cNvPicPr>
          <p:nvPr>
            <p:ph sz="quarter" idx="1"/>
          </p:nvPr>
        </p:nvPicPr>
        <p:blipFill>
          <a:blip r:embed="rId2" cstate="print"/>
          <a:srcRect l="29889" t="12152" r="8444" b="16077"/>
          <a:stretch>
            <a:fillRect/>
          </a:stretch>
        </p:blipFill>
        <p:spPr bwMode="auto">
          <a:xfrm>
            <a:off x="827584" y="1700808"/>
            <a:ext cx="7848872" cy="4536504"/>
          </a:xfrm>
          <a:prstGeom prst="rect">
            <a:avLst/>
          </a:prstGeom>
          <a:noFill/>
          <a:ln w="9525">
            <a:noFill/>
            <a:miter lim="800000"/>
            <a:headEnd/>
            <a:tailEnd/>
          </a:ln>
        </p:spPr>
      </p:pic>
      <p:cxnSp>
        <p:nvCxnSpPr>
          <p:cNvPr id="5" name="Straight Arrow Connector 4"/>
          <p:cNvCxnSpPr/>
          <p:nvPr/>
        </p:nvCxnSpPr>
        <p:spPr>
          <a:xfrm>
            <a:off x="5868144" y="2564904"/>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64088" y="2348880"/>
            <a:ext cx="1224136" cy="369332"/>
          </a:xfrm>
          <a:prstGeom prst="rect">
            <a:avLst/>
          </a:prstGeom>
          <a:noFill/>
        </p:spPr>
        <p:txBody>
          <a:bodyPr wrap="square" rtlCol="1">
            <a:spAutoFit/>
          </a:bodyPr>
          <a:lstStyle/>
          <a:p>
            <a:pPr algn="l" rtl="0"/>
            <a:r>
              <a:rPr lang="en-US" dirty="0" smtClean="0">
                <a:solidFill>
                  <a:srgbClr val="00B0F0"/>
                </a:solidFill>
              </a:rPr>
              <a:t>Activation</a:t>
            </a:r>
            <a:endParaRPr lang="ar-IQ" dirty="0">
              <a:solidFill>
                <a:srgbClr val="00B0F0"/>
              </a:solidFill>
            </a:endParaRPr>
          </a:p>
        </p:txBody>
      </p:sp>
      <p:cxnSp>
        <p:nvCxnSpPr>
          <p:cNvPr id="8" name="Straight Arrow Connector 7"/>
          <p:cNvCxnSpPr/>
          <p:nvPr/>
        </p:nvCxnSpPr>
        <p:spPr>
          <a:xfrm>
            <a:off x="3131840" y="2286164"/>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99792" y="1916832"/>
            <a:ext cx="1224136" cy="369332"/>
          </a:xfrm>
          <a:prstGeom prst="rect">
            <a:avLst/>
          </a:prstGeom>
          <a:noFill/>
        </p:spPr>
        <p:txBody>
          <a:bodyPr wrap="square" rtlCol="1">
            <a:spAutoFit/>
          </a:bodyPr>
          <a:lstStyle/>
          <a:p>
            <a:pPr algn="l" rtl="0"/>
            <a:r>
              <a:rPr lang="en-US" dirty="0" smtClean="0">
                <a:solidFill>
                  <a:srgbClr val="00B0F0"/>
                </a:solidFill>
              </a:rPr>
              <a:t>Inactivation</a:t>
            </a:r>
            <a:endParaRPr lang="ar-IQ" dirty="0">
              <a:solidFill>
                <a:srgbClr val="00B0F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C.Folates</a:t>
            </a:r>
            <a:endParaRPr lang="ar-IQ"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67309" y="1844824"/>
            <a:ext cx="8153400" cy="4495800"/>
          </a:xfrm>
        </p:spPr>
        <p:txBody>
          <a:bodyPr>
            <a:normAutofit/>
          </a:bodyPr>
          <a:lstStyle/>
          <a:p>
            <a:pPr marL="319088" indent="396875" algn="l" rtl="0">
              <a:buNone/>
            </a:pPr>
            <a:r>
              <a:rPr lang="en-US" sz="2800" dirty="0" smtClean="0">
                <a:latin typeface="Times New Roman" pitchFamily="18" charset="0"/>
                <a:cs typeface="Times New Roman" pitchFamily="18" charset="0"/>
              </a:rPr>
              <a:t>Folic acid is substrate of the enzyme DHFR (dihydrofolate reductase ).</a:t>
            </a:r>
            <a:r>
              <a:rPr lang="en-US" sz="2800" dirty="0" smtClean="0"/>
              <a:t> </a:t>
            </a:r>
            <a:r>
              <a:rPr lang="en-US" sz="3000" dirty="0" smtClean="0">
                <a:latin typeface="Times New Roman" pitchFamily="18" charset="0"/>
                <a:cs typeface="Times New Roman" pitchFamily="18" charset="0"/>
              </a:rPr>
              <a:t>The reduced folates are necessary for biosynthesis of several purines and pyrimidines.</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27585" y="3861048"/>
            <a:ext cx="7632848"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13775" t="11284" r="12988" b="747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Times New Roman" pitchFamily="18" charset="0"/>
                <a:cs typeface="Times New Roman" pitchFamily="18" charset="0"/>
              </a:rPr>
              <a:t>Methotrexate</a:t>
            </a:r>
            <a:endParaRPr lang="ar-IQ" dirty="0">
              <a:solidFill>
                <a:schemeClr val="accent2"/>
              </a:solidFill>
            </a:endParaRPr>
          </a:p>
        </p:txBody>
      </p:sp>
      <p:sp>
        <p:nvSpPr>
          <p:cNvPr id="3" name="Content Placeholder 2"/>
          <p:cNvSpPr>
            <a:spLocks noGrp="1"/>
          </p:cNvSpPr>
          <p:nvPr>
            <p:ph sz="quarter" idx="1"/>
          </p:nvPr>
        </p:nvSpPr>
        <p:spPr/>
        <p:txBody>
          <a:bodyPr/>
          <a:lstStyle/>
          <a:p>
            <a:pPr marL="319088" indent="396875" algn="just" rtl="0">
              <a:buNone/>
            </a:pPr>
            <a:r>
              <a:rPr lang="en-US" sz="2800" dirty="0" smtClean="0">
                <a:latin typeface="Times New Roman" pitchFamily="18" charset="0"/>
                <a:cs typeface="Times New Roman" pitchFamily="18" charset="0"/>
              </a:rPr>
              <a:t>Methotrexate </a:t>
            </a:r>
            <a:r>
              <a:rPr lang="en-US" dirty="0" smtClean="0">
                <a:latin typeface="Times New Roman" pitchFamily="18" charset="0"/>
                <a:cs typeface="Times New Roman" pitchFamily="18" charset="0"/>
              </a:rPr>
              <a:t>is the </a:t>
            </a:r>
            <a:r>
              <a:rPr lang="en-US" dirty="0" smtClean="0">
                <a:solidFill>
                  <a:srgbClr val="FF0000"/>
                </a:solidFill>
                <a:latin typeface="Times New Roman" pitchFamily="18" charset="0"/>
                <a:cs typeface="Times New Roman" pitchFamily="18" charset="0"/>
              </a:rPr>
              <a:t>classic antimetabolite of folic acid </a:t>
            </a:r>
            <a:r>
              <a:rPr lang="en-US" dirty="0" smtClean="0">
                <a:latin typeface="Times New Roman" pitchFamily="18" charset="0"/>
                <a:cs typeface="Times New Roman" pitchFamily="18" charset="0"/>
              </a:rPr>
              <a:t>structurally derived by N-methylation of the para-amino benzoic acid residue (PABA) and replacement of a pteridine hydroxyl by the bioisosteric amino group.</a:t>
            </a:r>
          </a:p>
          <a:p>
            <a:pPr algn="just" rtl="0">
              <a:buNone/>
            </a:pPr>
            <a:r>
              <a:rPr lang="en-US" dirty="0" smtClean="0">
                <a:latin typeface="Times New Roman" pitchFamily="18" charset="0"/>
                <a:cs typeface="Times New Roman" pitchFamily="18" charset="0"/>
              </a:rPr>
              <a:t>       The conversion of –OH to -NH2 increases the basicity of N-3 and yields greater enzyme affinity.</a:t>
            </a:r>
            <a:endParaRPr lang="ar-IQ" dirty="0" smtClean="0">
              <a:latin typeface="Times New Roman" pitchFamily="18" charset="0"/>
              <a:cs typeface="Times New Roman" pitchFamily="18" charset="0"/>
            </a:endParaRPr>
          </a:p>
          <a:p>
            <a:endParaRPr lang="ar-IQ"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52613"/>
            <a:ext cx="8352928" cy="452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2975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Methotrexate</a:t>
            </a:r>
            <a:endParaRPr lang="ar-IQ" b="1" dirty="0"/>
          </a:p>
        </p:txBody>
      </p:sp>
      <p:sp>
        <p:nvSpPr>
          <p:cNvPr id="3" name="Content Placeholder 2"/>
          <p:cNvSpPr>
            <a:spLocks noGrp="1"/>
          </p:cNvSpPr>
          <p:nvPr>
            <p:ph sz="quarter" idx="1"/>
          </p:nvPr>
        </p:nvSpPr>
        <p:spPr>
          <a:xfrm>
            <a:off x="612648" y="1600200"/>
            <a:ext cx="7919792" cy="4495800"/>
          </a:xfrm>
        </p:spPr>
        <p:txBody>
          <a:bodyPr>
            <a:normAutofit/>
          </a:bodyPr>
          <a:lstStyle/>
          <a:p>
            <a:pPr marL="319088" indent="396875" algn="just" rtl="0">
              <a:buNone/>
            </a:pPr>
            <a:r>
              <a:rPr lang="en-US" sz="3000" dirty="0" smtClean="0">
                <a:latin typeface="Times New Roman" pitchFamily="18" charset="0"/>
                <a:cs typeface="Times New Roman" pitchFamily="18" charset="0"/>
              </a:rPr>
              <a:t>This drug competitively inhibits the binding of the substrate folic acid to the enzyme DHFR, resulting in reductions in the synthesis of nucleic acid bases, perhaps most importantly, the conversion of uridylate to thymidylate as catalyzed by thymidylate synthetase. In addition, purine synthesis is inhibited because the N-10-formyl tetrahydrofolic acid is a formyl donor involved in purine synthesis.</a:t>
            </a:r>
            <a:endParaRPr lang="ar-IQ"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319088" indent="396875" algn="l" rtl="0">
              <a:buNone/>
            </a:pPr>
            <a:r>
              <a:rPr lang="en-US" sz="2800" dirty="0" smtClean="0">
                <a:latin typeface="Times New Roman" pitchFamily="18" charset="0"/>
                <a:cs typeface="Times New Roman" pitchFamily="18" charset="0"/>
              </a:rPr>
              <a:t>Methotrexate is a broad-spectrum antineoplastic agent commonly used in the treatment of acute lymphoblastic and myeloblastic leukemia and other lymphomas and sarcomas.</a:t>
            </a:r>
          </a:p>
          <a:p>
            <a:pPr marL="319088" indent="396875" algn="l" rtl="0">
              <a:buNone/>
            </a:pPr>
            <a:r>
              <a:rPr lang="en-US" sz="2800" dirty="0" smtClean="0">
                <a:latin typeface="Times New Roman" pitchFamily="18" charset="0"/>
                <a:cs typeface="Times New Roman" pitchFamily="18" charset="0"/>
              </a:rPr>
              <a:t>The major side effects seen are bone marrow suppression, pulmonary fibrosis, and GI ulceration.</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chemeClr val="accent2"/>
                </a:solidFill>
                <a:latin typeface="Times New Roman" pitchFamily="18" charset="0"/>
                <a:cs typeface="Times New Roman" pitchFamily="18" charset="0"/>
              </a:rPr>
              <a:t>Antibiotics and natural products</a:t>
            </a:r>
            <a:endParaRPr lang="ar-IQ" sz="4000"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marL="319088" indent="396875" algn="just" rtl="0">
              <a:buNone/>
            </a:pPr>
            <a:r>
              <a:rPr lang="en-US" sz="2800" dirty="0" smtClean="0">
                <a:latin typeface="Times New Roman" pitchFamily="18" charset="0"/>
                <a:cs typeface="Times New Roman" pitchFamily="18" charset="0"/>
              </a:rPr>
              <a:t>A variety of the anticancer agents available today are derived from natural sources with several of these being obtained from microbial sources (antibiotics).</a:t>
            </a:r>
          </a:p>
          <a:p>
            <a:pPr marL="319088" indent="396875" algn="just" rtl="0">
              <a:buNone/>
            </a:pPr>
            <a:r>
              <a:rPr lang="en-US" sz="2800" dirty="0" smtClean="0">
                <a:latin typeface="Times New Roman" pitchFamily="18" charset="0"/>
                <a:cs typeface="Times New Roman" pitchFamily="18" charset="0"/>
              </a:rPr>
              <a:t>   Many of the antineoplastic antibiotics are produced by the </a:t>
            </a:r>
            <a:r>
              <a:rPr lang="en-US" sz="2800" dirty="0" smtClean="0">
                <a:solidFill>
                  <a:srgbClr val="FF0000"/>
                </a:solidFill>
                <a:latin typeface="Times New Roman" pitchFamily="18" charset="0"/>
                <a:cs typeface="Times New Roman" pitchFamily="18" charset="0"/>
              </a:rPr>
              <a:t>soil fungus Streptomyces</a:t>
            </a:r>
            <a:r>
              <a:rPr lang="en-US" sz="2800" dirty="0" smtClean="0">
                <a:latin typeface="Times New Roman" pitchFamily="18" charset="0"/>
                <a:cs typeface="Times New Roman" pitchFamily="18" charset="0"/>
              </a:rPr>
              <a:t>. Both the antibiotic and natural product classes have </a:t>
            </a:r>
            <a:r>
              <a:rPr lang="en-US" sz="2800" dirty="0" smtClean="0">
                <a:solidFill>
                  <a:srgbClr val="00B0F0"/>
                </a:solidFill>
                <a:latin typeface="Times New Roman" pitchFamily="18" charset="0"/>
                <a:cs typeface="Times New Roman" pitchFamily="18" charset="0"/>
              </a:rPr>
              <a:t>multiple inhibitory effects on cell growth</a:t>
            </a:r>
            <a:r>
              <a:rPr lang="en-US" sz="2800" dirty="0" smtClean="0">
                <a:latin typeface="Times New Roman" pitchFamily="18" charset="0"/>
                <a:cs typeface="Times New Roman" pitchFamily="18" charset="0"/>
              </a:rPr>
              <a:t>; however, they primarily act to disrupt DNA function and cell division.</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4853136"/>
          </a:xfrm>
        </p:spPr>
        <p:txBody>
          <a:bodyPr>
            <a:normAutofit fontScale="92500" lnSpcReduction="10000"/>
          </a:bodyPr>
          <a:lstStyle/>
          <a:p>
            <a:pPr marL="319088" indent="396875" algn="just" rtl="0">
              <a:buNone/>
            </a:pPr>
            <a:r>
              <a:rPr lang="en-US" sz="2800" dirty="0" smtClean="0">
                <a:latin typeface="Times New Roman" pitchFamily="18" charset="0"/>
                <a:cs typeface="Times New Roman" pitchFamily="18" charset="0"/>
              </a:rPr>
              <a:t>There are several mechanisms by which these agents target DNA, including </a:t>
            </a:r>
            <a:r>
              <a:rPr lang="en-US" sz="2800" dirty="0" smtClean="0">
                <a:solidFill>
                  <a:srgbClr val="FF0000"/>
                </a:solidFill>
                <a:latin typeface="Times New Roman" pitchFamily="18" charset="0"/>
                <a:cs typeface="Times New Roman" pitchFamily="18" charset="0"/>
              </a:rPr>
              <a:t>intercalation, alkylation, and strand breakage </a:t>
            </a:r>
            <a:r>
              <a:rPr lang="en-US" sz="2800" dirty="0" smtClean="0">
                <a:latin typeface="Times New Roman" pitchFamily="18" charset="0"/>
                <a:cs typeface="Times New Roman" pitchFamily="18" charset="0"/>
              </a:rPr>
              <a:t>either directly or as a result of enzyme inhibition.</a:t>
            </a:r>
          </a:p>
          <a:p>
            <a:pPr marL="319088" indent="396875" algn="just" rtl="0">
              <a:buNone/>
            </a:pPr>
            <a:r>
              <a:rPr lang="en-US" sz="2800" dirty="0" smtClean="0"/>
              <a:t> </a:t>
            </a:r>
            <a:r>
              <a:rPr lang="en-US" sz="2800" dirty="0" smtClean="0">
                <a:latin typeface="Times New Roman" pitchFamily="18" charset="0"/>
                <a:cs typeface="Times New Roman" pitchFamily="18" charset="0"/>
              </a:rPr>
              <a:t>The drug–DNA interaction is further stabilized by side chains attached to the intercalation species. The side chains often include a </a:t>
            </a:r>
            <a:r>
              <a:rPr lang="en-US" sz="2800" dirty="0" smtClean="0">
                <a:solidFill>
                  <a:srgbClr val="00B0F0"/>
                </a:solidFill>
                <a:latin typeface="Times New Roman" pitchFamily="18" charset="0"/>
                <a:cs typeface="Times New Roman" pitchFamily="18" charset="0"/>
              </a:rPr>
              <a:t>cationic moiety</a:t>
            </a:r>
            <a:r>
              <a:rPr lang="en-US" sz="2800" dirty="0" smtClean="0">
                <a:latin typeface="Times New Roman" pitchFamily="18" charset="0"/>
                <a:cs typeface="Times New Roman" pitchFamily="18" charset="0"/>
              </a:rPr>
              <a:t>, which may form ionic bonds with the anionic phosphate backbone. Alternative modes of stabilization may occur through a combination of van der Waals interaction or hydrogen bonds.</a:t>
            </a:r>
          </a:p>
          <a:p>
            <a:pPr marL="319088" indent="396875" algn="just" rtl="0">
              <a:buNone/>
            </a:pPr>
            <a:r>
              <a:rPr lang="en-US" sz="2800" dirty="0" smtClean="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2116832"/>
          </a:xfrm>
        </p:spPr>
        <p:txBody>
          <a:bodyPr>
            <a:normAutofit/>
          </a:bodyPr>
          <a:lstStyle/>
          <a:p>
            <a:pPr marL="319088" indent="396875" algn="l" rtl="0">
              <a:buNone/>
            </a:pPr>
            <a:r>
              <a:rPr lang="en-US" sz="2800" dirty="0" smtClean="0">
                <a:latin typeface="Times New Roman" pitchFamily="18" charset="0"/>
                <a:cs typeface="Times New Roman" pitchFamily="18" charset="0"/>
              </a:rPr>
              <a:t>The general mechanism for alkylation involves nucleophilic attack by –N=, -NH2, -OH, -O-PO3H of DNA and RNA, while additional nucleophiles (-SH, COOH, etc.) present on proteins may also react.</a:t>
            </a:r>
          </a:p>
          <a:p>
            <a:pPr marL="319088" indent="396875" algn="l" rtl="0">
              <a:buNone/>
            </a:pPr>
            <a:endParaRPr lang="ar-IQ" sz="2800" dirty="0">
              <a:latin typeface="Times New Roman" pitchFamily="18" charset="0"/>
              <a:cs typeface="Times New Roman" pitchFamily="18" charset="0"/>
            </a:endParaRPr>
          </a:p>
        </p:txBody>
      </p:sp>
      <p:pic>
        <p:nvPicPr>
          <p:cNvPr id="2052" name="Picture 4"/>
          <p:cNvPicPr>
            <a:picLocks noChangeAspect="1" noChangeArrowheads="1"/>
          </p:cNvPicPr>
          <p:nvPr/>
        </p:nvPicPr>
        <p:blipFill rotWithShape="1">
          <a:blip r:embed="rId2" cstate="print">
            <a:lum/>
            <a:extLst>
              <a:ext uri="{BEBA8EAE-BF5A-486C-A8C5-ECC9F3942E4B}">
                <a14:imgProps xmlns:a14="http://schemas.microsoft.com/office/drawing/2010/main">
                  <a14:imgLayer r:embed="rId3">
                    <a14:imgEffect>
                      <a14:sharpenSoften amount="50000"/>
                    </a14:imgEffect>
                  </a14:imgLayer>
                </a14:imgProps>
              </a:ext>
            </a:extLst>
          </a:blip>
          <a:srcRect l="28943" t="22698" r="6528" b="18182"/>
          <a:stretch/>
        </p:blipFill>
        <p:spPr bwMode="auto">
          <a:xfrm>
            <a:off x="899592" y="3789040"/>
            <a:ext cx="7416824" cy="3068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l" rtl="0">
              <a:buNone/>
            </a:pPr>
            <a:r>
              <a:rPr lang="en-US" sz="2800" dirty="0">
                <a:latin typeface="Times New Roman" pitchFamily="18" charset="0"/>
                <a:cs typeface="Times New Roman" pitchFamily="18" charset="0"/>
              </a:rPr>
              <a:t>The overall result of these interactions is to cause a local bend or kink in DNA resulting in a local shape distortion. This may produce several effects but is often associated with inhibition of normal DNA function.</a:t>
            </a:r>
          </a:p>
        </p:txBody>
      </p:sp>
    </p:spTree>
    <p:extLst>
      <p:ext uri="{BB962C8B-B14F-4D97-AF65-F5344CB8AC3E}">
        <p14:creationId xmlns:p14="http://schemas.microsoft.com/office/powerpoint/2010/main" val="29247605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Actinomycins</a:t>
            </a:r>
            <a:endParaRPr lang="ar-IQ"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319088" indent="396875" algn="just" rtl="0">
              <a:buNone/>
            </a:pPr>
            <a:r>
              <a:rPr lang="en-US" dirty="0" smtClean="0">
                <a:latin typeface="Times New Roman" pitchFamily="18" charset="0"/>
                <a:cs typeface="Times New Roman" pitchFamily="18" charset="0"/>
              </a:rPr>
              <a:t>The actinomycins are a group of compounds that are isolated from various species of Streptomyces, all of which contain the same </a:t>
            </a:r>
            <a:r>
              <a:rPr lang="en-US" dirty="0" smtClean="0">
                <a:solidFill>
                  <a:srgbClr val="0070C0"/>
                </a:solidFill>
                <a:latin typeface="Times New Roman" pitchFamily="18" charset="0"/>
                <a:cs typeface="Times New Roman" pitchFamily="18" charset="0"/>
              </a:rPr>
              <a:t>phenoxazone chromophore</a:t>
            </a:r>
            <a:r>
              <a:rPr lang="en-US" dirty="0" smtClean="0">
                <a:latin typeface="Times New Roman" pitchFamily="18" charset="0"/>
                <a:cs typeface="Times New Roman" pitchFamily="18" charset="0"/>
              </a:rPr>
              <a:t> but differ in the attached peptide portion. </a:t>
            </a:r>
          </a:p>
          <a:p>
            <a:pPr marL="319088" indent="396875" algn="just" rtl="0">
              <a:buNone/>
            </a:pPr>
            <a:r>
              <a:rPr lang="en-US" dirty="0" smtClean="0">
                <a:solidFill>
                  <a:srgbClr val="C00000"/>
                </a:solidFill>
                <a:latin typeface="Times New Roman" pitchFamily="18" charset="0"/>
                <a:cs typeface="Times New Roman" pitchFamily="18" charset="0"/>
              </a:rPr>
              <a:t>Dactinomycin</a:t>
            </a:r>
            <a:r>
              <a:rPr lang="en-US" dirty="0" smtClean="0">
                <a:latin typeface="Times New Roman" pitchFamily="18" charset="0"/>
                <a:cs typeface="Times New Roman" pitchFamily="18" charset="0"/>
              </a:rPr>
              <a:t> binds noncovalently to double-stranded DNA by partial intercalation between adjacent guanine cytosine bases resulting in inhibition of DNA function.</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cstate="print"/>
          <a:srcRect l="11579" t="16755" r="18947" b="17620"/>
          <a:stretch>
            <a:fillRect/>
          </a:stretch>
        </p:blipFill>
        <p:spPr bwMode="auto">
          <a:xfrm>
            <a:off x="827584" y="1628800"/>
            <a:ext cx="7776864"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Dactinomycin-DNA Complex</a:t>
            </a:r>
            <a:endParaRPr lang="ar-IQ" dirty="0"/>
          </a:p>
        </p:txBody>
      </p:sp>
      <p:pic>
        <p:nvPicPr>
          <p:cNvPr id="4" name="Picture 2"/>
          <p:cNvPicPr>
            <a:picLocks noGrp="1" noChangeAspect="1" noChangeArrowheads="1"/>
          </p:cNvPicPr>
          <p:nvPr>
            <p:ph sz="quarter" idx="1"/>
          </p:nvPr>
        </p:nvPicPr>
        <p:blipFill rotWithShape="1">
          <a:blip r:embed="rId2" cstate="print"/>
          <a:srcRect l="9921" t="9895" r="18647" b="24100"/>
          <a:stretch/>
        </p:blipFill>
        <p:spPr bwMode="auto">
          <a:xfrm>
            <a:off x="323528" y="1556792"/>
            <a:ext cx="8568952" cy="5112567"/>
          </a:xfrm>
          <a:prstGeom prst="rect">
            <a:avLst/>
          </a:prstGeom>
          <a:noFill/>
          <a:ln w="9525">
            <a:noFill/>
            <a:miter lim="800000"/>
            <a:headEnd/>
            <a:tailEnd/>
          </a:ln>
        </p:spPr>
      </p:pic>
    </p:spTree>
    <p:extLst>
      <p:ext uri="{BB962C8B-B14F-4D97-AF65-F5344CB8AC3E}">
        <p14:creationId xmlns:p14="http://schemas.microsoft.com/office/powerpoint/2010/main" val="13485475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319088" indent="396875" algn="just" rtl="0">
              <a:buNone/>
            </a:pPr>
            <a:r>
              <a:rPr lang="en-US" sz="2800" dirty="0" smtClean="0">
                <a:latin typeface="Times New Roman" pitchFamily="18" charset="0"/>
                <a:cs typeface="Times New Roman" pitchFamily="18" charset="0"/>
              </a:rPr>
              <a:t>The primary effect of this interaction is the inhibition of DNA-directed RNA synthesis and specifically RNA polymerase. DNA synthesis may also be inhibited, and the agent is considered cell cycle specific for the G1 and S phases.</a:t>
            </a:r>
          </a:p>
          <a:p>
            <a:pPr marL="319088" indent="396875" algn="just" rtl="0">
              <a:buNone/>
            </a:pPr>
            <a:r>
              <a:rPr lang="en-US" sz="2800" dirty="0" smtClean="0">
                <a:latin typeface="Times New Roman" pitchFamily="18" charset="0"/>
                <a:cs typeface="Times New Roman" pitchFamily="18" charset="0"/>
              </a:rPr>
              <a:t> The drug has been found to bind to single-stranded DNA and double-stranded DNA without adjacent GpC sequences. It has been suggested that binding to single-stranded DNA may occur as the strands separate during transcription, and this may be responsible for the inhibition of RNA polymerase.</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5141168"/>
          </a:xfrm>
        </p:spPr>
        <p:txBody>
          <a:bodyPr>
            <a:normAutofit fontScale="92500" lnSpcReduction="10000"/>
          </a:bodyPr>
          <a:lstStyle/>
          <a:p>
            <a:pPr marL="0" indent="0" algn="l" rtl="0">
              <a:buNone/>
            </a:pPr>
            <a:r>
              <a:rPr lang="en-US" dirty="0">
                <a:latin typeface="Times New Roman" pitchFamily="18" charset="0"/>
                <a:cs typeface="Times New Roman" pitchFamily="18" charset="0"/>
              </a:rPr>
              <a:t>There are several mechanisms of its action that are responsible for its cytotoxic and antitumor action, these being associated with DNA functionality, leading to RNA and, consequently, protein synthesis inhibition. The two main mechanisms are intercalation to DNA and the stabilization of cleavable complexes of topoisomerases I and II with DNA, in which a phenoxazone ring localizes between GpC base pair sequence in DNA and polypeptide lactones rings occupy a position in the minor groove of the DNA helix or the drug penetrates to a place in the DNA structure where topoisomerase binds with DNA, respectively. Moreover, the slow dissociation of </a:t>
            </a:r>
            <a:r>
              <a:rPr lang="en-US" dirty="0" err="1">
                <a:latin typeface="Times New Roman" pitchFamily="18" charset="0"/>
                <a:cs typeface="Times New Roman" pitchFamily="18" charset="0"/>
              </a:rPr>
              <a:t>actinomycin</a:t>
            </a:r>
            <a:r>
              <a:rPr lang="en-US" dirty="0">
                <a:latin typeface="Times New Roman" pitchFamily="18" charset="0"/>
                <a:cs typeface="Times New Roman" pitchFamily="18" charset="0"/>
              </a:rPr>
              <a:t> D from DNA complexes</a:t>
            </a: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35238674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chemeClr val="accent2"/>
                </a:solidFill>
                <a:latin typeface="Times New Roman" pitchFamily="18" charset="0"/>
                <a:cs typeface="Times New Roman" pitchFamily="18" charset="0"/>
              </a:rPr>
              <a:t>Anthracyclines</a:t>
            </a:r>
            <a:endParaRPr lang="ar-IQ"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marL="319088" indent="396875" algn="just" rtl="0">
              <a:buNone/>
            </a:pPr>
            <a:r>
              <a:rPr lang="en-US" sz="2800" dirty="0" smtClean="0">
                <a:latin typeface="Times New Roman" pitchFamily="18" charset="0"/>
                <a:cs typeface="Times New Roman" pitchFamily="18" charset="0"/>
              </a:rPr>
              <a:t>The anthracycline antibiotics are characterized</a:t>
            </a:r>
          </a:p>
          <a:p>
            <a:pPr algn="just" rtl="0">
              <a:buNone/>
            </a:pPr>
            <a:r>
              <a:rPr lang="en-US" sz="2800" dirty="0" smtClean="0">
                <a:latin typeface="Times New Roman" pitchFamily="18" charset="0"/>
                <a:cs typeface="Times New Roman" pitchFamily="18" charset="0"/>
              </a:rPr>
              <a:t>    by a </a:t>
            </a:r>
            <a:r>
              <a:rPr lang="en-US" sz="2800" dirty="0" smtClean="0">
                <a:solidFill>
                  <a:srgbClr val="0070C0"/>
                </a:solidFill>
                <a:latin typeface="Times New Roman" pitchFamily="18" charset="0"/>
                <a:cs typeface="Times New Roman" pitchFamily="18" charset="0"/>
              </a:rPr>
              <a:t>planar oxidized anthracene nucleus </a:t>
            </a:r>
            <a:r>
              <a:rPr lang="en-US" sz="2800" dirty="0" smtClean="0">
                <a:latin typeface="Times New Roman" pitchFamily="18" charset="0"/>
                <a:cs typeface="Times New Roman" pitchFamily="18" charset="0"/>
              </a:rPr>
              <a:t>fused to a </a:t>
            </a:r>
            <a:r>
              <a:rPr lang="en-US" sz="2800" dirty="0" smtClean="0">
                <a:solidFill>
                  <a:srgbClr val="00B0F0"/>
                </a:solidFill>
                <a:latin typeface="Times New Roman" pitchFamily="18" charset="0"/>
                <a:cs typeface="Times New Roman" pitchFamily="18" charset="0"/>
              </a:rPr>
              <a:t>cyclohexane ring </a:t>
            </a:r>
            <a:r>
              <a:rPr lang="en-US" sz="2800" dirty="0" smtClean="0">
                <a:latin typeface="Times New Roman" pitchFamily="18" charset="0"/>
                <a:cs typeface="Times New Roman" pitchFamily="18" charset="0"/>
              </a:rPr>
              <a:t>that is subsequently connected via a glycosidic linkage to an amino sugar.</a:t>
            </a:r>
          </a:p>
          <a:p>
            <a:pPr marL="319088" indent="396875" algn="just" rtl="0">
              <a:buNone/>
            </a:pPr>
            <a:r>
              <a:rPr lang="en-US" sz="2800" dirty="0" smtClean="0"/>
              <a:t> </a:t>
            </a:r>
            <a:r>
              <a:rPr lang="en-US" sz="3000" dirty="0" smtClean="0">
                <a:latin typeface="Times New Roman" pitchFamily="18" charset="0"/>
                <a:cs typeface="Times New Roman" pitchFamily="18" charset="0"/>
              </a:rPr>
              <a:t>The mechanism by which the anthracyclines exhibit their cytotoxic effects initially focused on the ability of the compounds to associate with DNA resulting from intercalation of their planar ring system reinforced by auxiliary binding of the amino sugar.</a:t>
            </a:r>
          </a:p>
          <a:p>
            <a:pPr algn="just" rtl="0">
              <a:buNone/>
            </a:pPr>
            <a:endParaRPr lang="ar-IQ"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16814" t="8637" r="15929" b="8227"/>
          <a:stretch>
            <a:fillRect/>
          </a:stretch>
        </p:blipFill>
        <p:spPr bwMode="auto">
          <a:xfrm>
            <a:off x="323528" y="188640"/>
            <a:ext cx="8424936"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Epipodophyllotoxins</a:t>
            </a:r>
            <a:endParaRPr lang="ar-IQ"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10000"/>
          </a:bodyPr>
          <a:lstStyle/>
          <a:p>
            <a:pPr marL="319088" indent="396875" algn="just" rtl="0">
              <a:buNone/>
            </a:pPr>
            <a:r>
              <a:rPr lang="en-US" dirty="0" smtClean="0">
                <a:latin typeface="Times New Roman" pitchFamily="18" charset="0"/>
                <a:cs typeface="Times New Roman" pitchFamily="18" charset="0"/>
              </a:rPr>
              <a:t>The epipodophyllotoxins are semisynthetic derivatives of podophyllotoxin, which is isolated from the may apple (mandrake) root and functions as an </a:t>
            </a:r>
            <a:r>
              <a:rPr lang="en-US" dirty="0" smtClean="0">
                <a:solidFill>
                  <a:srgbClr val="FF0000"/>
                </a:solidFill>
                <a:latin typeface="Times New Roman" pitchFamily="18" charset="0"/>
                <a:cs typeface="Times New Roman" pitchFamily="18" charset="0"/>
              </a:rPr>
              <a:t>inhibitor of microtubule function.</a:t>
            </a:r>
          </a:p>
          <a:p>
            <a:pPr marL="319088" indent="396875" algn="just" rtl="0">
              <a:buNone/>
            </a:pPr>
            <a:r>
              <a:rPr lang="en-US" dirty="0" smtClean="0">
                <a:latin typeface="Times New Roman" pitchFamily="18" charset="0"/>
                <a:cs typeface="Times New Roman" pitchFamily="18" charset="0"/>
              </a:rPr>
              <a:t> Chemical modification has led to compounds with a different mechanism of action, which involves </a:t>
            </a:r>
            <a:r>
              <a:rPr lang="en-US" dirty="0" smtClean="0">
                <a:solidFill>
                  <a:srgbClr val="FF0000"/>
                </a:solidFill>
                <a:latin typeface="Times New Roman" pitchFamily="18" charset="0"/>
                <a:cs typeface="Times New Roman" pitchFamily="18" charset="0"/>
              </a:rPr>
              <a:t>inhibition of topoisomerase enzymes</a:t>
            </a:r>
            <a:r>
              <a:rPr lang="en-US" dirty="0" smtClean="0">
                <a:latin typeface="Times New Roman" pitchFamily="18" charset="0"/>
                <a:cs typeface="Times New Roman" pitchFamily="18" charset="0"/>
              </a:rPr>
              <a:t>.  </a:t>
            </a:r>
          </a:p>
          <a:p>
            <a:pPr marL="319088" indent="396875" algn="just" rtl="0">
              <a:buNone/>
            </a:pPr>
            <a:r>
              <a:rPr lang="en-US" dirty="0" smtClean="0">
                <a:latin typeface="Times New Roman" pitchFamily="18" charset="0"/>
                <a:cs typeface="Times New Roman" pitchFamily="18" charset="0"/>
              </a:rPr>
              <a:t>The change in mechanism was associated with removal of the 4-methyl group of podophyllotoxin. Further alteration in podophyllotoxin involved the addition of the glycosidic portion of the molecules.</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Epipodophyllotoxins</a:t>
            </a:r>
            <a:endParaRPr lang="ar-IQ" dirty="0">
              <a:solidFill>
                <a:schemeClr val="accent2"/>
              </a:solidFill>
              <a:latin typeface="Times New Roman" pitchFamily="18" charset="0"/>
              <a:cs typeface="Times New Roman" pitchFamily="18" charset="0"/>
            </a:endParaRPr>
          </a:p>
        </p:txBody>
      </p:sp>
      <p:pic>
        <p:nvPicPr>
          <p:cNvPr id="6146" name="Picture 2"/>
          <p:cNvPicPr>
            <a:picLocks noGrp="1" noChangeAspect="1" noChangeArrowheads="1"/>
          </p:cNvPicPr>
          <p:nvPr>
            <p:ph sz="quarter"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8703" t="10528" r="13510" b="18069"/>
          <a:stretch/>
        </p:blipFill>
        <p:spPr bwMode="auto">
          <a:xfrm>
            <a:off x="755576" y="1628800"/>
            <a:ext cx="7776864"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l="7207" t="7641" r="9910" b="11591"/>
          <a:stretch>
            <a:fillRect/>
          </a:stretch>
        </p:blipFill>
        <p:spPr bwMode="auto">
          <a:xfrm>
            <a:off x="0" y="116632"/>
            <a:ext cx="9144000"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pPr marL="319088" indent="396875" algn="just" rtl="0">
              <a:buNone/>
            </a:pPr>
            <a:r>
              <a:rPr lang="en-US" dirty="0" smtClean="0">
                <a:latin typeface="Times New Roman" pitchFamily="18" charset="0"/>
                <a:cs typeface="Times New Roman" pitchFamily="18" charset="0"/>
              </a:rPr>
              <a:t>Bleomycin is a </a:t>
            </a:r>
            <a:r>
              <a:rPr lang="en-US" dirty="0" smtClean="0">
                <a:solidFill>
                  <a:srgbClr val="0070C0"/>
                </a:solidFill>
                <a:latin typeface="Times New Roman" pitchFamily="18" charset="0"/>
                <a:cs typeface="Times New Roman" pitchFamily="18" charset="0"/>
              </a:rPr>
              <a:t>glycopeptide antibiotic complex </a:t>
            </a:r>
            <a:r>
              <a:rPr lang="en-US" dirty="0" smtClean="0">
                <a:latin typeface="Times New Roman" pitchFamily="18" charset="0"/>
                <a:cs typeface="Times New Roman" pitchFamily="18" charset="0"/>
              </a:rPr>
              <a:t>isolated from Streptomyces verticillus initially by Umezawa. Bleomycin binds Fe</a:t>
            </a:r>
            <a:r>
              <a:rPr lang="en-US" sz="22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through multiple interactions with the amino terminal end of the peptide chain.</a:t>
            </a:r>
          </a:p>
          <a:p>
            <a:pPr marL="319088" indent="396875" algn="just" rtl="0">
              <a:buNone/>
            </a:pPr>
            <a:r>
              <a:rPr lang="en-US" dirty="0" smtClean="0">
                <a:latin typeface="Times New Roman" pitchFamily="18" charset="0"/>
                <a:cs typeface="Times New Roman" pitchFamily="18" charset="0"/>
              </a:rPr>
              <a:t>Bleomycin may itself initiate the release of iron necessary for this complexation. Interaction with DNA subsequently occurs through the bithiazole portion of the molecule, which intercalates between G-C base pairs with a preference for genes undergoing transcription.</a:t>
            </a:r>
          </a:p>
          <a:p>
            <a:endParaRPr lang="ar-IQ" dirty="0"/>
          </a:p>
        </p:txBody>
      </p:sp>
      <p:sp>
        <p:nvSpPr>
          <p:cNvPr id="5" name="Title 4"/>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Bleomycin</a:t>
            </a:r>
            <a:endParaRPr lang="ar-IQ"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Bleomycin</a:t>
            </a:r>
            <a:endParaRPr lang="ar-IQ" dirty="0">
              <a:solidFill>
                <a:schemeClr val="accent2"/>
              </a:solidFill>
              <a:latin typeface="Times New Roman" pitchFamily="18" charset="0"/>
              <a:cs typeface="Times New Roman" pitchFamily="18" charset="0"/>
            </a:endParaRPr>
          </a:p>
        </p:txBody>
      </p:sp>
      <p:pic>
        <p:nvPicPr>
          <p:cNvPr id="5122" name="Picture 2"/>
          <p:cNvPicPr>
            <a:picLocks noGrp="1" noChangeAspect="1" noChangeArrowheads="1"/>
          </p:cNvPicPr>
          <p:nvPr>
            <p:ph sz="quarter" idx="1"/>
          </p:nvPr>
        </p:nvPicPr>
        <p:blipFill>
          <a:blip r:embed="rId2" cstate="print"/>
          <a:srcRect l="9001" t="12691" r="11466" b="7991"/>
          <a:stretch>
            <a:fillRect/>
          </a:stretch>
        </p:blipFill>
        <p:spPr bwMode="auto">
          <a:xfrm>
            <a:off x="611560" y="1556792"/>
            <a:ext cx="8064896"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Mitomycin c</a:t>
            </a:r>
            <a:endParaRPr lang="ar-IQ"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51520" y="1600200"/>
            <a:ext cx="8424936" cy="4495800"/>
          </a:xfrm>
        </p:spPr>
        <p:txBody>
          <a:bodyPr>
            <a:noAutofit/>
          </a:bodyPr>
          <a:lstStyle/>
          <a:p>
            <a:pPr marL="319088" indent="396875" algn="just" rtl="0">
              <a:buNone/>
            </a:pPr>
            <a:r>
              <a:rPr lang="en-US" sz="2800" dirty="0" smtClean="0">
                <a:latin typeface="Times New Roman" pitchFamily="18" charset="0"/>
                <a:cs typeface="Times New Roman" pitchFamily="18" charset="0"/>
              </a:rPr>
              <a:t>Mitomycin C is considered the prototype of the bioreductive alkylating agents. Mitomycin is sometimes included as an alkylating agent but is included here because it is a naturally occurring material. The drug contains what would appear to be reactive functionalities, including the </a:t>
            </a:r>
            <a:r>
              <a:rPr lang="en-US" sz="2800" dirty="0" smtClean="0">
                <a:solidFill>
                  <a:srgbClr val="FF0000"/>
                </a:solidFill>
                <a:latin typeface="Times New Roman" pitchFamily="18" charset="0"/>
                <a:cs typeface="Times New Roman" pitchFamily="18" charset="0"/>
              </a:rPr>
              <a:t>quinone and aziridine</a:t>
            </a:r>
            <a:r>
              <a:rPr lang="en-US" sz="2800" dirty="0" smtClean="0">
                <a:latin typeface="Times New Roman" pitchFamily="18" charset="0"/>
                <a:cs typeface="Times New Roman" pitchFamily="18" charset="0"/>
              </a:rPr>
              <a:t> functionalities, both or which would be thought to be susceptible to nucleophilic attack; however, the reactivity of these functionalities is reduced because of steric and electronic effects in the parent molecule</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Mitomycin c</a:t>
            </a:r>
            <a:endParaRPr lang="ar-IQ" b="1" dirty="0">
              <a:solidFill>
                <a:schemeClr val="accent2"/>
              </a:solidFill>
              <a:latin typeface="Times New Roman" pitchFamily="18" charset="0"/>
              <a:cs typeface="Times New Roman" pitchFamily="18" charset="0"/>
            </a:endParaRPr>
          </a:p>
        </p:txBody>
      </p:sp>
      <p:pic>
        <p:nvPicPr>
          <p:cNvPr id="4098" name="Picture 2"/>
          <p:cNvPicPr>
            <a:picLocks noGrp="1" noChangeAspect="1" noChangeArrowheads="1"/>
          </p:cNvPicPr>
          <p:nvPr>
            <p:ph sz="quarter"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21053" t="21240" r="21053" b="33102"/>
          <a:stretch/>
        </p:blipFill>
        <p:spPr bwMode="auto">
          <a:xfrm>
            <a:off x="1187624" y="1844824"/>
            <a:ext cx="6768752" cy="3452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chemeClr val="accent2"/>
                </a:solidFill>
                <a:latin typeface="Times New Roman" pitchFamily="18" charset="0"/>
                <a:cs typeface="Times New Roman" pitchFamily="18" charset="0"/>
              </a:rPr>
              <a:t>Plant products: Vinca Alkaloids</a:t>
            </a:r>
            <a:endParaRPr lang="ar-IQ"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12648" y="1600200"/>
            <a:ext cx="8153400" cy="4997152"/>
          </a:xfrm>
        </p:spPr>
        <p:txBody>
          <a:bodyPr>
            <a:normAutofit fontScale="92500"/>
          </a:bodyPr>
          <a:lstStyle/>
          <a:p>
            <a:pPr marL="319088" indent="306388" algn="l" rtl="0">
              <a:buNone/>
            </a:pPr>
            <a:r>
              <a:rPr lang="en-US" dirty="0" smtClean="0">
                <a:latin typeface="Times New Roman" pitchFamily="18" charset="0"/>
                <a:cs typeface="Times New Roman" pitchFamily="18" charset="0"/>
              </a:rPr>
              <a:t>The alkaloids are composed of a </a:t>
            </a:r>
            <a:r>
              <a:rPr lang="en-US" dirty="0" smtClean="0">
                <a:solidFill>
                  <a:srgbClr val="FF0000"/>
                </a:solidFill>
                <a:latin typeface="Times New Roman" pitchFamily="18" charset="0"/>
                <a:cs typeface="Times New Roman" pitchFamily="18" charset="0"/>
              </a:rPr>
              <a:t>catharanthine moiety</a:t>
            </a:r>
            <a:r>
              <a:rPr lang="en-US" dirty="0" smtClean="0">
                <a:latin typeface="Times New Roman" pitchFamily="18" charset="0"/>
                <a:cs typeface="Times New Roman" pitchFamily="18" charset="0"/>
              </a:rPr>
              <a:t> containing the </a:t>
            </a:r>
            <a:r>
              <a:rPr lang="en-US" dirty="0" smtClean="0">
                <a:solidFill>
                  <a:srgbClr val="0070C0"/>
                </a:solidFill>
                <a:latin typeface="Times New Roman" pitchFamily="18" charset="0"/>
                <a:cs typeface="Times New Roman" pitchFamily="18" charset="0"/>
              </a:rPr>
              <a:t>indole subunit </a:t>
            </a:r>
            <a:r>
              <a:rPr lang="en-US" dirty="0" smtClean="0">
                <a:latin typeface="Times New Roman" pitchFamily="18" charset="0"/>
                <a:cs typeface="Times New Roman" pitchFamily="18" charset="0"/>
              </a:rPr>
              <a:t>and the </a:t>
            </a:r>
            <a:r>
              <a:rPr lang="en-US" dirty="0" smtClean="0">
                <a:solidFill>
                  <a:srgbClr val="FF0000"/>
                </a:solidFill>
                <a:latin typeface="Times New Roman" pitchFamily="18" charset="0"/>
                <a:cs typeface="Times New Roman" pitchFamily="18" charset="0"/>
              </a:rPr>
              <a:t>vindoline moiety</a:t>
            </a:r>
            <a:r>
              <a:rPr lang="en-US" dirty="0" smtClean="0">
                <a:latin typeface="Times New Roman" pitchFamily="18" charset="0"/>
                <a:cs typeface="Times New Roman" pitchFamily="18" charset="0"/>
              </a:rPr>
              <a:t> containing the </a:t>
            </a:r>
            <a:r>
              <a:rPr lang="en-US" dirty="0" smtClean="0">
                <a:solidFill>
                  <a:srgbClr val="0070C0"/>
                </a:solidFill>
                <a:latin typeface="Times New Roman" pitchFamily="18" charset="0"/>
                <a:cs typeface="Times New Roman" pitchFamily="18" charset="0"/>
              </a:rPr>
              <a:t>dihydroindole subunit </a:t>
            </a:r>
            <a:r>
              <a:rPr lang="en-US" dirty="0" smtClean="0">
                <a:latin typeface="Times New Roman" pitchFamily="18" charset="0"/>
                <a:cs typeface="Times New Roman" pitchFamily="18" charset="0"/>
              </a:rPr>
              <a:t>joined by a carbon–carbon bond. Vincristine and vinblastine differ only in the group attached to the dihydroindole</a:t>
            </a:r>
          </a:p>
          <a:p>
            <a:pPr algn="l" rtl="0">
              <a:buNone/>
            </a:pPr>
            <a:r>
              <a:rPr lang="en-US" dirty="0" smtClean="0">
                <a:latin typeface="Times New Roman" pitchFamily="18" charset="0"/>
                <a:cs typeface="Times New Roman" pitchFamily="18" charset="0"/>
              </a:rPr>
              <a:t>    nitrogen, which is a methyl group in vinblastine and a formyl group in vincristine.</a:t>
            </a:r>
          </a:p>
          <a:p>
            <a:pPr marL="319088" indent="396875" algn="l" rtl="0">
              <a:buNone/>
            </a:pPr>
            <a:r>
              <a:rPr lang="en-US" dirty="0" smtClean="0">
                <a:latin typeface="Times New Roman" pitchFamily="18" charset="0"/>
                <a:cs typeface="Times New Roman" pitchFamily="18" charset="0"/>
              </a:rPr>
              <a:t> Vinorelbine is a semisynthetic material resulting from loss of water across the 3</a:t>
            </a:r>
            <a:r>
              <a:rPr lang="hy-AM"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,4</a:t>
            </a:r>
            <a:r>
              <a:rPr lang="hy-AM"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bond and first prepared by the use of a modified Polonovski reaction of vinblastine followed by hydrolysis.</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ar-IQ" dirty="0"/>
          </a:p>
        </p:txBody>
      </p:sp>
      <p:sp>
        <p:nvSpPr>
          <p:cNvPr id="3" name="Content Placeholder 2"/>
          <p:cNvSpPr>
            <a:spLocks noGrp="1"/>
          </p:cNvSpPr>
          <p:nvPr>
            <p:ph sz="quarter" idx="1"/>
          </p:nvPr>
        </p:nvSpPr>
        <p:spPr/>
        <p:txBody>
          <a:bodyPr>
            <a:normAutofit/>
          </a:bodyPr>
          <a:lstStyle/>
          <a:p>
            <a:pPr marL="319088" indent="396875" algn="just" rtl="0">
              <a:buNone/>
            </a:pPr>
            <a:r>
              <a:rPr lang="en-US" dirty="0" smtClean="0">
                <a:latin typeface="Times New Roman" pitchFamily="18" charset="0"/>
                <a:cs typeface="Times New Roman" pitchFamily="18" charset="0"/>
              </a:rPr>
              <a:t>The vincas bind to tubulin disrupting formation and function of the mitotic spindle.</a:t>
            </a:r>
          </a:p>
          <a:p>
            <a:pPr marL="319088" indent="396875" algn="just" rtl="0">
              <a:buNone/>
            </a:pPr>
            <a:r>
              <a:rPr lang="en-US" dirty="0" smtClean="0">
                <a:latin typeface="Times New Roman" pitchFamily="18" charset="0"/>
                <a:cs typeface="Times New Roman" pitchFamily="18" charset="0"/>
              </a:rPr>
              <a:t>The mitotic spindle is composed of the microtubules, which function as part of the cell’s cytoskeleton and are important in maintaining cellular shape. They are also involved in transport within the cell and cell signaling as well as playing</a:t>
            </a:r>
          </a:p>
          <a:p>
            <a:pPr algn="just" rtl="0">
              <a:buNone/>
            </a:pPr>
            <a:r>
              <a:rPr lang="en-US" dirty="0" smtClean="0">
                <a:latin typeface="Times New Roman" pitchFamily="18" charset="0"/>
                <a:cs typeface="Times New Roman" pitchFamily="18" charset="0"/>
              </a:rPr>
              <a:t>    a pivotal role in the movement of chromosomes during mitosis.</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Vinca Alkaloids</a:t>
            </a:r>
            <a:endParaRPr lang="ar-IQ" dirty="0">
              <a:solidFill>
                <a:schemeClr val="accent2"/>
              </a:solidFill>
              <a:latin typeface="Times New Roman" pitchFamily="18" charset="0"/>
              <a:cs typeface="Times New Roman" pitchFamily="18" charset="0"/>
            </a:endParaRPr>
          </a:p>
        </p:txBody>
      </p:sp>
      <p:pic>
        <p:nvPicPr>
          <p:cNvPr id="3074" name="Picture 2"/>
          <p:cNvPicPr>
            <a:picLocks noGrp="1" noChangeAspect="1" noChangeArrowheads="1"/>
          </p:cNvPicPr>
          <p:nvPr>
            <p:ph sz="quarter"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9211" t="10246" r="10544" b="9670"/>
          <a:stretch>
            <a:fillRect/>
          </a:stretch>
        </p:blipFill>
        <p:spPr bwMode="auto">
          <a:xfrm>
            <a:off x="251520" y="1556792"/>
            <a:ext cx="8640960" cy="5301208"/>
          </a:xfrm>
          <a:prstGeom prst="rect">
            <a:avLst/>
          </a:prstGeom>
          <a:noFill/>
          <a:ln w="9525">
            <a:noFill/>
            <a:miter lim="800000"/>
            <a:headEnd/>
            <a:tailEnd/>
          </a:ln>
        </p:spPr>
      </p:pic>
      <p:sp>
        <p:nvSpPr>
          <p:cNvPr id="3" name="Oval 2"/>
          <p:cNvSpPr/>
          <p:nvPr/>
        </p:nvSpPr>
        <p:spPr>
          <a:xfrm>
            <a:off x="3697052" y="3356992"/>
            <a:ext cx="586916"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Oval 4"/>
          <p:cNvSpPr/>
          <p:nvPr/>
        </p:nvSpPr>
        <p:spPr>
          <a:xfrm>
            <a:off x="6732240" y="3356992"/>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Oval 3"/>
          <p:cNvSpPr/>
          <p:nvPr/>
        </p:nvSpPr>
        <p:spPr>
          <a:xfrm>
            <a:off x="5868144" y="4293096"/>
            <a:ext cx="360040" cy="5760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04664"/>
            <a:ext cx="8153400" cy="814536"/>
          </a:xfrm>
        </p:spPr>
        <p:txBody>
          <a:bodyPr>
            <a:normAutofit fontScale="90000"/>
          </a:bodyPr>
          <a:lstStyle/>
          <a:p>
            <a:r>
              <a:rPr lang="en-US" sz="4900" b="1" dirty="0" smtClean="0">
                <a:solidFill>
                  <a:schemeClr val="accent2"/>
                </a:solidFill>
                <a:latin typeface="Times New Roman" pitchFamily="18" charset="0"/>
                <a:cs typeface="Times New Roman" pitchFamily="18" charset="0"/>
              </a:rPr>
              <a:t>Taxanes</a:t>
            </a:r>
            <a:r>
              <a:rPr lang="en-US" sz="4800" b="1" dirty="0" smtClean="0">
                <a:latin typeface="Times New Roman" pitchFamily="18" charset="0"/>
                <a:cs typeface="Times New Roman" pitchFamily="18" charset="0"/>
              </a:rPr>
              <a:t/>
            </a:r>
            <a:br>
              <a:rPr lang="en-US" sz="4800" b="1" dirty="0" smtClean="0">
                <a:latin typeface="Times New Roman" pitchFamily="18" charset="0"/>
                <a:cs typeface="Times New Roman" pitchFamily="18" charset="0"/>
              </a:rPr>
            </a:br>
            <a:endParaRPr lang="ar-IQ" dirty="0"/>
          </a:p>
        </p:txBody>
      </p:sp>
      <p:sp>
        <p:nvSpPr>
          <p:cNvPr id="3" name="Content Placeholder 2"/>
          <p:cNvSpPr>
            <a:spLocks noGrp="1"/>
          </p:cNvSpPr>
          <p:nvPr>
            <p:ph sz="quarter" idx="1"/>
          </p:nvPr>
        </p:nvSpPr>
        <p:spPr/>
        <p:txBody>
          <a:bodyPr>
            <a:normAutofit/>
          </a:bodyPr>
          <a:lstStyle/>
          <a:p>
            <a:pPr marL="319088" indent="396875" algn="just" rtl="0">
              <a:buNone/>
            </a:pPr>
            <a:r>
              <a:rPr lang="en-US" sz="3000" dirty="0" smtClean="0">
                <a:latin typeface="Times New Roman" pitchFamily="18" charset="0"/>
                <a:cs typeface="Times New Roman" pitchFamily="18" charset="0"/>
              </a:rPr>
              <a:t>The taxanes, specifically, taxol (or paclitaxel) was isolated from the bark of the pacific yew tree, proved to be active against various cancer models; </a:t>
            </a:r>
            <a:r>
              <a:rPr lang="en-US" sz="2800" dirty="0" smtClean="0">
                <a:latin typeface="Times New Roman" pitchFamily="18" charset="0"/>
                <a:cs typeface="Times New Roman" pitchFamily="18" charset="0"/>
              </a:rPr>
              <a:t>These drugs bind to beta-tubulin subunits of microtubules. Paclitaxel is one of several </a:t>
            </a:r>
            <a:r>
              <a:rPr lang="en-US" sz="2800" dirty="0" smtClean="0">
                <a:latin typeface="Times New Roman" pitchFamily="18" charset="0"/>
                <a:cs typeface="Times New Roman" pitchFamily="18" charset="0"/>
                <a:hlinkClick r:id="rId2" tooltip="Cytoskeletal drugs"/>
              </a:rPr>
              <a:t>cytoskeletal drugs</a:t>
            </a:r>
            <a:r>
              <a:rPr lang="en-US" sz="2800" dirty="0" smtClean="0">
                <a:latin typeface="Times New Roman" pitchFamily="18" charset="0"/>
                <a:cs typeface="Times New Roman" pitchFamily="18" charset="0"/>
              </a:rPr>
              <a:t> that target </a:t>
            </a:r>
            <a:r>
              <a:rPr lang="en-US" sz="2800" dirty="0" smtClean="0">
                <a:latin typeface="Times New Roman" pitchFamily="18" charset="0"/>
                <a:cs typeface="Times New Roman" pitchFamily="18" charset="0"/>
                <a:hlinkClick r:id="rId3" tooltip="Tubulin"/>
              </a:rPr>
              <a:t>tubulin</a:t>
            </a:r>
            <a:r>
              <a:rPr lang="en-US" sz="2800" dirty="0" smtClean="0">
                <a:latin typeface="Times New Roman" pitchFamily="18" charset="0"/>
                <a:cs typeface="Times New Roman" pitchFamily="18" charset="0"/>
              </a:rPr>
              <a:t>. The major difference between Colchicine and Paclitaxel is that Colchicine inhibits the microtubule assembly whereas Paclitaxel stabilizes and protects microtubule against disassembly</a:t>
            </a:r>
            <a:endParaRPr lang="ar-IQ" sz="2800" dirty="0" smtClean="0">
              <a:latin typeface="Times New Roman" pitchFamily="18" charset="0"/>
              <a:cs typeface="Times New Roman" pitchFamily="18" charset="0"/>
            </a:endParaRPr>
          </a:p>
          <a:p>
            <a:pPr marL="319088" indent="396875" algn="just" rtl="0">
              <a:buNone/>
            </a:pP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accent2"/>
                </a:solidFill>
                <a:latin typeface="Times New Roman" pitchFamily="18" charset="0"/>
                <a:cs typeface="Times New Roman" pitchFamily="18" charset="0"/>
              </a:rPr>
              <a:t>Mechanism of Actions</a:t>
            </a:r>
            <a:r>
              <a:rPr lang="en-US" sz="4800" dirty="0" smtClean="0">
                <a:solidFill>
                  <a:schemeClr val="accent2"/>
                </a:solidFill>
                <a:latin typeface="Times New Roman" pitchFamily="18" charset="0"/>
                <a:cs typeface="Times New Roman" pitchFamily="18" charset="0"/>
              </a:rPr>
              <a:t/>
            </a:r>
            <a:br>
              <a:rPr lang="en-US" sz="4800" dirty="0" smtClean="0">
                <a:solidFill>
                  <a:schemeClr val="accent2"/>
                </a:solidFill>
                <a:latin typeface="Times New Roman" pitchFamily="18" charset="0"/>
                <a:cs typeface="Times New Roman" pitchFamily="18" charset="0"/>
              </a:rPr>
            </a:br>
            <a:endParaRPr lang="ar-IQ" dirty="0">
              <a:solidFill>
                <a:schemeClr val="accent2"/>
              </a:solidFill>
            </a:endParaRPr>
          </a:p>
        </p:txBody>
      </p:sp>
      <p:sp>
        <p:nvSpPr>
          <p:cNvPr id="3" name="Content Placeholder 2"/>
          <p:cNvSpPr>
            <a:spLocks noGrp="1"/>
          </p:cNvSpPr>
          <p:nvPr>
            <p:ph sz="quarter" idx="1"/>
          </p:nvPr>
        </p:nvSpPr>
        <p:spPr>
          <a:xfrm>
            <a:off x="611560" y="1628800"/>
            <a:ext cx="7848872" cy="4495800"/>
          </a:xfrm>
        </p:spPr>
        <p:txBody>
          <a:bodyPr>
            <a:normAutofit/>
          </a:bodyPr>
          <a:lstStyle/>
          <a:p>
            <a:pPr marL="319088" indent="396875" algn="just" rtl="0">
              <a:buNone/>
            </a:pPr>
            <a:r>
              <a:rPr lang="en-US" sz="2800" dirty="0" smtClean="0">
                <a:latin typeface="Times New Roman" pitchFamily="18" charset="0"/>
                <a:cs typeface="Times New Roman" pitchFamily="18" charset="0"/>
              </a:rPr>
              <a:t>Microtubules are cellular components that act as a skeleton for the cell. For cell division to occur, microtubules need to depolymerise back to tubulin. After that, tubulins repolymerise to form the spindle of cell division. The movement of the replicated chromosomes during mitosis depends on the spindle and therefore, the depolymerization of microtubules.</a:t>
            </a:r>
          </a:p>
          <a:p>
            <a:pPr algn="l" rtl="0">
              <a:buNone/>
            </a:pPr>
            <a:endParaRPr lang="ar-IQ"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319088" indent="396875" algn="just" rtl="0">
              <a:buNone/>
            </a:pPr>
            <a:r>
              <a:rPr lang="en-US" sz="2800" dirty="0" smtClean="0">
                <a:latin typeface="Times New Roman" pitchFamily="18" charset="0"/>
                <a:cs typeface="Times New Roman" pitchFamily="18" charset="0"/>
              </a:rPr>
              <a:t>Paclitaxel or Taxol enhances the polymerization of tubulin to stable microtubules and also interacts directly with microtubules, stabilizing them against depolymerization. Hence, it interferes with the spindle formation process. Chromosomes are unable to move to the opposite sides of the dividing cells. Cells division is inhibited and eventually, cell death is induced</a:t>
            </a:r>
            <a:endParaRPr lang="ar-IQ"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Nitrogen mustards</a:t>
            </a:r>
            <a:endParaRPr lang="ar-IQ"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marL="319088" indent="396875" algn="just" rtl="0">
              <a:buNone/>
            </a:pPr>
            <a:r>
              <a:rPr lang="en-US" sz="2800" dirty="0" smtClean="0">
                <a:latin typeface="Times New Roman" pitchFamily="18" charset="0"/>
                <a:cs typeface="Times New Roman" pitchFamily="18" charset="0"/>
              </a:rPr>
              <a:t>Mustards such as mechlorethamine are classified as dialkylating agents in that one mustard molecule can alkylate two nucleophiles.</a:t>
            </a:r>
          </a:p>
          <a:p>
            <a:pPr marL="319088" indent="396875" algn="just" rtl="0">
              <a:buNone/>
            </a:pPr>
            <a:r>
              <a:rPr lang="en-US" sz="2800" dirty="0" smtClean="0">
                <a:latin typeface="Times New Roman" pitchFamily="18" charset="0"/>
                <a:cs typeface="Times New Roman" pitchFamily="18" charset="0"/>
              </a:rPr>
              <a:t> The initial acid–base reaction is necessary to release the lone pair of electrons on nitrogen, which subsequently displaces chloride to give the highly reactive aziridinium cation.</a:t>
            </a:r>
          </a:p>
          <a:p>
            <a:pPr marL="319088" indent="396875" algn="just" rtl="0">
              <a:buNone/>
            </a:pPr>
            <a:r>
              <a:rPr lang="en-US" sz="2800" dirty="0" smtClean="0">
                <a:latin typeface="Times New Roman" pitchFamily="18" charset="0"/>
                <a:cs typeface="Times New Roman" pitchFamily="18" charset="0"/>
              </a:rPr>
              <a:t>Nucleophilic attack can then occur at the aziridinium carbon to relieve the small ring strain and neutralize the charge on nitrogen.</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rotWithShape="1">
          <a:blip r:embed="rId2" cstate="print"/>
          <a:srcRect l="13000" t="15676" r="11000" b="15691"/>
          <a:stretch/>
        </p:blipFill>
        <p:spPr bwMode="auto">
          <a:xfrm>
            <a:off x="107504" y="1844824"/>
            <a:ext cx="8928991"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Hormones and their antagonists</a:t>
            </a:r>
            <a:endParaRPr lang="ar-IQ"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12648" y="1772816"/>
            <a:ext cx="8153400" cy="4323184"/>
          </a:xfrm>
        </p:spPr>
        <p:txBody>
          <a:bodyPr>
            <a:normAutofit/>
          </a:bodyPr>
          <a:lstStyle/>
          <a:p>
            <a:pPr marL="319088" indent="396875" algn="just" rtl="0">
              <a:buNone/>
            </a:pPr>
            <a:r>
              <a:rPr lang="en-US" sz="2800" b="1" dirty="0" smtClean="0">
                <a:latin typeface="Times New Roman" pitchFamily="18" charset="0"/>
                <a:cs typeface="Times New Roman" pitchFamily="18" charset="0"/>
              </a:rPr>
              <a:t>Tamoxifen</a:t>
            </a:r>
            <a:r>
              <a:rPr lang="en-US" sz="2800" dirty="0" smtClean="0">
                <a:latin typeface="Times New Roman" pitchFamily="18" charset="0"/>
                <a:cs typeface="Times New Roman" pitchFamily="18" charset="0"/>
              </a:rPr>
              <a:t> is an </a:t>
            </a:r>
            <a:r>
              <a:rPr lang="en-US" sz="2800" dirty="0" smtClean="0">
                <a:latin typeface="Times New Roman" pitchFamily="18" charset="0"/>
                <a:cs typeface="Times New Roman" pitchFamily="18" charset="0"/>
                <a:hlinkClick r:id="rId2" tooltip="Receptor antagonist"/>
              </a:rPr>
              <a:t>antagonist</a:t>
            </a:r>
            <a:r>
              <a:rPr lang="en-US" sz="2800" dirty="0" smtClean="0">
                <a:latin typeface="Times New Roman" pitchFamily="18" charset="0"/>
                <a:cs typeface="Times New Roman" pitchFamily="18" charset="0"/>
              </a:rPr>
              <a:t> of the </a:t>
            </a:r>
            <a:r>
              <a:rPr lang="en-US" sz="2800" dirty="0" smtClean="0">
                <a:latin typeface="Times New Roman" pitchFamily="18" charset="0"/>
                <a:cs typeface="Times New Roman" pitchFamily="18" charset="0"/>
                <a:hlinkClick r:id="rId3" tooltip="Estrogen receptor"/>
              </a:rPr>
              <a:t>estrogen receptor</a:t>
            </a:r>
            <a:r>
              <a:rPr lang="en-US" sz="2800" dirty="0" smtClean="0">
                <a:latin typeface="Times New Roman" pitchFamily="18" charset="0"/>
                <a:cs typeface="Times New Roman" pitchFamily="18" charset="0"/>
              </a:rPr>
              <a:t> in </a:t>
            </a:r>
            <a:r>
              <a:rPr lang="en-US" sz="2800" dirty="0" smtClean="0">
                <a:latin typeface="Times New Roman" pitchFamily="18" charset="0"/>
                <a:cs typeface="Times New Roman" pitchFamily="18" charset="0"/>
                <a:hlinkClick r:id="rId4" tooltip="Breast"/>
              </a:rPr>
              <a:t>breast tissue</a:t>
            </a:r>
            <a:r>
              <a:rPr lang="en-US" sz="2800" dirty="0" smtClean="0">
                <a:latin typeface="Times New Roman" pitchFamily="18" charset="0"/>
                <a:cs typeface="Times New Roman" pitchFamily="18" charset="0"/>
              </a:rPr>
              <a:t> via its active </a:t>
            </a:r>
            <a:r>
              <a:rPr lang="en-US" sz="2800" dirty="0" smtClean="0">
                <a:latin typeface="Times New Roman" pitchFamily="18" charset="0"/>
                <a:cs typeface="Times New Roman" pitchFamily="18" charset="0"/>
                <a:hlinkClick r:id="rId5" tooltip="Metabolite"/>
              </a:rPr>
              <a:t>metabolite</a:t>
            </a:r>
            <a:r>
              <a:rPr lang="en-US" sz="2800" dirty="0" smtClean="0">
                <a:latin typeface="Times New Roman" pitchFamily="18" charset="0"/>
                <a:cs typeface="Times New Roman" pitchFamily="18" charset="0"/>
              </a:rPr>
              <a:t>, 4-hydroxytamoxifen which have 30-100 times more affinity with the estrogen receptor than tamoxifen itself.   preventing estrogen from binding to its receptor, blocking cancer cell growth. </a:t>
            </a:r>
            <a:endParaRPr lang="ar-IQ"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6" cstate="print"/>
          <a:srcRect l="16667" t="14286" r="16667" b="17857"/>
          <a:stretch>
            <a:fillRect/>
          </a:stretch>
        </p:blipFill>
        <p:spPr bwMode="auto">
          <a:xfrm>
            <a:off x="2915816" y="4509120"/>
            <a:ext cx="3816424"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1556792"/>
            <a:ext cx="7992888" cy="4495800"/>
          </a:xfrm>
        </p:spPr>
        <p:txBody>
          <a:bodyPr>
            <a:normAutofit/>
          </a:bodyPr>
          <a:lstStyle/>
          <a:p>
            <a:pPr marL="319088" indent="396875" algn="just" rtl="0">
              <a:buNone/>
            </a:pPr>
            <a:r>
              <a:rPr lang="en-US" sz="2800" dirty="0" smtClean="0">
                <a:latin typeface="Times New Roman" pitchFamily="18" charset="0"/>
                <a:cs typeface="Times New Roman" pitchFamily="18" charset="0"/>
              </a:rPr>
              <a:t>4-Hydroxytamoxifen binds to </a:t>
            </a:r>
            <a:r>
              <a:rPr lang="en-US" sz="2800" dirty="0" smtClean="0">
                <a:latin typeface="Times New Roman" pitchFamily="18" charset="0"/>
                <a:cs typeface="Times New Roman" pitchFamily="18" charset="0"/>
                <a:hlinkClick r:id="rId2" tooltip="Estrogen receptor"/>
              </a:rPr>
              <a:t>estrogen receptors</a:t>
            </a:r>
            <a:r>
              <a:rPr lang="en-US" sz="2800" dirty="0" smtClean="0">
                <a:latin typeface="Times New Roman" pitchFamily="18" charset="0"/>
                <a:cs typeface="Times New Roman" pitchFamily="18" charset="0"/>
              </a:rPr>
              <a:t> competitively (with respect to the endogenous agonist estrogen) in tumor cells and other tissue targets, producing a nuclear complex that decreases DNA synthesis and inhibits estrogen effects. It is a </a:t>
            </a:r>
            <a:r>
              <a:rPr lang="en-US" sz="2800" dirty="0" smtClean="0">
                <a:solidFill>
                  <a:srgbClr val="FF0000"/>
                </a:solidFill>
                <a:latin typeface="Times New Roman" pitchFamily="18" charset="0"/>
                <a:cs typeface="Times New Roman" pitchFamily="18" charset="0"/>
              </a:rPr>
              <a:t>nonsteroidal agent </a:t>
            </a:r>
            <a:r>
              <a:rPr lang="en-US" sz="2800" dirty="0" smtClean="0">
                <a:latin typeface="Times New Roman" pitchFamily="18" charset="0"/>
                <a:cs typeface="Times New Roman" pitchFamily="18" charset="0"/>
              </a:rPr>
              <a:t>with potent antiestrogenic properties which compete with estrogen for </a:t>
            </a:r>
            <a:r>
              <a:rPr lang="en-US" sz="2800" dirty="0" smtClean="0">
                <a:latin typeface="Times New Roman" pitchFamily="18" charset="0"/>
                <a:cs typeface="Times New Roman" pitchFamily="18" charset="0"/>
                <a:hlinkClick r:id="rId3" tooltip="Cell signaling"/>
              </a:rPr>
              <a:t>binding sites</a:t>
            </a:r>
            <a:r>
              <a:rPr lang="en-US" sz="2800" dirty="0" smtClean="0">
                <a:latin typeface="Times New Roman" pitchFamily="18" charset="0"/>
                <a:cs typeface="Times New Roman" pitchFamily="18" charset="0"/>
              </a:rPr>
              <a:t> in breast and other tissues.</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accent2"/>
                </a:solidFill>
                <a:latin typeface="Times New Roman" pitchFamily="18" charset="0"/>
                <a:cs typeface="Times New Roman" pitchFamily="18" charset="0"/>
              </a:rPr>
              <a:t>Flutamide</a:t>
            </a:r>
            <a:r>
              <a:rPr lang="en-US" dirty="0" smtClean="0">
                <a:solidFill>
                  <a:schemeClr val="accent2"/>
                </a:solidFill>
              </a:rPr>
              <a:t> </a:t>
            </a:r>
            <a:r>
              <a:rPr lang="en-US" dirty="0" smtClean="0"/>
              <a:t/>
            </a:r>
            <a:br>
              <a:rPr lang="en-US" dirty="0" smtClean="0"/>
            </a:br>
            <a:endParaRPr lang="ar-IQ" dirty="0"/>
          </a:p>
        </p:txBody>
      </p:sp>
      <p:sp>
        <p:nvSpPr>
          <p:cNvPr id="3" name="Content Placeholder 2"/>
          <p:cNvSpPr>
            <a:spLocks noGrp="1"/>
          </p:cNvSpPr>
          <p:nvPr>
            <p:ph sz="quarter" idx="1"/>
          </p:nvPr>
        </p:nvSpPr>
        <p:spPr/>
        <p:txBody>
          <a:bodyPr/>
          <a:lstStyle/>
          <a:p>
            <a:pPr marL="319088" indent="396875" algn="just" rtl="0">
              <a:buNone/>
            </a:pPr>
            <a:r>
              <a:rPr lang="en-US" b="1" dirty="0" smtClean="0">
                <a:latin typeface="Times New Roman" pitchFamily="18" charset="0"/>
                <a:cs typeface="Times New Roman" pitchFamily="18" charset="0"/>
              </a:rPr>
              <a:t>Flutamid</a:t>
            </a:r>
            <a:r>
              <a:rPr lang="en-US" dirty="0" smtClean="0">
                <a:latin typeface="Times New Roman" pitchFamily="18" charset="0"/>
                <a:cs typeface="Times New Roman" pitchFamily="18" charset="0"/>
              </a:rPr>
              <a:t> is an oral, non steroidal </a:t>
            </a:r>
            <a:r>
              <a:rPr lang="en-US" dirty="0" err="1" smtClean="0">
                <a:latin typeface="Times New Roman" pitchFamily="18" charset="0"/>
                <a:cs typeface="Times New Roman" pitchFamily="18" charset="0"/>
                <a:hlinkClick r:id="rId2" tooltip="Antiandrogen"/>
              </a:rPr>
              <a:t>antiandrogen</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3" tooltip="Medication"/>
              </a:rPr>
              <a:t>drug</a:t>
            </a:r>
            <a:r>
              <a:rPr lang="en-US" dirty="0" smtClean="0">
                <a:latin typeface="Times New Roman" pitchFamily="18" charset="0"/>
                <a:cs typeface="Times New Roman" pitchFamily="18" charset="0"/>
              </a:rPr>
              <a:t> primarily used to treat </a:t>
            </a:r>
            <a:r>
              <a:rPr lang="en-US" dirty="0" smtClean="0">
                <a:latin typeface="Times New Roman" pitchFamily="18" charset="0"/>
                <a:cs typeface="Times New Roman" pitchFamily="18" charset="0"/>
                <a:hlinkClick r:id="rId4" tooltip="Prostate cancer"/>
              </a:rPr>
              <a:t>prostate cancer</a:t>
            </a:r>
            <a:r>
              <a:rPr lang="en-US" dirty="0" smtClean="0">
                <a:latin typeface="Times New Roman" pitchFamily="18" charset="0"/>
                <a:cs typeface="Times New Roman" pitchFamily="18" charset="0"/>
              </a:rPr>
              <a:t>. It acts as a </a:t>
            </a:r>
            <a:r>
              <a:rPr lang="en-US" dirty="0" smtClean="0">
                <a:latin typeface="Times New Roman" pitchFamily="18" charset="0"/>
                <a:cs typeface="Times New Roman" pitchFamily="18" charset="0"/>
                <a:hlinkClick r:id="rId5" tooltip="Silent antagonist"/>
              </a:rPr>
              <a:t>silent antagonist</a:t>
            </a:r>
            <a:r>
              <a:rPr lang="en-US" dirty="0" smtClean="0">
                <a:latin typeface="Times New Roman" pitchFamily="18" charset="0"/>
                <a:cs typeface="Times New Roman" pitchFamily="18" charset="0"/>
              </a:rPr>
              <a:t> of the </a:t>
            </a:r>
            <a:r>
              <a:rPr lang="en-US" u="sng" dirty="0" smtClean="0">
                <a:latin typeface="Times New Roman" pitchFamily="18" charset="0"/>
                <a:cs typeface="Times New Roman" pitchFamily="18" charset="0"/>
                <a:hlinkClick r:id="rId6" tooltip="Androgen receptor"/>
              </a:rPr>
              <a:t>androgen receptor</a:t>
            </a:r>
            <a:r>
              <a:rPr lang="en-US" dirty="0" smtClean="0">
                <a:latin typeface="Times New Roman" pitchFamily="18" charset="0"/>
                <a:cs typeface="Times New Roman" pitchFamily="18" charset="0"/>
              </a:rPr>
              <a:t> (AR), competing with </a:t>
            </a:r>
            <a:r>
              <a:rPr lang="en-US" dirty="0" smtClean="0">
                <a:latin typeface="Times New Roman" pitchFamily="18" charset="0"/>
                <a:cs typeface="Times New Roman" pitchFamily="18" charset="0"/>
                <a:hlinkClick r:id="rId7" tooltip="Testosterone"/>
              </a:rPr>
              <a:t>testosterone</a:t>
            </a:r>
            <a:r>
              <a:rPr lang="en-US" dirty="0" smtClean="0">
                <a:latin typeface="Times New Roman" pitchFamily="18" charset="0"/>
                <a:cs typeface="Times New Roman" pitchFamily="18" charset="0"/>
              </a:rPr>
              <a:t> and its powerful </a:t>
            </a:r>
            <a:r>
              <a:rPr lang="en-US" dirty="0" smtClean="0">
                <a:latin typeface="Times New Roman" pitchFamily="18" charset="0"/>
                <a:cs typeface="Times New Roman" pitchFamily="18" charset="0"/>
                <a:hlinkClick r:id="rId8" tooltip="Metabolite"/>
              </a:rPr>
              <a:t>metabolite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9" tooltip="Dihydrotestosterone"/>
              </a:rPr>
              <a:t>dihydrotestosterone</a:t>
            </a:r>
            <a:r>
              <a:rPr lang="en-US" dirty="0" smtClean="0">
                <a:latin typeface="Times New Roman" pitchFamily="18" charset="0"/>
                <a:cs typeface="Times New Roman" pitchFamily="18" charset="0"/>
              </a:rPr>
              <a:t> (DHT) for binding to ARs in the </a:t>
            </a:r>
            <a:r>
              <a:rPr lang="en-US" dirty="0" smtClean="0">
                <a:latin typeface="Times New Roman" pitchFamily="18" charset="0"/>
                <a:cs typeface="Times New Roman" pitchFamily="18" charset="0"/>
                <a:hlinkClick r:id="rId10" tooltip="Prostate gland"/>
              </a:rPr>
              <a:t>prostate gland</a:t>
            </a:r>
            <a:r>
              <a:rPr lang="en-US" dirty="0" smtClean="0">
                <a:latin typeface="Times New Roman" pitchFamily="18" charset="0"/>
                <a:cs typeface="Times New Roman" pitchFamily="18" charset="0"/>
              </a:rPr>
              <a:t>.</a:t>
            </a:r>
            <a:endParaRPr lang="ar-IQ"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11" cstate="print"/>
          <a:srcRect l="17801" t="20833" r="16282" b="16667"/>
          <a:stretch>
            <a:fillRect/>
          </a:stretch>
        </p:blipFill>
        <p:spPr bwMode="auto">
          <a:xfrm>
            <a:off x="2339752" y="4365104"/>
            <a:ext cx="4392488"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sz="quarter" idx="1"/>
          </p:nvPr>
        </p:nvPicPr>
        <p:blipFill>
          <a:blip r:embed="rId2" cstate="print"/>
          <a:srcRect/>
          <a:stretch>
            <a:fillRect/>
          </a:stretch>
        </p:blipFill>
        <p:spPr bwMode="auto">
          <a:xfrm>
            <a:off x="971600" y="1484784"/>
            <a:ext cx="8172400"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2849</TotalTime>
  <Words>4185</Words>
  <Application>Microsoft Office PowerPoint</Application>
  <PresentationFormat>On-screen Show (4:3)</PresentationFormat>
  <Paragraphs>195</Paragraphs>
  <Slides>94</Slides>
  <Notes>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Median</vt:lpstr>
      <vt:lpstr>Antineoplastic agents</vt:lpstr>
      <vt:lpstr>PowerPoint Presentation</vt:lpstr>
      <vt:lpstr>  Drug classes</vt:lpstr>
      <vt:lpstr>PowerPoint Presentation</vt:lpstr>
      <vt:lpstr>PowerPoint Presentation</vt:lpstr>
      <vt:lpstr>PowerPoint Presentation</vt:lpstr>
      <vt:lpstr>PowerPoint Presentation</vt:lpstr>
      <vt:lpstr>PowerPoint Presentation</vt:lpstr>
      <vt:lpstr>Nitrogen mustards</vt:lpstr>
      <vt:lpstr>PowerPoint Presentation</vt:lpstr>
      <vt:lpstr>PowerPoint Presentation</vt:lpstr>
      <vt:lpstr>PowerPoint Presentation</vt:lpstr>
      <vt:lpstr>Chlorambucil and Melphalan</vt:lpstr>
      <vt:lpstr>PowerPoint Presentation</vt:lpstr>
      <vt:lpstr>Cyclophosphamide and Ifosfamide</vt:lpstr>
      <vt:lpstr>PowerPoint Presentation</vt:lpstr>
      <vt:lpstr>PowerPoint Presentation</vt:lpstr>
      <vt:lpstr>PowerPoint Presentation</vt:lpstr>
      <vt:lpstr>PowerPoint Presentation</vt:lpstr>
      <vt:lpstr>PowerPoint Presentation</vt:lpstr>
      <vt:lpstr>PowerPoint Presentation</vt:lpstr>
      <vt:lpstr>Organoplatinum compounds</vt:lpstr>
      <vt:lpstr>PowerPoint Presentation</vt:lpstr>
      <vt:lpstr>PowerPoint Presentation</vt:lpstr>
      <vt:lpstr>Nitrosoureas</vt:lpstr>
      <vt:lpstr>PowerPoint Presentation</vt:lpstr>
      <vt:lpstr>PowerPoint Presentation</vt:lpstr>
      <vt:lpstr>Nitrosoureas: Pathways of decomposition and DNA alkylation</vt:lpstr>
      <vt:lpstr>PowerPoint Presentation</vt:lpstr>
      <vt:lpstr>Detoxification pathways of the nitrosoureas</vt:lpstr>
      <vt:lpstr>2.Antimetabolites  </vt:lpstr>
      <vt:lpstr>PowerPoint Presentation</vt:lpstr>
      <vt:lpstr>A. Pyrimidine Drugs</vt:lpstr>
      <vt:lpstr>PowerPoint Presentation</vt:lpstr>
      <vt:lpstr>PowerPoint Presentation</vt:lpstr>
      <vt:lpstr>PowerPoint Presentation</vt:lpstr>
      <vt:lpstr>PowerPoint Presentation</vt:lpstr>
      <vt:lpstr>PowerPoint Presentation</vt:lpstr>
      <vt:lpstr>Metabolic activation of capecitabine to 5-FU.</vt:lpstr>
      <vt:lpstr>PowerPoint Presentation</vt:lpstr>
      <vt:lpstr>Pyrimidine Drugs</vt:lpstr>
      <vt:lpstr>PowerPoint Presentation</vt:lpstr>
      <vt:lpstr>PowerPoint Presentation</vt:lpstr>
      <vt:lpstr>PowerPoint Presentation</vt:lpstr>
      <vt:lpstr>PowerPoint Presentation</vt:lpstr>
      <vt:lpstr>PowerPoint Presentation</vt:lpstr>
      <vt:lpstr>PowerPoint Presentation</vt:lpstr>
      <vt:lpstr>  Cytarabine and gemcitabine</vt:lpstr>
      <vt:lpstr>PowerPoint Presentation</vt:lpstr>
      <vt:lpstr>PowerPoint Presentation</vt:lpstr>
      <vt:lpstr>PowerPoint Presentation</vt:lpstr>
      <vt:lpstr>B. Purine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Conversion of 6-MP to active 6-thioinosine-5-monophosphate (6-MPMP) by HPGRT and inactivation by xanthine oxidase and thiopurine methyl transferase.</vt:lpstr>
      <vt:lpstr>C.Folates</vt:lpstr>
      <vt:lpstr>PowerPoint Presentation</vt:lpstr>
      <vt:lpstr>Methotrexate</vt:lpstr>
      <vt:lpstr>PowerPoint Presentation</vt:lpstr>
      <vt:lpstr>Methotrexate</vt:lpstr>
      <vt:lpstr>PowerPoint Presentation</vt:lpstr>
      <vt:lpstr>Antibiotics and natural products</vt:lpstr>
      <vt:lpstr>PowerPoint Presentation</vt:lpstr>
      <vt:lpstr>PowerPoint Presentation</vt:lpstr>
      <vt:lpstr>Actinomycins</vt:lpstr>
      <vt:lpstr>PowerPoint Presentation</vt:lpstr>
      <vt:lpstr>Dactinomycin-DNA Complex</vt:lpstr>
      <vt:lpstr>PowerPoint Presentation</vt:lpstr>
      <vt:lpstr>PowerPoint Presentation</vt:lpstr>
      <vt:lpstr>Anthracyclines</vt:lpstr>
      <vt:lpstr>PowerPoint Presentation</vt:lpstr>
      <vt:lpstr>Epipodophyllotoxins</vt:lpstr>
      <vt:lpstr>Epipodophyllotoxins</vt:lpstr>
      <vt:lpstr>Bleomycin</vt:lpstr>
      <vt:lpstr>Bleomycin</vt:lpstr>
      <vt:lpstr>Mitomycin c</vt:lpstr>
      <vt:lpstr>Mitomycin c</vt:lpstr>
      <vt:lpstr>Plant products: Vinca Alkaloids</vt:lpstr>
      <vt:lpstr> </vt:lpstr>
      <vt:lpstr>Vinca Alkaloids</vt:lpstr>
      <vt:lpstr>Taxanes </vt:lpstr>
      <vt:lpstr>Mechanism of Actions </vt:lpstr>
      <vt:lpstr>PowerPoint Presentation</vt:lpstr>
      <vt:lpstr>PowerPoint Presentation</vt:lpstr>
      <vt:lpstr>Hormones and their antagonists</vt:lpstr>
      <vt:lpstr>PowerPoint Presentation</vt:lpstr>
      <vt:lpstr>Flutamide  </vt:lpstr>
      <vt:lpstr>PowerPoint Presentation</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Anticancer drugs </dc:title>
  <dc:creator>krema</dc:creator>
  <cp:lastModifiedBy>kaeima</cp:lastModifiedBy>
  <cp:revision>76</cp:revision>
  <dcterms:created xsi:type="dcterms:W3CDTF">2015-02-14T15:09:12Z</dcterms:created>
  <dcterms:modified xsi:type="dcterms:W3CDTF">2017-05-21T22:12:41Z</dcterms:modified>
</cp:coreProperties>
</file>