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tif" ContentType="image/tif"/>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9" r:id="rId3"/>
    <p:sldId id="257" r:id="rId4"/>
    <p:sldId id="258" r:id="rId5"/>
    <p:sldId id="259" r:id="rId6"/>
    <p:sldId id="260" r:id="rId7"/>
    <p:sldId id="262" r:id="rId8"/>
    <p:sldId id="263" r:id="rId9"/>
    <p:sldId id="264" r:id="rId10"/>
    <p:sldId id="292" r:id="rId11"/>
    <p:sldId id="293" r:id="rId12"/>
    <p:sldId id="305" r:id="rId13"/>
    <p:sldId id="265" r:id="rId14"/>
    <p:sldId id="296" r:id="rId15"/>
    <p:sldId id="267" r:id="rId16"/>
    <p:sldId id="294" r:id="rId17"/>
    <p:sldId id="268" r:id="rId18"/>
    <p:sldId id="269" r:id="rId19"/>
    <p:sldId id="270" r:id="rId20"/>
    <p:sldId id="271" r:id="rId21"/>
    <p:sldId id="272" r:id="rId22"/>
    <p:sldId id="273" r:id="rId23"/>
    <p:sldId id="274" r:id="rId24"/>
    <p:sldId id="275" r:id="rId25"/>
    <p:sldId id="276" r:id="rId26"/>
    <p:sldId id="278" r:id="rId27"/>
    <p:sldId id="279" r:id="rId28"/>
    <p:sldId id="280" r:id="rId29"/>
    <p:sldId id="281" r:id="rId30"/>
    <p:sldId id="277" r:id="rId31"/>
    <p:sldId id="282" r:id="rId32"/>
    <p:sldId id="285" r:id="rId33"/>
    <p:sldId id="286" r:id="rId34"/>
    <p:sldId id="284" r:id="rId35"/>
    <p:sldId id="287" r:id="rId36"/>
    <p:sldId id="302" r:id="rId37"/>
    <p:sldId id="303" r:id="rId38"/>
    <p:sldId id="304" r:id="rId39"/>
    <p:sldId id="288" r:id="rId40"/>
    <p:sldId id="289" r:id="rId41"/>
    <p:sldId id="290" r:id="rId42"/>
    <p:sldId id="291" r:id="rId43"/>
    <p:sldId id="301" r:id="rId4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4624"/>
  </p:normalViewPr>
  <p:slideViewPr>
    <p:cSldViewPr snapToGrid="0" snapToObjects="1">
      <p:cViewPr varScale="1">
        <p:scale>
          <a:sx n="73" d="100"/>
          <a:sy n="73" d="100"/>
        </p:scale>
        <p:origin x="1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vl1pPr>
            <a:lvl2pPr marL="740833" indent="-296333" algn="ctr">
              <a:spcBef>
                <a:spcPts val="0"/>
              </a:spcBef>
              <a:defRPr sz="2400"/>
            </a:lvl2pPr>
            <a:lvl3pPr marL="1185333" indent="-296333" algn="ctr">
              <a:spcBef>
                <a:spcPts val="0"/>
              </a:spcBef>
              <a:defRPr sz="2400"/>
            </a:lvl3pPr>
            <a:lvl4pPr marL="1629833" indent="-296333" algn="ctr">
              <a:spcBef>
                <a:spcPts val="0"/>
              </a:spcBef>
              <a:defRPr sz="2400"/>
            </a:lvl4pPr>
            <a:lvl5pPr marL="2074333" indent="-296333" algn="ctr">
              <a:spcBef>
                <a:spcPts val="0"/>
              </a:spcBef>
              <a:defRPr sz="2400"/>
            </a:lvl5pPr>
          </a:lstStyle>
          <a:p>
            <a:r>
              <a:t>Body Level One</a:t>
            </a:r>
          </a:p>
          <a:p>
            <a:pPr lvl="1"/>
            <a:r>
              <a:t>Body Level Two</a:t>
            </a:r>
          </a:p>
          <a:p>
            <a:pPr lvl="2"/>
            <a:r>
              <a:t>Body Level Three</a:t>
            </a:r>
          </a:p>
          <a:p>
            <a:pPr lvl="3"/>
            <a:r>
              <a:t>Body Level Four</a:t>
            </a:r>
          </a:p>
          <a:p>
            <a:pPr lvl="4"/>
            <a:r>
              <a:t>Body Level Five</a:t>
            </a:r>
          </a:p>
        </p:txBody>
      </p:sp>
      <p:sp>
        <p:nvSpPr>
          <p:cNvPr id="94" name="Rectangle"/>
          <p:cNvSpPr>
            <a:spLocks noGrp="1"/>
          </p:cNvSpPr>
          <p:nvPr>
            <p:ph type="body" sz="quarter" idx="13"/>
          </p:nvPr>
        </p:nvSpPr>
        <p:spPr>
          <a:xfrm>
            <a:off x="1270000" y="4267200"/>
            <a:ext cx="10464800" cy="685800"/>
          </a:xfrm>
          <a:prstGeom prst="rect">
            <a:avLst/>
          </a:prstGeom>
        </p:spPr>
        <p:txBody>
          <a:bodyPr/>
          <a:lstStyle/>
          <a:p>
            <a:pPr marL="0" indent="0" algn="ctr">
              <a:spcBef>
                <a:spcPts val="0"/>
              </a:spcBef>
              <a:buSzTx/>
              <a:buNone/>
              <a:defRPr sz="3800"/>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24518" y="889000"/>
            <a:ext cx="5334002"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isamalhaj@yahoo.com" TargetMode="External"/><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jpeg"/><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gif"/><Relationship Id="rId3"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 Id="rId3"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jpeg"/><Relationship Id="rId3"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jpeg"/><Relationship Id="rId3"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4.png"/><Relationship Id="rId3"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gif"/><Relationship Id="rId3"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0.png"/><Relationship Id="rId3" Type="http://schemas.openxmlformats.org/officeDocument/2006/relationships/image" Target="../media/image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rugs Affecting the Central Nervous System"/>
          <p:cNvSpPr txBox="1">
            <a:spLocks noGrp="1"/>
          </p:cNvSpPr>
          <p:nvPr>
            <p:ph type="ctrTitle"/>
          </p:nvPr>
        </p:nvSpPr>
        <p:spPr>
          <a:xfrm>
            <a:off x="1174750" y="-373288"/>
            <a:ext cx="10464800" cy="3302000"/>
          </a:xfrm>
          <a:prstGeom prst="rect">
            <a:avLst/>
          </a:prstGeom>
        </p:spPr>
        <p:txBody>
          <a:bodyPr/>
          <a:lstStyle>
            <a:lvl1pPr defTabSz="543305">
              <a:defRPr sz="7400">
                <a:solidFill>
                  <a:srgbClr val="801302"/>
                </a:solidFill>
                <a:latin typeface="AppleMyungjo"/>
                <a:ea typeface="AppleMyungjo"/>
                <a:cs typeface="AppleMyungjo"/>
                <a:sym typeface="AppleMyungjo"/>
              </a:defRPr>
            </a:lvl1pPr>
          </a:lstStyle>
          <a:p>
            <a:r>
              <a:rPr dirty="0"/>
              <a:t>Drugs Affecting the Central Nervous System</a:t>
            </a:r>
          </a:p>
        </p:txBody>
      </p:sp>
      <p:sp>
        <p:nvSpPr>
          <p:cNvPr id="120" name="Ass"/>
          <p:cNvSpPr txBox="1">
            <a:spLocks noGrp="1"/>
          </p:cNvSpPr>
          <p:nvPr>
            <p:ph type="subTitle" sz="quarter" idx="1"/>
          </p:nvPr>
        </p:nvSpPr>
        <p:spPr>
          <a:prstGeom prst="rect">
            <a:avLst/>
          </a:prstGeom>
        </p:spPr>
        <p:txBody>
          <a:bodyPr/>
          <a:lstStyle/>
          <a:p>
            <a:r>
              <a:t>Ass</a:t>
            </a:r>
          </a:p>
        </p:txBody>
      </p:sp>
      <p:grpSp>
        <p:nvGrpSpPr>
          <p:cNvPr id="123" name="Group"/>
          <p:cNvGrpSpPr/>
          <p:nvPr/>
        </p:nvGrpSpPr>
        <p:grpSpPr>
          <a:xfrm>
            <a:off x="4171034" y="2839812"/>
            <a:ext cx="3979862" cy="4073976"/>
            <a:chOff x="0" y="0"/>
            <a:chExt cx="3979861" cy="4073974"/>
          </a:xfrm>
        </p:grpSpPr>
        <p:pic>
          <p:nvPicPr>
            <p:cNvPr id="121" name="image1.tif" descr="image1.tif"/>
            <p:cNvPicPr>
              <a:picLocks noChangeAspect="1"/>
            </p:cNvPicPr>
            <p:nvPr/>
          </p:nvPicPr>
          <p:blipFill>
            <a:blip r:embed="rId2">
              <a:extLst/>
            </a:blip>
            <a:stretch>
              <a:fillRect/>
            </a:stretch>
          </p:blipFill>
          <p:spPr>
            <a:xfrm>
              <a:off x="127000" y="88900"/>
              <a:ext cx="3725862" cy="3743775"/>
            </a:xfrm>
            <a:prstGeom prst="rect">
              <a:avLst/>
            </a:prstGeom>
            <a:ln w="12700" cap="flat">
              <a:noFill/>
              <a:miter lim="400000"/>
            </a:ln>
            <a:effectLst/>
          </p:spPr>
        </p:pic>
        <p:pic>
          <p:nvPicPr>
            <p:cNvPr id="122" name="image2.png" descr="image2.png"/>
            <p:cNvPicPr>
              <a:picLocks noChangeAspect="1"/>
            </p:cNvPicPr>
            <p:nvPr/>
          </p:nvPicPr>
          <p:blipFill>
            <a:blip r:embed="rId3">
              <a:extLst/>
            </a:blip>
            <a:stretch>
              <a:fillRect/>
            </a:stretch>
          </p:blipFill>
          <p:spPr>
            <a:xfrm>
              <a:off x="0" y="-1"/>
              <a:ext cx="3979862" cy="4073976"/>
            </a:xfrm>
            <a:prstGeom prst="rect">
              <a:avLst/>
            </a:prstGeom>
            <a:ln w="12700" cap="flat">
              <a:noFill/>
              <a:miter lim="400000"/>
            </a:ln>
            <a:effectLst/>
          </p:spPr>
        </p:pic>
      </p:grpSp>
      <p:sp>
        <p:nvSpPr>
          <p:cNvPr id="2" name="Rectangle 1"/>
          <p:cNvSpPr/>
          <p:nvPr/>
        </p:nvSpPr>
        <p:spPr>
          <a:xfrm>
            <a:off x="2194658" y="7227629"/>
            <a:ext cx="9444892" cy="1754326"/>
          </a:xfrm>
          <a:prstGeom prst="rect">
            <a:avLst/>
          </a:prstGeom>
        </p:spPr>
        <p:txBody>
          <a:bodyPr wrap="square">
            <a:spAutoFit/>
          </a:bodyPr>
          <a:lstStyle/>
          <a:p>
            <a:r>
              <a:rPr lang="en-US" dirty="0" err="1">
                <a:latin typeface="+mj-lt"/>
                <a:ea typeface="Apple Color Emoji" charset="0"/>
                <a:cs typeface="Apple Color Emoji" charset="0"/>
              </a:rPr>
              <a:t>Asst</a:t>
            </a:r>
            <a:r>
              <a:rPr lang="en-US" dirty="0">
                <a:latin typeface="+mj-lt"/>
                <a:ea typeface="Apple Color Emoji" charset="0"/>
                <a:cs typeface="Apple Color Emoji" charset="0"/>
              </a:rPr>
              <a:t> Prof </a:t>
            </a:r>
            <a:r>
              <a:rPr lang="en-US" dirty="0" err="1">
                <a:latin typeface="+mj-lt"/>
                <a:ea typeface="Apple Color Emoji" charset="0"/>
                <a:cs typeface="Apple Color Emoji" charset="0"/>
              </a:rPr>
              <a:t>Dr</a:t>
            </a:r>
            <a:r>
              <a:rPr lang="en-US" dirty="0">
                <a:latin typeface="+mj-lt"/>
                <a:ea typeface="Apple Color Emoji" charset="0"/>
                <a:cs typeface="Apple Color Emoji" charset="0"/>
              </a:rPr>
              <a:t> Inam S. Arif</a:t>
            </a:r>
          </a:p>
          <a:p>
            <a:r>
              <a:rPr lang="en-US" dirty="0">
                <a:latin typeface="+mj-lt"/>
                <a:ea typeface="Apple Color Emoji" charset="0"/>
                <a:cs typeface="Apple Color Emoji" charset="0"/>
                <a:hlinkClick r:id="rId4"/>
              </a:rPr>
              <a:t>isamalhaj@yahoo.com</a:t>
            </a:r>
            <a:endParaRPr lang="en-US" dirty="0">
              <a:latin typeface="+mj-lt"/>
              <a:ea typeface="Apple Color Emoji" charset="0"/>
              <a:cs typeface="Apple Color Emoji" charset="0"/>
            </a:endParaRPr>
          </a:p>
          <a:p>
            <a:r>
              <a:rPr lang="en-US" dirty="0" err="1">
                <a:latin typeface="+mj-lt"/>
                <a:ea typeface="Apple Color Emoji" charset="0"/>
                <a:cs typeface="Apple Color Emoji" charset="0"/>
              </a:rPr>
              <a:t>Pharm.dr.isamalhaj@uomustansiriyah.edu.iq</a:t>
            </a:r>
            <a:endParaRPr lang="en-US" dirty="0">
              <a:latin typeface="+mj-lt"/>
              <a:ea typeface="Apple Color Emoji" charset="0"/>
              <a:cs typeface="Apple Color Emoji" charset="0"/>
            </a:endParaRPr>
          </a:p>
        </p:txBody>
      </p:sp>
      <p:pic>
        <p:nvPicPr>
          <p:cNvPr id="9" name="image2.jpeg"/>
          <p:cNvPicPr>
            <a:picLocks noChangeAspect="1"/>
          </p:cNvPicPr>
          <p:nvPr/>
        </p:nvPicPr>
        <p:blipFill>
          <a:blip r:embed="rId5">
            <a:extLst/>
          </a:blip>
          <a:stretch>
            <a:fillRect/>
          </a:stretch>
        </p:blipFill>
        <p:spPr>
          <a:xfrm>
            <a:off x="11808489" y="0"/>
            <a:ext cx="972001" cy="972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704" y="759218"/>
            <a:ext cx="12793786" cy="8463855"/>
          </a:xfrm>
          <a:prstGeom prst="rect">
            <a:avLst/>
          </a:prstGeom>
        </p:spPr>
        <p:txBody>
          <a:bodyPr wrap="square">
            <a:spAutoFit/>
          </a:bodyPr>
          <a:lstStyle/>
          <a:p>
            <a:pPr algn="l"/>
            <a:r>
              <a:rPr lang="en-US" sz="3200" b="1" dirty="0">
                <a:solidFill>
                  <a:srgbClr val="C00000"/>
                </a:solidFill>
                <a:latin typeface="Arial" charset="0"/>
                <a:ea typeface="Arial" charset="0"/>
                <a:cs typeface="Arial" charset="0"/>
              </a:rPr>
              <a:t>Bradykinesia</a:t>
            </a:r>
            <a:r>
              <a:rPr lang="en-US" sz="3200" dirty="0">
                <a:solidFill>
                  <a:srgbClr val="4A4A4A"/>
                </a:solidFill>
                <a:latin typeface="Arial" charset="0"/>
                <a:ea typeface="Arial" charset="0"/>
                <a:cs typeface="Arial" charset="0"/>
              </a:rPr>
              <a:t> or slowness of movement is one of the three main signs of Parkinson’s, along with tremor and rigidity </a:t>
            </a:r>
            <a:r>
              <a:rPr lang="en-US" sz="3200" dirty="0" smtClean="0">
                <a:solidFill>
                  <a:srgbClr val="4A4A4A"/>
                </a:solidFill>
                <a:latin typeface="Arial" charset="0"/>
                <a:ea typeface="Arial" charset="0"/>
                <a:cs typeface="Arial" charset="0"/>
              </a:rPr>
              <a:t>(It describes </a:t>
            </a:r>
            <a:r>
              <a:rPr lang="en-US" sz="3200" dirty="0">
                <a:solidFill>
                  <a:srgbClr val="4A4A4A"/>
                </a:solidFill>
                <a:latin typeface="Arial" charset="0"/>
                <a:ea typeface="Arial" charset="0"/>
                <a:cs typeface="Arial" charset="0"/>
              </a:rPr>
              <a:t>slowness in carrying out, rather than initiating, movements. Up to 98% of all people with Parkinson’s experience slowness of movement</a:t>
            </a:r>
            <a:r>
              <a:rPr lang="en-US" sz="3200" dirty="0" smtClean="0">
                <a:solidFill>
                  <a:srgbClr val="4A4A4A"/>
                </a:solidFill>
                <a:latin typeface="Arial" charset="0"/>
                <a:ea typeface="Arial" charset="0"/>
                <a:cs typeface="Arial" charset="0"/>
              </a:rPr>
              <a:t>.</a:t>
            </a:r>
          </a:p>
          <a:p>
            <a:pPr algn="l"/>
            <a:endParaRPr lang="en-US" sz="3200" dirty="0" smtClean="0">
              <a:solidFill>
                <a:srgbClr val="4A4A4A"/>
              </a:solidFill>
              <a:latin typeface="Arial" charset="0"/>
              <a:ea typeface="Arial" charset="0"/>
              <a:cs typeface="Arial" charset="0"/>
            </a:endParaRPr>
          </a:p>
          <a:p>
            <a:pPr algn="l"/>
            <a:r>
              <a:rPr lang="en-US" sz="3200" b="1" dirty="0">
                <a:solidFill>
                  <a:srgbClr val="C00000"/>
                </a:solidFill>
                <a:latin typeface="Arial" charset="0"/>
                <a:ea typeface="Arial" charset="0"/>
                <a:cs typeface="Arial" charset="0"/>
              </a:rPr>
              <a:t>Dyskinesia</a:t>
            </a:r>
            <a:r>
              <a:rPr lang="en-US" sz="3200" dirty="0">
                <a:latin typeface="Arial" charset="0"/>
                <a:ea typeface="Arial" charset="0"/>
                <a:cs typeface="Arial" charset="0"/>
              </a:rPr>
              <a:t> is an involuntary movement that you cannot control. It can affect just one part of the body, like the head or an arm, or it can affect your entire body. Dyskinesia can range from mild to severe and painful, and interfere with normal daily activities. It can also differ in the frequency and the time of day that it occurs</a:t>
            </a:r>
            <a:r>
              <a:rPr lang="en-US" sz="3200" dirty="0" smtClean="0">
                <a:latin typeface="Arial" charset="0"/>
                <a:ea typeface="Arial" charset="0"/>
                <a:cs typeface="Arial" charset="0"/>
              </a:rPr>
              <a:t>.</a:t>
            </a:r>
            <a:endParaRPr lang="en-US" sz="3200" b="1" dirty="0">
              <a:solidFill>
                <a:srgbClr val="C00000"/>
              </a:solidFill>
            </a:endParaRPr>
          </a:p>
          <a:p>
            <a:pPr algn="l"/>
            <a:r>
              <a:rPr lang="en-US" sz="3200" b="1" dirty="0" smtClean="0">
                <a:solidFill>
                  <a:srgbClr val="C00000"/>
                </a:solidFill>
              </a:rPr>
              <a:t>Wearing off</a:t>
            </a:r>
            <a:endParaRPr lang="en-US" sz="3200" b="1" dirty="0" smtClean="0">
              <a:solidFill>
                <a:srgbClr val="C00000"/>
              </a:solidFill>
              <a:latin typeface="Arial" charset="0"/>
              <a:ea typeface="Arial" charset="0"/>
              <a:cs typeface="Arial" charset="0"/>
            </a:endParaRPr>
          </a:p>
          <a:p>
            <a:pPr algn="l"/>
            <a:r>
              <a:rPr lang="en-US" sz="3200" dirty="0">
                <a:latin typeface="Arial" charset="0"/>
                <a:ea typeface="Arial" charset="0"/>
                <a:cs typeface="Arial" charset="0"/>
              </a:rPr>
              <a:t>Initially levodopa may control </a:t>
            </a:r>
            <a:r>
              <a:rPr lang="en-US" sz="3200" dirty="0" smtClean="0">
                <a:latin typeface="Arial" charset="0"/>
                <a:ea typeface="Arial" charset="0"/>
                <a:cs typeface="Arial" charset="0"/>
              </a:rPr>
              <a:t>symptoms </a:t>
            </a:r>
            <a:r>
              <a:rPr lang="en-US" sz="3200" dirty="0">
                <a:latin typeface="Arial" charset="0"/>
                <a:ea typeface="Arial" charset="0"/>
                <a:cs typeface="Arial" charset="0"/>
              </a:rPr>
              <a:t>well with only 2-3 daily doses. However, over time </a:t>
            </a:r>
            <a:r>
              <a:rPr lang="en-US" sz="3200" dirty="0" smtClean="0">
                <a:latin typeface="Arial" charset="0"/>
                <a:ea typeface="Arial" charset="0"/>
                <a:cs typeface="Arial" charset="0"/>
              </a:rPr>
              <a:t>patient will </a:t>
            </a:r>
            <a:r>
              <a:rPr lang="en-US" sz="3200" dirty="0">
                <a:latin typeface="Arial" charset="0"/>
                <a:ea typeface="Arial" charset="0"/>
                <a:cs typeface="Arial" charset="0"/>
              </a:rPr>
              <a:t>start to experience changes in motor and non-motor symptoms, usually around 3-4 hours after a dose of levodopa, as the medication literally wears off and symptoms re-emerge or worsen. Symptoms then typically improve 15-45 minutes after the next dose is </a:t>
            </a:r>
            <a:r>
              <a:rPr lang="en-US" sz="3200" dirty="0" smtClean="0">
                <a:latin typeface="Arial" charset="0"/>
                <a:ea typeface="Arial" charset="0"/>
                <a:cs typeface="Arial" charset="0"/>
              </a:rPr>
              <a:t>taken.</a:t>
            </a:r>
          </a:p>
        </p:txBody>
      </p:sp>
      <p:pic>
        <p:nvPicPr>
          <p:cNvPr id="5" name="image2.jpeg"/>
          <p:cNvPicPr>
            <a:picLocks noChangeAspect="1"/>
          </p:cNvPicPr>
          <p:nvPr/>
        </p:nvPicPr>
        <p:blipFill>
          <a:blip r:embed="rId2">
            <a:extLst/>
          </a:blip>
          <a:stretch>
            <a:fillRect/>
          </a:stretch>
        </p:blipFill>
        <p:spPr>
          <a:xfrm>
            <a:off x="11808489" y="0"/>
            <a:ext cx="1188001" cy="1188000"/>
          </a:xfrm>
          <a:prstGeom prst="rect">
            <a:avLst/>
          </a:prstGeom>
          <a:ln w="12700">
            <a:miter lim="400000"/>
          </a:ln>
        </p:spPr>
      </p:pic>
    </p:spTree>
    <p:extLst>
      <p:ext uri="{BB962C8B-B14F-4D97-AF65-F5344CB8AC3E}">
        <p14:creationId xmlns:p14="http://schemas.microsoft.com/office/powerpoint/2010/main" val="1336498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822" y="3523246"/>
            <a:ext cx="12406923" cy="4585871"/>
          </a:xfrm>
          <a:prstGeom prst="rect">
            <a:avLst/>
          </a:prstGeom>
        </p:spPr>
        <p:txBody>
          <a:bodyPr wrap="square">
            <a:spAutoFit/>
          </a:bodyPr>
          <a:lstStyle/>
          <a:p>
            <a:pPr algn="l"/>
            <a:r>
              <a:rPr lang="en-US" dirty="0" smtClean="0">
                <a:solidFill>
                  <a:srgbClr val="C00000"/>
                </a:solidFill>
                <a:latin typeface="PT-Sans" charset="-52"/>
              </a:rPr>
              <a:t>‘</a:t>
            </a:r>
            <a:r>
              <a:rPr lang="en-US" sz="3200" dirty="0" smtClean="0">
                <a:solidFill>
                  <a:srgbClr val="C00000"/>
                </a:solidFill>
                <a:latin typeface="+mj-lt"/>
              </a:rPr>
              <a:t>Parkinsonian </a:t>
            </a:r>
            <a:r>
              <a:rPr lang="en-US" sz="3200" dirty="0">
                <a:solidFill>
                  <a:srgbClr val="C00000"/>
                </a:solidFill>
                <a:latin typeface="+mj-lt"/>
              </a:rPr>
              <a:t>gait’ is a distinctive</a:t>
            </a:r>
            <a:r>
              <a:rPr lang="en-US" sz="3200" dirty="0">
                <a:solidFill>
                  <a:srgbClr val="4A4A4A"/>
                </a:solidFill>
                <a:latin typeface="+mj-lt"/>
              </a:rPr>
              <a:t>, less steady walk that arises from changes in posture, slowness of movement (bradykinesia) and a shortened stride. This is </a:t>
            </a:r>
            <a:r>
              <a:rPr lang="en-US" sz="3200" dirty="0" smtClean="0">
                <a:solidFill>
                  <a:srgbClr val="4A4A4A"/>
                </a:solidFill>
                <a:latin typeface="+mj-lt"/>
              </a:rPr>
              <a:t>characterized </a:t>
            </a:r>
            <a:r>
              <a:rPr lang="en-US" sz="3200" dirty="0">
                <a:solidFill>
                  <a:srgbClr val="4A4A4A"/>
                </a:solidFill>
                <a:latin typeface="+mj-lt"/>
              </a:rPr>
              <a:t>by some, but not necessarily all, of the following:</a:t>
            </a:r>
          </a:p>
          <a:p>
            <a:pPr algn="l">
              <a:buFont typeface="Arial" charset="0"/>
              <a:buChar char="•"/>
            </a:pPr>
            <a:r>
              <a:rPr lang="en-US" sz="3200" dirty="0">
                <a:solidFill>
                  <a:srgbClr val="4A4A4A"/>
                </a:solidFill>
                <a:latin typeface="+mj-lt"/>
              </a:rPr>
              <a:t>a tendency to lean </a:t>
            </a:r>
            <a:r>
              <a:rPr lang="en-US" sz="3200" dirty="0" smtClean="0">
                <a:solidFill>
                  <a:srgbClr val="4A4A4A"/>
                </a:solidFill>
                <a:latin typeface="+mj-lt"/>
              </a:rPr>
              <a:t>forwards </a:t>
            </a:r>
            <a:r>
              <a:rPr lang="en-US" sz="3200" dirty="0">
                <a:solidFill>
                  <a:srgbClr val="4A4A4A"/>
                </a:solidFill>
                <a:latin typeface="+mj-lt"/>
              </a:rPr>
              <a:t>in a stooped position when walking </a:t>
            </a:r>
            <a:endParaRPr lang="en-US" sz="3200" dirty="0" smtClean="0">
              <a:solidFill>
                <a:srgbClr val="4A4A4A"/>
              </a:solidFill>
              <a:latin typeface="+mj-lt"/>
            </a:endParaRPr>
          </a:p>
          <a:p>
            <a:pPr algn="l">
              <a:buFont typeface="Arial" charset="0"/>
              <a:buChar char="•"/>
            </a:pPr>
            <a:r>
              <a:rPr lang="en-US" sz="3200" dirty="0" smtClean="0">
                <a:solidFill>
                  <a:srgbClr val="4A4A4A"/>
                </a:solidFill>
                <a:latin typeface="+mj-lt"/>
              </a:rPr>
              <a:t>the </a:t>
            </a:r>
            <a:r>
              <a:rPr lang="en-US" sz="3200" dirty="0">
                <a:solidFill>
                  <a:srgbClr val="4A4A4A"/>
                </a:solidFill>
                <a:latin typeface="+mj-lt"/>
              </a:rPr>
              <a:t>head dropped forwards, with shoulders </a:t>
            </a:r>
            <a:r>
              <a:rPr lang="en-US" sz="3200" dirty="0" smtClean="0">
                <a:solidFill>
                  <a:srgbClr val="4A4A4A"/>
                </a:solidFill>
                <a:latin typeface="+mj-lt"/>
              </a:rPr>
              <a:t>down</a:t>
            </a:r>
          </a:p>
          <a:p>
            <a:pPr algn="l">
              <a:buFont typeface="Arial" charset="0"/>
              <a:buChar char="•"/>
            </a:pPr>
            <a:r>
              <a:rPr lang="en-US" sz="3200" dirty="0" smtClean="0">
                <a:solidFill>
                  <a:srgbClr val="4A4A4A"/>
                </a:solidFill>
                <a:latin typeface="+mj-lt"/>
              </a:rPr>
              <a:t>feet </a:t>
            </a:r>
            <a:r>
              <a:rPr lang="en-US" sz="3200" dirty="0">
                <a:solidFill>
                  <a:srgbClr val="4A4A4A"/>
                </a:solidFill>
                <a:latin typeface="+mj-lt"/>
              </a:rPr>
              <a:t>dragging on the ground, resulting in shuffling steps</a:t>
            </a:r>
          </a:p>
          <a:p>
            <a:pPr algn="l">
              <a:buFont typeface="Arial" charset="0"/>
              <a:buChar char="•"/>
            </a:pPr>
            <a:r>
              <a:rPr lang="en-US" sz="3200" dirty="0">
                <a:solidFill>
                  <a:srgbClr val="4A4A4A"/>
                </a:solidFill>
                <a:latin typeface="+mj-lt"/>
              </a:rPr>
              <a:t>a reduced length of stride</a:t>
            </a:r>
          </a:p>
          <a:p>
            <a:pPr algn="l">
              <a:buFont typeface="Arial" charset="0"/>
              <a:buChar char="•"/>
            </a:pPr>
            <a:r>
              <a:rPr lang="en-US" sz="3200" dirty="0">
                <a:solidFill>
                  <a:srgbClr val="4A4A4A"/>
                </a:solidFill>
                <a:latin typeface="+mj-lt"/>
              </a:rPr>
              <a:t>a reduced arm </a:t>
            </a:r>
            <a:r>
              <a:rPr lang="en-US" sz="3200" dirty="0" smtClean="0">
                <a:solidFill>
                  <a:srgbClr val="4A4A4A"/>
                </a:solidFill>
                <a:latin typeface="+mj-lt"/>
              </a:rPr>
              <a:t>swing</a:t>
            </a:r>
            <a:endParaRPr lang="en-US" sz="3200" dirty="0">
              <a:solidFill>
                <a:srgbClr val="4A4A4A"/>
              </a:solidFill>
              <a:latin typeface="+mj-lt"/>
            </a:endParaRPr>
          </a:p>
        </p:txBody>
      </p:sp>
      <p:sp>
        <p:nvSpPr>
          <p:cNvPr id="4" name="Rectangle 3"/>
          <p:cNvSpPr/>
          <p:nvPr/>
        </p:nvSpPr>
        <p:spPr>
          <a:xfrm>
            <a:off x="303822" y="1102201"/>
            <a:ext cx="12643339" cy="3046988"/>
          </a:xfrm>
          <a:prstGeom prst="rect">
            <a:avLst/>
          </a:prstGeom>
        </p:spPr>
        <p:txBody>
          <a:bodyPr wrap="square">
            <a:spAutoFit/>
          </a:bodyPr>
          <a:lstStyle/>
          <a:p>
            <a:pPr algn="l"/>
            <a:r>
              <a:rPr lang="en-US" sz="3200" b="1" dirty="0">
                <a:solidFill>
                  <a:srgbClr val="C00000"/>
                </a:solidFill>
                <a:latin typeface="+mn-lt"/>
              </a:rPr>
              <a:t>Gait</a:t>
            </a:r>
            <a:r>
              <a:rPr lang="en-US" sz="3200" dirty="0">
                <a:latin typeface="+mn-lt"/>
              </a:rPr>
              <a:t> is our manner or pattern of walking. When we walk our body is normally upright, neither leaning forwards nor backwards, with an even stride and arms swinging at the sides. When we hold ourselves in this upright position our </a:t>
            </a:r>
            <a:r>
              <a:rPr lang="en-US" sz="3200" dirty="0" err="1">
                <a:latin typeface="+mn-lt"/>
              </a:rPr>
              <a:t>centre</a:t>
            </a:r>
            <a:r>
              <a:rPr lang="en-US" sz="3200" dirty="0">
                <a:latin typeface="+mn-lt"/>
              </a:rPr>
              <a:t> of gravity is held so we should have good balance.</a:t>
            </a:r>
          </a:p>
          <a:p>
            <a:pPr algn="l"/>
            <a:endParaRPr lang="en-US" sz="3200" dirty="0">
              <a:latin typeface="+mn-lt"/>
              <a:ea typeface="Arial" charset="0"/>
              <a:cs typeface="Arial" charset="0"/>
            </a:endParaRPr>
          </a:p>
        </p:txBody>
      </p:sp>
      <p:pic>
        <p:nvPicPr>
          <p:cNvPr id="5" name="image2.jpeg"/>
          <p:cNvPicPr>
            <a:picLocks noChangeAspect="1"/>
          </p:cNvPicPr>
          <p:nvPr/>
        </p:nvPicPr>
        <p:blipFill>
          <a:blip r:embed="rId2">
            <a:extLst/>
          </a:blip>
          <a:stretch>
            <a:fillRect/>
          </a:stretch>
        </p:blipFill>
        <p:spPr>
          <a:xfrm>
            <a:off x="12011160" y="166201"/>
            <a:ext cx="936001" cy="936000"/>
          </a:xfrm>
          <a:prstGeom prst="rect">
            <a:avLst/>
          </a:prstGeom>
          <a:ln w="12700">
            <a:miter lim="400000"/>
          </a:ln>
        </p:spPr>
      </p:pic>
    </p:spTree>
    <p:extLst>
      <p:ext uri="{BB962C8B-B14F-4D97-AF65-F5344CB8AC3E}">
        <p14:creationId xmlns:p14="http://schemas.microsoft.com/office/powerpoint/2010/main" val="27577529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89" y="844061"/>
            <a:ext cx="11099800" cy="1248508"/>
          </a:xfrm>
        </p:spPr>
        <p:txBody>
          <a:bodyPr>
            <a:normAutofit fontScale="90000"/>
          </a:bodyPr>
          <a:lstStyle/>
          <a:p>
            <a:r>
              <a:rPr lang="en-US" sz="6700" dirty="0">
                <a:solidFill>
                  <a:srgbClr val="C00000"/>
                </a:solidFill>
                <a:latin typeface="American Typewriter" charset="0"/>
                <a:ea typeface="American Typewriter" charset="0"/>
                <a:cs typeface="American Typewriter" charset="0"/>
              </a:rPr>
              <a:t>Parkinson’s Disease</a:t>
            </a:r>
            <a:r>
              <a:rPr lang="en-US" dirty="0"/>
              <a:t/>
            </a:r>
            <a:br>
              <a:rPr lang="en-US" dirty="0"/>
            </a:br>
            <a:endParaRPr lang="en-US" dirty="0"/>
          </a:p>
        </p:txBody>
      </p:sp>
      <p:sp>
        <p:nvSpPr>
          <p:cNvPr id="3" name="Text Placeholder 2"/>
          <p:cNvSpPr>
            <a:spLocks noGrp="1"/>
          </p:cNvSpPr>
          <p:nvPr>
            <p:ph type="body" idx="1"/>
          </p:nvPr>
        </p:nvSpPr>
        <p:spPr>
          <a:xfrm>
            <a:off x="360484" y="2032061"/>
            <a:ext cx="12283831" cy="7721539"/>
          </a:xfrm>
        </p:spPr>
        <p:txBody>
          <a:bodyPr>
            <a:normAutofit/>
          </a:bodyPr>
          <a:lstStyle/>
          <a:p>
            <a:r>
              <a:rPr lang="en-US" dirty="0" smtClean="0">
                <a:latin typeface="American Typewriter" charset="0"/>
                <a:ea typeface="American Typewriter" charset="0"/>
                <a:cs typeface="American Typewriter" charset="0"/>
              </a:rPr>
              <a:t>A </a:t>
            </a:r>
            <a:r>
              <a:rPr lang="en-US" dirty="0">
                <a:latin typeface="American Typewriter" charset="0"/>
                <a:ea typeface="American Typewriter" charset="0"/>
                <a:cs typeface="American Typewriter" charset="0"/>
              </a:rPr>
              <a:t>progressive neurodegenerative disease </a:t>
            </a:r>
            <a:r>
              <a:rPr lang="en-US" dirty="0" smtClean="0">
                <a:latin typeface="American Typewriter" charset="0"/>
                <a:ea typeface="American Typewriter" charset="0"/>
                <a:cs typeface="American Typewriter" charset="0"/>
              </a:rPr>
              <a:t>that adversely </a:t>
            </a:r>
            <a:r>
              <a:rPr lang="en-US" dirty="0">
                <a:latin typeface="American Typewriter" charset="0"/>
                <a:ea typeface="American Typewriter" charset="0"/>
                <a:cs typeface="American Typewriter" charset="0"/>
              </a:rPr>
              <a:t>affects motor neuron control. </a:t>
            </a:r>
            <a:endParaRPr lang="en-US" dirty="0" smtClean="0">
              <a:latin typeface="American Typewriter" charset="0"/>
              <a:ea typeface="American Typewriter" charset="0"/>
              <a:cs typeface="American Typewriter" charset="0"/>
            </a:endParaRPr>
          </a:p>
          <a:p>
            <a:r>
              <a:rPr lang="en-US" dirty="0" smtClean="0">
                <a:latin typeface="American Typewriter" charset="0"/>
                <a:ea typeface="American Typewriter" charset="0"/>
                <a:cs typeface="American Typewriter" charset="0"/>
              </a:rPr>
              <a:t>Major </a:t>
            </a:r>
            <a:r>
              <a:rPr lang="en-US" dirty="0">
                <a:latin typeface="American Typewriter" charset="0"/>
                <a:ea typeface="American Typewriter" charset="0"/>
                <a:cs typeface="American Typewriter" charset="0"/>
              </a:rPr>
              <a:t>early </a:t>
            </a:r>
            <a:r>
              <a:rPr lang="en-US" dirty="0" smtClean="0">
                <a:latin typeface="American Typewriter" charset="0"/>
                <a:ea typeface="American Typewriter" charset="0"/>
                <a:cs typeface="American Typewriter" charset="0"/>
              </a:rPr>
              <a:t>symptoms are </a:t>
            </a:r>
            <a:r>
              <a:rPr lang="en-US" dirty="0">
                <a:latin typeface="American Typewriter" charset="0"/>
                <a:ea typeface="American Typewriter" charset="0"/>
                <a:cs typeface="American Typewriter" charset="0"/>
              </a:rPr>
              <a:t>tremor at </a:t>
            </a:r>
            <a:r>
              <a:rPr lang="en-US" dirty="0" smtClean="0">
                <a:latin typeface="American Typewriter" charset="0"/>
                <a:ea typeface="American Typewriter" charset="0"/>
                <a:cs typeface="American Typewriter" charset="0"/>
              </a:rPr>
              <a:t>rest, bradykinesia</a:t>
            </a:r>
            <a:r>
              <a:rPr lang="en-US" dirty="0">
                <a:latin typeface="American Typewriter" charset="0"/>
                <a:ea typeface="American Typewriter" charset="0"/>
                <a:cs typeface="American Typewriter" charset="0"/>
              </a:rPr>
              <a:t>, muscle rigidity, and flat </a:t>
            </a:r>
            <a:r>
              <a:rPr lang="en-US" dirty="0" smtClean="0">
                <a:latin typeface="American Typewriter" charset="0"/>
                <a:ea typeface="American Typewriter" charset="0"/>
                <a:cs typeface="American Typewriter" charset="0"/>
              </a:rPr>
              <a:t>facial affect.</a:t>
            </a:r>
          </a:p>
          <a:p>
            <a:r>
              <a:rPr lang="en-US" dirty="0" smtClean="0">
                <a:latin typeface="American Typewriter" charset="0"/>
                <a:ea typeface="American Typewriter" charset="0"/>
                <a:cs typeface="American Typewriter" charset="0"/>
              </a:rPr>
              <a:t> If </a:t>
            </a:r>
            <a:r>
              <a:rPr lang="en-US" dirty="0">
                <a:latin typeface="American Typewriter" charset="0"/>
                <a:ea typeface="American Typewriter" charset="0"/>
                <a:cs typeface="American Typewriter" charset="0"/>
              </a:rPr>
              <a:t>untreated, the condition worsens, leading </a:t>
            </a:r>
            <a:r>
              <a:rPr lang="en-US" dirty="0" smtClean="0">
                <a:latin typeface="American Typewriter" charset="0"/>
                <a:ea typeface="American Typewriter" charset="0"/>
                <a:cs typeface="American Typewriter" charset="0"/>
              </a:rPr>
              <a:t>eventually to </a:t>
            </a:r>
            <a:r>
              <a:rPr lang="en-US" dirty="0">
                <a:latin typeface="American Typewriter" charset="0"/>
                <a:ea typeface="American Typewriter" charset="0"/>
                <a:cs typeface="American Typewriter" charset="0"/>
              </a:rPr>
              <a:t>complete immobility and early mortality. </a:t>
            </a:r>
            <a:endParaRPr lang="en-US" dirty="0" smtClean="0">
              <a:latin typeface="American Typewriter" charset="0"/>
              <a:ea typeface="American Typewriter" charset="0"/>
              <a:cs typeface="American Typewriter" charset="0"/>
            </a:endParaRPr>
          </a:p>
          <a:p>
            <a:r>
              <a:rPr lang="en-US" dirty="0" smtClean="0">
                <a:latin typeface="American Typewriter" charset="0"/>
                <a:ea typeface="American Typewriter" charset="0"/>
                <a:cs typeface="American Typewriter" charset="0"/>
              </a:rPr>
              <a:t>The </a:t>
            </a:r>
            <a:r>
              <a:rPr lang="en-US" dirty="0">
                <a:latin typeface="American Typewriter" charset="0"/>
                <a:ea typeface="American Typewriter" charset="0"/>
                <a:cs typeface="American Typewriter" charset="0"/>
              </a:rPr>
              <a:t>prevalence </a:t>
            </a:r>
            <a:r>
              <a:rPr lang="en-US" dirty="0" smtClean="0">
                <a:latin typeface="American Typewriter" charset="0"/>
                <a:ea typeface="American Typewriter" charset="0"/>
                <a:cs typeface="American Typewriter" charset="0"/>
              </a:rPr>
              <a:t>is approximately </a:t>
            </a:r>
            <a:r>
              <a:rPr lang="en-US" dirty="0">
                <a:latin typeface="American Typewriter" charset="0"/>
                <a:ea typeface="American Typewriter" charset="0"/>
                <a:cs typeface="American Typewriter" charset="0"/>
              </a:rPr>
              <a:t>2% in persons older than 65 years</a:t>
            </a:r>
          </a:p>
          <a:p>
            <a:endParaRPr lang="en-US" dirty="0"/>
          </a:p>
        </p:txBody>
      </p:sp>
      <p:pic>
        <p:nvPicPr>
          <p:cNvPr id="4" name="image2.jpeg"/>
          <p:cNvPicPr>
            <a:picLocks noChangeAspect="1"/>
          </p:cNvPicPr>
          <p:nvPr/>
        </p:nvPicPr>
        <p:blipFill>
          <a:blip r:embed="rId2">
            <a:extLst/>
          </a:blip>
          <a:stretch>
            <a:fillRect/>
          </a:stretch>
        </p:blipFill>
        <p:spPr>
          <a:xfrm>
            <a:off x="11808489" y="0"/>
            <a:ext cx="1188001" cy="1188000"/>
          </a:xfrm>
          <a:prstGeom prst="rect">
            <a:avLst/>
          </a:prstGeom>
          <a:ln w="12700">
            <a:miter lim="400000"/>
          </a:ln>
        </p:spPr>
      </p:pic>
    </p:spTree>
    <p:extLst>
      <p:ext uri="{BB962C8B-B14F-4D97-AF65-F5344CB8AC3E}">
        <p14:creationId xmlns:p14="http://schemas.microsoft.com/office/powerpoint/2010/main" val="190348657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18.png" descr="image18.png"/>
          <p:cNvPicPr>
            <a:picLocks noChangeAspect="1"/>
          </p:cNvPicPr>
          <p:nvPr/>
        </p:nvPicPr>
        <p:blipFill>
          <a:blip r:embed="rId2">
            <a:extLst/>
          </a:blip>
          <a:stretch>
            <a:fillRect/>
          </a:stretch>
        </p:blipFill>
        <p:spPr>
          <a:xfrm>
            <a:off x="4849686" y="3918703"/>
            <a:ext cx="7662316" cy="5746739"/>
          </a:xfrm>
          <a:prstGeom prst="rect">
            <a:avLst/>
          </a:prstGeom>
          <a:ln w="25400">
            <a:solidFill>
              <a:srgbClr val="000000"/>
            </a:solidFill>
            <a:miter lim="400000"/>
          </a:ln>
        </p:spPr>
      </p:pic>
      <p:sp>
        <p:nvSpPr>
          <p:cNvPr id="164" name="Parkinson’s Disease"/>
          <p:cNvSpPr txBox="1"/>
          <p:nvPr/>
        </p:nvSpPr>
        <p:spPr>
          <a:xfrm>
            <a:off x="1296897" y="0"/>
            <a:ext cx="9905597" cy="97975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5700" u="sng">
                <a:solidFill>
                  <a:srgbClr val="941100"/>
                </a:solidFill>
                <a:latin typeface="American Typewriter"/>
                <a:ea typeface="American Typewriter"/>
                <a:cs typeface="American Typewriter"/>
                <a:sym typeface="American Typewriter"/>
              </a:defRPr>
            </a:lvl1pPr>
          </a:lstStyle>
          <a:p>
            <a:r>
              <a:rPr dirty="0"/>
              <a:t>Parkinson’s Disease</a:t>
            </a:r>
          </a:p>
        </p:txBody>
      </p:sp>
      <p:sp>
        <p:nvSpPr>
          <p:cNvPr id="165" name="Characterised by:…"/>
          <p:cNvSpPr txBox="1"/>
          <p:nvPr/>
        </p:nvSpPr>
        <p:spPr>
          <a:xfrm>
            <a:off x="1296897" y="1142995"/>
            <a:ext cx="10625837" cy="259156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300" u="sng">
                <a:solidFill>
                  <a:srgbClr val="941100"/>
                </a:solidFill>
                <a:latin typeface="American Typewriter"/>
                <a:ea typeface="American Typewriter"/>
                <a:cs typeface="American Typewriter"/>
                <a:sym typeface="American Typewriter"/>
              </a:defRPr>
            </a:pPr>
            <a:r>
              <a:rPr dirty="0"/>
              <a:t>Characterised by:</a:t>
            </a:r>
          </a:p>
          <a:p>
            <a:pPr marL="444500" indent="-444500" algn="l">
              <a:buClr>
                <a:srgbClr val="941100"/>
              </a:buClr>
              <a:buSzPct val="75000"/>
              <a:buFont typeface="American Typewriter"/>
              <a:buChar char="✴"/>
              <a:defRPr sz="2600">
                <a:latin typeface="American Typewriter"/>
                <a:ea typeface="American Typewriter"/>
                <a:cs typeface="American Typewriter"/>
                <a:sym typeface="American Typewriter"/>
              </a:defRPr>
            </a:pPr>
            <a:r>
              <a:rPr dirty="0"/>
              <a:t>tremor</a:t>
            </a:r>
          </a:p>
          <a:p>
            <a:pPr marL="444500" indent="-444500" algn="l">
              <a:buClr>
                <a:srgbClr val="941100"/>
              </a:buClr>
              <a:buSzPct val="75000"/>
              <a:buFont typeface="American Typewriter"/>
              <a:buChar char="✴"/>
              <a:defRPr sz="2600">
                <a:latin typeface="American Typewriter"/>
                <a:ea typeface="American Typewriter"/>
                <a:cs typeface="American Typewriter"/>
                <a:sym typeface="American Typewriter"/>
              </a:defRPr>
            </a:pPr>
            <a:r>
              <a:rPr dirty="0"/>
              <a:t>muscular rigidity</a:t>
            </a:r>
          </a:p>
          <a:p>
            <a:pPr marL="444500" indent="-444500" algn="l">
              <a:buClr>
                <a:srgbClr val="941100"/>
              </a:buClr>
              <a:buSzPct val="75000"/>
              <a:buFont typeface="American Typewriter"/>
              <a:buChar char="✴"/>
              <a:defRPr sz="2600">
                <a:latin typeface="American Typewriter"/>
                <a:ea typeface="American Typewriter"/>
                <a:cs typeface="American Typewriter"/>
                <a:sym typeface="American Typewriter"/>
              </a:defRPr>
            </a:pPr>
            <a:r>
              <a:rPr dirty="0"/>
              <a:t>bradykinesia</a:t>
            </a:r>
          </a:p>
          <a:p>
            <a:pPr marL="444498" indent="-444498" algn="l">
              <a:buClr>
                <a:srgbClr val="941100"/>
              </a:buClr>
              <a:buSzPct val="75000"/>
              <a:buFont typeface="American Typewriter"/>
              <a:buChar char="✴"/>
              <a:defRPr sz="2600">
                <a:latin typeface="American Typewriter"/>
                <a:ea typeface="American Typewriter"/>
                <a:cs typeface="American Typewriter"/>
                <a:sym typeface="American Typewriter"/>
              </a:defRPr>
            </a:pPr>
            <a:r>
              <a:rPr dirty="0"/>
              <a:t>postural &amp; gait abnormalities </a:t>
            </a:r>
          </a:p>
          <a:p>
            <a:pPr marL="412750" indent="-412750" algn="l">
              <a:buClr>
                <a:srgbClr val="941100"/>
              </a:buClr>
              <a:buSzPct val="75000"/>
              <a:buFont typeface="American Typewriter"/>
              <a:buChar char="✴"/>
              <a:defRPr sz="2600">
                <a:latin typeface="American Typewriter"/>
                <a:ea typeface="American Typewriter"/>
                <a:cs typeface="American Typewriter"/>
                <a:sym typeface="American Typewriter"/>
              </a:defRPr>
            </a:pPr>
            <a:r>
              <a:rPr dirty="0"/>
              <a:t>Sadly, symptoms don’t appear until &gt; 80% of neutrons have d</a:t>
            </a:r>
            <a:r>
              <a:rPr sz="2800" dirty="0">
                <a:latin typeface="Helvetica Light"/>
                <a:ea typeface="Helvetica Light"/>
                <a:cs typeface="Helvetica Light"/>
                <a:sym typeface="Helvetica Light"/>
              </a:rPr>
              <a:t>ied</a:t>
            </a:r>
          </a:p>
        </p:txBody>
      </p:sp>
      <p:pic>
        <p:nvPicPr>
          <p:cNvPr id="5" name="image2.jpeg"/>
          <p:cNvPicPr>
            <a:picLocks noChangeAspect="1"/>
          </p:cNvPicPr>
          <p:nvPr/>
        </p:nvPicPr>
        <p:blipFill>
          <a:blip r:embed="rId3">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3"/>
          </p:nvPr>
        </p:nvPicPr>
        <p:blipFill>
          <a:blip r:embed="rId2"/>
          <a:srcRect t="5903" b="5903"/>
          <a:stretch>
            <a:fillRect/>
          </a:stretch>
        </p:blipFill>
        <p:spPr>
          <a:xfrm>
            <a:off x="-141381" y="810846"/>
            <a:ext cx="13146181" cy="7956000"/>
          </a:xfrm>
          <a:prstGeom prst="rect">
            <a:avLst/>
          </a:prstGeom>
        </p:spPr>
      </p:pic>
    </p:spTree>
    <p:extLst>
      <p:ext uri="{BB962C8B-B14F-4D97-AF65-F5344CB8AC3E}">
        <p14:creationId xmlns:p14="http://schemas.microsoft.com/office/powerpoint/2010/main" val="86387763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Etiology of Parkinson’s Disease"/>
          <p:cNvSpPr txBox="1">
            <a:spLocks noGrp="1"/>
          </p:cNvSpPr>
          <p:nvPr>
            <p:ph type="title"/>
          </p:nvPr>
        </p:nvSpPr>
        <p:spPr>
          <a:xfrm>
            <a:off x="292100" y="-241300"/>
            <a:ext cx="11099800" cy="2159000"/>
          </a:xfrm>
          <a:prstGeom prst="rect">
            <a:avLst/>
          </a:prstGeom>
        </p:spPr>
        <p:txBody>
          <a:bodyPr/>
          <a:lstStyle>
            <a:lvl1pPr>
              <a:defRPr sz="5000">
                <a:solidFill>
                  <a:srgbClr val="941100"/>
                </a:solidFill>
                <a:latin typeface="American Typewriter"/>
                <a:ea typeface="American Typewriter"/>
                <a:cs typeface="American Typewriter"/>
                <a:sym typeface="American Typewriter"/>
              </a:defRPr>
            </a:lvl1pPr>
          </a:lstStyle>
          <a:p>
            <a:r>
              <a:t>Etiology of Parkinson’s Disease</a:t>
            </a:r>
          </a:p>
        </p:txBody>
      </p:sp>
      <p:pic>
        <p:nvPicPr>
          <p:cNvPr id="170" name="image20.png" descr="image20.png"/>
          <p:cNvPicPr>
            <a:picLocks noChangeAspect="1"/>
          </p:cNvPicPr>
          <p:nvPr/>
        </p:nvPicPr>
        <p:blipFill>
          <a:blip r:embed="rId2">
            <a:extLst/>
          </a:blip>
          <a:stretch>
            <a:fillRect/>
          </a:stretch>
        </p:blipFill>
        <p:spPr>
          <a:xfrm>
            <a:off x="912207" y="1197283"/>
            <a:ext cx="9662304" cy="7982688"/>
          </a:xfrm>
          <a:prstGeom prst="rect">
            <a:avLst/>
          </a:prstGeom>
          <a:ln w="12700">
            <a:miter lim="400000"/>
          </a:ln>
        </p:spPr>
      </p:pic>
      <p:pic>
        <p:nvPicPr>
          <p:cNvPr id="4" name="image2.jpeg"/>
          <p:cNvPicPr>
            <a:picLocks noChangeAspect="1"/>
          </p:cNvPicPr>
          <p:nvPr/>
        </p:nvPicPr>
        <p:blipFill>
          <a:blip r:embed="rId3">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2/Nigrostriatal_pathway.svg/446px-Nigrostriatal_pathwa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8" y="756138"/>
            <a:ext cx="11976673" cy="82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63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p:cNvSpPr txBox="1">
            <a:spLocks noGrp="1"/>
          </p:cNvSpPr>
          <p:nvPr>
            <p:ph type="title"/>
          </p:nvPr>
        </p:nvSpPr>
        <p:spPr>
          <a:prstGeom prst="rect">
            <a:avLst/>
          </a:prstGeom>
        </p:spPr>
        <p:txBody>
          <a:bodyPr/>
          <a:lstStyle/>
          <a:p>
            <a:endParaRPr/>
          </a:p>
        </p:txBody>
      </p:sp>
      <p:grpSp>
        <p:nvGrpSpPr>
          <p:cNvPr id="175" name="Group"/>
          <p:cNvGrpSpPr/>
          <p:nvPr/>
        </p:nvGrpSpPr>
        <p:grpSpPr>
          <a:xfrm>
            <a:off x="3062683" y="898343"/>
            <a:ext cx="5561290" cy="8402974"/>
            <a:chOff x="0" y="0"/>
            <a:chExt cx="5561289" cy="8402973"/>
          </a:xfrm>
        </p:grpSpPr>
        <p:pic>
          <p:nvPicPr>
            <p:cNvPr id="173" name="image21.png" descr="image21.png"/>
            <p:cNvPicPr>
              <a:picLocks noChangeAspect="1"/>
            </p:cNvPicPr>
            <p:nvPr/>
          </p:nvPicPr>
          <p:blipFill>
            <a:blip r:embed="rId2">
              <a:extLst/>
            </a:blip>
            <a:stretch>
              <a:fillRect/>
            </a:stretch>
          </p:blipFill>
          <p:spPr>
            <a:xfrm>
              <a:off x="127000" y="88900"/>
              <a:ext cx="5307290" cy="8072774"/>
            </a:xfrm>
            <a:prstGeom prst="rect">
              <a:avLst/>
            </a:prstGeom>
            <a:ln w="12700" cap="flat">
              <a:noFill/>
              <a:miter lim="400000"/>
            </a:ln>
            <a:effectLst/>
          </p:spPr>
        </p:pic>
        <p:pic>
          <p:nvPicPr>
            <p:cNvPr id="174" name="image22.png" descr="image22.png"/>
            <p:cNvPicPr>
              <a:picLocks noChangeAspect="1"/>
            </p:cNvPicPr>
            <p:nvPr/>
          </p:nvPicPr>
          <p:blipFill>
            <a:blip r:embed="rId3">
              <a:extLst/>
            </a:blip>
            <a:stretch>
              <a:fillRect/>
            </a:stretch>
          </p:blipFill>
          <p:spPr>
            <a:xfrm>
              <a:off x="0" y="0"/>
              <a:ext cx="5561290" cy="8402974"/>
            </a:xfrm>
            <a:prstGeom prst="rect">
              <a:avLst/>
            </a:prstGeom>
            <a:ln w="12700" cap="flat">
              <a:noFill/>
              <a:miter lim="400000"/>
            </a:ln>
            <a:effectLst/>
          </p:spPr>
        </p:pic>
      </p:grpSp>
      <p:pic>
        <p:nvPicPr>
          <p:cNvPr id="6" name="image2.jpeg"/>
          <p:cNvPicPr>
            <a:picLocks noChangeAspect="1"/>
          </p:cNvPicPr>
          <p:nvPr/>
        </p:nvPicPr>
        <p:blipFill>
          <a:blip r:embed="rId4">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econdary Parkinsonism"/>
          <p:cNvSpPr txBox="1">
            <a:spLocks noGrp="1"/>
          </p:cNvSpPr>
          <p:nvPr>
            <p:ph type="title"/>
          </p:nvPr>
        </p:nvSpPr>
        <p:spPr>
          <a:prstGeom prst="rect">
            <a:avLst/>
          </a:prstGeom>
        </p:spPr>
        <p:txBody>
          <a:bodyPr/>
          <a:lstStyle/>
          <a:p>
            <a:pPr>
              <a:defRPr sz="6900">
                <a:solidFill>
                  <a:srgbClr val="941100"/>
                </a:solidFill>
                <a:latin typeface="American Typewriter"/>
                <a:ea typeface="American Typewriter"/>
                <a:cs typeface="American Typewriter"/>
                <a:sym typeface="American Typewriter"/>
              </a:defRPr>
            </a:pPr>
            <a:r>
              <a:t>Secondary Parkinsonism</a:t>
            </a:r>
            <a:r>
              <a:rPr sz="8000">
                <a:solidFill>
                  <a:srgbClr val="000000"/>
                </a:solidFill>
                <a:latin typeface="Helvetica Light"/>
                <a:ea typeface="Helvetica Light"/>
                <a:cs typeface="Helvetica Light"/>
                <a:sym typeface="Helvetica Light"/>
              </a:rPr>
              <a:t> </a:t>
            </a:r>
          </a:p>
        </p:txBody>
      </p:sp>
      <p:sp>
        <p:nvSpPr>
          <p:cNvPr id="178" name="Phenothiazines (haloperidol) / pseudoparkinsonism"/>
          <p:cNvSpPr txBox="1">
            <a:spLocks noGrp="1"/>
          </p:cNvSpPr>
          <p:nvPr>
            <p:ph type="body" idx="4294967295"/>
          </p:nvPr>
        </p:nvSpPr>
        <p:spPr>
          <a:xfrm>
            <a:off x="863600" y="1549400"/>
            <a:ext cx="11099800" cy="6286500"/>
          </a:xfrm>
          <a:prstGeom prst="rect">
            <a:avLst/>
          </a:prstGeom>
        </p:spPr>
        <p:txBody>
          <a:bodyPr/>
          <a:lstStyle>
            <a:lvl1pPr>
              <a:defRPr sz="3300">
                <a:latin typeface="American Typewriter"/>
                <a:ea typeface="American Typewriter"/>
                <a:cs typeface="American Typewriter"/>
                <a:sym typeface="American Typewriter"/>
              </a:defRPr>
            </a:lvl1pPr>
          </a:lstStyle>
          <a:p>
            <a:r>
              <a:rPr dirty="0"/>
              <a:t>Phenothiazines </a:t>
            </a:r>
            <a:r>
              <a:rPr lang="en-US" dirty="0" smtClean="0"/>
              <a:t>&amp; </a:t>
            </a:r>
            <a:r>
              <a:rPr dirty="0" smtClean="0"/>
              <a:t>haloperidol </a:t>
            </a:r>
            <a:r>
              <a:rPr dirty="0"/>
              <a:t>/ pseudoparkinsonism</a:t>
            </a:r>
          </a:p>
        </p:txBody>
      </p:sp>
      <p:pic>
        <p:nvPicPr>
          <p:cNvPr id="4" name="image2.jpeg"/>
          <p:cNvPicPr>
            <a:picLocks noChangeAspect="1"/>
          </p:cNvPicPr>
          <p:nvPr/>
        </p:nvPicPr>
        <p:blipFill>
          <a:blip r:embed="rId2">
            <a:extLst/>
          </a:blip>
          <a:stretch>
            <a:fillRect/>
          </a:stretch>
        </p:blipFill>
        <p:spPr>
          <a:xfrm>
            <a:off x="11808489" y="0"/>
            <a:ext cx="900001" cy="900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itle"/>
          <p:cNvSpPr txBox="1">
            <a:spLocks noGrp="1"/>
          </p:cNvSpPr>
          <p:nvPr>
            <p:ph type="title"/>
          </p:nvPr>
        </p:nvSpPr>
        <p:spPr>
          <a:prstGeom prst="rect">
            <a:avLst/>
          </a:prstGeom>
        </p:spPr>
        <p:txBody>
          <a:bodyPr/>
          <a:lstStyle/>
          <a:p>
            <a:endParaRPr/>
          </a:p>
        </p:txBody>
      </p:sp>
      <p:pic>
        <p:nvPicPr>
          <p:cNvPr id="181" name="image2.jpeg" descr="image2.jpeg"/>
          <p:cNvPicPr>
            <a:picLocks noChangeAspect="1"/>
          </p:cNvPicPr>
          <p:nvPr/>
        </p:nvPicPr>
        <p:blipFill>
          <a:blip r:embed="rId2">
            <a:extLst/>
          </a:blip>
          <a:stretch>
            <a:fillRect/>
          </a:stretch>
        </p:blipFill>
        <p:spPr>
          <a:xfrm>
            <a:off x="76200" y="-127000"/>
            <a:ext cx="10808359" cy="8106269"/>
          </a:xfrm>
          <a:prstGeom prst="rect">
            <a:avLst/>
          </a:prstGeom>
          <a:ln w="12700">
            <a:miter lim="400000"/>
          </a:ln>
        </p:spPr>
      </p:pic>
      <p:pic>
        <p:nvPicPr>
          <p:cNvPr id="4" name="image2.jpeg"/>
          <p:cNvPicPr>
            <a:picLocks noChangeAspect="1"/>
          </p:cNvPicPr>
          <p:nvPr/>
        </p:nvPicPr>
        <p:blipFill>
          <a:blip r:embed="rId3">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806700" y="1435100"/>
            <a:ext cx="7378700" cy="6870700"/>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44110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Drugs used in Parkinson’s Disease"/>
          <p:cNvSpPr txBox="1">
            <a:spLocks noGrp="1"/>
          </p:cNvSpPr>
          <p:nvPr>
            <p:ph type="title"/>
          </p:nvPr>
        </p:nvSpPr>
        <p:spPr>
          <a:xfrm>
            <a:off x="708689" y="-485500"/>
            <a:ext cx="11099800" cy="2159000"/>
          </a:xfrm>
          <a:prstGeom prst="rect">
            <a:avLst/>
          </a:prstGeom>
        </p:spPr>
        <p:txBody>
          <a:bodyPr/>
          <a:lstStyle>
            <a:lvl1pPr>
              <a:defRPr sz="5000">
                <a:solidFill>
                  <a:srgbClr val="941100"/>
                </a:solidFill>
                <a:latin typeface="American Typewriter"/>
                <a:ea typeface="American Typewriter"/>
                <a:cs typeface="American Typewriter"/>
                <a:sym typeface="American Typewriter"/>
              </a:defRPr>
            </a:lvl1pPr>
          </a:lstStyle>
          <a:p>
            <a:r>
              <a:t>Drugs used in Parkinson’s Disease</a:t>
            </a:r>
          </a:p>
        </p:txBody>
      </p:sp>
      <p:sp>
        <p:nvSpPr>
          <p:cNvPr id="184" name="1- Levodopa and Carbidopa"/>
          <p:cNvSpPr txBox="1"/>
          <p:nvPr/>
        </p:nvSpPr>
        <p:spPr>
          <a:xfrm>
            <a:off x="1571618" y="1756034"/>
            <a:ext cx="6050586"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941100"/>
                </a:solidFill>
                <a:latin typeface="American Typewriter"/>
                <a:ea typeface="American Typewriter"/>
                <a:cs typeface="American Typewriter"/>
                <a:sym typeface="American Typewriter"/>
              </a:defRPr>
            </a:lvl1pPr>
          </a:lstStyle>
          <a:p>
            <a:r>
              <a:t>1- Levodopa and Carbidopa</a:t>
            </a:r>
          </a:p>
        </p:txBody>
      </p:sp>
      <p:grpSp>
        <p:nvGrpSpPr>
          <p:cNvPr id="187" name="Group"/>
          <p:cNvGrpSpPr/>
          <p:nvPr/>
        </p:nvGrpSpPr>
        <p:grpSpPr>
          <a:xfrm>
            <a:off x="470914" y="2473569"/>
            <a:ext cx="11032846" cy="5880100"/>
            <a:chOff x="0" y="0"/>
            <a:chExt cx="11032844" cy="5880100"/>
          </a:xfrm>
        </p:grpSpPr>
        <p:pic>
          <p:nvPicPr>
            <p:cNvPr id="185" name="image23.png" descr="image23.png"/>
            <p:cNvPicPr>
              <a:picLocks noChangeAspect="1"/>
            </p:cNvPicPr>
            <p:nvPr/>
          </p:nvPicPr>
          <p:blipFill>
            <a:blip r:embed="rId2">
              <a:extLst/>
            </a:blip>
            <a:stretch>
              <a:fillRect/>
            </a:stretch>
          </p:blipFill>
          <p:spPr>
            <a:xfrm>
              <a:off x="126999" y="88900"/>
              <a:ext cx="10778846" cy="5549900"/>
            </a:xfrm>
            <a:prstGeom prst="rect">
              <a:avLst/>
            </a:prstGeom>
            <a:ln w="12700" cap="flat">
              <a:noFill/>
              <a:miter lim="400000"/>
            </a:ln>
            <a:effectLst/>
          </p:spPr>
        </p:pic>
        <p:pic>
          <p:nvPicPr>
            <p:cNvPr id="186" name="image24.png" descr="image24.png"/>
            <p:cNvPicPr>
              <a:picLocks noChangeAspect="1"/>
            </p:cNvPicPr>
            <p:nvPr/>
          </p:nvPicPr>
          <p:blipFill>
            <a:blip r:embed="rId3">
              <a:extLst/>
            </a:blip>
            <a:stretch>
              <a:fillRect/>
            </a:stretch>
          </p:blipFill>
          <p:spPr>
            <a:xfrm>
              <a:off x="-1" y="0"/>
              <a:ext cx="11032846" cy="5880100"/>
            </a:xfrm>
            <a:prstGeom prst="rect">
              <a:avLst/>
            </a:prstGeom>
            <a:ln w="12700" cap="flat">
              <a:noFill/>
              <a:miter lim="400000"/>
            </a:ln>
            <a:effectLst/>
          </p:spPr>
        </p:pic>
      </p:grpSp>
      <p:pic>
        <p:nvPicPr>
          <p:cNvPr id="7" name="image2.jpeg"/>
          <p:cNvPicPr>
            <a:picLocks noChangeAspect="1"/>
          </p:cNvPicPr>
          <p:nvPr/>
        </p:nvPicPr>
        <p:blipFill>
          <a:blip r:embed="rId4">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vodopa and Carbidopa, cont."/>
          <p:cNvSpPr txBox="1"/>
          <p:nvPr/>
        </p:nvSpPr>
        <p:spPr>
          <a:xfrm>
            <a:off x="829486" y="241299"/>
            <a:ext cx="6837326"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u="sng">
                <a:solidFill>
                  <a:srgbClr val="941100"/>
                </a:solidFill>
                <a:latin typeface="American Typewriter"/>
                <a:ea typeface="American Typewriter"/>
                <a:cs typeface="American Typewriter"/>
                <a:sym typeface="American Typewriter"/>
              </a:defRPr>
            </a:pPr>
            <a:r>
              <a:t>Levodopa and Carbidopa,</a:t>
            </a:r>
            <a:r>
              <a:rPr sz="4000"/>
              <a:t> </a:t>
            </a:r>
            <a:r>
              <a:t>cont.</a:t>
            </a:r>
          </a:p>
        </p:txBody>
      </p:sp>
      <p:sp>
        <p:nvSpPr>
          <p:cNvPr id="190" name="decrease rigidity, tremor &amp; other symptoms…"/>
          <p:cNvSpPr txBox="1"/>
          <p:nvPr/>
        </p:nvSpPr>
        <p:spPr>
          <a:xfrm>
            <a:off x="211592" y="1900580"/>
            <a:ext cx="12564337" cy="68736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Clr>
                <a:srgbClr val="941100"/>
              </a:buClr>
              <a:buSzPct val="75000"/>
              <a:buFont typeface="American Typewriter"/>
              <a:buChar char="✦"/>
              <a:defRPr sz="3000">
                <a:latin typeface="American Typewriter"/>
                <a:ea typeface="American Typewriter"/>
                <a:cs typeface="American Typewriter"/>
                <a:sym typeface="American Typewriter"/>
              </a:defRPr>
            </a:pPr>
            <a:r>
              <a:rPr sz="4000" dirty="0"/>
              <a:t>decrease rigidity, tremor &amp; other symptoms</a:t>
            </a:r>
          </a:p>
          <a:p>
            <a:pPr algn="l">
              <a:defRPr sz="3000">
                <a:latin typeface="American Typewriter"/>
                <a:ea typeface="American Typewriter"/>
                <a:cs typeface="American Typewriter"/>
                <a:sym typeface="American Typewriter"/>
              </a:defRPr>
            </a:pPr>
            <a:endParaRPr sz="4000" dirty="0"/>
          </a:p>
          <a:p>
            <a:pPr marL="444500" indent="-444500" algn="l">
              <a:buClr>
                <a:srgbClr val="941100"/>
              </a:buClr>
              <a:buSzPct val="75000"/>
              <a:buFont typeface="American Typewriter"/>
              <a:buChar char="✦"/>
              <a:defRPr sz="3000">
                <a:latin typeface="American Typewriter"/>
                <a:ea typeface="American Typewriter"/>
                <a:cs typeface="American Typewriter"/>
                <a:sym typeface="American Typewriter"/>
              </a:defRPr>
            </a:pPr>
            <a:r>
              <a:rPr sz="4000" dirty="0"/>
              <a:t>clear  beneficial respond 1</a:t>
            </a:r>
            <a:r>
              <a:rPr sz="4000" baseline="31999" dirty="0"/>
              <a:t>st</a:t>
            </a:r>
            <a:r>
              <a:rPr sz="4000" dirty="0"/>
              <a:t> few yrs of treatment</a:t>
            </a:r>
          </a:p>
          <a:p>
            <a:pPr algn="l">
              <a:defRPr sz="3000">
                <a:latin typeface="American Typewriter"/>
                <a:ea typeface="American Typewriter"/>
                <a:cs typeface="American Typewriter"/>
                <a:sym typeface="American Typewriter"/>
              </a:defRPr>
            </a:pPr>
            <a:endParaRPr sz="4000" dirty="0"/>
          </a:p>
          <a:p>
            <a:pPr marL="444500" indent="-444500" algn="l">
              <a:buClr>
                <a:srgbClr val="941100"/>
              </a:buClr>
              <a:buSzPct val="75000"/>
              <a:buFont typeface="American Typewriter"/>
              <a:buChar char="✦"/>
              <a:defRPr sz="3000">
                <a:latin typeface="American Typewriter"/>
                <a:ea typeface="American Typewriter"/>
                <a:cs typeface="American Typewriter"/>
                <a:sym typeface="American Typewriter"/>
              </a:defRPr>
            </a:pPr>
            <a:r>
              <a:rPr sz="4000" dirty="0"/>
              <a:t>decline response during 3rd - 5th yr of therapy</a:t>
            </a:r>
          </a:p>
          <a:p>
            <a:pPr algn="l">
              <a:defRPr sz="3000">
                <a:latin typeface="American Typewriter"/>
                <a:ea typeface="American Typewriter"/>
                <a:cs typeface="American Typewriter"/>
                <a:sym typeface="American Typewriter"/>
              </a:defRPr>
            </a:pPr>
            <a:endParaRPr sz="4000" dirty="0"/>
          </a:p>
          <a:p>
            <a:pPr marL="444500" indent="-444500" algn="l">
              <a:buClr>
                <a:srgbClr val="941100"/>
              </a:buClr>
              <a:buSzPct val="75000"/>
              <a:buFont typeface="American Typewriter"/>
              <a:buChar char="✦"/>
              <a:defRPr sz="3000">
                <a:latin typeface="American Typewriter"/>
                <a:ea typeface="American Typewriter"/>
                <a:cs typeface="American Typewriter"/>
                <a:sym typeface="American Typewriter"/>
              </a:defRPr>
            </a:pPr>
            <a:r>
              <a:rPr sz="4000" dirty="0"/>
              <a:t>stop treatment gradually</a:t>
            </a:r>
          </a:p>
          <a:p>
            <a:pPr algn="l">
              <a:defRPr sz="3000">
                <a:latin typeface="American Typewriter"/>
                <a:ea typeface="American Typewriter"/>
                <a:cs typeface="American Typewriter"/>
                <a:sym typeface="American Typewriter"/>
              </a:defRPr>
            </a:pPr>
            <a:endParaRPr sz="4000" dirty="0"/>
          </a:p>
          <a:p>
            <a:pPr marL="444500" indent="-444500" algn="l">
              <a:buClr>
                <a:srgbClr val="941100"/>
              </a:buClr>
              <a:buSzPct val="75000"/>
              <a:buFont typeface="American Typewriter"/>
              <a:buChar char="✦"/>
              <a:defRPr sz="3000">
                <a:latin typeface="American Typewriter"/>
                <a:ea typeface="American Typewriter"/>
                <a:cs typeface="American Typewriter"/>
                <a:sym typeface="American Typewriter"/>
              </a:defRPr>
            </a:pPr>
            <a:r>
              <a:rPr sz="4000" dirty="0"/>
              <a:t>well abs. on empty stomach (high ptn diet?????)</a:t>
            </a:r>
          </a:p>
          <a:p>
            <a:pPr algn="l">
              <a:defRPr sz="3000">
                <a:latin typeface="American Typewriter"/>
                <a:ea typeface="American Typewriter"/>
                <a:cs typeface="American Typewriter"/>
                <a:sym typeface="American Typewriter"/>
              </a:defRPr>
            </a:pPr>
            <a:endParaRPr sz="4000" dirty="0"/>
          </a:p>
          <a:p>
            <a:pPr marL="444500" indent="-444500" algn="l">
              <a:buClr>
                <a:srgbClr val="941100"/>
              </a:buClr>
              <a:buSzPct val="75000"/>
              <a:buFont typeface="American Typewriter"/>
              <a:buChar char="✦"/>
              <a:defRPr sz="3000">
                <a:latin typeface="American Typewriter"/>
                <a:ea typeface="American Typewriter"/>
                <a:cs typeface="American Typewriter"/>
                <a:sym typeface="American Typewriter"/>
              </a:defRPr>
            </a:pPr>
            <a:r>
              <a:rPr sz="4000" dirty="0"/>
              <a:t>t</a:t>
            </a:r>
            <a:r>
              <a:rPr sz="4000" baseline="-5998" dirty="0"/>
              <a:t>1/2</a:t>
            </a:r>
            <a:r>
              <a:rPr sz="4000" dirty="0"/>
              <a:t> of l-dopa is 1- 2 hrs———-troublesome “on-off”</a:t>
            </a:r>
          </a:p>
        </p:txBody>
      </p:sp>
      <p:pic>
        <p:nvPicPr>
          <p:cNvPr id="4" name="image2.jpeg"/>
          <p:cNvPicPr>
            <a:picLocks noChangeAspect="1"/>
          </p:cNvPicPr>
          <p:nvPr/>
        </p:nvPicPr>
        <p:blipFill>
          <a:blip r:embed="rId2">
            <a:extLst/>
          </a:blip>
          <a:stretch>
            <a:fillRect/>
          </a:stretch>
        </p:blipFill>
        <p:spPr>
          <a:xfrm>
            <a:off x="11808489" y="0"/>
            <a:ext cx="936001" cy="936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Levodopa and Carbidopa, cont."/>
          <p:cNvSpPr txBox="1"/>
          <p:nvPr/>
        </p:nvSpPr>
        <p:spPr>
          <a:xfrm>
            <a:off x="829486" y="241299"/>
            <a:ext cx="6837326"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u="sng">
                <a:solidFill>
                  <a:srgbClr val="941100"/>
                </a:solidFill>
                <a:latin typeface="American Typewriter"/>
                <a:ea typeface="American Typewriter"/>
                <a:cs typeface="American Typewriter"/>
                <a:sym typeface="American Typewriter"/>
              </a:defRPr>
            </a:pPr>
            <a:r>
              <a:t>Levodopa and Carbidopa,</a:t>
            </a:r>
            <a:r>
              <a:rPr sz="4000"/>
              <a:t> </a:t>
            </a:r>
            <a:r>
              <a:t>cont.</a:t>
            </a:r>
          </a:p>
        </p:txBody>
      </p:sp>
      <p:sp>
        <p:nvSpPr>
          <p:cNvPr id="193" name="Adverse effects:…"/>
          <p:cNvSpPr txBox="1"/>
          <p:nvPr/>
        </p:nvSpPr>
        <p:spPr>
          <a:xfrm>
            <a:off x="782928" y="1246832"/>
            <a:ext cx="9529826" cy="61042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941100"/>
                </a:solidFill>
                <a:latin typeface="American Typewriter"/>
                <a:ea typeface="American Typewriter"/>
                <a:cs typeface="American Typewriter"/>
                <a:sym typeface="American Typewriter"/>
              </a:defRPr>
            </a:pPr>
            <a:r>
              <a:rPr dirty="0"/>
              <a:t>Adverse effects:</a:t>
            </a:r>
          </a:p>
          <a:p>
            <a:pPr marL="444500" indent="-444500" algn="l">
              <a:buSzPct val="75000"/>
              <a:buFont typeface="American Typewriter"/>
              <a:buChar char="✦"/>
              <a:defRPr>
                <a:solidFill>
                  <a:srgbClr val="941100"/>
                </a:solidFill>
                <a:latin typeface="American Typewriter"/>
                <a:ea typeface="American Typewriter"/>
                <a:cs typeface="American Typewriter"/>
                <a:sym typeface="American Typewriter"/>
              </a:defRPr>
            </a:pPr>
            <a:r>
              <a:rPr dirty="0"/>
              <a:t>Peripheral effects</a:t>
            </a:r>
          </a:p>
          <a:p>
            <a:pPr algn="l">
              <a:defRPr>
                <a:solidFill>
                  <a:srgbClr val="941100"/>
                </a:solidFill>
                <a:latin typeface="American Typewriter"/>
                <a:ea typeface="American Typewriter"/>
                <a:cs typeface="American Typewriter"/>
                <a:sym typeface="American Typewriter"/>
              </a:defRPr>
            </a:pPr>
            <a:r>
              <a:rPr dirty="0"/>
              <a:t>    </a:t>
            </a:r>
            <a:r>
              <a:rPr dirty="0">
                <a:solidFill>
                  <a:srgbClr val="000000"/>
                </a:solidFill>
              </a:rPr>
              <a:t>N, V, anorexia, </a:t>
            </a:r>
            <a:endParaRPr dirty="0"/>
          </a:p>
          <a:p>
            <a:pPr algn="l">
              <a:defRPr sz="3000">
                <a:latin typeface="American Typewriter"/>
                <a:ea typeface="American Typewriter"/>
                <a:cs typeface="American Typewriter"/>
                <a:sym typeface="American Typewriter"/>
              </a:defRPr>
            </a:pPr>
            <a:r>
              <a:rPr dirty="0"/>
              <a:t>     tachycardia, vent. extrasystole,        </a:t>
            </a:r>
          </a:p>
          <a:p>
            <a:pPr algn="l">
              <a:defRPr sz="3000">
                <a:latin typeface="American Typewriter"/>
                <a:ea typeface="American Typewriter"/>
                <a:cs typeface="American Typewriter"/>
                <a:sym typeface="American Typewriter"/>
              </a:defRPr>
            </a:pPr>
            <a:r>
              <a:rPr dirty="0"/>
              <a:t>     hypotension</a:t>
            </a:r>
          </a:p>
          <a:p>
            <a:pPr algn="l">
              <a:defRPr sz="3000">
                <a:latin typeface="American Typewriter"/>
                <a:ea typeface="American Typewriter"/>
                <a:cs typeface="American Typewriter"/>
                <a:sym typeface="American Typewriter"/>
              </a:defRPr>
            </a:pPr>
            <a:r>
              <a:rPr dirty="0"/>
              <a:t>     mydriasis</a:t>
            </a:r>
          </a:p>
          <a:p>
            <a:pPr algn="l">
              <a:defRPr sz="3000">
                <a:latin typeface="American Typewriter"/>
                <a:ea typeface="American Typewriter"/>
                <a:cs typeface="American Typewriter"/>
                <a:sym typeface="American Typewriter"/>
              </a:defRPr>
            </a:pPr>
            <a:r>
              <a:rPr dirty="0"/>
              <a:t>     blood dycrasias &amp; +ve Coomb’s test              </a:t>
            </a:r>
          </a:p>
          <a:p>
            <a:pPr algn="l">
              <a:defRPr sz="3000">
                <a:latin typeface="American Typewriter"/>
                <a:ea typeface="American Typewriter"/>
                <a:cs typeface="American Typewriter"/>
                <a:sym typeface="American Typewriter"/>
              </a:defRPr>
            </a:pPr>
            <a:r>
              <a:rPr dirty="0"/>
              <a:t>     brownish urine  &amp; saliva</a:t>
            </a:r>
          </a:p>
          <a:p>
            <a:pPr marL="444500" indent="-444500" algn="l">
              <a:buSzPct val="75000"/>
              <a:buFont typeface="American Typewriter"/>
              <a:buChar char="✦"/>
              <a:defRPr>
                <a:solidFill>
                  <a:srgbClr val="941100"/>
                </a:solidFill>
                <a:latin typeface="American Typewriter"/>
                <a:ea typeface="American Typewriter"/>
                <a:cs typeface="American Typewriter"/>
                <a:sym typeface="American Typewriter"/>
              </a:defRPr>
            </a:pPr>
            <a:r>
              <a:rPr dirty="0"/>
              <a:t>CNS effects</a:t>
            </a:r>
          </a:p>
          <a:p>
            <a:pPr algn="l">
              <a:defRPr>
                <a:solidFill>
                  <a:srgbClr val="941100"/>
                </a:solidFill>
                <a:latin typeface="American Typewriter"/>
                <a:ea typeface="American Typewriter"/>
                <a:cs typeface="American Typewriter"/>
                <a:sym typeface="American Typewriter"/>
              </a:defRPr>
            </a:pPr>
            <a:r>
              <a:rPr dirty="0"/>
              <a:t>     </a:t>
            </a:r>
            <a:r>
              <a:rPr dirty="0">
                <a:solidFill>
                  <a:srgbClr val="212121"/>
                </a:solidFill>
              </a:rPr>
              <a:t>visual &amp; auditory hallucination</a:t>
            </a:r>
          </a:p>
          <a:p>
            <a:pPr algn="l">
              <a:defRPr sz="3000">
                <a:solidFill>
                  <a:srgbClr val="212121"/>
                </a:solidFill>
                <a:latin typeface="American Typewriter"/>
                <a:ea typeface="American Typewriter"/>
                <a:cs typeface="American Typewriter"/>
                <a:sym typeface="American Typewriter"/>
              </a:defRPr>
            </a:pPr>
            <a:r>
              <a:rPr dirty="0"/>
              <a:t>      dyskinesia</a:t>
            </a:r>
          </a:p>
          <a:p>
            <a:pPr algn="l">
              <a:defRPr sz="3000">
                <a:solidFill>
                  <a:srgbClr val="212121"/>
                </a:solidFill>
                <a:latin typeface="American Typewriter"/>
                <a:ea typeface="American Typewriter"/>
                <a:cs typeface="American Typewriter"/>
                <a:sym typeface="American Typewriter"/>
              </a:defRPr>
            </a:pPr>
            <a:r>
              <a:rPr dirty="0"/>
              <a:t>      mood changes &amp; depression</a:t>
            </a:r>
          </a:p>
        </p:txBody>
      </p:sp>
      <p:pic>
        <p:nvPicPr>
          <p:cNvPr id="194" name="image25.png" descr="image25.png"/>
          <p:cNvPicPr>
            <a:picLocks noChangeAspect="1"/>
          </p:cNvPicPr>
          <p:nvPr/>
        </p:nvPicPr>
        <p:blipFill>
          <a:blip r:embed="rId2">
            <a:extLst/>
          </a:blip>
          <a:srcRect l="35297" r="2752"/>
          <a:stretch>
            <a:fillRect/>
          </a:stretch>
        </p:blipFill>
        <p:spPr>
          <a:xfrm>
            <a:off x="8811177" y="256712"/>
            <a:ext cx="1521291" cy="4506304"/>
          </a:xfrm>
          <a:prstGeom prst="rect">
            <a:avLst/>
          </a:prstGeom>
          <a:ln w="12700">
            <a:miter lim="400000"/>
          </a:ln>
        </p:spPr>
      </p:pic>
      <p:pic>
        <p:nvPicPr>
          <p:cNvPr id="195" name="image26.png" descr="image26.png"/>
          <p:cNvPicPr>
            <a:picLocks noChangeAspect="1"/>
          </p:cNvPicPr>
          <p:nvPr/>
        </p:nvPicPr>
        <p:blipFill>
          <a:blip r:embed="rId3">
            <a:extLst/>
          </a:blip>
          <a:srcRect l="36040"/>
          <a:stretch>
            <a:fillRect/>
          </a:stretch>
        </p:blipFill>
        <p:spPr>
          <a:xfrm>
            <a:off x="9051894" y="5268864"/>
            <a:ext cx="1364217" cy="2755524"/>
          </a:xfrm>
          <a:prstGeom prst="rect">
            <a:avLst/>
          </a:prstGeom>
          <a:ln w="12700">
            <a:miter lim="400000"/>
          </a:ln>
        </p:spPr>
      </p:pic>
      <p:pic>
        <p:nvPicPr>
          <p:cNvPr id="6" name="image2.jpeg"/>
          <p:cNvPicPr>
            <a:picLocks noChangeAspect="1"/>
          </p:cNvPicPr>
          <p:nvPr/>
        </p:nvPicPr>
        <p:blipFill>
          <a:blip r:embed="rId4">
            <a:extLst/>
          </a:blip>
          <a:stretch>
            <a:fillRect/>
          </a:stretch>
        </p:blipFill>
        <p:spPr>
          <a:xfrm>
            <a:off x="11808489" y="0"/>
            <a:ext cx="1116001" cy="1116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Drug-Drug Interactions"/>
          <p:cNvSpPr txBox="1">
            <a:spLocks noGrp="1"/>
          </p:cNvSpPr>
          <p:nvPr>
            <p:ph type="title"/>
          </p:nvPr>
        </p:nvSpPr>
        <p:spPr>
          <a:prstGeom prst="rect">
            <a:avLst/>
          </a:prstGeom>
        </p:spPr>
        <p:txBody>
          <a:bodyPr/>
          <a:lstStyle>
            <a:lvl1pPr>
              <a:defRPr sz="6000">
                <a:solidFill>
                  <a:srgbClr val="941100"/>
                </a:solidFill>
                <a:latin typeface="American Typewriter"/>
                <a:ea typeface="American Typewriter"/>
                <a:cs typeface="American Typewriter"/>
                <a:sym typeface="American Typewriter"/>
              </a:defRPr>
            </a:lvl1pPr>
          </a:lstStyle>
          <a:p>
            <a:r>
              <a:t>Drug-Drug Interactions</a:t>
            </a:r>
          </a:p>
        </p:txBody>
      </p:sp>
      <p:grpSp>
        <p:nvGrpSpPr>
          <p:cNvPr id="200" name="Group"/>
          <p:cNvGrpSpPr/>
          <p:nvPr/>
        </p:nvGrpSpPr>
        <p:grpSpPr>
          <a:xfrm>
            <a:off x="7142663" y="2404067"/>
            <a:ext cx="4122547" cy="4423660"/>
            <a:chOff x="0" y="0"/>
            <a:chExt cx="4122546" cy="4423659"/>
          </a:xfrm>
        </p:grpSpPr>
        <p:pic>
          <p:nvPicPr>
            <p:cNvPr id="198" name="image27.png" descr="image27.png"/>
            <p:cNvPicPr>
              <a:picLocks noChangeAspect="1"/>
            </p:cNvPicPr>
            <p:nvPr/>
          </p:nvPicPr>
          <p:blipFill>
            <a:blip r:embed="rId2">
              <a:extLst/>
            </a:blip>
            <a:stretch>
              <a:fillRect/>
            </a:stretch>
          </p:blipFill>
          <p:spPr>
            <a:xfrm>
              <a:off x="127000" y="88900"/>
              <a:ext cx="3868546" cy="4093460"/>
            </a:xfrm>
            <a:prstGeom prst="rect">
              <a:avLst/>
            </a:prstGeom>
            <a:ln w="12700" cap="flat">
              <a:noFill/>
              <a:miter lim="400000"/>
            </a:ln>
            <a:effectLst/>
          </p:spPr>
        </p:pic>
        <p:pic>
          <p:nvPicPr>
            <p:cNvPr id="199" name="image28.png" descr="image28.png"/>
            <p:cNvPicPr>
              <a:picLocks noChangeAspect="1"/>
            </p:cNvPicPr>
            <p:nvPr/>
          </p:nvPicPr>
          <p:blipFill>
            <a:blip r:embed="rId3">
              <a:extLst/>
            </a:blip>
            <a:stretch>
              <a:fillRect/>
            </a:stretch>
          </p:blipFill>
          <p:spPr>
            <a:xfrm>
              <a:off x="-1" y="0"/>
              <a:ext cx="4122547" cy="4423660"/>
            </a:xfrm>
            <a:prstGeom prst="rect">
              <a:avLst/>
            </a:prstGeom>
            <a:ln w="12700" cap="flat">
              <a:noFill/>
              <a:miter lim="400000"/>
            </a:ln>
            <a:effectLst/>
          </p:spPr>
        </p:pic>
      </p:grpSp>
      <p:sp>
        <p:nvSpPr>
          <p:cNvPr id="201" name="vit B6…"/>
          <p:cNvSpPr txBox="1"/>
          <p:nvPr/>
        </p:nvSpPr>
        <p:spPr>
          <a:xfrm>
            <a:off x="952500" y="3072209"/>
            <a:ext cx="5659795" cy="287258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marL="444500" indent="-444500" algn="l">
              <a:buClr>
                <a:srgbClr val="941100"/>
              </a:buClr>
              <a:buSzPct val="75000"/>
              <a:buFont typeface="American Typewriter"/>
              <a:buChar char="✦"/>
              <a:defRPr>
                <a:latin typeface="American Typewriter"/>
                <a:ea typeface="American Typewriter"/>
                <a:cs typeface="American Typewriter"/>
                <a:sym typeface="American Typewriter"/>
              </a:defRPr>
            </a:pPr>
            <a:r>
              <a:rPr dirty="0"/>
              <a:t>vit B6</a:t>
            </a:r>
          </a:p>
          <a:p>
            <a:pPr marL="444500" indent="-444500" algn="l">
              <a:buClr>
                <a:srgbClr val="941100"/>
              </a:buClr>
              <a:buSzPct val="75000"/>
              <a:buFont typeface="American Typewriter"/>
              <a:buChar char="✦"/>
              <a:defRPr>
                <a:latin typeface="American Typewriter"/>
                <a:ea typeface="American Typewriter"/>
                <a:cs typeface="American Typewriter"/>
                <a:sym typeface="American Typewriter"/>
              </a:defRPr>
            </a:pPr>
            <a:r>
              <a:rPr dirty="0"/>
              <a:t>MAOIs/phenelzine</a:t>
            </a:r>
          </a:p>
          <a:p>
            <a:pPr marL="444500" indent="-444500" algn="l">
              <a:buClr>
                <a:srgbClr val="941100"/>
              </a:buClr>
              <a:buSzPct val="75000"/>
              <a:buFont typeface="American Typewriter"/>
              <a:buChar char="✦"/>
              <a:defRPr>
                <a:latin typeface="American Typewriter"/>
                <a:ea typeface="American Typewriter"/>
                <a:cs typeface="American Typewriter"/>
                <a:sym typeface="American Typewriter"/>
              </a:defRPr>
            </a:pPr>
            <a:r>
              <a:rPr dirty="0"/>
              <a:t>Psychotic patients</a:t>
            </a:r>
          </a:p>
          <a:p>
            <a:pPr marL="444500" indent="-444500" algn="l">
              <a:buClr>
                <a:srgbClr val="941100"/>
              </a:buClr>
              <a:buSzPct val="75000"/>
              <a:buFont typeface="American Typewriter"/>
              <a:buChar char="✦"/>
              <a:defRPr>
                <a:latin typeface="American Typewriter"/>
                <a:ea typeface="American Typewriter"/>
                <a:cs typeface="American Typewriter"/>
                <a:sym typeface="American Typewriter"/>
              </a:defRPr>
            </a:pPr>
            <a:r>
              <a:rPr dirty="0"/>
              <a:t>Cardia patients</a:t>
            </a:r>
          </a:p>
          <a:p>
            <a:pPr marL="444500" indent="-444500" algn="l">
              <a:buClr>
                <a:srgbClr val="941100"/>
              </a:buClr>
              <a:buSzPct val="75000"/>
              <a:buFont typeface="American Typewriter"/>
              <a:buChar char="✦"/>
              <a:defRPr>
                <a:latin typeface="American Typewriter"/>
                <a:ea typeface="American Typewriter"/>
                <a:cs typeface="American Typewriter"/>
                <a:sym typeface="American Typewriter"/>
              </a:defRPr>
            </a:pPr>
            <a:r>
              <a:rPr dirty="0"/>
              <a:t>Antipsychotic agents</a:t>
            </a:r>
          </a:p>
        </p:txBody>
      </p:sp>
      <p:pic>
        <p:nvPicPr>
          <p:cNvPr id="7" name="image2.jpeg"/>
          <p:cNvPicPr>
            <a:picLocks noChangeAspect="1"/>
          </p:cNvPicPr>
          <p:nvPr/>
        </p:nvPicPr>
        <p:blipFill>
          <a:blip r:embed="rId4">
            <a:extLst/>
          </a:blip>
          <a:stretch>
            <a:fillRect/>
          </a:stretch>
        </p:blipFill>
        <p:spPr>
          <a:xfrm>
            <a:off x="11808489" y="0"/>
            <a:ext cx="972001" cy="972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2-Selegiline &amp; Rasagiline"/>
          <p:cNvSpPr txBox="1">
            <a:spLocks noGrp="1"/>
          </p:cNvSpPr>
          <p:nvPr>
            <p:ph type="title"/>
          </p:nvPr>
        </p:nvSpPr>
        <p:spPr>
          <a:xfrm>
            <a:off x="0" y="-259862"/>
            <a:ext cx="11099800" cy="2159000"/>
          </a:xfrm>
          <a:prstGeom prst="rect">
            <a:avLst/>
          </a:prstGeom>
        </p:spPr>
        <p:txBody>
          <a:bodyPr>
            <a:normAutofit/>
          </a:bodyPr>
          <a:lstStyle>
            <a:lvl1pPr>
              <a:defRPr sz="5000">
                <a:solidFill>
                  <a:srgbClr val="941100"/>
                </a:solidFill>
                <a:latin typeface="American Typewriter"/>
                <a:ea typeface="American Typewriter"/>
                <a:cs typeface="American Typewriter"/>
                <a:sym typeface="American Typewriter"/>
              </a:defRPr>
            </a:lvl1pPr>
          </a:lstStyle>
          <a:p>
            <a:r>
              <a:rPr sz="5400" dirty="0"/>
              <a:t>2-Selegiline </a:t>
            </a:r>
            <a:r>
              <a:rPr lang="en-US" sz="5400" dirty="0" smtClean="0"/>
              <a:t>(Deprenyl)</a:t>
            </a:r>
            <a:r>
              <a:rPr sz="5400" dirty="0" smtClean="0"/>
              <a:t>&amp; </a:t>
            </a:r>
            <a:r>
              <a:rPr sz="5400" dirty="0"/>
              <a:t>Rasagiline</a:t>
            </a:r>
          </a:p>
        </p:txBody>
      </p:sp>
      <p:sp>
        <p:nvSpPr>
          <p:cNvPr id="204" name="selective MAOI type B???…"/>
          <p:cNvSpPr txBox="1">
            <a:spLocks noGrp="1"/>
          </p:cNvSpPr>
          <p:nvPr>
            <p:ph type="body" idx="4294967295"/>
          </p:nvPr>
        </p:nvSpPr>
        <p:spPr>
          <a:xfrm>
            <a:off x="123092" y="1125415"/>
            <a:ext cx="11611708" cy="8744487"/>
          </a:xfrm>
          <a:prstGeom prst="rect">
            <a:avLst/>
          </a:prstGeom>
        </p:spPr>
        <p:txBody>
          <a:bodyPr>
            <a:noAutofit/>
          </a:bodyPr>
          <a:lstStyle/>
          <a:p>
            <a:pPr>
              <a:buClr>
                <a:srgbClr val="941100"/>
              </a:buClr>
              <a:buFont typeface="American Typewriter"/>
              <a:buChar char="✦"/>
              <a:defRPr sz="2600">
                <a:latin typeface="American Typewriter"/>
                <a:ea typeface="American Typewriter"/>
                <a:cs typeface="American Typewriter"/>
                <a:sym typeface="American Typewriter"/>
              </a:defRPr>
            </a:pPr>
            <a:r>
              <a:rPr lang="en-US" sz="4000" dirty="0" smtClean="0"/>
              <a:t>S</a:t>
            </a:r>
            <a:r>
              <a:rPr sz="4000" dirty="0" smtClean="0"/>
              <a:t>elective </a:t>
            </a:r>
            <a:r>
              <a:rPr sz="4000" dirty="0"/>
              <a:t>MAOI type B???</a:t>
            </a:r>
          </a:p>
          <a:p>
            <a:pPr>
              <a:buClr>
                <a:srgbClr val="941100"/>
              </a:buClr>
              <a:buFont typeface="American Typewriter"/>
              <a:buChar char="✦"/>
              <a:defRPr sz="2600">
                <a:latin typeface="American Typewriter"/>
                <a:ea typeface="American Typewriter"/>
                <a:cs typeface="American Typewriter"/>
                <a:sym typeface="American Typewriter"/>
              </a:defRPr>
            </a:pPr>
            <a:r>
              <a:rPr lang="en-US" sz="4000" dirty="0" smtClean="0"/>
              <a:t>G</a:t>
            </a:r>
            <a:r>
              <a:rPr sz="4000" dirty="0" smtClean="0"/>
              <a:t>iven </a:t>
            </a:r>
            <a:r>
              <a:rPr sz="4000" dirty="0"/>
              <a:t>with l-dopa???</a:t>
            </a:r>
          </a:p>
          <a:p>
            <a:pPr>
              <a:buClr>
                <a:srgbClr val="941100"/>
              </a:buClr>
              <a:buFont typeface="American Typewriter"/>
              <a:buChar char="✦"/>
              <a:defRPr sz="2600">
                <a:latin typeface="American Typewriter"/>
                <a:ea typeface="American Typewriter"/>
                <a:cs typeface="American Typewriter"/>
                <a:sym typeface="American Typewriter"/>
              </a:defRPr>
            </a:pPr>
            <a:r>
              <a:rPr lang="en-US" sz="4000" dirty="0" smtClean="0"/>
              <a:t>L</a:t>
            </a:r>
            <a:r>
              <a:rPr sz="4000" dirty="0" smtClean="0"/>
              <a:t>ow </a:t>
            </a:r>
            <a:r>
              <a:rPr sz="4000" dirty="0"/>
              <a:t>potential for hypertensive crisis</a:t>
            </a:r>
          </a:p>
          <a:p>
            <a:pPr>
              <a:buClr>
                <a:srgbClr val="941100"/>
              </a:buClr>
              <a:buFont typeface="American Typewriter"/>
              <a:buChar char="✦"/>
              <a:defRPr sz="2600">
                <a:latin typeface="American Typewriter"/>
                <a:ea typeface="American Typewriter"/>
                <a:cs typeface="American Typewriter"/>
                <a:sym typeface="American Typewriter"/>
              </a:defRPr>
            </a:pPr>
            <a:r>
              <a:rPr lang="en-US" sz="4000" dirty="0" err="1" smtClean="0"/>
              <a:t>M</a:t>
            </a:r>
            <a:r>
              <a:rPr sz="4000" dirty="0" err="1" smtClean="0"/>
              <a:t>etabolised</a:t>
            </a:r>
            <a:r>
              <a:rPr sz="4000" dirty="0" smtClean="0"/>
              <a:t> </a:t>
            </a:r>
            <a:r>
              <a:rPr sz="4000" dirty="0"/>
              <a:t>to amphet. + methamphet.???</a:t>
            </a:r>
          </a:p>
          <a:p>
            <a:pPr>
              <a:buClr>
                <a:srgbClr val="941100"/>
              </a:buClr>
              <a:buFont typeface="American Typewriter"/>
              <a:buChar char="✦"/>
              <a:defRPr sz="2600">
                <a:latin typeface="American Typewriter"/>
                <a:ea typeface="American Typewriter"/>
                <a:cs typeface="American Typewriter"/>
                <a:sym typeface="American Typewriter"/>
              </a:defRPr>
            </a:pPr>
            <a:r>
              <a:rPr sz="4000" dirty="0"/>
              <a:t>Rasagiline, selective irrev. MAOI in brain, X5</a:t>
            </a:r>
          </a:p>
          <a:p>
            <a:pPr>
              <a:buClr>
                <a:srgbClr val="941100"/>
              </a:buClr>
              <a:buFont typeface="American Typewriter"/>
              <a:buChar char="✦"/>
              <a:defRPr sz="2600">
                <a:latin typeface="American Typewriter"/>
                <a:ea typeface="American Typewriter"/>
                <a:cs typeface="American Typewriter"/>
                <a:sym typeface="American Typewriter"/>
              </a:defRPr>
            </a:pPr>
            <a:r>
              <a:rPr lang="en-US" sz="4000" dirty="0" smtClean="0"/>
              <a:t>N</a:t>
            </a:r>
            <a:r>
              <a:rPr sz="4000" dirty="0" smtClean="0"/>
              <a:t>ot </a:t>
            </a:r>
            <a:r>
              <a:rPr sz="4000" dirty="0"/>
              <a:t>metabolised to amphetamine</a:t>
            </a:r>
          </a:p>
        </p:txBody>
      </p:sp>
      <p:pic>
        <p:nvPicPr>
          <p:cNvPr id="205" name="image3.jpeg" descr="image3.jpeg"/>
          <p:cNvPicPr>
            <a:picLocks noChangeAspect="1"/>
          </p:cNvPicPr>
          <p:nvPr/>
        </p:nvPicPr>
        <p:blipFill>
          <a:blip r:embed="rId2">
            <a:extLst/>
          </a:blip>
          <a:stretch>
            <a:fillRect/>
          </a:stretch>
        </p:blipFill>
        <p:spPr>
          <a:xfrm>
            <a:off x="9619546" y="1730737"/>
            <a:ext cx="3426285" cy="3816000"/>
          </a:xfrm>
          <a:prstGeom prst="rect">
            <a:avLst/>
          </a:prstGeom>
          <a:ln w="12700">
            <a:miter lim="400000"/>
          </a:ln>
        </p:spPr>
      </p:pic>
      <p:pic>
        <p:nvPicPr>
          <p:cNvPr id="6" name="image2.jpeg"/>
          <p:cNvPicPr>
            <a:picLocks noChangeAspect="1"/>
          </p:cNvPicPr>
          <p:nvPr/>
        </p:nvPicPr>
        <p:blipFill>
          <a:blip r:embed="rId3">
            <a:extLst/>
          </a:blip>
          <a:stretch>
            <a:fillRect/>
          </a:stretch>
        </p:blipFill>
        <p:spPr>
          <a:xfrm>
            <a:off x="11753361" y="113494"/>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3- Catechol-O-methyltransferse inhibitors"/>
          <p:cNvSpPr txBox="1">
            <a:spLocks noGrp="1"/>
          </p:cNvSpPr>
          <p:nvPr>
            <p:ph type="title"/>
          </p:nvPr>
        </p:nvSpPr>
        <p:spPr>
          <a:xfrm>
            <a:off x="762000" y="402183"/>
            <a:ext cx="11099800" cy="1623467"/>
          </a:xfrm>
          <a:prstGeom prst="rect">
            <a:avLst/>
          </a:prstGeom>
        </p:spPr>
        <p:txBody>
          <a:bodyPr>
            <a:noAutofit/>
          </a:bodyPr>
          <a:lstStyle>
            <a:lvl1pPr>
              <a:defRPr sz="4200">
                <a:solidFill>
                  <a:srgbClr val="941100"/>
                </a:solidFill>
                <a:latin typeface="American Typewriter"/>
                <a:ea typeface="American Typewriter"/>
                <a:cs typeface="American Typewriter"/>
                <a:sym typeface="American Typewriter"/>
              </a:defRPr>
            </a:lvl1pPr>
          </a:lstStyle>
          <a:p>
            <a:r>
              <a:rPr sz="5400" dirty="0"/>
              <a:t>3- Catechol-O-methyltransferse inhibitors</a:t>
            </a:r>
          </a:p>
        </p:txBody>
      </p:sp>
      <p:sp>
        <p:nvSpPr>
          <p:cNvPr id="208" name="Entacapone &amp; Tolcapone…"/>
          <p:cNvSpPr txBox="1">
            <a:spLocks noGrp="1"/>
          </p:cNvSpPr>
          <p:nvPr>
            <p:ph type="body" idx="4294967295"/>
          </p:nvPr>
        </p:nvSpPr>
        <p:spPr>
          <a:xfrm>
            <a:off x="201491" y="2192939"/>
            <a:ext cx="12220818" cy="7439261"/>
          </a:xfrm>
          <a:prstGeom prst="rect">
            <a:avLst/>
          </a:prstGeom>
        </p:spPr>
        <p:txBody>
          <a:bodyPr>
            <a:normAutofit/>
          </a:bodyPr>
          <a:lstStyle/>
          <a:p>
            <a:pPr marL="0" indent="0" defTabSz="484886">
              <a:spcBef>
                <a:spcPts val="3400"/>
              </a:spcBef>
              <a:buNone/>
              <a:defRPr sz="2900" b="1" i="1" u="sng">
                <a:solidFill>
                  <a:srgbClr val="941100"/>
                </a:solidFill>
                <a:latin typeface="+mj-lt"/>
                <a:ea typeface="+mj-ea"/>
                <a:cs typeface="+mj-cs"/>
                <a:sym typeface="Helvetica"/>
              </a:defRPr>
            </a:pPr>
            <a:r>
              <a:rPr dirty="0"/>
              <a:t>Entacapone &amp; </a:t>
            </a:r>
            <a:r>
              <a:rPr dirty="0" smtClean="0"/>
              <a:t>Tolcapone</a:t>
            </a:r>
            <a:endParaRPr lang="en-US" dirty="0" smtClean="0"/>
          </a:p>
          <a:p>
            <a:pPr marL="368933" indent="-368933" defTabSz="484886">
              <a:spcBef>
                <a:spcPts val="3400"/>
              </a:spcBef>
              <a:buClr>
                <a:srgbClr val="941100"/>
              </a:buClr>
              <a:buFont typeface="Helvetica Light"/>
              <a:buChar char="✦"/>
              <a:defRPr sz="2900" i="1">
                <a:solidFill>
                  <a:srgbClr val="002452"/>
                </a:solidFill>
              </a:defRPr>
            </a:pPr>
            <a:r>
              <a:rPr lang="en-US" sz="2900" dirty="0" smtClean="0">
                <a:solidFill>
                  <a:schemeClr val="tx1"/>
                </a:solidFill>
                <a:latin typeface="Arial" charset="0"/>
                <a:ea typeface="Arial" charset="0"/>
                <a:cs typeface="Arial" charset="0"/>
              </a:rPr>
              <a:t>Selective </a:t>
            </a:r>
            <a:r>
              <a:rPr lang="en-US" sz="2900" dirty="0">
                <a:solidFill>
                  <a:schemeClr val="tx1"/>
                </a:solidFill>
                <a:latin typeface="Arial" charset="0"/>
                <a:ea typeface="Arial" charset="0"/>
                <a:cs typeface="Arial" charset="0"/>
              </a:rPr>
              <a:t>&amp; reversible inhibitors </a:t>
            </a:r>
            <a:r>
              <a:rPr lang="en-US" sz="2900" dirty="0" smtClean="0">
                <a:solidFill>
                  <a:schemeClr val="tx1"/>
                </a:solidFill>
                <a:latin typeface="Arial" charset="0"/>
                <a:ea typeface="Arial" charset="0"/>
                <a:cs typeface="Arial" charset="0"/>
              </a:rPr>
              <a:t>of COMT</a:t>
            </a:r>
            <a:endParaRPr lang="en-US" sz="2900" dirty="0">
              <a:solidFill>
                <a:schemeClr val="tx1"/>
              </a:solidFill>
              <a:latin typeface="Arial" charset="0"/>
              <a:ea typeface="Arial" charset="0"/>
              <a:cs typeface="Arial" charset="0"/>
            </a:endParaRPr>
          </a:p>
          <a:p>
            <a:pPr marL="368933" indent="-368933" defTabSz="484886">
              <a:spcBef>
                <a:spcPts val="3400"/>
              </a:spcBef>
              <a:buClr>
                <a:srgbClr val="941100"/>
              </a:buClr>
              <a:buFont typeface="Helvetica Light"/>
              <a:buChar char="✦"/>
              <a:defRPr sz="2900" i="1">
                <a:solidFill>
                  <a:srgbClr val="002452"/>
                </a:solidFill>
              </a:defRPr>
            </a:pPr>
            <a:r>
              <a:rPr lang="en-US" dirty="0">
                <a:latin typeface="Arial" charset="0"/>
                <a:ea typeface="Arial" charset="0"/>
                <a:cs typeface="Arial" charset="0"/>
              </a:rPr>
              <a:t>R</a:t>
            </a:r>
            <a:r>
              <a:rPr lang="en-US" dirty="0">
                <a:latin typeface="Arial" charset="0"/>
                <a:ea typeface="Arial" charset="0"/>
                <a:cs typeface="Arial" charset="0"/>
                <a:sym typeface="American Typewriter"/>
              </a:rPr>
              <a:t>eadily abs, not affected with </a:t>
            </a:r>
            <a:r>
              <a:rPr lang="en-US" dirty="0" smtClean="0">
                <a:latin typeface="Arial" charset="0"/>
                <a:ea typeface="Arial" charset="0"/>
                <a:cs typeface="Arial" charset="0"/>
                <a:sym typeface="American Typewriter"/>
              </a:rPr>
              <a:t>food</a:t>
            </a:r>
            <a:endParaRPr lang="en-US" i="0" dirty="0" smtClean="0">
              <a:solidFill>
                <a:srgbClr val="000000"/>
              </a:solidFill>
              <a:latin typeface="Arial" charset="0"/>
              <a:ea typeface="Arial" charset="0"/>
              <a:cs typeface="Arial" charset="0"/>
              <a:sym typeface="American Typewriter"/>
            </a:endParaRPr>
          </a:p>
          <a:p>
            <a:pPr marL="368933" indent="-368933" defTabSz="484886">
              <a:spcBef>
                <a:spcPts val="3400"/>
              </a:spcBef>
              <a:buClr>
                <a:srgbClr val="941100"/>
              </a:buClr>
              <a:buFont typeface="Helvetica Light"/>
              <a:buChar char="✦"/>
              <a:defRPr sz="2900" i="1">
                <a:solidFill>
                  <a:srgbClr val="002452"/>
                </a:solidFill>
              </a:defRPr>
            </a:pPr>
            <a:r>
              <a:rPr lang="en-US" dirty="0" smtClean="0">
                <a:latin typeface="Arial" charset="0"/>
                <a:ea typeface="Arial" charset="0"/>
                <a:cs typeface="Arial" charset="0"/>
              </a:rPr>
              <a:t>E</a:t>
            </a:r>
            <a:r>
              <a:rPr dirty="0" smtClean="0">
                <a:latin typeface="Arial" charset="0"/>
                <a:ea typeface="Arial" charset="0"/>
                <a:cs typeface="Arial" charset="0"/>
              </a:rPr>
              <a:t>xtensive </a:t>
            </a:r>
            <a:r>
              <a:rPr dirty="0">
                <a:latin typeface="Arial" charset="0"/>
                <a:ea typeface="Arial" charset="0"/>
                <a:cs typeface="Arial" charset="0"/>
              </a:rPr>
              <a:t>pl ptn binding</a:t>
            </a:r>
          </a:p>
          <a:p>
            <a:pPr marL="368933" indent="-368933" defTabSz="484886">
              <a:spcBef>
                <a:spcPts val="3400"/>
              </a:spcBef>
              <a:buClr>
                <a:srgbClr val="941100"/>
              </a:buClr>
              <a:buFont typeface="American Typewriter"/>
              <a:buChar char="✦"/>
              <a:defRPr sz="2900">
                <a:latin typeface="American Typewriter"/>
                <a:ea typeface="American Typewriter"/>
                <a:cs typeface="American Typewriter"/>
                <a:sym typeface="American Typewriter"/>
              </a:defRPr>
            </a:pPr>
            <a:r>
              <a:rPr i="1" dirty="0">
                <a:latin typeface="Arial" charset="0"/>
                <a:ea typeface="Arial" charset="0"/>
                <a:cs typeface="Arial" charset="0"/>
              </a:rPr>
              <a:t>Tolcapone has long duration of action</a:t>
            </a:r>
          </a:p>
          <a:p>
            <a:pPr marL="368933" indent="-368933" defTabSz="484886">
              <a:spcBef>
                <a:spcPts val="3400"/>
              </a:spcBef>
              <a:buClr>
                <a:srgbClr val="941100"/>
              </a:buClr>
              <a:buFont typeface="American Typewriter"/>
              <a:buChar char="✦"/>
              <a:defRPr sz="2900">
                <a:latin typeface="American Typewriter"/>
                <a:ea typeface="American Typewriter"/>
                <a:cs typeface="American Typewriter"/>
                <a:sym typeface="American Typewriter"/>
              </a:defRPr>
            </a:pPr>
            <a:r>
              <a:rPr lang="en-US" i="1" dirty="0" smtClean="0">
                <a:latin typeface="Arial" charset="0"/>
                <a:ea typeface="Arial" charset="0"/>
                <a:cs typeface="Arial" charset="0"/>
              </a:rPr>
              <a:t>E</a:t>
            </a:r>
            <a:r>
              <a:rPr i="1" dirty="0" smtClean="0">
                <a:latin typeface="Arial" charset="0"/>
                <a:ea typeface="Arial" charset="0"/>
                <a:cs typeface="Arial" charset="0"/>
              </a:rPr>
              <a:t>xtensively </a:t>
            </a:r>
            <a:r>
              <a:rPr i="1" dirty="0">
                <a:latin typeface="Arial" charset="0"/>
                <a:ea typeface="Arial" charset="0"/>
                <a:cs typeface="Arial" charset="0"/>
              </a:rPr>
              <a:t>metabolized by liver</a:t>
            </a:r>
          </a:p>
          <a:p>
            <a:pPr marL="368933" indent="-368933" defTabSz="484886">
              <a:spcBef>
                <a:spcPts val="3400"/>
              </a:spcBef>
              <a:buClr>
                <a:srgbClr val="941100"/>
              </a:buClr>
              <a:buFont typeface="American Typewriter"/>
              <a:buChar char="✦"/>
              <a:defRPr sz="2900">
                <a:latin typeface="American Typewriter"/>
                <a:ea typeface="American Typewriter"/>
                <a:cs typeface="American Typewriter"/>
                <a:sym typeface="American Typewriter"/>
              </a:defRPr>
            </a:pPr>
            <a:r>
              <a:rPr lang="en-US" i="1" dirty="0" err="1" smtClean="0">
                <a:latin typeface="Arial" charset="0"/>
                <a:ea typeface="Arial" charset="0"/>
                <a:cs typeface="Arial" charset="0"/>
              </a:rPr>
              <a:t>D</a:t>
            </a:r>
            <a:r>
              <a:rPr i="1" dirty="0" err="1" smtClean="0">
                <a:latin typeface="Arial" charset="0"/>
                <a:ea typeface="Arial" charset="0"/>
                <a:cs typeface="Arial" charset="0"/>
              </a:rPr>
              <a:t>iarrhoea</a:t>
            </a:r>
            <a:r>
              <a:rPr i="1" dirty="0">
                <a:latin typeface="Arial" charset="0"/>
                <a:ea typeface="Arial" charset="0"/>
                <a:cs typeface="Arial" charset="0"/>
              </a:rPr>
              <a:t>, postural hypos., nausea, anorexia, dyskainesea, hallucination, liver necrosis</a:t>
            </a:r>
          </a:p>
          <a:p>
            <a:pPr marL="368933" indent="-368933" defTabSz="484886">
              <a:spcBef>
                <a:spcPts val="3400"/>
              </a:spcBef>
              <a:buClr>
                <a:srgbClr val="941100"/>
              </a:buClr>
              <a:buFont typeface="American Typewriter"/>
              <a:buChar char="✦"/>
              <a:defRPr sz="2900">
                <a:latin typeface="American Typewriter"/>
                <a:ea typeface="American Typewriter"/>
                <a:cs typeface="American Typewriter"/>
                <a:sym typeface="American Typewriter"/>
              </a:defRPr>
            </a:pPr>
            <a:r>
              <a:rPr i="1" dirty="0">
                <a:latin typeface="Arial" charset="0"/>
                <a:ea typeface="Arial" charset="0"/>
                <a:cs typeface="Arial" charset="0"/>
              </a:rPr>
              <a:t>Entacapone doesn’t have this toxicity</a:t>
            </a:r>
          </a:p>
        </p:txBody>
      </p:sp>
      <p:pic>
        <p:nvPicPr>
          <p:cNvPr id="209" name="image1.gif" descr="image1.gif"/>
          <p:cNvPicPr>
            <a:picLocks noChangeAspect="1"/>
          </p:cNvPicPr>
          <p:nvPr/>
        </p:nvPicPr>
        <p:blipFill>
          <a:blip r:embed="rId2">
            <a:extLst/>
          </a:blip>
          <a:stretch>
            <a:fillRect/>
          </a:stretch>
        </p:blipFill>
        <p:spPr>
          <a:xfrm>
            <a:off x="7200900" y="2314339"/>
            <a:ext cx="5803900" cy="3365500"/>
          </a:xfrm>
          <a:prstGeom prst="rect">
            <a:avLst/>
          </a:prstGeom>
          <a:ln w="12700">
            <a:miter lim="400000"/>
          </a:ln>
        </p:spPr>
      </p:pic>
      <p:pic>
        <p:nvPicPr>
          <p:cNvPr id="5" name="image2.jpeg"/>
          <p:cNvPicPr>
            <a:picLocks noChangeAspect="1"/>
          </p:cNvPicPr>
          <p:nvPr/>
        </p:nvPicPr>
        <p:blipFill>
          <a:blip r:embed="rId3">
            <a:extLst/>
          </a:blip>
          <a:stretch>
            <a:fillRect/>
          </a:stretch>
        </p:blipFill>
        <p:spPr>
          <a:xfrm>
            <a:off x="11753361" y="113494"/>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4- Dopamine Receptor Agonist"/>
          <p:cNvSpPr txBox="1">
            <a:spLocks noGrp="1"/>
          </p:cNvSpPr>
          <p:nvPr>
            <p:ph type="title"/>
          </p:nvPr>
        </p:nvSpPr>
        <p:spPr>
          <a:xfrm>
            <a:off x="216877" y="0"/>
            <a:ext cx="11099800" cy="2159000"/>
          </a:xfrm>
          <a:prstGeom prst="rect">
            <a:avLst/>
          </a:prstGeom>
        </p:spPr>
        <p:txBody>
          <a:bodyPr/>
          <a:lstStyle>
            <a:lvl1pPr>
              <a:defRPr sz="5000">
                <a:solidFill>
                  <a:srgbClr val="941100"/>
                </a:solidFill>
                <a:latin typeface="American Typewriter"/>
                <a:ea typeface="American Typewriter"/>
                <a:cs typeface="American Typewriter"/>
                <a:sym typeface="American Typewriter"/>
              </a:defRPr>
            </a:lvl1pPr>
          </a:lstStyle>
          <a:p>
            <a:r>
              <a:rPr b="1" dirty="0"/>
              <a:t>4- Dopamine Receptor Agonist</a:t>
            </a:r>
          </a:p>
        </p:txBody>
      </p:sp>
      <p:sp>
        <p:nvSpPr>
          <p:cNvPr id="217" name="Ergot derive. (Bomocriptine)…"/>
          <p:cNvSpPr txBox="1">
            <a:spLocks noGrp="1"/>
          </p:cNvSpPr>
          <p:nvPr>
            <p:ph type="body" sz="half" idx="4294967295"/>
          </p:nvPr>
        </p:nvSpPr>
        <p:spPr>
          <a:xfrm>
            <a:off x="653561" y="1414987"/>
            <a:ext cx="11099800" cy="8098290"/>
          </a:xfrm>
          <a:prstGeom prst="rect">
            <a:avLst/>
          </a:prstGeom>
        </p:spPr>
        <p:txBody>
          <a:bodyPr>
            <a:normAutofit/>
          </a:bodyPr>
          <a:lstStyle/>
          <a:p>
            <a:pPr>
              <a:buClr>
                <a:srgbClr val="941100"/>
              </a:buClr>
              <a:buChar char="★"/>
              <a:defRPr>
                <a:solidFill>
                  <a:srgbClr val="941100"/>
                </a:solidFill>
                <a:latin typeface="American Typewriter"/>
                <a:ea typeface="American Typewriter"/>
                <a:cs typeface="American Typewriter"/>
                <a:sym typeface="American Typewriter"/>
              </a:defRPr>
            </a:pPr>
            <a:r>
              <a:rPr dirty="0"/>
              <a:t>Ergot derive. (</a:t>
            </a:r>
            <a:r>
              <a:rPr dirty="0">
                <a:solidFill>
                  <a:srgbClr val="000000"/>
                </a:solidFill>
              </a:rPr>
              <a:t>Bomocriptine</a:t>
            </a:r>
            <a:r>
              <a:rPr dirty="0"/>
              <a:t>)</a:t>
            </a:r>
          </a:p>
          <a:p>
            <a:pPr>
              <a:buClr>
                <a:srgbClr val="941100"/>
              </a:buClr>
              <a:buChar char="★"/>
              <a:defRPr>
                <a:solidFill>
                  <a:srgbClr val="941100"/>
                </a:solidFill>
                <a:latin typeface="American Typewriter"/>
                <a:ea typeface="American Typewriter"/>
                <a:cs typeface="American Typewriter"/>
                <a:sym typeface="American Typewriter"/>
              </a:defRPr>
            </a:pPr>
            <a:r>
              <a:rPr dirty="0"/>
              <a:t>Non-ergot derive. </a:t>
            </a:r>
            <a:endParaRPr lang="en-US" dirty="0" smtClean="0"/>
          </a:p>
          <a:p>
            <a:pPr>
              <a:buClr>
                <a:srgbClr val="941100"/>
              </a:buClr>
              <a:buFont typeface="Wingdings" charset="2"/>
              <a:buChar char="Ø"/>
              <a:defRPr>
                <a:solidFill>
                  <a:srgbClr val="941100"/>
                </a:solidFill>
                <a:latin typeface="American Typewriter"/>
                <a:ea typeface="American Typewriter"/>
                <a:cs typeface="American Typewriter"/>
                <a:sym typeface="American Typewriter"/>
              </a:defRPr>
            </a:pPr>
            <a:r>
              <a:rPr dirty="0" smtClean="0">
                <a:solidFill>
                  <a:srgbClr val="000000"/>
                </a:solidFill>
              </a:rPr>
              <a:t>Ropinirole</a:t>
            </a:r>
            <a:endParaRPr lang="en-US" dirty="0" smtClean="0">
              <a:solidFill>
                <a:srgbClr val="000000"/>
              </a:solidFill>
            </a:endParaRPr>
          </a:p>
          <a:p>
            <a:pPr>
              <a:buClr>
                <a:srgbClr val="941100"/>
              </a:buClr>
              <a:buFont typeface="Wingdings" charset="2"/>
              <a:buChar char="Ø"/>
              <a:defRPr>
                <a:solidFill>
                  <a:srgbClr val="941100"/>
                </a:solidFill>
                <a:latin typeface="American Typewriter"/>
                <a:ea typeface="American Typewriter"/>
                <a:cs typeface="American Typewriter"/>
                <a:sym typeface="American Typewriter"/>
              </a:defRPr>
            </a:pPr>
            <a:r>
              <a:rPr dirty="0" smtClean="0">
                <a:solidFill>
                  <a:srgbClr val="000000"/>
                </a:solidFill>
              </a:rPr>
              <a:t> Pramipexole</a:t>
            </a:r>
            <a:endParaRPr lang="en-US" dirty="0" smtClean="0">
              <a:solidFill>
                <a:srgbClr val="000000"/>
              </a:solidFill>
            </a:endParaRPr>
          </a:p>
          <a:p>
            <a:pPr>
              <a:buClr>
                <a:srgbClr val="941100"/>
              </a:buClr>
              <a:buFont typeface="Wingdings" charset="2"/>
              <a:buChar char="Ø"/>
              <a:defRPr>
                <a:solidFill>
                  <a:srgbClr val="941100"/>
                </a:solidFill>
                <a:latin typeface="American Typewriter"/>
                <a:ea typeface="American Typewriter"/>
                <a:cs typeface="American Typewriter"/>
                <a:sym typeface="American Typewriter"/>
              </a:defRPr>
            </a:pPr>
            <a:r>
              <a:rPr dirty="0" smtClean="0">
                <a:solidFill>
                  <a:srgbClr val="000000"/>
                </a:solidFill>
              </a:rPr>
              <a:t> Rotigotine</a:t>
            </a:r>
            <a:endParaRPr lang="en-US" dirty="0" smtClean="0">
              <a:solidFill>
                <a:srgbClr val="000000"/>
              </a:solidFill>
            </a:endParaRPr>
          </a:p>
          <a:p>
            <a:pPr>
              <a:buClr>
                <a:srgbClr val="941100"/>
              </a:buClr>
              <a:buFont typeface="Wingdings" charset="2"/>
              <a:buChar char="Ø"/>
              <a:defRPr>
                <a:solidFill>
                  <a:srgbClr val="941100"/>
                </a:solidFill>
                <a:latin typeface="American Typewriter"/>
                <a:ea typeface="American Typewriter"/>
                <a:cs typeface="American Typewriter"/>
                <a:sym typeface="American Typewriter"/>
              </a:defRPr>
            </a:pPr>
            <a:r>
              <a:rPr dirty="0" smtClean="0">
                <a:solidFill>
                  <a:srgbClr val="000000"/>
                </a:solidFill>
              </a:rPr>
              <a:t> Apomorhhine</a:t>
            </a:r>
            <a:endParaRPr dirty="0"/>
          </a:p>
        </p:txBody>
      </p:sp>
      <p:pic>
        <p:nvPicPr>
          <p:cNvPr id="4" name="image2.jpeg"/>
          <p:cNvPicPr>
            <a:picLocks noChangeAspect="1"/>
          </p:cNvPicPr>
          <p:nvPr/>
        </p:nvPicPr>
        <p:blipFill>
          <a:blip r:embed="rId2">
            <a:extLst/>
          </a:blip>
          <a:stretch>
            <a:fillRect/>
          </a:stretch>
        </p:blipFill>
        <p:spPr>
          <a:xfrm>
            <a:off x="11753361" y="226987"/>
            <a:ext cx="1188001" cy="1188000"/>
          </a:xfrm>
          <a:prstGeom prst="rect">
            <a:avLst/>
          </a:prstGeom>
          <a:ln w="12700">
            <a:miter lim="400000"/>
          </a:ln>
        </p:spPr>
      </p:pic>
      <p:sp>
        <p:nvSpPr>
          <p:cNvPr id="3" name="TextBox 2"/>
          <p:cNvSpPr txBox="1"/>
          <p:nvPr/>
        </p:nvSpPr>
        <p:spPr>
          <a:xfrm>
            <a:off x="8203223" y="4071552"/>
            <a:ext cx="3393831" cy="1764586"/>
          </a:xfrm>
          <a:prstGeom prst="rect">
            <a:avLst/>
          </a:prstGeom>
          <a:noFill/>
          <a:ln w="19050" cap="flat">
            <a:solidFill>
              <a:srgbClr val="9411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i="1" dirty="0" smtClean="0">
                <a:solidFill>
                  <a:srgbClr val="C00000"/>
                </a:solidFill>
                <a:latin typeface="Apple Color Emoji" charset="0"/>
                <a:ea typeface="Apple Color Emoji" charset="0"/>
                <a:cs typeface="Apple Color Emoji" charset="0"/>
              </a:rPr>
              <a:t>Bromocriptine</a:t>
            </a:r>
          </a:p>
          <a:p>
            <a:pPr algn="l"/>
            <a:r>
              <a:rPr lang="en-US" i="1" dirty="0" err="1" smtClean="0">
                <a:solidFill>
                  <a:srgbClr val="C00000"/>
                </a:solidFill>
                <a:latin typeface="Apple Color Emoji" charset="0"/>
                <a:ea typeface="Apple Color Emoji" charset="0"/>
                <a:cs typeface="Apple Color Emoji" charset="0"/>
              </a:rPr>
              <a:t>Pramipexole</a:t>
            </a:r>
            <a:endParaRPr lang="en-US" i="1" dirty="0" smtClean="0">
              <a:solidFill>
                <a:srgbClr val="C00000"/>
              </a:solidFill>
              <a:latin typeface="Apple Color Emoji" charset="0"/>
              <a:ea typeface="Apple Color Emoji" charset="0"/>
              <a:cs typeface="Apple Color Emoji" charset="0"/>
            </a:endParaRPr>
          </a:p>
          <a:p>
            <a:pPr algn="l"/>
            <a:r>
              <a:rPr lang="en-US" i="1" dirty="0" err="1" smtClean="0">
                <a:solidFill>
                  <a:srgbClr val="C00000"/>
                </a:solidFill>
                <a:latin typeface="Apple Color Emoji" charset="0"/>
                <a:ea typeface="Apple Color Emoji" charset="0"/>
                <a:cs typeface="Apple Color Emoji" charset="0"/>
              </a:rPr>
              <a:t>Ropinirole</a:t>
            </a:r>
            <a:endParaRPr lang="en-US" i="1" dirty="0">
              <a:solidFill>
                <a:srgbClr val="C00000"/>
              </a:solidFill>
              <a:latin typeface="Apple Color Emoji" charset="0"/>
              <a:ea typeface="Apple Color Emoji" charset="0"/>
              <a:cs typeface="Apple Color Emoji"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le"/>
          <p:cNvSpPr txBox="1">
            <a:spLocks noGrp="1"/>
          </p:cNvSpPr>
          <p:nvPr>
            <p:ph type="title"/>
          </p:nvPr>
        </p:nvSpPr>
        <p:spPr>
          <a:prstGeom prst="rect">
            <a:avLst/>
          </a:prstGeom>
        </p:spPr>
        <p:txBody>
          <a:bodyPr/>
          <a:lstStyle/>
          <a:p>
            <a:endParaRPr/>
          </a:p>
        </p:txBody>
      </p:sp>
      <p:pic>
        <p:nvPicPr>
          <p:cNvPr id="220" name="image31.png" descr="image31.png"/>
          <p:cNvPicPr>
            <a:picLocks noChangeAspect="1"/>
          </p:cNvPicPr>
          <p:nvPr/>
        </p:nvPicPr>
        <p:blipFill>
          <a:blip r:embed="rId2">
            <a:extLst/>
          </a:blip>
          <a:stretch>
            <a:fillRect/>
          </a:stretch>
        </p:blipFill>
        <p:spPr>
          <a:xfrm>
            <a:off x="3632200" y="660666"/>
            <a:ext cx="4700540" cy="8432267"/>
          </a:xfrm>
          <a:prstGeom prst="rect">
            <a:avLst/>
          </a:prstGeom>
          <a:ln w="12700">
            <a:miter lim="400000"/>
          </a:ln>
        </p:spPr>
      </p:pic>
      <p:pic>
        <p:nvPicPr>
          <p:cNvPr id="4" name="image2.jpeg"/>
          <p:cNvPicPr>
            <a:picLocks noChangeAspect="1"/>
          </p:cNvPicPr>
          <p:nvPr/>
        </p:nvPicPr>
        <p:blipFill>
          <a:blip r:embed="rId3">
            <a:extLst/>
          </a:blip>
          <a:stretch>
            <a:fillRect/>
          </a:stretch>
        </p:blipFill>
        <p:spPr>
          <a:xfrm>
            <a:off x="11753361" y="226987"/>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Bromocriptine"/>
          <p:cNvSpPr txBox="1">
            <a:spLocks noGrp="1"/>
          </p:cNvSpPr>
          <p:nvPr>
            <p:ph type="title"/>
          </p:nvPr>
        </p:nvSpPr>
        <p:spPr>
          <a:xfrm>
            <a:off x="-101600" y="444500"/>
            <a:ext cx="11099800" cy="1340000"/>
          </a:xfrm>
          <a:prstGeom prst="rect">
            <a:avLst/>
          </a:prstGeom>
        </p:spPr>
        <p:txBody>
          <a:bodyPr/>
          <a:lstStyle>
            <a:lvl1pPr>
              <a:defRPr sz="5000">
                <a:solidFill>
                  <a:srgbClr val="941100"/>
                </a:solidFill>
                <a:latin typeface="American Typewriter"/>
                <a:ea typeface="American Typewriter"/>
                <a:cs typeface="American Typewriter"/>
                <a:sym typeface="American Typewriter"/>
              </a:defRPr>
            </a:lvl1pPr>
          </a:lstStyle>
          <a:p>
            <a:r>
              <a:rPr dirty="0"/>
              <a:t>Bromocriptine</a:t>
            </a:r>
          </a:p>
        </p:txBody>
      </p:sp>
      <p:sp>
        <p:nvSpPr>
          <p:cNvPr id="223" name="similar to l-dopa…"/>
          <p:cNvSpPr txBox="1">
            <a:spLocks noGrp="1"/>
          </p:cNvSpPr>
          <p:nvPr>
            <p:ph type="body" idx="4294967295"/>
          </p:nvPr>
        </p:nvSpPr>
        <p:spPr>
          <a:xfrm>
            <a:off x="558800" y="1733550"/>
            <a:ext cx="11099800" cy="6286500"/>
          </a:xfrm>
          <a:prstGeom prst="rect">
            <a:avLst/>
          </a:prstGeom>
        </p:spPr>
        <p:txBody>
          <a:bodyPr/>
          <a:lstStyle/>
          <a:p>
            <a:pPr>
              <a:buClr>
                <a:srgbClr val="941100"/>
              </a:buClr>
              <a:buFont typeface="American Typewriter"/>
              <a:buChar char="✦"/>
              <a:defRPr>
                <a:latin typeface="American Typewriter"/>
                <a:ea typeface="American Typewriter"/>
                <a:cs typeface="American Typewriter"/>
                <a:sym typeface="American Typewriter"/>
              </a:defRPr>
            </a:pPr>
            <a:r>
              <a:t>similar to l-dopa</a:t>
            </a:r>
          </a:p>
          <a:p>
            <a:pPr>
              <a:buClr>
                <a:srgbClr val="941100"/>
              </a:buClr>
              <a:buFont typeface="American Typewriter"/>
              <a:buChar char="✦"/>
              <a:defRPr>
                <a:latin typeface="American Typewriter"/>
                <a:ea typeface="American Typewriter"/>
                <a:cs typeface="American Typewriter"/>
                <a:sym typeface="American Typewriter"/>
              </a:defRPr>
            </a:pPr>
            <a:r>
              <a:t>hallucination, confusion, delirium, nausea &amp; orthstatic hypotension more common</a:t>
            </a:r>
          </a:p>
          <a:p>
            <a:pPr>
              <a:buClr>
                <a:srgbClr val="941100"/>
              </a:buClr>
              <a:buFont typeface="American Typewriter"/>
              <a:buChar char="✦"/>
              <a:defRPr>
                <a:latin typeface="American Typewriter"/>
                <a:ea typeface="American Typewriter"/>
                <a:cs typeface="American Typewriter"/>
                <a:sym typeface="American Typewriter"/>
              </a:defRPr>
            </a:pPr>
            <a:r>
              <a:t>less dyskinesia</a:t>
            </a:r>
          </a:p>
          <a:p>
            <a:pPr>
              <a:buClr>
                <a:srgbClr val="941100"/>
              </a:buClr>
              <a:buFont typeface="American Typewriter"/>
              <a:buChar char="✦"/>
              <a:defRPr>
                <a:latin typeface="American Typewriter"/>
                <a:ea typeface="American Typewriter"/>
                <a:cs typeface="American Typewriter"/>
                <a:sym typeface="American Typewriter"/>
              </a:defRPr>
            </a:pPr>
            <a:r>
              <a:t>caution with patients with psychiatric problems, MI,peripheral vascular disease</a:t>
            </a:r>
          </a:p>
        </p:txBody>
      </p:sp>
      <p:pic>
        <p:nvPicPr>
          <p:cNvPr id="224" name="image4.jpeg" descr="image4.jpeg"/>
          <p:cNvPicPr>
            <a:picLocks noChangeAspect="1"/>
          </p:cNvPicPr>
          <p:nvPr/>
        </p:nvPicPr>
        <p:blipFill>
          <a:blip r:embed="rId2">
            <a:extLst/>
          </a:blip>
          <a:stretch>
            <a:fillRect/>
          </a:stretch>
        </p:blipFill>
        <p:spPr>
          <a:xfrm>
            <a:off x="8360916" y="988566"/>
            <a:ext cx="2491234" cy="2491234"/>
          </a:xfrm>
          <a:prstGeom prst="rect">
            <a:avLst/>
          </a:prstGeom>
          <a:ln w="12700">
            <a:miter lim="400000"/>
          </a:ln>
        </p:spPr>
      </p:pic>
      <p:pic>
        <p:nvPicPr>
          <p:cNvPr id="5" name="image2.jpeg"/>
          <p:cNvPicPr>
            <a:picLocks noChangeAspect="1"/>
          </p:cNvPicPr>
          <p:nvPr/>
        </p:nvPicPr>
        <p:blipFill>
          <a:blip r:embed="rId3">
            <a:extLst/>
          </a:blip>
          <a:stretch>
            <a:fillRect/>
          </a:stretch>
        </p:blipFill>
        <p:spPr>
          <a:xfrm>
            <a:off x="11753361" y="226987"/>
            <a:ext cx="1188001" cy="118800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Apomorhhine, Pramipexole, Ropinirole, Rotigotine"/>
          <p:cNvSpPr txBox="1"/>
          <p:nvPr/>
        </p:nvSpPr>
        <p:spPr>
          <a:xfrm>
            <a:off x="722963" y="962047"/>
            <a:ext cx="11384527"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lvl="1" algn="l">
              <a:spcBef>
                <a:spcPts val="4200"/>
              </a:spcBef>
              <a:buClr>
                <a:srgbClr val="941100"/>
              </a:buClr>
              <a:buSzPct val="75000"/>
              <a:defRPr>
                <a:solidFill>
                  <a:srgbClr val="941100"/>
                </a:solidFill>
                <a:latin typeface="American Typewriter"/>
                <a:ea typeface="American Typewriter"/>
                <a:cs typeface="American Typewriter"/>
                <a:sym typeface="American Typewriter"/>
              </a:defRPr>
            </a:pPr>
            <a:r>
              <a:rPr sz="3200" b="1" dirty="0"/>
              <a:t>Apomorhhine, Pramipexole, </a:t>
            </a:r>
            <a:r>
              <a:rPr sz="3200" b="1" dirty="0" smtClean="0"/>
              <a:t>Ropinirole</a:t>
            </a:r>
            <a:r>
              <a:rPr lang="en-US" sz="3200" b="1" dirty="0"/>
              <a:t> </a:t>
            </a:r>
            <a:r>
              <a:rPr lang="en-US" sz="3200" b="1" dirty="0" smtClean="0"/>
              <a:t>&amp; </a:t>
            </a:r>
            <a:r>
              <a:rPr sz="3200" b="1" dirty="0" smtClean="0"/>
              <a:t>Rotigotine</a:t>
            </a:r>
            <a:endParaRPr sz="3200" b="1" dirty="0"/>
          </a:p>
        </p:txBody>
      </p:sp>
      <p:sp>
        <p:nvSpPr>
          <p:cNvPr id="227" name="Pramipexole &amp; Ropinirole / oral…"/>
          <p:cNvSpPr txBox="1">
            <a:spLocks noGrp="1"/>
          </p:cNvSpPr>
          <p:nvPr>
            <p:ph type="body" idx="4294967295"/>
          </p:nvPr>
        </p:nvSpPr>
        <p:spPr>
          <a:xfrm>
            <a:off x="372207" y="2239845"/>
            <a:ext cx="11099800" cy="6648202"/>
          </a:xfrm>
          <a:prstGeom prst="rect">
            <a:avLst/>
          </a:prstGeom>
        </p:spPr>
        <p:txBody>
          <a:bodyPr/>
          <a:lstStyle/>
          <a:p>
            <a:pPr marL="311150" indent="-311150" defTabSz="408940">
              <a:spcBef>
                <a:spcPts val="2900"/>
              </a:spcBef>
              <a:defRPr sz="2500"/>
            </a:pPr>
            <a:r>
              <a:rPr dirty="0">
                <a:latin typeface="+mj-lt"/>
              </a:rPr>
              <a:t>Pramipexole &amp; Ropinirole / oral</a:t>
            </a:r>
          </a:p>
          <a:p>
            <a:pPr marL="311150" indent="-311150" defTabSz="408940">
              <a:spcBef>
                <a:spcPts val="2900"/>
              </a:spcBef>
              <a:defRPr sz="2500"/>
            </a:pPr>
            <a:r>
              <a:rPr dirty="0">
                <a:latin typeface="+mj-lt"/>
              </a:rPr>
              <a:t>Apomorphine (injectable)</a:t>
            </a:r>
          </a:p>
          <a:p>
            <a:pPr marL="311150" indent="-311150" defTabSz="408940">
              <a:spcBef>
                <a:spcPts val="2900"/>
              </a:spcBef>
              <a:defRPr sz="2500"/>
            </a:pPr>
            <a:r>
              <a:rPr dirty="0">
                <a:latin typeface="+mj-lt"/>
              </a:rPr>
              <a:t>Rotigotine /  </a:t>
            </a:r>
            <a:r>
              <a:rPr dirty="0" smtClean="0">
                <a:latin typeface="+mj-lt"/>
              </a:rPr>
              <a:t>transdermal</a:t>
            </a:r>
            <a:r>
              <a:rPr lang="en-US" dirty="0" smtClean="0">
                <a:latin typeface="+mj-lt"/>
              </a:rPr>
              <a:t>/ once daily</a:t>
            </a:r>
            <a:r>
              <a:rPr dirty="0" smtClean="0">
                <a:latin typeface="+mj-lt"/>
              </a:rPr>
              <a:t> </a:t>
            </a:r>
            <a:endParaRPr dirty="0">
              <a:latin typeface="+mj-lt"/>
            </a:endParaRPr>
          </a:p>
          <a:p>
            <a:pPr marL="311150" indent="-311150" defTabSz="408940">
              <a:spcBef>
                <a:spcPts val="2900"/>
              </a:spcBef>
              <a:defRPr sz="2500"/>
            </a:pPr>
            <a:r>
              <a:rPr dirty="0">
                <a:latin typeface="+mj-lt"/>
              </a:rPr>
              <a:t>Apomorphine used  in hypomobility “off” phenomenon</a:t>
            </a:r>
          </a:p>
          <a:p>
            <a:pPr marL="311150" indent="-311150" defTabSz="408940">
              <a:spcBef>
                <a:spcPts val="2900"/>
              </a:spcBef>
              <a:defRPr sz="2500"/>
            </a:pPr>
            <a:r>
              <a:rPr dirty="0">
                <a:latin typeface="+mj-lt"/>
              </a:rPr>
              <a:t>Alleviate motor problems, delay need to l-dopa &amp; reduce dose</a:t>
            </a:r>
          </a:p>
          <a:p>
            <a:pPr marL="311150" indent="-311150" defTabSz="408940">
              <a:spcBef>
                <a:spcPts val="2900"/>
              </a:spcBef>
              <a:defRPr sz="2500"/>
            </a:pPr>
            <a:r>
              <a:rPr dirty="0">
                <a:latin typeface="+mj-lt"/>
              </a:rPr>
              <a:t>No effect on CVS problems</a:t>
            </a:r>
          </a:p>
          <a:p>
            <a:pPr marL="311150" indent="-311150" defTabSz="408940">
              <a:spcBef>
                <a:spcPts val="2900"/>
              </a:spcBef>
              <a:defRPr sz="2500"/>
            </a:pPr>
            <a:r>
              <a:rPr lang="en-US" dirty="0" smtClean="0">
                <a:latin typeface="+mj-lt"/>
              </a:rPr>
              <a:t>N</a:t>
            </a:r>
            <a:r>
              <a:rPr dirty="0" smtClean="0">
                <a:latin typeface="+mj-lt"/>
              </a:rPr>
              <a:t>ausea</a:t>
            </a:r>
            <a:r>
              <a:rPr dirty="0">
                <a:latin typeface="+mj-lt"/>
              </a:rPr>
              <a:t>, hallucinate,insomnia, constipation &amp; orthostatic hypos.</a:t>
            </a:r>
          </a:p>
          <a:p>
            <a:pPr marL="311150" indent="-311150" defTabSz="408940">
              <a:spcBef>
                <a:spcPts val="2900"/>
              </a:spcBef>
              <a:defRPr sz="2500"/>
            </a:pPr>
            <a:r>
              <a:rPr dirty="0">
                <a:latin typeface="+mj-lt"/>
              </a:rPr>
              <a:t>Cimetidine ???</a:t>
            </a:r>
          </a:p>
          <a:p>
            <a:pPr marL="311150" indent="-311150" defTabSz="408940">
              <a:spcBef>
                <a:spcPts val="2900"/>
              </a:spcBef>
              <a:defRPr sz="2500"/>
            </a:pPr>
            <a:r>
              <a:rPr dirty="0">
                <a:latin typeface="+mj-lt"/>
              </a:rPr>
              <a:t>Fluoroquinolone antibiotic???</a:t>
            </a:r>
          </a:p>
        </p:txBody>
      </p:sp>
      <p:pic>
        <p:nvPicPr>
          <p:cNvPr id="4" name="image2.jpeg"/>
          <p:cNvPicPr>
            <a:picLocks noChangeAspect="1"/>
          </p:cNvPicPr>
          <p:nvPr/>
        </p:nvPicPr>
        <p:blipFill>
          <a:blip r:embed="rId2">
            <a:extLst/>
          </a:blip>
          <a:stretch>
            <a:fillRect/>
          </a:stretch>
        </p:blipFill>
        <p:spPr>
          <a:xfrm>
            <a:off x="11808489" y="0"/>
            <a:ext cx="1188001" cy="11880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p:cNvGrpSpPr/>
          <p:nvPr/>
        </p:nvGrpSpPr>
        <p:grpSpPr>
          <a:xfrm>
            <a:off x="1250949" y="1499691"/>
            <a:ext cx="4459633" cy="7822454"/>
            <a:chOff x="0" y="0"/>
            <a:chExt cx="4459632" cy="7822453"/>
          </a:xfrm>
        </p:grpSpPr>
        <p:pic>
          <p:nvPicPr>
            <p:cNvPr id="126" name="image3.png" descr="image3.png"/>
            <p:cNvPicPr>
              <a:picLocks noChangeAspect="1"/>
            </p:cNvPicPr>
            <p:nvPr/>
          </p:nvPicPr>
          <p:blipFill>
            <a:blip r:embed="rId2">
              <a:extLst/>
            </a:blip>
            <a:stretch>
              <a:fillRect/>
            </a:stretch>
          </p:blipFill>
          <p:spPr>
            <a:xfrm>
              <a:off x="127000" y="88900"/>
              <a:ext cx="4205632" cy="7492254"/>
            </a:xfrm>
            <a:prstGeom prst="rect">
              <a:avLst/>
            </a:prstGeom>
            <a:ln w="12700" cap="flat">
              <a:noFill/>
              <a:miter lim="400000"/>
            </a:ln>
            <a:effectLst/>
          </p:spPr>
        </p:pic>
        <p:pic>
          <p:nvPicPr>
            <p:cNvPr id="127" name="image4.png" descr="image4.png"/>
            <p:cNvPicPr>
              <a:picLocks noChangeAspect="1"/>
            </p:cNvPicPr>
            <p:nvPr/>
          </p:nvPicPr>
          <p:blipFill>
            <a:blip r:embed="rId3">
              <a:extLst/>
            </a:blip>
            <a:stretch>
              <a:fillRect/>
            </a:stretch>
          </p:blipFill>
          <p:spPr>
            <a:xfrm>
              <a:off x="-1" y="0"/>
              <a:ext cx="4459633" cy="7822454"/>
            </a:xfrm>
            <a:prstGeom prst="rect">
              <a:avLst/>
            </a:prstGeom>
            <a:ln w="12700" cap="flat">
              <a:noFill/>
              <a:miter lim="400000"/>
            </a:ln>
            <a:effectLst/>
          </p:spPr>
        </p:pic>
      </p:grpSp>
      <p:grpSp>
        <p:nvGrpSpPr>
          <p:cNvPr id="131" name="Group"/>
          <p:cNvGrpSpPr/>
          <p:nvPr/>
        </p:nvGrpSpPr>
        <p:grpSpPr>
          <a:xfrm>
            <a:off x="5777684" y="1867237"/>
            <a:ext cx="5953333" cy="7087361"/>
            <a:chOff x="0" y="0"/>
            <a:chExt cx="5953332" cy="7087360"/>
          </a:xfrm>
        </p:grpSpPr>
        <p:pic>
          <p:nvPicPr>
            <p:cNvPr id="129" name="image5.png" descr="image5.png"/>
            <p:cNvPicPr>
              <a:picLocks noChangeAspect="1"/>
            </p:cNvPicPr>
            <p:nvPr/>
          </p:nvPicPr>
          <p:blipFill>
            <a:blip r:embed="rId4">
              <a:extLst/>
            </a:blip>
            <a:stretch>
              <a:fillRect/>
            </a:stretch>
          </p:blipFill>
          <p:spPr>
            <a:xfrm>
              <a:off x="127000" y="88900"/>
              <a:ext cx="5699333" cy="6757161"/>
            </a:xfrm>
            <a:prstGeom prst="rect">
              <a:avLst/>
            </a:prstGeom>
            <a:ln w="12700" cap="flat">
              <a:noFill/>
              <a:miter lim="400000"/>
            </a:ln>
            <a:effectLst/>
          </p:spPr>
        </p:pic>
        <p:pic>
          <p:nvPicPr>
            <p:cNvPr id="130" name="image6.png" descr="image6.png"/>
            <p:cNvPicPr>
              <a:picLocks noChangeAspect="1"/>
            </p:cNvPicPr>
            <p:nvPr/>
          </p:nvPicPr>
          <p:blipFill>
            <a:blip r:embed="rId5">
              <a:extLst/>
            </a:blip>
            <a:stretch>
              <a:fillRect/>
            </a:stretch>
          </p:blipFill>
          <p:spPr>
            <a:xfrm>
              <a:off x="-1" y="0"/>
              <a:ext cx="5953334" cy="7087361"/>
            </a:xfrm>
            <a:prstGeom prst="rect">
              <a:avLst/>
            </a:prstGeom>
            <a:ln w="12700" cap="flat">
              <a:noFill/>
              <a:miter lim="400000"/>
            </a:ln>
            <a:effectLst/>
          </p:spPr>
        </p:pic>
      </p:grpSp>
      <p:pic>
        <p:nvPicPr>
          <p:cNvPr id="8" name="image2.jpeg"/>
          <p:cNvPicPr>
            <a:picLocks noChangeAspect="1"/>
          </p:cNvPicPr>
          <p:nvPr/>
        </p:nvPicPr>
        <p:blipFill>
          <a:blip r:embed="rId6">
            <a:extLst/>
          </a:blip>
          <a:stretch>
            <a:fillRect/>
          </a:stretch>
        </p:blipFill>
        <p:spPr>
          <a:xfrm>
            <a:off x="11808489" y="0"/>
            <a:ext cx="1188001" cy="118800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itle"/>
          <p:cNvSpPr txBox="1">
            <a:spLocks noGrp="1"/>
          </p:cNvSpPr>
          <p:nvPr>
            <p:ph type="title"/>
          </p:nvPr>
        </p:nvSpPr>
        <p:spPr>
          <a:prstGeom prst="rect">
            <a:avLst/>
          </a:prstGeom>
        </p:spPr>
        <p:txBody>
          <a:bodyPr/>
          <a:lstStyle/>
          <a:p>
            <a:endParaRPr/>
          </a:p>
        </p:txBody>
      </p:sp>
      <p:grpSp>
        <p:nvGrpSpPr>
          <p:cNvPr id="214" name="Group"/>
          <p:cNvGrpSpPr/>
          <p:nvPr/>
        </p:nvGrpSpPr>
        <p:grpSpPr>
          <a:xfrm>
            <a:off x="148924" y="3562884"/>
            <a:ext cx="11744628" cy="4228032"/>
            <a:chOff x="0" y="0"/>
            <a:chExt cx="11744626" cy="4228030"/>
          </a:xfrm>
        </p:grpSpPr>
        <p:pic>
          <p:nvPicPr>
            <p:cNvPr id="212" name="image29.png" descr="image29.png"/>
            <p:cNvPicPr>
              <a:picLocks noChangeAspect="1"/>
            </p:cNvPicPr>
            <p:nvPr/>
          </p:nvPicPr>
          <p:blipFill>
            <a:blip r:embed="rId2">
              <a:extLst/>
            </a:blip>
            <a:stretch>
              <a:fillRect/>
            </a:stretch>
          </p:blipFill>
          <p:spPr>
            <a:xfrm>
              <a:off x="126999" y="88899"/>
              <a:ext cx="11490628" cy="3897832"/>
            </a:xfrm>
            <a:prstGeom prst="rect">
              <a:avLst/>
            </a:prstGeom>
            <a:ln w="12700" cap="flat">
              <a:noFill/>
              <a:miter lim="400000"/>
            </a:ln>
            <a:effectLst/>
          </p:spPr>
        </p:pic>
        <p:pic>
          <p:nvPicPr>
            <p:cNvPr id="213" name="image30.png" descr="image30.png"/>
            <p:cNvPicPr>
              <a:picLocks noChangeAspect="1"/>
            </p:cNvPicPr>
            <p:nvPr/>
          </p:nvPicPr>
          <p:blipFill>
            <a:blip r:embed="rId3">
              <a:extLst/>
            </a:blip>
            <a:stretch>
              <a:fillRect/>
            </a:stretch>
          </p:blipFill>
          <p:spPr>
            <a:xfrm>
              <a:off x="-1" y="-1"/>
              <a:ext cx="11744628" cy="4228032"/>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ide Effects of DA Agonists"/>
          <p:cNvSpPr txBox="1">
            <a:spLocks noGrp="1"/>
          </p:cNvSpPr>
          <p:nvPr>
            <p:ph type="title"/>
          </p:nvPr>
        </p:nvSpPr>
        <p:spPr>
          <a:xfrm>
            <a:off x="308220" y="-181708"/>
            <a:ext cx="11099800" cy="2159000"/>
          </a:xfrm>
          <a:prstGeom prst="rect">
            <a:avLst/>
          </a:prstGeom>
        </p:spPr>
        <p:txBody>
          <a:bodyPr/>
          <a:lstStyle>
            <a:lvl1pPr>
              <a:defRPr sz="6700">
                <a:solidFill>
                  <a:srgbClr val="941100"/>
                </a:solidFill>
                <a:latin typeface="American Typewriter"/>
                <a:ea typeface="American Typewriter"/>
                <a:cs typeface="American Typewriter"/>
                <a:sym typeface="American Typewriter"/>
              </a:defRPr>
            </a:lvl1pPr>
          </a:lstStyle>
          <a:p>
            <a:r>
              <a:t>Side Effects of DA Agonists</a:t>
            </a:r>
          </a:p>
        </p:txBody>
      </p:sp>
      <p:pic>
        <p:nvPicPr>
          <p:cNvPr id="230" name="image32.png" descr="image32.png"/>
          <p:cNvPicPr>
            <a:picLocks noChangeAspect="1"/>
          </p:cNvPicPr>
          <p:nvPr/>
        </p:nvPicPr>
        <p:blipFill>
          <a:blip r:embed="rId2">
            <a:extLst/>
          </a:blip>
          <a:stretch>
            <a:fillRect/>
          </a:stretch>
        </p:blipFill>
        <p:spPr>
          <a:xfrm>
            <a:off x="958850" y="1834964"/>
            <a:ext cx="3989791" cy="6667871"/>
          </a:xfrm>
          <a:prstGeom prst="rect">
            <a:avLst/>
          </a:prstGeom>
          <a:ln w="12700">
            <a:miter lim="400000"/>
          </a:ln>
        </p:spPr>
      </p:pic>
      <p:pic>
        <p:nvPicPr>
          <p:cNvPr id="231" name="image33.png" descr="image33.png"/>
          <p:cNvPicPr>
            <a:picLocks noChangeAspect="1"/>
          </p:cNvPicPr>
          <p:nvPr/>
        </p:nvPicPr>
        <p:blipFill>
          <a:blip r:embed="rId3">
            <a:extLst/>
          </a:blip>
          <a:stretch>
            <a:fillRect/>
          </a:stretch>
        </p:blipFill>
        <p:spPr>
          <a:xfrm>
            <a:off x="5397500" y="2527865"/>
            <a:ext cx="4434331" cy="5282070"/>
          </a:xfrm>
          <a:prstGeom prst="rect">
            <a:avLst/>
          </a:prstGeom>
          <a:ln w="12700">
            <a:miter lim="400000"/>
          </a:ln>
        </p:spPr>
      </p:pic>
      <p:pic>
        <p:nvPicPr>
          <p:cNvPr id="5" name="image2.jpeg"/>
          <p:cNvPicPr>
            <a:picLocks noChangeAspect="1"/>
          </p:cNvPicPr>
          <p:nvPr/>
        </p:nvPicPr>
        <p:blipFill>
          <a:blip r:embed="rId4">
            <a:extLst/>
          </a:blip>
          <a:stretch>
            <a:fillRect/>
          </a:stretch>
        </p:blipFill>
        <p:spPr>
          <a:xfrm>
            <a:off x="11808489" y="0"/>
            <a:ext cx="1188001" cy="1188000"/>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5- Amantadine"/>
          <p:cNvSpPr txBox="1"/>
          <p:nvPr/>
        </p:nvSpPr>
        <p:spPr>
          <a:xfrm>
            <a:off x="2176932" y="548233"/>
            <a:ext cx="4663135" cy="8720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rgbClr val="941100"/>
                </a:solidFill>
                <a:latin typeface="American Typewriter"/>
                <a:ea typeface="American Typewriter"/>
                <a:cs typeface="American Typewriter"/>
                <a:sym typeface="American Typewriter"/>
              </a:defRPr>
            </a:lvl1pPr>
          </a:lstStyle>
          <a:p>
            <a:r>
              <a:rPr dirty="0">
                <a:solidFill>
                  <a:srgbClr val="C00000"/>
                </a:solidFill>
              </a:rPr>
              <a:t>5- Amantadine</a:t>
            </a:r>
          </a:p>
        </p:txBody>
      </p:sp>
      <p:sp>
        <p:nvSpPr>
          <p:cNvPr id="239" name="antiviral…"/>
          <p:cNvSpPr txBox="1"/>
          <p:nvPr/>
        </p:nvSpPr>
        <p:spPr>
          <a:xfrm>
            <a:off x="0" y="1939645"/>
            <a:ext cx="11907106" cy="63196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95300" indent="-457200" algn="l">
              <a:buClr>
                <a:srgbClr val="851001"/>
              </a:buClr>
              <a:buSzPct val="75000"/>
              <a:buFont typeface="Wingdings" charset="2"/>
              <a:buChar char="Ø"/>
              <a:defRPr sz="3300">
                <a:latin typeface="American Typewriter"/>
                <a:ea typeface="American Typewriter"/>
                <a:cs typeface="American Typewriter"/>
                <a:sym typeface="American Typewriter"/>
              </a:defRPr>
            </a:pPr>
            <a:r>
              <a:rPr lang="en-US" sz="4000" dirty="0" smtClean="0"/>
              <a:t>A</a:t>
            </a:r>
            <a:r>
              <a:rPr sz="4000" dirty="0" smtClean="0"/>
              <a:t>ntiviral</a:t>
            </a:r>
            <a:endParaRPr sz="4000" dirty="0"/>
          </a:p>
          <a:p>
            <a:pPr marL="495300" indent="-457200" algn="l">
              <a:buClr>
                <a:srgbClr val="851001"/>
              </a:buClr>
              <a:buSzPct val="75000"/>
              <a:buFont typeface="Wingdings" charset="2"/>
              <a:buChar char="Ø"/>
              <a:defRPr sz="3300">
                <a:latin typeface="American Typewriter"/>
                <a:ea typeface="American Typewriter"/>
                <a:cs typeface="American Typewriter"/>
                <a:sym typeface="American Typewriter"/>
              </a:defRPr>
            </a:pPr>
            <a:r>
              <a:rPr lang="en-US" sz="4000" dirty="0" smtClean="0"/>
              <a:t>I</a:t>
            </a:r>
            <a:r>
              <a:rPr sz="4000" dirty="0" smtClean="0"/>
              <a:t>ncrease </a:t>
            </a:r>
            <a:r>
              <a:rPr sz="4000" dirty="0"/>
              <a:t>DA release</a:t>
            </a:r>
          </a:p>
          <a:p>
            <a:pPr marL="495300" indent="-457200" algn="l">
              <a:buClr>
                <a:srgbClr val="851001"/>
              </a:buClr>
              <a:buSzPct val="75000"/>
              <a:buFont typeface="Wingdings" charset="2"/>
              <a:buChar char="Ø"/>
              <a:defRPr sz="3300">
                <a:latin typeface="American Typewriter"/>
                <a:ea typeface="American Typewriter"/>
                <a:cs typeface="American Typewriter"/>
                <a:sym typeface="American Typewriter"/>
              </a:defRPr>
            </a:pPr>
            <a:r>
              <a:rPr sz="4000" dirty="0"/>
              <a:t>Block cholinergic receptors</a:t>
            </a:r>
          </a:p>
          <a:p>
            <a:pPr marL="495300" indent="-457200" algn="l">
              <a:buClr>
                <a:srgbClr val="851001"/>
              </a:buClr>
              <a:buSzPct val="75000"/>
              <a:buFont typeface="Wingdings" charset="2"/>
              <a:buChar char="Ø"/>
              <a:defRPr sz="3300">
                <a:latin typeface="American Typewriter"/>
                <a:ea typeface="American Typewriter"/>
                <a:cs typeface="American Typewriter"/>
                <a:sym typeface="American Typewriter"/>
              </a:defRPr>
            </a:pPr>
            <a:r>
              <a:rPr lang="en-US" sz="4000" dirty="0" smtClean="0"/>
              <a:t>I</a:t>
            </a:r>
            <a:r>
              <a:rPr sz="4000" dirty="0" smtClean="0"/>
              <a:t>nhibit NMDA</a:t>
            </a:r>
            <a:endParaRPr lang="en-US" sz="4000" dirty="0" smtClean="0"/>
          </a:p>
          <a:p>
            <a:pPr marL="495300" indent="-457200" algn="l">
              <a:buClr>
                <a:srgbClr val="851001"/>
              </a:buClr>
              <a:buSzPct val="75000"/>
              <a:buFont typeface="Wingdings" charset="2"/>
              <a:buChar char="Ø"/>
              <a:defRPr sz="3300">
                <a:latin typeface="American Typewriter"/>
                <a:ea typeface="American Typewriter"/>
                <a:cs typeface="American Typewriter"/>
                <a:sym typeface="American Typewriter"/>
              </a:defRPr>
            </a:pPr>
            <a:r>
              <a:rPr lang="en-US" sz="4400" dirty="0" smtClean="0">
                <a:solidFill>
                  <a:srgbClr val="C00000"/>
                </a:solidFill>
              </a:rPr>
              <a:t>Side Effects:</a:t>
            </a:r>
          </a:p>
          <a:p>
            <a:pPr marL="609600" indent="-571500" algn="l">
              <a:buClr>
                <a:srgbClr val="851001"/>
              </a:buClr>
              <a:buSzPct val="75000"/>
              <a:buFont typeface="Wingdings" charset="2"/>
              <a:buChar char="v"/>
              <a:defRPr sz="3300">
                <a:latin typeface="American Typewriter"/>
                <a:ea typeface="American Typewriter"/>
                <a:cs typeface="American Typewriter"/>
                <a:sym typeface="American Typewriter"/>
              </a:defRPr>
            </a:pPr>
            <a:r>
              <a:rPr lang="en-US" sz="4000" dirty="0" smtClean="0"/>
              <a:t>Low doses: r</a:t>
            </a:r>
            <a:r>
              <a:rPr sz="4000" dirty="0" smtClean="0"/>
              <a:t>estlessness</a:t>
            </a:r>
            <a:r>
              <a:rPr sz="4000" dirty="0"/>
              <a:t>, agitation, confusion </a:t>
            </a:r>
            <a:endParaRPr lang="en-US" sz="4000" dirty="0" smtClean="0"/>
          </a:p>
          <a:p>
            <a:pPr marL="38100" algn="l">
              <a:buClr>
                <a:srgbClr val="851001"/>
              </a:buClr>
              <a:buSzPct val="75000"/>
              <a:defRPr sz="3300">
                <a:latin typeface="American Typewriter"/>
                <a:ea typeface="American Typewriter"/>
                <a:cs typeface="American Typewriter"/>
                <a:sym typeface="American Typewriter"/>
              </a:defRPr>
            </a:pPr>
            <a:r>
              <a:rPr lang="en-US" sz="4000" dirty="0"/>
              <a:t> </a:t>
            </a:r>
            <a:r>
              <a:rPr lang="en-US" sz="4000" dirty="0" smtClean="0"/>
              <a:t>    </a:t>
            </a:r>
            <a:r>
              <a:rPr sz="4000" dirty="0" smtClean="0"/>
              <a:t>&amp; hallucination</a:t>
            </a:r>
            <a:endParaRPr lang="en-US" sz="4000" dirty="0" smtClean="0"/>
          </a:p>
          <a:p>
            <a:pPr marL="609600" indent="-571500" algn="l">
              <a:buClr>
                <a:srgbClr val="851001"/>
              </a:buClr>
              <a:buSzPct val="75000"/>
              <a:buFont typeface="Wingdings" charset="2"/>
              <a:buChar char="v"/>
              <a:defRPr sz="3300">
                <a:latin typeface="American Typewriter"/>
                <a:ea typeface="American Typewriter"/>
                <a:cs typeface="American Typewriter"/>
                <a:sym typeface="American Typewriter"/>
              </a:defRPr>
            </a:pPr>
            <a:r>
              <a:rPr lang="en-US" sz="4000" dirty="0" smtClean="0"/>
              <a:t>high </a:t>
            </a:r>
            <a:r>
              <a:rPr lang="en-US" sz="4000" dirty="0" err="1" smtClean="0"/>
              <a:t>doses:A</a:t>
            </a:r>
            <a:r>
              <a:rPr sz="4000" dirty="0" err="1" smtClean="0"/>
              <a:t>cute</a:t>
            </a:r>
            <a:r>
              <a:rPr sz="4000" dirty="0" smtClean="0"/>
              <a:t> </a:t>
            </a:r>
            <a:r>
              <a:rPr sz="4000" dirty="0"/>
              <a:t>toxic psychoses </a:t>
            </a:r>
            <a:r>
              <a:rPr lang="en-US" sz="4000" dirty="0" smtClean="0"/>
              <a:t>O</a:t>
            </a:r>
            <a:r>
              <a:rPr sz="4000" dirty="0" smtClean="0"/>
              <a:t>rthostatic </a:t>
            </a:r>
            <a:endParaRPr lang="en-US" sz="4000" dirty="0" smtClean="0"/>
          </a:p>
          <a:p>
            <a:pPr marL="38100" algn="l">
              <a:buClr>
                <a:srgbClr val="851001"/>
              </a:buClr>
              <a:buSzPct val="75000"/>
              <a:defRPr sz="3300">
                <a:latin typeface="American Typewriter"/>
                <a:ea typeface="American Typewriter"/>
                <a:cs typeface="American Typewriter"/>
                <a:sym typeface="American Typewriter"/>
              </a:defRPr>
            </a:pPr>
            <a:r>
              <a:rPr lang="en-US" sz="4000" dirty="0"/>
              <a:t> </a:t>
            </a:r>
            <a:r>
              <a:rPr lang="en-US" sz="4000" dirty="0" smtClean="0"/>
              <a:t>    </a:t>
            </a:r>
            <a:r>
              <a:rPr sz="4000" dirty="0" smtClean="0"/>
              <a:t>hypotension</a:t>
            </a:r>
            <a:r>
              <a:rPr sz="4000" dirty="0"/>
              <a:t>, urinary retention, dry </a:t>
            </a:r>
            <a:r>
              <a:rPr sz="4000" dirty="0" smtClean="0"/>
              <a:t>mouth</a:t>
            </a:r>
            <a:endParaRPr sz="4000" dirty="0"/>
          </a:p>
          <a:p>
            <a:pPr marL="495300" indent="-457200" algn="l">
              <a:buClr>
                <a:srgbClr val="851001"/>
              </a:buClr>
              <a:buSzPct val="75000"/>
              <a:buFont typeface="Wingdings" charset="2"/>
              <a:buChar char="Ø"/>
              <a:defRPr sz="3300">
                <a:latin typeface="American Typewriter"/>
                <a:ea typeface="American Typewriter"/>
                <a:cs typeface="American Typewriter"/>
                <a:sym typeface="American Typewriter"/>
              </a:defRPr>
            </a:pPr>
            <a:r>
              <a:rPr lang="en-US" sz="4000" dirty="0" smtClean="0"/>
              <a:t>L</a:t>
            </a:r>
            <a:r>
              <a:rPr sz="4000" dirty="0" smtClean="0"/>
              <a:t>ess </a:t>
            </a:r>
            <a:r>
              <a:rPr sz="4000" dirty="0"/>
              <a:t>efficacy than l-dopa</a:t>
            </a:r>
          </a:p>
        </p:txBody>
      </p:sp>
      <p:pic>
        <p:nvPicPr>
          <p:cNvPr id="240" name="image5.jpeg" descr="image5.jpeg"/>
          <p:cNvPicPr>
            <a:picLocks noChangeAspect="1"/>
          </p:cNvPicPr>
          <p:nvPr/>
        </p:nvPicPr>
        <p:blipFill>
          <a:blip r:embed="rId2">
            <a:extLst/>
          </a:blip>
          <a:stretch>
            <a:fillRect/>
          </a:stretch>
        </p:blipFill>
        <p:spPr>
          <a:xfrm>
            <a:off x="8047955" y="863600"/>
            <a:ext cx="2213646" cy="2213645"/>
          </a:xfrm>
          <a:prstGeom prst="rect">
            <a:avLst/>
          </a:prstGeom>
          <a:ln w="12700">
            <a:miter lim="400000"/>
          </a:ln>
        </p:spPr>
      </p:pic>
      <p:pic>
        <p:nvPicPr>
          <p:cNvPr id="5" name="image2.jpeg"/>
          <p:cNvPicPr>
            <a:picLocks noChangeAspect="1"/>
          </p:cNvPicPr>
          <p:nvPr/>
        </p:nvPicPr>
        <p:blipFill>
          <a:blip r:embed="rId3">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6- Antimuscarinic Agents"/>
          <p:cNvSpPr txBox="1">
            <a:spLocks noGrp="1"/>
          </p:cNvSpPr>
          <p:nvPr>
            <p:ph type="ctrTitle"/>
          </p:nvPr>
        </p:nvSpPr>
        <p:spPr>
          <a:xfrm>
            <a:off x="740507" y="282069"/>
            <a:ext cx="10464800" cy="1251597"/>
          </a:xfrm>
          <a:prstGeom prst="rect">
            <a:avLst/>
          </a:prstGeom>
        </p:spPr>
        <p:txBody>
          <a:bodyPr/>
          <a:lstStyle>
            <a:lvl1pPr>
              <a:defRPr sz="5000">
                <a:solidFill>
                  <a:srgbClr val="941100"/>
                </a:solidFill>
                <a:latin typeface="American Typewriter"/>
                <a:ea typeface="American Typewriter"/>
                <a:cs typeface="American Typewriter"/>
                <a:sym typeface="American Typewriter"/>
              </a:defRPr>
            </a:lvl1pPr>
          </a:lstStyle>
          <a:p>
            <a:r>
              <a:t>6- Antimuscarinic Agents</a:t>
            </a:r>
          </a:p>
        </p:txBody>
      </p:sp>
      <p:sp>
        <p:nvSpPr>
          <p:cNvPr id="243" name="Trihexyphenidyl, Benztropine, Procyclidine, Biperidine…"/>
          <p:cNvSpPr txBox="1">
            <a:spLocks noGrp="1"/>
          </p:cNvSpPr>
          <p:nvPr>
            <p:ph type="subTitle" idx="1"/>
          </p:nvPr>
        </p:nvSpPr>
        <p:spPr>
          <a:xfrm>
            <a:off x="0" y="1533666"/>
            <a:ext cx="12484100" cy="6139095"/>
          </a:xfrm>
          <a:prstGeom prst="rect">
            <a:avLst/>
          </a:prstGeom>
        </p:spPr>
        <p:txBody>
          <a:bodyPr>
            <a:normAutofit lnSpcReduction="10000"/>
          </a:bodyPr>
          <a:lstStyle/>
          <a:p>
            <a:pPr marL="395111" indent="-395111" algn="l">
              <a:buClr>
                <a:srgbClr val="941100"/>
              </a:buClr>
              <a:buSzPct val="75000"/>
              <a:buFont typeface="American Typewriter"/>
              <a:buChar char="✴"/>
              <a:defRPr>
                <a:latin typeface="American Typewriter"/>
                <a:ea typeface="American Typewriter"/>
                <a:cs typeface="American Typewriter"/>
                <a:sym typeface="American Typewriter"/>
              </a:defRPr>
            </a:pPr>
            <a:endParaRPr dirty="0"/>
          </a:p>
          <a:p>
            <a:pPr marL="395111" indent="-395111" algn="l">
              <a:buClr>
                <a:srgbClr val="941100"/>
              </a:buClr>
              <a:buSzPct val="75000"/>
              <a:buFont typeface="American Typewriter"/>
              <a:buChar char="✴"/>
              <a:defRPr>
                <a:solidFill>
                  <a:srgbClr val="941100"/>
                </a:solidFill>
                <a:latin typeface="American Typewriter"/>
                <a:ea typeface="American Typewriter"/>
                <a:cs typeface="American Typewriter"/>
                <a:sym typeface="American Typewriter"/>
              </a:defRPr>
            </a:pPr>
            <a:r>
              <a:rPr sz="4400" dirty="0"/>
              <a:t>Trihexyphenidyl, Benztropine, </a:t>
            </a:r>
            <a:r>
              <a:rPr sz="4400" dirty="0" smtClean="0"/>
              <a:t>Procyclidine,</a:t>
            </a:r>
            <a:r>
              <a:rPr lang="en-US" sz="4400" dirty="0" smtClean="0"/>
              <a:t> </a:t>
            </a:r>
            <a:r>
              <a:rPr sz="4400" dirty="0" smtClean="0"/>
              <a:t>Biperidine</a:t>
            </a:r>
            <a:endParaRPr sz="4400" dirty="0"/>
          </a:p>
          <a:p>
            <a:pPr marL="395111" indent="-395111" algn="l">
              <a:buClr>
                <a:srgbClr val="941100"/>
              </a:buClr>
              <a:buSzPct val="75000"/>
              <a:buFont typeface="American Typewriter"/>
              <a:buChar char="✴"/>
              <a:defRPr>
                <a:latin typeface="American Typewriter"/>
                <a:ea typeface="American Typewriter"/>
                <a:cs typeface="American Typewriter"/>
                <a:sym typeface="American Typewriter"/>
              </a:defRPr>
            </a:pPr>
            <a:r>
              <a:rPr sz="4000" dirty="0"/>
              <a:t>low efficacy</a:t>
            </a:r>
          </a:p>
          <a:p>
            <a:pPr marL="395111" indent="-395111" algn="l">
              <a:buClr>
                <a:srgbClr val="941100"/>
              </a:buClr>
              <a:buSzPct val="75000"/>
              <a:buFont typeface="American Typewriter"/>
              <a:buChar char="✴"/>
              <a:defRPr>
                <a:latin typeface="American Typewriter"/>
                <a:ea typeface="American Typewriter"/>
                <a:cs typeface="American Typewriter"/>
                <a:sym typeface="American Typewriter"/>
              </a:defRPr>
            </a:pPr>
            <a:r>
              <a:rPr sz="4000" dirty="0"/>
              <a:t>adjuvant therapy</a:t>
            </a:r>
          </a:p>
          <a:p>
            <a:pPr marL="395111" indent="-395111" algn="l">
              <a:buClr>
                <a:srgbClr val="941100"/>
              </a:buClr>
              <a:buSzPct val="75000"/>
              <a:buFont typeface="American Typewriter"/>
              <a:buChar char="✴"/>
              <a:defRPr>
                <a:latin typeface="American Typewriter"/>
                <a:ea typeface="American Typewriter"/>
                <a:cs typeface="American Typewriter"/>
                <a:sym typeface="American Typewriter"/>
              </a:defRPr>
            </a:pPr>
            <a:r>
              <a:rPr sz="4000" dirty="0"/>
              <a:t>induces mood changes, xerostomia, constipation, visual disturbances</a:t>
            </a:r>
          </a:p>
          <a:p>
            <a:pPr marL="395111" indent="-395111" algn="l">
              <a:buClr>
                <a:srgbClr val="941100"/>
              </a:buClr>
              <a:buSzPct val="75000"/>
              <a:buFont typeface="American Typewriter"/>
              <a:buChar char="✴"/>
              <a:defRPr>
                <a:latin typeface="American Typewriter"/>
                <a:ea typeface="American Typewriter"/>
                <a:cs typeface="American Typewriter"/>
                <a:sym typeface="American Typewriter"/>
              </a:defRPr>
            </a:pPr>
            <a:r>
              <a:rPr sz="4000" dirty="0"/>
              <a:t>Interfere with GIT peristalsis</a:t>
            </a:r>
          </a:p>
          <a:p>
            <a:pPr marL="395111" indent="-395111" algn="l">
              <a:buClr>
                <a:srgbClr val="941100"/>
              </a:buClr>
              <a:buSzPct val="75000"/>
              <a:buFont typeface="American Typewriter"/>
              <a:buChar char="✴"/>
              <a:defRPr>
                <a:latin typeface="American Typewriter"/>
                <a:ea typeface="American Typewriter"/>
                <a:cs typeface="American Typewriter"/>
                <a:sym typeface="American Typewriter"/>
              </a:defRPr>
            </a:pPr>
            <a:r>
              <a:rPr sz="4000" dirty="0"/>
              <a:t>CI: glaucoma, prostate hyperplasia, pyloric stenosis</a:t>
            </a:r>
          </a:p>
        </p:txBody>
      </p:sp>
      <p:pic>
        <p:nvPicPr>
          <p:cNvPr id="244" name="image36.png" descr="image36.png"/>
          <p:cNvPicPr>
            <a:picLocks noChangeAspect="1"/>
          </p:cNvPicPr>
          <p:nvPr/>
        </p:nvPicPr>
        <p:blipFill>
          <a:blip r:embed="rId2">
            <a:extLst/>
          </a:blip>
          <a:stretch>
            <a:fillRect/>
          </a:stretch>
        </p:blipFill>
        <p:spPr>
          <a:xfrm>
            <a:off x="9053915" y="2825750"/>
            <a:ext cx="4051346" cy="1440000"/>
          </a:xfrm>
          <a:prstGeom prst="rect">
            <a:avLst/>
          </a:prstGeom>
          <a:ln w="12700">
            <a:miter lim="400000"/>
          </a:ln>
        </p:spPr>
      </p:pic>
      <p:pic>
        <p:nvPicPr>
          <p:cNvPr id="245" name="image37.png" descr="image37.png"/>
          <p:cNvPicPr>
            <a:picLocks noChangeAspect="1"/>
          </p:cNvPicPr>
          <p:nvPr/>
        </p:nvPicPr>
        <p:blipFill>
          <a:blip r:embed="rId3">
            <a:extLst/>
          </a:blip>
          <a:stretch>
            <a:fillRect/>
          </a:stretch>
        </p:blipFill>
        <p:spPr>
          <a:xfrm>
            <a:off x="9452592" y="6552697"/>
            <a:ext cx="3253992" cy="2736000"/>
          </a:xfrm>
          <a:prstGeom prst="rect">
            <a:avLst/>
          </a:prstGeom>
          <a:ln w="12700">
            <a:miter lim="400000"/>
          </a:ln>
        </p:spPr>
      </p:pic>
      <p:pic>
        <p:nvPicPr>
          <p:cNvPr id="6" name="image2.jpeg"/>
          <p:cNvPicPr>
            <a:picLocks noChangeAspect="1"/>
          </p:cNvPicPr>
          <p:nvPr/>
        </p:nvPicPr>
        <p:blipFill>
          <a:blip r:embed="rId4">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p:cNvSpPr txBox="1">
            <a:spLocks noGrp="1"/>
          </p:cNvSpPr>
          <p:nvPr>
            <p:ph type="title"/>
          </p:nvPr>
        </p:nvSpPr>
        <p:spPr>
          <a:prstGeom prst="rect">
            <a:avLst/>
          </a:prstGeom>
        </p:spPr>
        <p:txBody>
          <a:bodyPr/>
          <a:lstStyle/>
          <a:p>
            <a:endParaRPr/>
          </a:p>
        </p:txBody>
      </p:sp>
      <p:pic>
        <p:nvPicPr>
          <p:cNvPr id="236" name="image35.png" descr="image35.png"/>
          <p:cNvPicPr>
            <a:picLocks noChangeAspect="1"/>
          </p:cNvPicPr>
          <p:nvPr/>
        </p:nvPicPr>
        <p:blipFill>
          <a:blip r:embed="rId2">
            <a:extLst/>
          </a:blip>
          <a:stretch>
            <a:fillRect/>
          </a:stretch>
        </p:blipFill>
        <p:spPr>
          <a:xfrm>
            <a:off x="-14376" y="1524000"/>
            <a:ext cx="13019176" cy="5940000"/>
          </a:xfrm>
          <a:prstGeom prst="rect">
            <a:avLst/>
          </a:prstGeom>
          <a:ln w="12700">
            <a:miter lim="400000"/>
          </a:ln>
        </p:spPr>
      </p:pic>
      <p:pic>
        <p:nvPicPr>
          <p:cNvPr id="4" name="image2.jpeg"/>
          <p:cNvPicPr>
            <a:picLocks noChangeAspect="1"/>
          </p:cNvPicPr>
          <p:nvPr/>
        </p:nvPicPr>
        <p:blipFill>
          <a:blip r:embed="rId3">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Drugs used Alzheimer’s disease"/>
          <p:cNvSpPr txBox="1">
            <a:spLocks noGrp="1"/>
          </p:cNvSpPr>
          <p:nvPr>
            <p:ph type="title"/>
          </p:nvPr>
        </p:nvSpPr>
        <p:spPr>
          <a:xfrm>
            <a:off x="423984" y="239621"/>
            <a:ext cx="11099800" cy="1155750"/>
          </a:xfrm>
          <a:prstGeom prst="rect">
            <a:avLst/>
          </a:prstGeom>
        </p:spPr>
        <p:txBody>
          <a:bodyPr/>
          <a:lstStyle>
            <a:lvl1pPr>
              <a:defRPr sz="5200">
                <a:solidFill>
                  <a:srgbClr val="941100"/>
                </a:solidFill>
                <a:latin typeface="American Typewriter"/>
                <a:ea typeface="American Typewriter"/>
                <a:cs typeface="American Typewriter"/>
                <a:sym typeface="American Typewriter"/>
              </a:defRPr>
            </a:lvl1pPr>
          </a:lstStyle>
          <a:p>
            <a:r>
              <a:rPr dirty="0"/>
              <a:t>Drugs used </a:t>
            </a:r>
            <a:r>
              <a:rPr lang="en-US" dirty="0" smtClean="0"/>
              <a:t>in </a:t>
            </a:r>
            <a:r>
              <a:rPr dirty="0" smtClean="0"/>
              <a:t>Alzheimer’s </a:t>
            </a:r>
            <a:r>
              <a:rPr dirty="0"/>
              <a:t>disease</a:t>
            </a:r>
          </a:p>
        </p:txBody>
      </p:sp>
      <p:sp>
        <p:nvSpPr>
          <p:cNvPr id="248" name="Dementia in Alzheimer involves…"/>
          <p:cNvSpPr txBox="1"/>
          <p:nvPr/>
        </p:nvSpPr>
        <p:spPr>
          <a:xfrm>
            <a:off x="2074985" y="6105798"/>
            <a:ext cx="10691446" cy="241091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defRPr sz="3000">
                <a:latin typeface="American Typewriter"/>
                <a:ea typeface="American Typewriter"/>
                <a:cs typeface="American Typewriter"/>
                <a:sym typeface="American Typewriter"/>
              </a:defRPr>
            </a:pPr>
            <a:r>
              <a:rPr dirty="0"/>
              <a:t>Dementia in Alzheimer involves</a:t>
            </a:r>
          </a:p>
          <a:p>
            <a:pPr marL="370416" indent="-370416" algn="l">
              <a:buClr>
                <a:srgbClr val="941100"/>
              </a:buClr>
              <a:buSzPct val="75000"/>
              <a:buFont typeface="American Typewriter"/>
              <a:buChar char="✤"/>
              <a:defRPr sz="3000">
                <a:latin typeface="American Typewriter"/>
                <a:ea typeface="American Typewriter"/>
                <a:cs typeface="American Typewriter"/>
                <a:sym typeface="American Typewriter"/>
              </a:defRPr>
            </a:pPr>
            <a:r>
              <a:rPr dirty="0"/>
              <a:t>accumulation of B-amyloid </a:t>
            </a:r>
          </a:p>
          <a:p>
            <a:pPr marL="370416" indent="-370416" algn="l">
              <a:buClr>
                <a:srgbClr val="941100"/>
              </a:buClr>
              <a:buSzPct val="75000"/>
              <a:buFont typeface="American Typewriter"/>
              <a:buChar char="✤"/>
              <a:defRPr sz="3000">
                <a:latin typeface="American Typewriter"/>
                <a:ea typeface="American Typewriter"/>
                <a:cs typeface="American Typewriter"/>
                <a:sym typeface="American Typewriter"/>
              </a:defRPr>
            </a:pPr>
            <a:r>
              <a:rPr dirty="0"/>
              <a:t>formation of neurofibrillary </a:t>
            </a:r>
            <a:r>
              <a:rPr dirty="0" smtClean="0"/>
              <a:t>tangles</a:t>
            </a:r>
            <a:r>
              <a:rPr lang="en-US" dirty="0" smtClean="0"/>
              <a:t> </a:t>
            </a:r>
            <a:r>
              <a:rPr lang="en-US" sz="3000" dirty="0">
                <a:sym typeface="American Typewriter"/>
              </a:rPr>
              <a:t>aggregates of hyperphosphorylated </a:t>
            </a:r>
            <a:r>
              <a:rPr lang="en-US" sz="3000" dirty="0">
                <a:solidFill>
                  <a:srgbClr val="C00000"/>
                </a:solidFill>
                <a:sym typeface="American Typewriter"/>
              </a:rPr>
              <a:t>tau protein</a:t>
            </a:r>
            <a:endParaRPr dirty="0">
              <a:solidFill>
                <a:srgbClr val="C00000"/>
              </a:solidFill>
            </a:endParaRPr>
          </a:p>
          <a:p>
            <a:pPr marL="370416" indent="-370416" algn="l">
              <a:buClr>
                <a:srgbClr val="941100"/>
              </a:buClr>
              <a:buSzPct val="75000"/>
              <a:buFont typeface="American Typewriter"/>
              <a:buChar char="✤"/>
              <a:defRPr sz="3000">
                <a:latin typeface="American Typewriter"/>
                <a:ea typeface="American Typewriter"/>
                <a:cs typeface="American Typewriter"/>
                <a:sym typeface="American Typewriter"/>
              </a:defRPr>
            </a:pPr>
            <a:r>
              <a:rPr dirty="0"/>
              <a:t>loss of cortical </a:t>
            </a:r>
            <a:r>
              <a:rPr dirty="0" smtClean="0"/>
              <a:t>neurones</a:t>
            </a:r>
            <a:r>
              <a:rPr lang="en-US" dirty="0" smtClean="0"/>
              <a:t>,mainly cholinergic</a:t>
            </a:r>
            <a:endParaRPr dirty="0"/>
          </a:p>
        </p:txBody>
      </p:sp>
      <p:pic>
        <p:nvPicPr>
          <p:cNvPr id="5" name="image2.jpeg"/>
          <p:cNvPicPr>
            <a:picLocks noChangeAspect="1"/>
          </p:cNvPicPr>
          <p:nvPr/>
        </p:nvPicPr>
        <p:blipFill>
          <a:blip r:embed="rId2">
            <a:extLst/>
          </a:blip>
          <a:stretch>
            <a:fillRect/>
          </a:stretch>
        </p:blipFill>
        <p:spPr>
          <a:xfrm>
            <a:off x="11808489" y="0"/>
            <a:ext cx="1188001" cy="1188000"/>
          </a:xfrm>
          <a:prstGeom prst="rect">
            <a:avLst/>
          </a:prstGeom>
          <a:ln w="12700">
            <a:miter lim="400000"/>
          </a:ln>
        </p:spPr>
      </p:pic>
      <p:sp>
        <p:nvSpPr>
          <p:cNvPr id="2" name="Rectangle 1"/>
          <p:cNvSpPr/>
          <p:nvPr/>
        </p:nvSpPr>
        <p:spPr>
          <a:xfrm>
            <a:off x="423984" y="1877184"/>
            <a:ext cx="12580816" cy="3539430"/>
          </a:xfrm>
          <a:prstGeom prst="rect">
            <a:avLst/>
          </a:prstGeom>
        </p:spPr>
        <p:txBody>
          <a:bodyPr wrap="square">
            <a:spAutoFit/>
          </a:bodyPr>
          <a:lstStyle/>
          <a:p>
            <a:pPr marL="457200" indent="-457200" algn="l">
              <a:buClr>
                <a:srgbClr val="C00000"/>
              </a:buClr>
              <a:buFont typeface="Wingdings" charset="2"/>
              <a:buChar char="ü"/>
            </a:pPr>
            <a:r>
              <a:rPr lang="en-US" sz="2800" dirty="0" smtClean="0">
                <a:latin typeface="American Typewriter" charset="0"/>
                <a:ea typeface="American Typewriter" charset="0"/>
                <a:cs typeface="American Typewriter" charset="0"/>
              </a:rPr>
              <a:t>a </a:t>
            </a:r>
            <a:r>
              <a:rPr lang="en-US" sz="2800" dirty="0">
                <a:latin typeface="American Typewriter" charset="0"/>
                <a:ea typeface="American Typewriter" charset="0"/>
                <a:cs typeface="American Typewriter" charset="0"/>
              </a:rPr>
              <a:t>neurodegenerative disorder </a:t>
            </a:r>
            <a:r>
              <a:rPr lang="en-US" sz="2800" dirty="0" smtClean="0">
                <a:latin typeface="American Typewriter" charset="0"/>
                <a:ea typeface="American Typewriter" charset="0"/>
                <a:cs typeface="American Typewriter" charset="0"/>
              </a:rPr>
              <a:t>characterized by </a:t>
            </a:r>
            <a:r>
              <a:rPr lang="en-US" sz="2800" dirty="0">
                <a:latin typeface="American Typewriter" charset="0"/>
                <a:ea typeface="American Typewriter" charset="0"/>
                <a:cs typeface="American Typewriter" charset="0"/>
              </a:rPr>
              <a:t>progressive </a:t>
            </a:r>
            <a:r>
              <a:rPr lang="en-US" sz="2800" dirty="0" smtClean="0">
                <a:latin typeface="American Typewriter" charset="0"/>
                <a:ea typeface="American Typewriter" charset="0"/>
                <a:cs typeface="American Typewriter" charset="0"/>
              </a:rPr>
              <a:t>impairment of </a:t>
            </a:r>
            <a:r>
              <a:rPr lang="en-US" sz="2800" dirty="0">
                <a:latin typeface="American Typewriter" charset="0"/>
                <a:ea typeface="American Typewriter" charset="0"/>
                <a:cs typeface="American Typewriter" charset="0"/>
              </a:rPr>
              <a:t>short-term </a:t>
            </a:r>
            <a:r>
              <a:rPr lang="en-US" sz="2800" dirty="0" smtClean="0">
                <a:latin typeface="American Typewriter" charset="0"/>
                <a:ea typeface="American Typewriter" charset="0"/>
                <a:cs typeface="American Typewriter" charset="0"/>
              </a:rPr>
              <a:t>memory, language</a:t>
            </a:r>
            <a:r>
              <a:rPr lang="en-US" sz="2800" dirty="0">
                <a:latin typeface="American Typewriter" charset="0"/>
                <a:ea typeface="American Typewriter" charset="0"/>
                <a:cs typeface="American Typewriter" charset="0"/>
              </a:rPr>
              <a:t>, and thought processes</a:t>
            </a:r>
            <a:r>
              <a:rPr lang="en-US" sz="2800" dirty="0" smtClean="0">
                <a:latin typeface="American Typewriter" charset="0"/>
                <a:ea typeface="American Typewriter" charset="0"/>
                <a:cs typeface="American Typewriter" charset="0"/>
              </a:rPr>
              <a:t>.</a:t>
            </a:r>
          </a:p>
          <a:p>
            <a:pPr marL="457200" indent="-457200" algn="l">
              <a:buClr>
                <a:srgbClr val="C00000"/>
              </a:buClr>
              <a:buFont typeface="Wingdings" charset="2"/>
              <a:buChar char="ü"/>
            </a:pPr>
            <a:r>
              <a:rPr lang="en-US" sz="2800" dirty="0" smtClean="0">
                <a:latin typeface="American Typewriter" charset="0"/>
                <a:ea typeface="American Typewriter" charset="0"/>
                <a:cs typeface="American Typewriter" charset="0"/>
              </a:rPr>
              <a:t> </a:t>
            </a:r>
            <a:r>
              <a:rPr lang="en-US" sz="2800" dirty="0">
                <a:latin typeface="American Typewriter" charset="0"/>
                <a:ea typeface="American Typewriter" charset="0"/>
                <a:cs typeface="American Typewriter" charset="0"/>
              </a:rPr>
              <a:t>Functions are </a:t>
            </a:r>
            <a:r>
              <a:rPr lang="en-US" sz="2800" dirty="0" smtClean="0">
                <a:latin typeface="American Typewriter" charset="0"/>
                <a:ea typeface="American Typewriter" charset="0"/>
                <a:cs typeface="American Typewriter" charset="0"/>
              </a:rPr>
              <a:t>typically lost </a:t>
            </a:r>
            <a:r>
              <a:rPr lang="en-US" sz="2800" dirty="0">
                <a:latin typeface="American Typewriter" charset="0"/>
                <a:ea typeface="American Typewriter" charset="0"/>
                <a:cs typeface="American Typewriter" charset="0"/>
              </a:rPr>
              <a:t>in the reverse order in which they were attained. </a:t>
            </a:r>
            <a:endParaRPr lang="en-US" sz="2800" dirty="0" smtClean="0">
              <a:latin typeface="American Typewriter" charset="0"/>
              <a:ea typeface="American Typewriter" charset="0"/>
              <a:cs typeface="American Typewriter" charset="0"/>
            </a:endParaRPr>
          </a:p>
          <a:p>
            <a:pPr marL="457200" indent="-457200" algn="l">
              <a:buClr>
                <a:srgbClr val="C00000"/>
              </a:buClr>
              <a:buFont typeface="Wingdings" charset="2"/>
              <a:buChar char="ü"/>
            </a:pPr>
            <a:r>
              <a:rPr lang="en-US" sz="2800" dirty="0" smtClean="0">
                <a:latin typeface="American Typewriter" charset="0"/>
                <a:ea typeface="American Typewriter" charset="0"/>
                <a:cs typeface="American Typewriter" charset="0"/>
              </a:rPr>
              <a:t>In advanced </a:t>
            </a:r>
            <a:r>
              <a:rPr lang="en-US" sz="2800" dirty="0">
                <a:latin typeface="American Typewriter" charset="0"/>
                <a:ea typeface="American Typewriter" charset="0"/>
                <a:cs typeface="American Typewriter" charset="0"/>
              </a:rPr>
              <a:t>stages, patients cannot perform simple activities of</a:t>
            </a:r>
          </a:p>
          <a:p>
            <a:pPr marL="457200" indent="-457200" algn="l">
              <a:buClr>
                <a:srgbClr val="C00000"/>
              </a:buClr>
              <a:buFont typeface="Wingdings" charset="2"/>
              <a:buChar char="ü"/>
            </a:pPr>
            <a:r>
              <a:rPr lang="en-US" sz="2800" dirty="0">
                <a:latin typeface="American Typewriter" charset="0"/>
                <a:ea typeface="American Typewriter" charset="0"/>
                <a:cs typeface="American Typewriter" charset="0"/>
              </a:rPr>
              <a:t>daily life. </a:t>
            </a:r>
            <a:endParaRPr lang="en-US" sz="2800" dirty="0" smtClean="0">
              <a:latin typeface="American Typewriter" charset="0"/>
              <a:ea typeface="American Typewriter" charset="0"/>
              <a:cs typeface="American Typewriter" charset="0"/>
            </a:endParaRPr>
          </a:p>
          <a:p>
            <a:pPr marL="457200" indent="-457200" algn="l">
              <a:buClr>
                <a:srgbClr val="C00000"/>
              </a:buClr>
              <a:buFont typeface="Wingdings" charset="2"/>
              <a:buChar char="ü"/>
            </a:pPr>
            <a:r>
              <a:rPr lang="en-US" sz="2800" dirty="0" smtClean="0">
                <a:latin typeface="American Typewriter" charset="0"/>
                <a:ea typeface="American Typewriter" charset="0"/>
                <a:cs typeface="American Typewriter" charset="0"/>
              </a:rPr>
              <a:t>Diagnosis </a:t>
            </a:r>
            <a:r>
              <a:rPr lang="en-US" sz="2800" dirty="0">
                <a:latin typeface="American Typewriter" charset="0"/>
                <a:ea typeface="American Typewriter" charset="0"/>
                <a:cs typeface="American Typewriter" charset="0"/>
              </a:rPr>
              <a:t>is usually made 3 years or more after </a:t>
            </a:r>
            <a:r>
              <a:rPr lang="en-US" sz="2800" dirty="0" smtClean="0">
                <a:latin typeface="American Typewriter" charset="0"/>
                <a:ea typeface="American Typewriter" charset="0"/>
                <a:cs typeface="American Typewriter" charset="0"/>
              </a:rPr>
              <a:t>symptom onset</a:t>
            </a:r>
            <a:r>
              <a:rPr lang="en-US" sz="2800" dirty="0">
                <a:latin typeface="American Typewriter" charset="0"/>
                <a:ea typeface="American Typewriter" charset="0"/>
                <a:cs typeface="American Typewriter" charset="0"/>
              </a:rPr>
              <a:t>, and life expectancy is approximately 7 to 10 </a:t>
            </a:r>
            <a:r>
              <a:rPr lang="en-US" sz="2800" dirty="0" smtClean="0">
                <a:latin typeface="American Typewriter" charset="0"/>
                <a:ea typeface="American Typewriter" charset="0"/>
                <a:cs typeface="American Typewriter" charset="0"/>
              </a:rPr>
              <a:t>years after </a:t>
            </a:r>
            <a:r>
              <a:rPr lang="en-US" sz="2800" dirty="0">
                <a:latin typeface="American Typewriter" charset="0"/>
                <a:ea typeface="American Typewriter" charset="0"/>
                <a:cs typeface="American Typewriter" charset="0"/>
              </a:rPr>
              <a:t>diagnosis.</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18" y="444500"/>
            <a:ext cx="12734963" cy="87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16443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769"/>
            <a:ext cx="13504985" cy="2159000"/>
          </a:xfrm>
        </p:spPr>
        <p:txBody>
          <a:bodyPr>
            <a:noAutofit/>
          </a:bodyPr>
          <a:lstStyle/>
          <a:p>
            <a:r>
              <a:rPr lang="en-US" altLang="x-none" sz="2800" b="1" i="1" dirty="0">
                <a:solidFill>
                  <a:srgbClr val="C00000"/>
                </a:solidFill>
                <a:latin typeface="Times New Roman" charset="0"/>
                <a:ea typeface="Times New Roman" charset="0"/>
                <a:cs typeface="Times New Roman" charset="0"/>
              </a:rPr>
              <a:t>How the Brain and Nerve Cells Change During Alzheimer's Disease</a:t>
            </a:r>
            <a:br>
              <a:rPr lang="en-US" altLang="x-none" sz="2800" b="1" i="1" dirty="0">
                <a:solidFill>
                  <a:srgbClr val="C00000"/>
                </a:solidFill>
                <a:latin typeface="Times New Roman" charset="0"/>
                <a:ea typeface="Times New Roman" charset="0"/>
                <a:cs typeface="Times New Roman" charset="0"/>
              </a:rPr>
            </a:br>
            <a:r>
              <a:rPr lang="en-US" altLang="x-none" sz="2800" b="1" i="1" dirty="0">
                <a:solidFill>
                  <a:srgbClr val="C00000"/>
                </a:solidFill>
                <a:latin typeface="Times New Roman" charset="0"/>
                <a:ea typeface="Times New Roman" charset="0"/>
                <a:cs typeface="Times New Roman" charset="0"/>
              </a:rPr>
              <a:t/>
            </a:r>
            <a:br>
              <a:rPr lang="en-US" altLang="x-none" sz="2800" b="1" i="1" dirty="0">
                <a:solidFill>
                  <a:srgbClr val="C00000"/>
                </a:solidFill>
                <a:latin typeface="Times New Roman" charset="0"/>
                <a:ea typeface="Times New Roman" charset="0"/>
                <a:cs typeface="Times New Roman" charset="0"/>
              </a:rPr>
            </a:br>
            <a:r>
              <a:rPr lang="en-US" altLang="x-none" sz="2800" b="1" i="1" dirty="0">
                <a:solidFill>
                  <a:srgbClr val="C00000"/>
                </a:solidFill>
                <a:latin typeface="Times New Roman" charset="0"/>
                <a:ea typeface="Times New Roman" charset="0"/>
                <a:cs typeface="Times New Roman" charset="0"/>
              </a:rPr>
              <a:t>    Medical illustration showing how the brain and nerve cells change during Alzheimer's</a:t>
            </a:r>
            <a:br>
              <a:rPr lang="en-US" altLang="x-none" sz="2800" b="1" i="1" dirty="0">
                <a:solidFill>
                  <a:srgbClr val="C00000"/>
                </a:solidFill>
                <a:latin typeface="Times New Roman" charset="0"/>
                <a:ea typeface="Times New Roman" charset="0"/>
                <a:cs typeface="Times New Roman" charset="0"/>
              </a:rPr>
            </a:br>
            <a:endParaRPr lang="en-US" sz="2800" b="1" dirty="0">
              <a:solidFill>
                <a:srgbClr val="C00000"/>
              </a:solidFill>
              <a:latin typeface="Times New Roman" charset="0"/>
              <a:ea typeface="Times New Roman" charset="0"/>
              <a:cs typeface="Times New Roman" charset="0"/>
            </a:endParaRP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t="4749" b="5757"/>
          <a:stretch>
            <a:fillRect/>
          </a:stretch>
        </p:blipFill>
        <p:spPr bwMode="auto">
          <a:xfrm>
            <a:off x="2395348" y="1696750"/>
            <a:ext cx="8214104" cy="81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97590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916" y="4677600"/>
            <a:ext cx="6558884" cy="50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298" y="83500"/>
            <a:ext cx="6567798" cy="50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12840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1- Acetylcholinesterase inhibitors:…"/>
          <p:cNvSpPr txBox="1"/>
          <p:nvPr/>
        </p:nvSpPr>
        <p:spPr>
          <a:xfrm>
            <a:off x="929971" y="3514479"/>
            <a:ext cx="10876408" cy="4991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000">
                <a:latin typeface="American Typewriter"/>
                <a:ea typeface="American Typewriter"/>
                <a:cs typeface="American Typewriter"/>
                <a:sym typeface="American Typewriter"/>
              </a:defRPr>
            </a:pPr>
            <a:endParaRPr dirty="0"/>
          </a:p>
          <a:p>
            <a:pPr algn="l">
              <a:defRPr sz="3000">
                <a:latin typeface="American Typewriter"/>
                <a:ea typeface="American Typewriter"/>
                <a:cs typeface="American Typewriter"/>
                <a:sym typeface="American Typewriter"/>
              </a:defRPr>
            </a:pPr>
            <a:r>
              <a:rPr dirty="0"/>
              <a:t>1- Acetylcholinesterase inhibitors:</a:t>
            </a:r>
          </a:p>
          <a:p>
            <a:pPr algn="l">
              <a:defRPr sz="3000">
                <a:latin typeface="American Typewriter"/>
                <a:ea typeface="American Typewriter"/>
                <a:cs typeface="American Typewriter"/>
                <a:sym typeface="American Typewriter"/>
              </a:defRPr>
            </a:pPr>
            <a:r>
              <a:rPr dirty="0"/>
              <a:t>     </a:t>
            </a:r>
            <a:r>
              <a:rPr dirty="0">
                <a:solidFill>
                  <a:srgbClr val="941100"/>
                </a:solidFill>
              </a:rPr>
              <a:t>Donepezil, Galantamine, rivastigmine</a:t>
            </a:r>
          </a:p>
          <a:p>
            <a:pPr algn="l">
              <a:defRPr sz="3000">
                <a:solidFill>
                  <a:srgbClr val="941100"/>
                </a:solidFill>
                <a:latin typeface="American Typewriter"/>
                <a:ea typeface="American Typewriter"/>
                <a:cs typeface="American Typewriter"/>
                <a:sym typeface="American Typewriter"/>
              </a:defRPr>
            </a:pPr>
            <a:r>
              <a:rPr dirty="0"/>
              <a:t>     </a:t>
            </a:r>
            <a:r>
              <a:rPr dirty="0">
                <a:solidFill>
                  <a:srgbClr val="000000"/>
                </a:solidFill>
              </a:rPr>
              <a:t>SE: NVD, anorexia, tremor, bradycardia, muscle cramps</a:t>
            </a:r>
          </a:p>
          <a:p>
            <a:pPr algn="l">
              <a:defRPr sz="3000">
                <a:solidFill>
                  <a:srgbClr val="941100"/>
                </a:solidFill>
                <a:latin typeface="American Typewriter"/>
                <a:ea typeface="American Typewriter"/>
                <a:cs typeface="American Typewriter"/>
                <a:sym typeface="American Typewriter"/>
              </a:defRPr>
            </a:pPr>
            <a:endParaRPr dirty="0">
              <a:solidFill>
                <a:srgbClr val="000000"/>
              </a:solidFill>
            </a:endParaRPr>
          </a:p>
          <a:p>
            <a:pPr algn="l">
              <a:defRPr sz="3000">
                <a:latin typeface="American Typewriter"/>
                <a:ea typeface="American Typewriter"/>
                <a:cs typeface="American Typewriter"/>
                <a:sym typeface="American Typewriter"/>
              </a:defRPr>
            </a:pPr>
            <a:r>
              <a:rPr dirty="0"/>
              <a:t>2- NMDA R antagonist:</a:t>
            </a:r>
          </a:p>
          <a:p>
            <a:pPr marL="370416" indent="-370416" algn="l">
              <a:buClr>
                <a:srgbClr val="941100"/>
              </a:buClr>
              <a:buSzPct val="75000"/>
              <a:buFont typeface="American Typewriter"/>
              <a:buChar char="✤"/>
              <a:defRPr sz="3000">
                <a:latin typeface="American Typewriter"/>
                <a:ea typeface="American Typewriter"/>
                <a:cs typeface="American Typewriter"/>
                <a:sym typeface="American Typewriter"/>
              </a:defRPr>
            </a:pPr>
            <a:r>
              <a:rPr dirty="0"/>
              <a:t>     Glutamate stimulation—————disturbed memories</a:t>
            </a:r>
          </a:p>
          <a:p>
            <a:pPr marL="370416" indent="-370416" algn="l">
              <a:buClr>
                <a:srgbClr val="941100"/>
              </a:buClr>
              <a:buSzPct val="75000"/>
              <a:buFont typeface="American Typewriter"/>
              <a:buChar char="✤"/>
              <a:defRPr sz="3000">
                <a:latin typeface="American Typewriter"/>
                <a:ea typeface="American Typewriter"/>
                <a:cs typeface="American Typewriter"/>
                <a:sym typeface="American Typewriter"/>
              </a:defRPr>
            </a:pPr>
            <a:r>
              <a:rPr dirty="0"/>
              <a:t>      —————-N degeneration o apoptosis (Ca</a:t>
            </a:r>
            <a:r>
              <a:rPr sz="2400" baseline="31999" dirty="0"/>
              <a:t>+2</a:t>
            </a:r>
            <a:r>
              <a:rPr dirty="0"/>
              <a:t>)</a:t>
            </a:r>
          </a:p>
          <a:p>
            <a:pPr marL="370416" indent="-370416" algn="l">
              <a:buClr>
                <a:srgbClr val="941100"/>
              </a:buClr>
              <a:buSzPct val="75000"/>
              <a:buFont typeface="American Typewriter"/>
              <a:buChar char="✤"/>
              <a:defRPr sz="3000">
                <a:latin typeface="American Typewriter"/>
                <a:ea typeface="American Typewriter"/>
                <a:cs typeface="American Typewriter"/>
                <a:sym typeface="American Typewriter"/>
              </a:defRPr>
            </a:pPr>
            <a:r>
              <a:rPr dirty="0"/>
              <a:t>     </a:t>
            </a:r>
            <a:r>
              <a:rPr dirty="0">
                <a:solidFill>
                  <a:srgbClr val="941100"/>
                </a:solidFill>
              </a:rPr>
              <a:t>Memantine </a:t>
            </a:r>
            <a:r>
              <a:rPr dirty="0"/>
              <a:t>/ NMDA antag. / well tolerated</a:t>
            </a:r>
          </a:p>
          <a:p>
            <a:pPr marL="370416" indent="-370416" algn="l">
              <a:buClr>
                <a:srgbClr val="941100"/>
              </a:buClr>
              <a:buSzPct val="75000"/>
              <a:buFont typeface="American Typewriter"/>
              <a:buChar char="✤"/>
              <a:defRPr sz="3000">
                <a:latin typeface="American Typewriter"/>
                <a:ea typeface="American Typewriter"/>
                <a:cs typeface="American Typewriter"/>
                <a:sym typeface="American Typewriter"/>
              </a:defRPr>
            </a:pPr>
            <a:r>
              <a:rPr dirty="0"/>
              <a:t>      SE: confusion, agitation, restlessness</a:t>
            </a:r>
          </a:p>
          <a:p>
            <a:pPr marL="370416" indent="-370416" algn="l">
              <a:buClr>
                <a:srgbClr val="941100"/>
              </a:buClr>
              <a:buSzPct val="75000"/>
              <a:buFont typeface="American Typewriter"/>
              <a:buChar char="✤"/>
              <a:defRPr sz="3000">
                <a:latin typeface="American Typewriter"/>
                <a:ea typeface="American Typewriter"/>
                <a:cs typeface="American Typewriter"/>
                <a:sym typeface="American Typewriter"/>
              </a:defRPr>
            </a:pPr>
            <a:r>
              <a:rPr dirty="0"/>
              <a:t>      Given in combination with ACEIs</a:t>
            </a:r>
          </a:p>
        </p:txBody>
      </p:sp>
      <p:sp>
        <p:nvSpPr>
          <p:cNvPr id="252" name="Therapy:…"/>
          <p:cNvSpPr txBox="1"/>
          <p:nvPr/>
        </p:nvSpPr>
        <p:spPr>
          <a:xfrm>
            <a:off x="1274888" y="1754553"/>
            <a:ext cx="8569072"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000">
                <a:latin typeface="American Typewriter"/>
                <a:ea typeface="American Typewriter"/>
                <a:cs typeface="American Typewriter"/>
                <a:sym typeface="American Typewriter"/>
              </a:defRPr>
            </a:pPr>
            <a:r>
              <a:t>Therapy:</a:t>
            </a:r>
          </a:p>
          <a:p>
            <a:pPr algn="l">
              <a:defRPr sz="3000">
                <a:latin typeface="American Typewriter"/>
                <a:ea typeface="American Typewriter"/>
                <a:cs typeface="American Typewriter"/>
                <a:sym typeface="American Typewriter"/>
              </a:defRPr>
            </a:pPr>
            <a:r>
              <a:rPr dirty="0"/>
              <a:t>cholinergic  enhancement</a:t>
            </a:r>
          </a:p>
          <a:p>
            <a:pPr algn="l">
              <a:defRPr sz="3000">
                <a:latin typeface="American Typewriter"/>
                <a:ea typeface="American Typewriter"/>
                <a:cs typeface="American Typewriter"/>
                <a:sym typeface="American Typewriter"/>
              </a:defRPr>
            </a:pPr>
            <a:r>
              <a:rPr dirty="0"/>
              <a:t>prevent excitotoxic action of NMDA glutamate</a:t>
            </a:r>
          </a:p>
        </p:txBody>
      </p:sp>
      <p:sp>
        <p:nvSpPr>
          <p:cNvPr id="253" name="Drugs used Alzheimer’s disease"/>
          <p:cNvSpPr txBox="1"/>
          <p:nvPr/>
        </p:nvSpPr>
        <p:spPr>
          <a:xfrm>
            <a:off x="529493" y="138259"/>
            <a:ext cx="11099800"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lnSpcReduction="10000"/>
          </a:bodyPr>
          <a:lstStyle>
            <a:lvl1pPr>
              <a:defRPr sz="5200">
                <a:solidFill>
                  <a:srgbClr val="941100"/>
                </a:solidFill>
                <a:latin typeface="American Typewriter"/>
                <a:ea typeface="American Typewriter"/>
                <a:cs typeface="American Typewriter"/>
                <a:sym typeface="American Typewriter"/>
              </a:defRPr>
            </a:lvl1pPr>
          </a:lstStyle>
          <a:p>
            <a:r>
              <a:rPr dirty="0"/>
              <a:t>Drugs used </a:t>
            </a:r>
            <a:r>
              <a:rPr lang="en-US" dirty="0" smtClean="0"/>
              <a:t>in </a:t>
            </a:r>
            <a:r>
              <a:rPr dirty="0" smtClean="0"/>
              <a:t>Alzheimer’s </a:t>
            </a:r>
            <a:r>
              <a:rPr dirty="0"/>
              <a:t>disease</a:t>
            </a:r>
          </a:p>
        </p:txBody>
      </p:sp>
      <p:pic>
        <p:nvPicPr>
          <p:cNvPr id="5" name="image2.jpeg"/>
          <p:cNvPicPr>
            <a:picLocks noChangeAspect="1"/>
          </p:cNvPicPr>
          <p:nvPr/>
        </p:nvPicPr>
        <p:blipFill>
          <a:blip r:embed="rId2">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1.jpeg" descr="image1.jpeg"/>
          <p:cNvPicPr>
            <a:picLocks noChangeAspect="1"/>
          </p:cNvPicPr>
          <p:nvPr/>
        </p:nvPicPr>
        <p:blipFill>
          <a:blip r:embed="rId2">
            <a:extLst/>
          </a:blip>
          <a:stretch>
            <a:fillRect/>
          </a:stretch>
        </p:blipFill>
        <p:spPr>
          <a:xfrm>
            <a:off x="1675710" y="386255"/>
            <a:ext cx="9102113" cy="9069014"/>
          </a:xfrm>
          <a:prstGeom prst="rect">
            <a:avLst/>
          </a:prstGeom>
          <a:ln w="12700">
            <a:miter lim="400000"/>
          </a:ln>
        </p:spPr>
      </p:pic>
      <p:pic>
        <p:nvPicPr>
          <p:cNvPr id="3" name="image2.jpeg"/>
          <p:cNvPicPr>
            <a:picLocks noChangeAspect="1"/>
          </p:cNvPicPr>
          <p:nvPr/>
        </p:nvPicPr>
        <p:blipFill>
          <a:blip r:embed="rId3">
            <a:extLst/>
          </a:blip>
          <a:stretch>
            <a:fillRect/>
          </a:stretch>
        </p:blipFill>
        <p:spPr>
          <a:xfrm>
            <a:off x="11808489" y="0"/>
            <a:ext cx="1188001" cy="1188000"/>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Drugs Used in Multiple sclerosis"/>
          <p:cNvSpPr txBox="1">
            <a:spLocks noGrp="1"/>
          </p:cNvSpPr>
          <p:nvPr>
            <p:ph type="ctrTitle"/>
          </p:nvPr>
        </p:nvSpPr>
        <p:spPr>
          <a:xfrm>
            <a:off x="1493715" y="-947615"/>
            <a:ext cx="10464800" cy="3302000"/>
          </a:xfrm>
          <a:prstGeom prst="rect">
            <a:avLst/>
          </a:prstGeom>
        </p:spPr>
        <p:txBody>
          <a:bodyPr/>
          <a:lstStyle/>
          <a:p>
            <a:r>
              <a:t> </a:t>
            </a:r>
            <a:r>
              <a:rPr sz="5100">
                <a:solidFill>
                  <a:srgbClr val="941100"/>
                </a:solidFill>
                <a:latin typeface="American Typewriter"/>
                <a:ea typeface="American Typewriter"/>
                <a:cs typeface="American Typewriter"/>
                <a:sym typeface="American Typewriter"/>
              </a:rPr>
              <a:t>Drugs Used in Multiple sclerosis</a:t>
            </a:r>
          </a:p>
        </p:txBody>
      </p:sp>
      <p:sp>
        <p:nvSpPr>
          <p:cNvPr id="256" name="Autoimmune inflammatory demyelinateddisease"/>
          <p:cNvSpPr txBox="1">
            <a:spLocks noGrp="1"/>
          </p:cNvSpPr>
          <p:nvPr>
            <p:ph type="subTitle" sz="quarter" idx="1"/>
          </p:nvPr>
        </p:nvSpPr>
        <p:spPr>
          <a:xfrm>
            <a:off x="1104900" y="3136900"/>
            <a:ext cx="10464800" cy="1130300"/>
          </a:xfrm>
          <a:prstGeom prst="rect">
            <a:avLst/>
          </a:prstGeom>
        </p:spPr>
        <p:txBody>
          <a:bodyPr/>
          <a:lstStyle/>
          <a:p>
            <a:r>
              <a:t>Autoimmune inflammatory demyelinateddisease </a:t>
            </a:r>
          </a:p>
        </p:txBody>
      </p:sp>
      <p:pic>
        <p:nvPicPr>
          <p:cNvPr id="257" name="image2.gif" descr="image2.gif"/>
          <p:cNvPicPr>
            <a:picLocks noChangeAspect="1"/>
          </p:cNvPicPr>
          <p:nvPr/>
        </p:nvPicPr>
        <p:blipFill>
          <a:blip r:embed="rId2">
            <a:extLst/>
          </a:blip>
          <a:stretch>
            <a:fillRect/>
          </a:stretch>
        </p:blipFill>
        <p:spPr>
          <a:xfrm>
            <a:off x="3683000" y="3803650"/>
            <a:ext cx="5080000" cy="4216400"/>
          </a:xfrm>
          <a:prstGeom prst="rect">
            <a:avLst/>
          </a:prstGeom>
          <a:ln w="12700">
            <a:miter lim="400000"/>
          </a:ln>
        </p:spPr>
      </p:pic>
      <p:pic>
        <p:nvPicPr>
          <p:cNvPr id="5" name="image2.jpeg"/>
          <p:cNvPicPr>
            <a:picLocks noChangeAspect="1"/>
          </p:cNvPicPr>
          <p:nvPr/>
        </p:nvPicPr>
        <p:blipFill>
          <a:blip r:embed="rId3">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A-Disease-modifying therapies…"/>
          <p:cNvSpPr txBox="1">
            <a:spLocks noGrp="1"/>
          </p:cNvSpPr>
          <p:nvPr>
            <p:ph type="subTitle" sz="half" idx="1"/>
          </p:nvPr>
        </p:nvSpPr>
        <p:spPr>
          <a:xfrm>
            <a:off x="1610667" y="203199"/>
            <a:ext cx="10316866" cy="3197823"/>
          </a:xfrm>
          <a:prstGeom prst="rect">
            <a:avLst/>
          </a:prstGeom>
        </p:spPr>
        <p:txBody>
          <a:bodyPr/>
          <a:lstStyle/>
          <a:p>
            <a:pPr algn="l" defTabSz="578358">
              <a:defRPr sz="2900">
                <a:solidFill>
                  <a:srgbClr val="941100"/>
                </a:solidFill>
                <a:latin typeface="American Typewriter"/>
                <a:ea typeface="American Typewriter"/>
                <a:cs typeface="American Typewriter"/>
                <a:sym typeface="American Typewriter"/>
              </a:defRPr>
            </a:pPr>
            <a:r>
              <a:t>A-Disease-modifying therapies</a:t>
            </a:r>
          </a:p>
          <a:p>
            <a:pPr algn="l" defTabSz="578358">
              <a:defRPr sz="2900">
                <a:latin typeface="American Typewriter"/>
                <a:ea typeface="American Typewriter"/>
                <a:cs typeface="American Typewriter"/>
                <a:sym typeface="American Typewriter"/>
              </a:defRPr>
            </a:pPr>
            <a:endParaRPr/>
          </a:p>
          <a:p>
            <a:pPr marL="550418" indent="-537844" algn="l" defTabSz="578358">
              <a:buSzPct val="75000"/>
              <a:buFont typeface="American Typewriter"/>
              <a:buChar char="✤"/>
              <a:defRPr sz="2900">
                <a:latin typeface="American Typewriter"/>
                <a:ea typeface="American Typewriter"/>
                <a:cs typeface="American Typewriter"/>
                <a:sym typeface="American Typewriter"/>
              </a:defRPr>
            </a:pPr>
            <a:r>
              <a:t>(decrease relapse, prevent accumulation of disability)</a:t>
            </a:r>
          </a:p>
          <a:p>
            <a:pPr marL="550418" indent="-537844" algn="l" defTabSz="578358">
              <a:buSzPct val="75000"/>
              <a:buFont typeface="American Typewriter"/>
              <a:buChar char="✤"/>
              <a:defRPr sz="2900">
                <a:latin typeface="American Typewriter"/>
                <a:ea typeface="American Typewriter"/>
                <a:cs typeface="American Typewriter"/>
                <a:sym typeface="American Typewriter"/>
              </a:defRPr>
            </a:pPr>
            <a:r>
              <a:t>Modify immune response by inhibiting WBC mediated inflammatory processes</a:t>
            </a:r>
          </a:p>
          <a:p>
            <a:pPr marL="550418" indent="-537844" algn="l" defTabSz="578358">
              <a:buSzPct val="75000"/>
              <a:buFont typeface="American Typewriter"/>
              <a:buChar char="✤"/>
              <a:defRPr sz="2900">
                <a:latin typeface="American Typewriter"/>
                <a:ea typeface="American Typewriter"/>
                <a:cs typeface="American Typewriter"/>
                <a:sym typeface="American Typewriter"/>
              </a:defRPr>
            </a:pPr>
            <a:r>
              <a:t>which result in myelin damage</a:t>
            </a:r>
          </a:p>
        </p:txBody>
      </p:sp>
      <p:sp>
        <p:nvSpPr>
          <p:cNvPr id="260" name="1-Interferone β1a,   interferone1β1…"/>
          <p:cNvSpPr txBox="1"/>
          <p:nvPr/>
        </p:nvSpPr>
        <p:spPr>
          <a:xfrm>
            <a:off x="1225346" y="3714749"/>
            <a:ext cx="9741409" cy="543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000">
                <a:solidFill>
                  <a:srgbClr val="941100"/>
                </a:solidFill>
                <a:latin typeface="American Typewriter"/>
                <a:ea typeface="American Typewriter"/>
                <a:cs typeface="American Typewriter"/>
                <a:sym typeface="American Typewriter"/>
              </a:defRPr>
            </a:pPr>
            <a:r>
              <a:t>1-Interferone β1a,   interferone1β1</a:t>
            </a:r>
          </a:p>
          <a:p>
            <a:pPr algn="l">
              <a:defRPr sz="3000">
                <a:latin typeface="American Typewriter"/>
                <a:ea typeface="American Typewriter"/>
                <a:cs typeface="American Typewriter"/>
                <a:sym typeface="American Typewriter"/>
              </a:defRPr>
            </a:pPr>
            <a:r>
              <a:t>reduce inflame. response to demyelination of nerves</a:t>
            </a:r>
          </a:p>
          <a:p>
            <a:pPr algn="l">
              <a:defRPr sz="3000">
                <a:latin typeface="American Typewriter"/>
                <a:ea typeface="American Typewriter"/>
                <a:cs typeface="American Typewriter"/>
                <a:sym typeface="American Typewriter"/>
              </a:defRPr>
            </a:pPr>
            <a:endParaRPr/>
          </a:p>
          <a:p>
            <a:pPr algn="l">
              <a:defRPr sz="3000">
                <a:solidFill>
                  <a:srgbClr val="941100"/>
                </a:solidFill>
                <a:latin typeface="American Typewriter"/>
                <a:ea typeface="American Typewriter"/>
                <a:cs typeface="American Typewriter"/>
                <a:sym typeface="American Typewriter"/>
              </a:defRPr>
            </a:pPr>
            <a:r>
              <a:t>2- Glatiramer: </a:t>
            </a:r>
          </a:p>
          <a:p>
            <a:pPr algn="l">
              <a:defRPr sz="3000">
                <a:latin typeface="American Typewriter"/>
                <a:ea typeface="American Typewriter"/>
                <a:cs typeface="American Typewriter"/>
                <a:sym typeface="American Typewriter"/>
              </a:defRPr>
            </a:pPr>
            <a:r>
              <a:t>synthetic polypeptide &amp; act as decoy to T-cell attack</a:t>
            </a:r>
          </a:p>
          <a:p>
            <a:pPr algn="l">
              <a:defRPr sz="3000">
                <a:latin typeface="American Typewriter"/>
                <a:ea typeface="American Typewriter"/>
                <a:cs typeface="American Typewriter"/>
                <a:sym typeface="American Typewriter"/>
              </a:defRPr>
            </a:pPr>
            <a:endParaRPr/>
          </a:p>
          <a:p>
            <a:pPr algn="l">
              <a:defRPr sz="3000">
                <a:solidFill>
                  <a:srgbClr val="941100"/>
                </a:solidFill>
                <a:latin typeface="American Typewriter"/>
                <a:ea typeface="American Typewriter"/>
                <a:cs typeface="American Typewriter"/>
                <a:sym typeface="American Typewriter"/>
              </a:defRPr>
            </a:pPr>
            <a:r>
              <a:t>3-</a:t>
            </a:r>
            <a:r>
              <a:rPr>
                <a:solidFill>
                  <a:srgbClr val="000000"/>
                </a:solidFill>
              </a:rPr>
              <a:t> </a:t>
            </a:r>
            <a:r>
              <a:t>Fingolimod</a:t>
            </a:r>
          </a:p>
          <a:p>
            <a:pPr algn="l">
              <a:defRPr sz="3000">
                <a:latin typeface="American Typewriter"/>
                <a:ea typeface="American Typewriter"/>
                <a:cs typeface="American Typewriter"/>
                <a:sym typeface="American Typewriter"/>
              </a:defRPr>
            </a:pPr>
            <a:r>
              <a:t>alter lymphocyte migration</a:t>
            </a:r>
          </a:p>
          <a:p>
            <a:pPr algn="l">
              <a:defRPr sz="3000">
                <a:latin typeface="American Typewriter"/>
                <a:ea typeface="American Typewriter"/>
                <a:cs typeface="American Typewriter"/>
                <a:sym typeface="American Typewriter"/>
              </a:defRPr>
            </a:pPr>
            <a:r>
              <a:t>SE: 1st- dose bradycardia</a:t>
            </a:r>
          </a:p>
          <a:p>
            <a:pPr algn="l">
              <a:defRPr sz="3000">
                <a:latin typeface="American Typewriter"/>
                <a:ea typeface="American Typewriter"/>
                <a:cs typeface="American Typewriter"/>
                <a:sym typeface="American Typewriter"/>
              </a:defRPr>
            </a:pPr>
            <a:endParaRPr/>
          </a:p>
          <a:p>
            <a:pPr algn="l">
              <a:defRPr sz="3000">
                <a:solidFill>
                  <a:srgbClr val="941100"/>
                </a:solidFill>
                <a:latin typeface="American Typewriter"/>
                <a:ea typeface="American Typewriter"/>
                <a:cs typeface="American Typewriter"/>
                <a:sym typeface="American Typewriter"/>
              </a:defRPr>
            </a:pPr>
            <a:r>
              <a:t>4- </a:t>
            </a:r>
            <a:r>
              <a:rPr>
                <a:solidFill>
                  <a:srgbClr val="000000"/>
                </a:solidFill>
              </a:rPr>
              <a:t>Dimethylfumarate</a:t>
            </a:r>
          </a:p>
          <a:p>
            <a:pPr algn="l">
              <a:defRPr sz="3000">
                <a:latin typeface="American Typewriter"/>
                <a:ea typeface="American Typewriter"/>
                <a:cs typeface="American Typewriter"/>
                <a:sym typeface="American Typewriter"/>
              </a:defRPr>
            </a:pPr>
            <a:r>
              <a:t>affect cellular to oxidative  stress</a:t>
            </a:r>
          </a:p>
        </p:txBody>
      </p:sp>
      <p:pic>
        <p:nvPicPr>
          <p:cNvPr id="4" name="image2.jpeg"/>
          <p:cNvPicPr>
            <a:picLocks noChangeAspect="1"/>
          </p:cNvPicPr>
          <p:nvPr/>
        </p:nvPicPr>
        <p:blipFill>
          <a:blip r:embed="rId2">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image38.png" descr="image38.png"/>
          <p:cNvPicPr>
            <a:picLocks noChangeAspect="1"/>
          </p:cNvPicPr>
          <p:nvPr/>
        </p:nvPicPr>
        <p:blipFill>
          <a:blip r:embed="rId2">
            <a:extLst/>
          </a:blip>
          <a:stretch>
            <a:fillRect/>
          </a:stretch>
        </p:blipFill>
        <p:spPr>
          <a:xfrm>
            <a:off x="2732086" y="4461600"/>
            <a:ext cx="7918123" cy="5292000"/>
          </a:xfrm>
          <a:prstGeom prst="rect">
            <a:avLst/>
          </a:prstGeom>
          <a:ln w="12700">
            <a:miter lim="400000"/>
          </a:ln>
        </p:spPr>
      </p:pic>
      <p:sp>
        <p:nvSpPr>
          <p:cNvPr id="263" name="Disease-modifying therapies"/>
          <p:cNvSpPr txBox="1"/>
          <p:nvPr/>
        </p:nvSpPr>
        <p:spPr>
          <a:xfrm>
            <a:off x="2732086" y="400050"/>
            <a:ext cx="5286376"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941100"/>
                </a:solidFill>
                <a:latin typeface="American Typewriter"/>
                <a:ea typeface="American Typewriter"/>
                <a:cs typeface="American Typewriter"/>
                <a:sym typeface="American Typewriter"/>
              </a:defRPr>
            </a:lvl1pPr>
          </a:lstStyle>
          <a:p>
            <a:r>
              <a:t>Disease-modifying therapies</a:t>
            </a:r>
          </a:p>
        </p:txBody>
      </p:sp>
      <p:sp>
        <p:nvSpPr>
          <p:cNvPr id="264" name="5- Natalizumab: monoclonal Ab…"/>
          <p:cNvSpPr txBox="1"/>
          <p:nvPr/>
        </p:nvSpPr>
        <p:spPr>
          <a:xfrm>
            <a:off x="1136319" y="1028700"/>
            <a:ext cx="7972095" cy="321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a:latin typeface="American Typewriter"/>
                <a:ea typeface="American Typewriter"/>
                <a:cs typeface="American Typewriter"/>
                <a:sym typeface="American Typewriter"/>
              </a:defRPr>
            </a:pPr>
            <a:r>
              <a:t>5- </a:t>
            </a:r>
            <a:r>
              <a:rPr>
                <a:solidFill>
                  <a:srgbClr val="887F92"/>
                </a:solidFill>
              </a:rPr>
              <a:t>Natalizumab</a:t>
            </a:r>
            <a:r>
              <a:t>: monoclonal Ab</a:t>
            </a:r>
          </a:p>
          <a:p>
            <a:pPr algn="l">
              <a:defRPr sz="3000">
                <a:latin typeface="American Typewriter"/>
                <a:ea typeface="American Typewriter"/>
                <a:cs typeface="American Typewriter"/>
                <a:sym typeface="American Typewriter"/>
              </a:defRPr>
            </a:pPr>
            <a:r>
              <a:t>6- </a:t>
            </a:r>
            <a:r>
              <a:rPr>
                <a:solidFill>
                  <a:srgbClr val="941100"/>
                </a:solidFill>
              </a:rPr>
              <a:t>Mitoxantrone:</a:t>
            </a:r>
            <a:r>
              <a:t> cytotoxic agent</a:t>
            </a:r>
          </a:p>
          <a:p>
            <a:pPr algn="l">
              <a:defRPr sz="3000">
                <a:latin typeface="American Typewriter"/>
                <a:ea typeface="American Typewriter"/>
                <a:cs typeface="American Typewriter"/>
                <a:sym typeface="American Typewriter"/>
              </a:defRPr>
            </a:pPr>
            <a:endParaRPr/>
          </a:p>
          <a:p>
            <a:pPr algn="l">
              <a:defRPr sz="3000">
                <a:latin typeface="American Typewriter"/>
                <a:ea typeface="American Typewriter"/>
                <a:cs typeface="American Typewriter"/>
                <a:sym typeface="American Typewriter"/>
              </a:defRPr>
            </a:pPr>
            <a:endParaRPr/>
          </a:p>
          <a:p>
            <a:pPr algn="l">
              <a:defRPr sz="3000">
                <a:latin typeface="American Typewriter"/>
                <a:ea typeface="American Typewriter"/>
                <a:cs typeface="American Typewriter"/>
                <a:sym typeface="American Typewriter"/>
              </a:defRPr>
            </a:pPr>
            <a:r>
              <a:t>B-Symptomatic treatment:</a:t>
            </a:r>
          </a:p>
          <a:p>
            <a:pPr algn="l">
              <a:defRPr sz="3000">
                <a:solidFill>
                  <a:srgbClr val="942424"/>
                </a:solidFill>
                <a:latin typeface="American Typewriter"/>
                <a:ea typeface="American Typewriter"/>
                <a:cs typeface="American Typewriter"/>
                <a:sym typeface="American Typewriter"/>
              </a:defRPr>
            </a:pPr>
            <a:r>
              <a:t>Dalfampridine</a:t>
            </a:r>
            <a:r>
              <a:rPr>
                <a:solidFill>
                  <a:srgbClr val="000000"/>
                </a:solidFill>
              </a:rPr>
              <a:t>, oral K+ chan. blocker, reduce spasticity</a:t>
            </a:r>
          </a:p>
        </p:txBody>
      </p:sp>
      <p:pic>
        <p:nvPicPr>
          <p:cNvPr id="5" name="image2.jpeg"/>
          <p:cNvPicPr>
            <a:picLocks noChangeAspect="1"/>
          </p:cNvPicPr>
          <p:nvPr/>
        </p:nvPicPr>
        <p:blipFill>
          <a:blip r:embed="rId3">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70" y="163146"/>
            <a:ext cx="11099800" cy="1278792"/>
          </a:xfrm>
        </p:spPr>
        <p:txBody>
          <a:bodyPr>
            <a:normAutofit fontScale="90000"/>
          </a:bodyPr>
          <a:lstStyle/>
          <a:p>
            <a:r>
              <a:rPr lang="en-US" dirty="0" smtClean="0">
                <a:solidFill>
                  <a:srgbClr val="C00000"/>
                </a:solidFill>
                <a:latin typeface="Times New Roman" charset="0"/>
                <a:ea typeface="Times New Roman" charset="0"/>
                <a:cs typeface="Times New Roman" charset="0"/>
              </a:rPr>
              <a:t>Quiz</a:t>
            </a:r>
            <a:endParaRPr lang="en-US" dirty="0">
              <a:solidFill>
                <a:srgbClr val="C00000"/>
              </a:solidFill>
              <a:latin typeface="Times New Roman" charset="0"/>
              <a:ea typeface="Times New Roman" charset="0"/>
              <a:cs typeface="Times New Roman" charset="0"/>
            </a:endParaRPr>
          </a:p>
        </p:txBody>
      </p:sp>
      <p:sp>
        <p:nvSpPr>
          <p:cNvPr id="3" name="Text Placeholder 2"/>
          <p:cNvSpPr>
            <a:spLocks noGrp="1"/>
          </p:cNvSpPr>
          <p:nvPr>
            <p:ph type="body" idx="1"/>
          </p:nvPr>
        </p:nvSpPr>
        <p:spPr>
          <a:xfrm>
            <a:off x="931985" y="1494692"/>
            <a:ext cx="12072815" cy="10666046"/>
          </a:xfrm>
        </p:spPr>
        <p:txBody>
          <a:bodyPr>
            <a:normAutofit/>
          </a:bodyPr>
          <a:lstStyle/>
          <a:p>
            <a:pPr marL="0" indent="0">
              <a:buNone/>
            </a:pPr>
            <a:r>
              <a:rPr lang="en-US" dirty="0" smtClean="0"/>
              <a:t>1- </a:t>
            </a:r>
            <a:r>
              <a:rPr lang="en-US" dirty="0" smtClean="0">
                <a:latin typeface="Times New Roman" charset="0"/>
                <a:ea typeface="Times New Roman" charset="0"/>
                <a:cs typeface="Times New Roman" charset="0"/>
              </a:rPr>
              <a:t>Strategies for Controlling/ reducing fluctuation in response of L-dopa.</a:t>
            </a:r>
          </a:p>
          <a:p>
            <a:pPr marL="0" indent="0">
              <a:buNone/>
            </a:pPr>
            <a:r>
              <a:rPr lang="en-US" dirty="0" smtClean="0">
                <a:latin typeface="Times New Roman" charset="0"/>
                <a:ea typeface="Times New Roman" charset="0"/>
                <a:cs typeface="Times New Roman" charset="0"/>
              </a:rPr>
              <a:t>2- Is it possible to use metoclopramide to treat nausea &amp; vomiting produced by </a:t>
            </a:r>
            <a:r>
              <a:rPr lang="en-US" dirty="0" err="1" smtClean="0">
                <a:latin typeface="Times New Roman" charset="0"/>
                <a:ea typeface="Times New Roman" charset="0"/>
                <a:cs typeface="Times New Roman" charset="0"/>
              </a:rPr>
              <a:t>l-dopa</a:t>
            </a:r>
            <a:r>
              <a:rPr lang="en-US" dirty="0" smtClean="0">
                <a:latin typeface="Times New Roman" charset="0"/>
                <a:ea typeface="Times New Roman" charset="0"/>
                <a:cs typeface="Times New Roman" charset="0"/>
              </a:rPr>
              <a:t>?</a:t>
            </a:r>
          </a:p>
          <a:p>
            <a:pPr marL="0" indent="0">
              <a:buNone/>
            </a:pPr>
            <a:r>
              <a:rPr lang="en-US" dirty="0" smtClean="0">
                <a:latin typeface="Times New Roman" charset="0"/>
                <a:ea typeface="Times New Roman" charset="0"/>
                <a:cs typeface="Times New Roman" charset="0"/>
              </a:rPr>
              <a:t>3- Which type of receptors are involved in controlling motor effects of </a:t>
            </a:r>
            <a:r>
              <a:rPr lang="en-US" dirty="0" err="1" smtClean="0">
                <a:latin typeface="Times New Roman" charset="0"/>
                <a:ea typeface="Times New Roman" charset="0"/>
                <a:cs typeface="Times New Roman" charset="0"/>
              </a:rPr>
              <a:t>l-dopa</a:t>
            </a:r>
            <a:r>
              <a:rPr lang="en-US" dirty="0" smtClean="0">
                <a:latin typeface="Times New Roman" charset="0"/>
                <a:ea typeface="Times New Roman" charset="0"/>
                <a:cs typeface="Times New Roman" charset="0"/>
              </a:rPr>
              <a:t>? </a:t>
            </a:r>
          </a:p>
          <a:p>
            <a:pPr marL="0" indent="0">
              <a:buNone/>
            </a:pPr>
            <a:r>
              <a:rPr lang="en-US" dirty="0" smtClean="0">
                <a:latin typeface="Times New Roman" charset="0"/>
                <a:ea typeface="Times New Roman" charset="0"/>
                <a:cs typeface="Times New Roman" charset="0"/>
              </a:rPr>
              <a:t>4- Which would you prefer </a:t>
            </a:r>
            <a:r>
              <a:rPr lang="en-US" dirty="0">
                <a:latin typeface="Times New Roman" charset="0"/>
                <a:ea typeface="Times New Roman" charset="0"/>
                <a:cs typeface="Times New Roman" charset="0"/>
              </a:rPr>
              <a:t>in the treatment of the drug-induced form of parkinsonism</a:t>
            </a:r>
            <a:r>
              <a:rPr lang="en-US" dirty="0" smtClean="0">
                <a:latin typeface="Times New Roman" charset="0"/>
                <a:ea typeface="Times New Roman" charset="0"/>
                <a:cs typeface="Times New Roman" charset="0"/>
              </a:rPr>
              <a:t>:</a:t>
            </a:r>
          </a:p>
          <a:p>
            <a:pPr marL="0" indent="0">
              <a:buNone/>
            </a:pPr>
            <a:r>
              <a:rPr lang="en-US" dirty="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Levodopa     -Bromocriptine      -</a:t>
            </a:r>
            <a:r>
              <a:rPr lang="en-US" dirty="0" err="1" smtClean="0">
                <a:latin typeface="Times New Roman" charset="0"/>
                <a:ea typeface="Times New Roman" charset="0"/>
                <a:cs typeface="Times New Roman" charset="0"/>
              </a:rPr>
              <a:t>Benztropine</a:t>
            </a:r>
            <a:r>
              <a:rPr lang="en-US" dirty="0" smtClean="0">
                <a:latin typeface="Times New Roman" charset="0"/>
                <a:ea typeface="Times New Roman" charset="0"/>
                <a:cs typeface="Times New Roman" charset="0"/>
              </a:rPr>
              <a:t>    -Dopamine</a:t>
            </a:r>
            <a:endParaRPr lang="en-US" dirty="0">
              <a:latin typeface="Times New Roman" charset="0"/>
              <a:ea typeface="Times New Roman" charset="0"/>
              <a:cs typeface="Times New Roman" charset="0"/>
            </a:endParaRPr>
          </a:p>
          <a:p>
            <a:pPr marL="0" indent="0">
              <a:buNone/>
            </a:pPr>
            <a:endParaRPr lang="en-US" dirty="0" smtClean="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251829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7.png" descr="image7.png"/>
          <p:cNvPicPr>
            <a:picLocks noChangeAspect="1"/>
          </p:cNvPicPr>
          <p:nvPr/>
        </p:nvPicPr>
        <p:blipFill>
          <a:blip r:embed="rId2">
            <a:extLst/>
          </a:blip>
          <a:stretch>
            <a:fillRect/>
          </a:stretch>
        </p:blipFill>
        <p:spPr>
          <a:xfrm>
            <a:off x="0" y="2487246"/>
            <a:ext cx="12409312" cy="5004000"/>
          </a:xfrm>
          <a:prstGeom prst="rect">
            <a:avLst/>
          </a:prstGeom>
          <a:ln w="12700">
            <a:miter lim="400000"/>
          </a:ln>
        </p:spPr>
      </p:pic>
      <p:pic>
        <p:nvPicPr>
          <p:cNvPr id="3" name="image2.jpeg"/>
          <p:cNvPicPr>
            <a:picLocks noChangeAspect="1"/>
          </p:cNvPicPr>
          <p:nvPr/>
        </p:nvPicPr>
        <p:blipFill>
          <a:blip r:embed="rId3">
            <a:extLst/>
          </a:blip>
          <a:stretch>
            <a:fillRect/>
          </a:stretch>
        </p:blipFill>
        <p:spPr>
          <a:xfrm>
            <a:off x="11808489" y="0"/>
            <a:ext cx="1188001" cy="11880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Efferent neurons in ANS"/>
          <p:cNvSpPr txBox="1">
            <a:spLocks noGrp="1"/>
          </p:cNvSpPr>
          <p:nvPr>
            <p:ph type="title"/>
          </p:nvPr>
        </p:nvSpPr>
        <p:spPr>
          <a:xfrm>
            <a:off x="4597400" y="3022600"/>
            <a:ext cx="10464800" cy="3302000"/>
          </a:xfrm>
          <a:prstGeom prst="rect">
            <a:avLst/>
          </a:prstGeom>
        </p:spPr>
        <p:txBody>
          <a:bodyPr/>
          <a:lstStyle>
            <a:lvl1pPr>
              <a:defRPr sz="3500">
                <a:latin typeface="American Typewriter"/>
                <a:ea typeface="American Typewriter"/>
                <a:cs typeface="American Typewriter"/>
                <a:sym typeface="American Typewriter"/>
              </a:defRPr>
            </a:lvl1pPr>
          </a:lstStyle>
          <a:p>
            <a:r>
              <a:t>Efferent neurons in ANS</a:t>
            </a:r>
          </a:p>
        </p:txBody>
      </p:sp>
      <p:pic>
        <p:nvPicPr>
          <p:cNvPr id="138" name="image8.png" descr="image8.png"/>
          <p:cNvPicPr>
            <a:picLocks noChangeAspect="1"/>
          </p:cNvPicPr>
          <p:nvPr/>
        </p:nvPicPr>
        <p:blipFill>
          <a:blip r:embed="rId2">
            <a:extLst/>
          </a:blip>
          <a:stretch>
            <a:fillRect/>
          </a:stretch>
        </p:blipFill>
        <p:spPr>
          <a:xfrm>
            <a:off x="3244850" y="863600"/>
            <a:ext cx="3949700" cy="8026400"/>
          </a:xfrm>
          <a:prstGeom prst="rect">
            <a:avLst/>
          </a:prstGeom>
          <a:ln w="12700">
            <a:miter lim="400000"/>
          </a:ln>
        </p:spPr>
      </p:pic>
      <p:pic>
        <p:nvPicPr>
          <p:cNvPr id="4" name="image2.jpeg"/>
          <p:cNvPicPr>
            <a:picLocks noChangeAspect="1"/>
          </p:cNvPicPr>
          <p:nvPr/>
        </p:nvPicPr>
        <p:blipFill>
          <a:blip r:embed="rId3">
            <a:extLst/>
          </a:blip>
          <a:stretch>
            <a:fillRect/>
          </a:stretch>
        </p:blipFill>
        <p:spPr>
          <a:xfrm>
            <a:off x="11808489" y="0"/>
            <a:ext cx="1188001" cy="11880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p:cNvSpPr txBox="1">
            <a:spLocks noGrp="1"/>
          </p:cNvSpPr>
          <p:nvPr>
            <p:ph type="ctrTitle"/>
          </p:nvPr>
        </p:nvSpPr>
        <p:spPr>
          <a:prstGeom prst="rect">
            <a:avLst/>
          </a:prstGeom>
        </p:spPr>
        <p:txBody>
          <a:bodyPr/>
          <a:lstStyle/>
          <a:p>
            <a:endParaRPr/>
          </a:p>
        </p:txBody>
      </p:sp>
      <p:sp>
        <p:nvSpPr>
          <p:cNvPr id="143" name="Body"/>
          <p:cNvSpPr txBox="1">
            <a:spLocks noGrp="1"/>
          </p:cNvSpPr>
          <p:nvPr>
            <p:ph type="subTitle" sz="quarter" idx="1"/>
          </p:nvPr>
        </p:nvSpPr>
        <p:spPr>
          <a:prstGeom prst="rect">
            <a:avLst/>
          </a:prstGeom>
        </p:spPr>
        <p:txBody>
          <a:bodyPr/>
          <a:lstStyle/>
          <a:p>
            <a:endParaRPr/>
          </a:p>
        </p:txBody>
      </p:sp>
      <p:grpSp>
        <p:nvGrpSpPr>
          <p:cNvPr id="146" name="Group"/>
          <p:cNvGrpSpPr/>
          <p:nvPr/>
        </p:nvGrpSpPr>
        <p:grpSpPr>
          <a:xfrm>
            <a:off x="527050" y="3388659"/>
            <a:ext cx="5598242" cy="5064835"/>
            <a:chOff x="0" y="0"/>
            <a:chExt cx="5598241" cy="5064833"/>
          </a:xfrm>
        </p:grpSpPr>
        <p:pic>
          <p:nvPicPr>
            <p:cNvPr id="144" name="image10.png" descr="image10.png"/>
            <p:cNvPicPr>
              <a:picLocks noChangeAspect="1"/>
            </p:cNvPicPr>
            <p:nvPr/>
          </p:nvPicPr>
          <p:blipFill>
            <a:blip r:embed="rId2">
              <a:extLst/>
            </a:blip>
            <a:stretch>
              <a:fillRect/>
            </a:stretch>
          </p:blipFill>
          <p:spPr>
            <a:xfrm>
              <a:off x="127000" y="88900"/>
              <a:ext cx="5344242" cy="4734634"/>
            </a:xfrm>
            <a:prstGeom prst="rect">
              <a:avLst/>
            </a:prstGeom>
            <a:ln w="12700" cap="flat">
              <a:noFill/>
              <a:miter lim="400000"/>
            </a:ln>
            <a:effectLst/>
          </p:spPr>
        </p:pic>
        <p:pic>
          <p:nvPicPr>
            <p:cNvPr id="145" name="image11.png" descr="image11.png"/>
            <p:cNvPicPr>
              <a:picLocks noChangeAspect="1"/>
            </p:cNvPicPr>
            <p:nvPr/>
          </p:nvPicPr>
          <p:blipFill>
            <a:blip r:embed="rId3">
              <a:extLst/>
            </a:blip>
            <a:stretch>
              <a:fillRect/>
            </a:stretch>
          </p:blipFill>
          <p:spPr>
            <a:xfrm>
              <a:off x="0" y="0"/>
              <a:ext cx="5598242" cy="5064834"/>
            </a:xfrm>
            <a:prstGeom prst="rect">
              <a:avLst/>
            </a:prstGeom>
            <a:ln w="12700" cap="flat">
              <a:noFill/>
              <a:miter lim="400000"/>
            </a:ln>
            <a:effectLst/>
          </p:spPr>
        </p:pic>
      </p:grpSp>
      <p:grpSp>
        <p:nvGrpSpPr>
          <p:cNvPr id="149" name="Group"/>
          <p:cNvGrpSpPr/>
          <p:nvPr/>
        </p:nvGrpSpPr>
        <p:grpSpPr>
          <a:xfrm>
            <a:off x="6320697" y="2874599"/>
            <a:ext cx="5465116" cy="6599514"/>
            <a:chOff x="0" y="-1"/>
            <a:chExt cx="5465115" cy="6599512"/>
          </a:xfrm>
        </p:grpSpPr>
        <p:pic>
          <p:nvPicPr>
            <p:cNvPr id="147" name="image12.png" descr="image12.png"/>
            <p:cNvPicPr>
              <a:picLocks noChangeAspect="1"/>
            </p:cNvPicPr>
            <p:nvPr/>
          </p:nvPicPr>
          <p:blipFill>
            <a:blip r:embed="rId4">
              <a:extLst/>
            </a:blip>
            <a:stretch>
              <a:fillRect/>
            </a:stretch>
          </p:blipFill>
          <p:spPr>
            <a:xfrm>
              <a:off x="127000" y="88899"/>
              <a:ext cx="5211115" cy="6269313"/>
            </a:xfrm>
            <a:prstGeom prst="rect">
              <a:avLst/>
            </a:prstGeom>
            <a:ln w="12700" cap="flat">
              <a:noFill/>
              <a:miter lim="400000"/>
            </a:ln>
            <a:effectLst/>
          </p:spPr>
        </p:pic>
        <p:pic>
          <p:nvPicPr>
            <p:cNvPr id="148" name="image13.png" descr="image13.png"/>
            <p:cNvPicPr>
              <a:picLocks noChangeAspect="1"/>
            </p:cNvPicPr>
            <p:nvPr/>
          </p:nvPicPr>
          <p:blipFill>
            <a:blip r:embed="rId5">
              <a:extLst/>
            </a:blip>
            <a:stretch>
              <a:fillRect/>
            </a:stretch>
          </p:blipFill>
          <p:spPr>
            <a:xfrm>
              <a:off x="-1" y="-2"/>
              <a:ext cx="5465117" cy="6599514"/>
            </a:xfrm>
            <a:prstGeom prst="rect">
              <a:avLst/>
            </a:prstGeom>
            <a:ln w="12700" cap="flat">
              <a:noFill/>
              <a:miter lim="400000"/>
            </a:ln>
            <a:effectLst/>
          </p:spPr>
        </p:pic>
      </p:grpSp>
      <p:pic>
        <p:nvPicPr>
          <p:cNvPr id="10" name="image2.jpeg"/>
          <p:cNvPicPr>
            <a:picLocks noChangeAspect="1"/>
          </p:cNvPicPr>
          <p:nvPr/>
        </p:nvPicPr>
        <p:blipFill>
          <a:blip r:embed="rId6">
            <a:extLst/>
          </a:blip>
          <a:stretch>
            <a:fillRect/>
          </a:stretch>
        </p:blipFill>
        <p:spPr>
          <a:xfrm>
            <a:off x="11808489" y="0"/>
            <a:ext cx="1188001" cy="11880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p:cNvSpPr txBox="1">
            <a:spLocks noGrp="1"/>
          </p:cNvSpPr>
          <p:nvPr>
            <p:ph type="title"/>
          </p:nvPr>
        </p:nvSpPr>
        <p:spPr>
          <a:prstGeom prst="rect">
            <a:avLst/>
          </a:prstGeom>
        </p:spPr>
        <p:txBody>
          <a:bodyPr/>
          <a:lstStyle/>
          <a:p>
            <a:endParaRPr/>
          </a:p>
        </p:txBody>
      </p:sp>
      <p:grpSp>
        <p:nvGrpSpPr>
          <p:cNvPr id="154" name="Group"/>
          <p:cNvGrpSpPr/>
          <p:nvPr/>
        </p:nvGrpSpPr>
        <p:grpSpPr>
          <a:xfrm>
            <a:off x="513838" y="985925"/>
            <a:ext cx="5518294" cy="8619951"/>
            <a:chOff x="0" y="0"/>
            <a:chExt cx="5518293" cy="8619949"/>
          </a:xfrm>
        </p:grpSpPr>
        <p:pic>
          <p:nvPicPr>
            <p:cNvPr id="152" name="image14.png" descr="image14.png"/>
            <p:cNvPicPr>
              <a:picLocks noChangeAspect="1"/>
            </p:cNvPicPr>
            <p:nvPr/>
          </p:nvPicPr>
          <p:blipFill>
            <a:blip r:embed="rId2">
              <a:extLst/>
            </a:blip>
            <a:stretch>
              <a:fillRect/>
            </a:stretch>
          </p:blipFill>
          <p:spPr>
            <a:xfrm>
              <a:off x="126999" y="88900"/>
              <a:ext cx="5264294" cy="8289750"/>
            </a:xfrm>
            <a:prstGeom prst="rect">
              <a:avLst/>
            </a:prstGeom>
            <a:ln w="12700" cap="flat">
              <a:noFill/>
              <a:miter lim="400000"/>
            </a:ln>
            <a:effectLst/>
          </p:spPr>
        </p:pic>
        <p:pic>
          <p:nvPicPr>
            <p:cNvPr id="153" name="image15.png" descr="image15.png"/>
            <p:cNvPicPr>
              <a:picLocks noChangeAspect="1"/>
            </p:cNvPicPr>
            <p:nvPr/>
          </p:nvPicPr>
          <p:blipFill>
            <a:blip r:embed="rId3">
              <a:extLst/>
            </a:blip>
            <a:stretch>
              <a:fillRect/>
            </a:stretch>
          </p:blipFill>
          <p:spPr>
            <a:xfrm>
              <a:off x="-1" y="-1"/>
              <a:ext cx="5518294" cy="8619951"/>
            </a:xfrm>
            <a:prstGeom prst="rect">
              <a:avLst/>
            </a:prstGeom>
            <a:ln w="12700" cap="flat">
              <a:noFill/>
              <a:miter lim="400000"/>
            </a:ln>
            <a:effectLst/>
          </p:spPr>
        </p:pic>
      </p:grpSp>
      <p:grpSp>
        <p:nvGrpSpPr>
          <p:cNvPr id="157" name="Group"/>
          <p:cNvGrpSpPr/>
          <p:nvPr/>
        </p:nvGrpSpPr>
        <p:grpSpPr>
          <a:xfrm>
            <a:off x="6172399" y="1006097"/>
            <a:ext cx="5518294" cy="8579607"/>
            <a:chOff x="0" y="0"/>
            <a:chExt cx="5518293" cy="8579606"/>
          </a:xfrm>
        </p:grpSpPr>
        <p:pic>
          <p:nvPicPr>
            <p:cNvPr id="155" name="image16.png" descr="image16.png"/>
            <p:cNvPicPr>
              <a:picLocks noChangeAspect="1"/>
            </p:cNvPicPr>
            <p:nvPr/>
          </p:nvPicPr>
          <p:blipFill>
            <a:blip r:embed="rId4">
              <a:extLst/>
            </a:blip>
            <a:stretch>
              <a:fillRect/>
            </a:stretch>
          </p:blipFill>
          <p:spPr>
            <a:xfrm>
              <a:off x="126999" y="88900"/>
              <a:ext cx="5264294" cy="8249407"/>
            </a:xfrm>
            <a:prstGeom prst="rect">
              <a:avLst/>
            </a:prstGeom>
            <a:ln w="12700" cap="flat">
              <a:noFill/>
              <a:miter lim="400000"/>
            </a:ln>
            <a:effectLst/>
          </p:spPr>
        </p:pic>
        <p:pic>
          <p:nvPicPr>
            <p:cNvPr id="156" name="image17.png" descr="image17.png"/>
            <p:cNvPicPr>
              <a:picLocks noChangeAspect="1"/>
            </p:cNvPicPr>
            <p:nvPr/>
          </p:nvPicPr>
          <p:blipFill>
            <a:blip r:embed="rId5">
              <a:extLst/>
            </a:blip>
            <a:stretch>
              <a:fillRect/>
            </a:stretch>
          </p:blipFill>
          <p:spPr>
            <a:xfrm>
              <a:off x="-1" y="0"/>
              <a:ext cx="5518294" cy="8579607"/>
            </a:xfrm>
            <a:prstGeom prst="rect">
              <a:avLst/>
            </a:prstGeom>
            <a:ln w="12700" cap="flat">
              <a:noFill/>
              <a:miter lim="400000"/>
            </a:ln>
            <a:effectLst/>
          </p:spPr>
        </p:pic>
      </p:grpSp>
      <p:pic>
        <p:nvPicPr>
          <p:cNvPr id="9" name="image2.jpeg"/>
          <p:cNvPicPr>
            <a:picLocks noChangeAspect="1"/>
          </p:cNvPicPr>
          <p:nvPr/>
        </p:nvPicPr>
        <p:blipFill>
          <a:blip r:embed="rId6">
            <a:extLst/>
          </a:blip>
          <a:stretch>
            <a:fillRect/>
          </a:stretch>
        </p:blipFill>
        <p:spPr>
          <a:xfrm>
            <a:off x="11808489" y="0"/>
            <a:ext cx="1080001" cy="1080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Neurodegenerative Diseases"/>
          <p:cNvSpPr txBox="1">
            <a:spLocks noGrp="1"/>
          </p:cNvSpPr>
          <p:nvPr>
            <p:ph type="title"/>
          </p:nvPr>
        </p:nvSpPr>
        <p:spPr>
          <a:xfrm>
            <a:off x="787399" y="0"/>
            <a:ext cx="11099800" cy="2159000"/>
          </a:xfrm>
          <a:prstGeom prst="rect">
            <a:avLst/>
          </a:prstGeom>
        </p:spPr>
        <p:txBody>
          <a:bodyPr>
            <a:normAutofit fontScale="90000"/>
          </a:bodyPr>
          <a:lstStyle>
            <a:lvl1pPr defTabSz="508254">
              <a:defRPr sz="6900">
                <a:solidFill>
                  <a:srgbClr val="941100"/>
                </a:solidFill>
                <a:latin typeface="American Typewriter"/>
                <a:ea typeface="American Typewriter"/>
                <a:cs typeface="American Typewriter"/>
                <a:sym typeface="American Typewriter"/>
              </a:defRPr>
            </a:lvl1pPr>
          </a:lstStyle>
          <a:p>
            <a:r>
              <a:rPr dirty="0"/>
              <a:t>Neurodegenerative Diseases</a:t>
            </a:r>
          </a:p>
        </p:txBody>
      </p:sp>
      <p:sp>
        <p:nvSpPr>
          <p:cNvPr id="160" name="Parkinson’s Disease…"/>
          <p:cNvSpPr txBox="1">
            <a:spLocks noGrp="1"/>
          </p:cNvSpPr>
          <p:nvPr>
            <p:ph type="body" idx="4294967295"/>
          </p:nvPr>
        </p:nvSpPr>
        <p:spPr>
          <a:xfrm>
            <a:off x="382952" y="2325566"/>
            <a:ext cx="12217401" cy="6668690"/>
          </a:xfrm>
          <a:prstGeom prst="rect">
            <a:avLst/>
          </a:prstGeom>
        </p:spPr>
        <p:txBody>
          <a:bodyPr/>
          <a:lstStyle/>
          <a:p>
            <a:pPr marL="417830" indent="-417830" defTabSz="549148">
              <a:spcBef>
                <a:spcPts val="3900"/>
              </a:spcBef>
              <a:buClr>
                <a:srgbClr val="941751"/>
              </a:buClr>
              <a:buFont typeface="American Typewriter"/>
              <a:buChar char="✦"/>
              <a:defRPr sz="3300">
                <a:solidFill>
                  <a:srgbClr val="941100"/>
                </a:solidFill>
                <a:latin typeface="American Typewriter"/>
                <a:ea typeface="American Typewriter"/>
                <a:cs typeface="American Typewriter"/>
                <a:sym typeface="American Typewriter"/>
              </a:defRPr>
            </a:pPr>
            <a:r>
              <a:rPr dirty="0"/>
              <a:t>Parkinson’s Disease</a:t>
            </a:r>
          </a:p>
          <a:p>
            <a:pPr marL="417830" indent="-417830" defTabSz="549148">
              <a:spcBef>
                <a:spcPts val="3900"/>
              </a:spcBef>
              <a:buClr>
                <a:srgbClr val="941751"/>
              </a:buClr>
              <a:buFont typeface="American Typewriter"/>
              <a:buChar char="✦"/>
              <a:defRPr sz="3300">
                <a:solidFill>
                  <a:srgbClr val="941100"/>
                </a:solidFill>
                <a:latin typeface="American Typewriter"/>
                <a:ea typeface="American Typewriter"/>
                <a:cs typeface="American Typewriter"/>
                <a:sym typeface="American Typewriter"/>
              </a:defRPr>
            </a:pPr>
            <a:r>
              <a:rPr dirty="0"/>
              <a:t>Multiple Sclerosis</a:t>
            </a:r>
          </a:p>
          <a:p>
            <a:pPr marL="417830" indent="-417830" defTabSz="549148">
              <a:spcBef>
                <a:spcPts val="3900"/>
              </a:spcBef>
              <a:buClr>
                <a:srgbClr val="941751"/>
              </a:buClr>
              <a:buFont typeface="American Typewriter"/>
              <a:buChar char="✦"/>
              <a:defRPr sz="3300">
                <a:solidFill>
                  <a:srgbClr val="941100"/>
                </a:solidFill>
                <a:latin typeface="American Typewriter"/>
                <a:ea typeface="American Typewriter"/>
                <a:cs typeface="American Typewriter"/>
                <a:sym typeface="American Typewriter"/>
              </a:defRPr>
            </a:pPr>
            <a:r>
              <a:rPr dirty="0"/>
              <a:t>Alzheimer’s Disease</a:t>
            </a:r>
          </a:p>
          <a:p>
            <a:pPr marL="417830" indent="-417830" defTabSz="549148">
              <a:spcBef>
                <a:spcPts val="3900"/>
              </a:spcBef>
              <a:buClr>
                <a:srgbClr val="941751"/>
              </a:buClr>
              <a:buFont typeface="American Typewriter"/>
              <a:buChar char="✦"/>
              <a:defRPr sz="3300">
                <a:solidFill>
                  <a:srgbClr val="941100"/>
                </a:solidFill>
                <a:latin typeface="American Typewriter"/>
                <a:ea typeface="American Typewriter"/>
                <a:cs typeface="American Typewriter"/>
                <a:sym typeface="American Typewriter"/>
              </a:defRPr>
            </a:pPr>
            <a:r>
              <a:rPr dirty="0"/>
              <a:t>Amyotrophic Lateral Sclerosis</a:t>
            </a:r>
          </a:p>
          <a:p>
            <a:pPr marL="417830" indent="-417830" defTabSz="549148">
              <a:spcBef>
                <a:spcPts val="3900"/>
              </a:spcBef>
              <a:buClr>
                <a:srgbClr val="941751"/>
              </a:buClr>
              <a:buFont typeface="American Typewriter"/>
              <a:buChar char="✦"/>
              <a:defRPr sz="3300">
                <a:solidFill>
                  <a:srgbClr val="941100"/>
                </a:solidFill>
                <a:latin typeface="American Typewriter"/>
                <a:ea typeface="American Typewriter"/>
                <a:cs typeface="American Typewriter"/>
                <a:sym typeface="American Typewriter"/>
              </a:defRPr>
            </a:pPr>
            <a:r>
              <a:rPr dirty="0"/>
              <a:t>Progressive loss of selected neutrons in discrete brain areas                              disorders of movement, cognition or both</a:t>
            </a:r>
          </a:p>
        </p:txBody>
      </p:sp>
      <p:sp>
        <p:nvSpPr>
          <p:cNvPr id="161" name="Line"/>
          <p:cNvSpPr/>
          <p:nvPr/>
        </p:nvSpPr>
        <p:spPr>
          <a:xfrm>
            <a:off x="2614365" y="7694736"/>
            <a:ext cx="1997763" cy="0"/>
          </a:xfrm>
          <a:prstGeom prst="line">
            <a:avLst/>
          </a:prstGeom>
          <a:ln w="44450">
            <a:solidFill>
              <a:srgbClr val="941100"/>
            </a:solidFill>
            <a:miter lim="400000"/>
            <a:tailEnd type="triangle"/>
          </a:ln>
        </p:spPr>
        <p:txBody>
          <a:bodyPr lIns="45718" tIns="45718" rIns="45718" bIns="45718"/>
          <a:lstStyle/>
          <a:p>
            <a:endParaRPr/>
          </a:p>
        </p:txBody>
      </p:sp>
      <p:pic>
        <p:nvPicPr>
          <p:cNvPr id="5" name="image2.jpeg"/>
          <p:cNvPicPr>
            <a:picLocks noChangeAspect="1"/>
          </p:cNvPicPr>
          <p:nvPr/>
        </p:nvPicPr>
        <p:blipFill>
          <a:blip r:embed="rId2">
            <a:extLst/>
          </a:blip>
          <a:stretch>
            <a:fillRect/>
          </a:stretch>
        </p:blipFill>
        <p:spPr>
          <a:xfrm>
            <a:off x="11808489" y="0"/>
            <a:ext cx="1188001" cy="1188000"/>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2780</TotalTime>
  <Words>1254</Words>
  <Application>Microsoft Macintosh PowerPoint</Application>
  <PresentationFormat>Custom</PresentationFormat>
  <Paragraphs>191</Paragraphs>
  <Slides>43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American Typewriter</vt:lpstr>
      <vt:lpstr>Apple Color Emoji</vt:lpstr>
      <vt:lpstr>AppleMyungjo</vt:lpstr>
      <vt:lpstr>Helvetica</vt:lpstr>
      <vt:lpstr>Helvetica Light</vt:lpstr>
      <vt:lpstr>Helvetica Neue</vt:lpstr>
      <vt:lpstr>PT-Sans</vt:lpstr>
      <vt:lpstr>Times New Roman</vt:lpstr>
      <vt:lpstr>Wingdings</vt:lpstr>
      <vt:lpstr>Arial</vt:lpstr>
      <vt:lpstr>White</vt:lpstr>
      <vt:lpstr>Drugs Affecting the Central Nervous System</vt:lpstr>
      <vt:lpstr>PowerPoint Presentation</vt:lpstr>
      <vt:lpstr>PowerPoint Presentation</vt:lpstr>
      <vt:lpstr>PowerPoint Presentation</vt:lpstr>
      <vt:lpstr>PowerPoint Presentation</vt:lpstr>
      <vt:lpstr>Efferent neurons in ANS</vt:lpstr>
      <vt:lpstr>PowerPoint Presentation</vt:lpstr>
      <vt:lpstr>PowerPoint Presentation</vt:lpstr>
      <vt:lpstr>Neurodegenerative Diseases</vt:lpstr>
      <vt:lpstr>PowerPoint Presentation</vt:lpstr>
      <vt:lpstr>PowerPoint Presentation</vt:lpstr>
      <vt:lpstr>Parkinson’s Disease </vt:lpstr>
      <vt:lpstr>PowerPoint Presentation</vt:lpstr>
      <vt:lpstr>PowerPoint Presentation</vt:lpstr>
      <vt:lpstr>Etiology of Parkinson’s Disease</vt:lpstr>
      <vt:lpstr>PowerPoint Presentation</vt:lpstr>
      <vt:lpstr>PowerPoint Presentation</vt:lpstr>
      <vt:lpstr>Secondary Parkinsonism </vt:lpstr>
      <vt:lpstr>PowerPoint Presentation</vt:lpstr>
      <vt:lpstr>Drugs used in Parkinson’s Disease</vt:lpstr>
      <vt:lpstr>PowerPoint Presentation</vt:lpstr>
      <vt:lpstr>PowerPoint Presentation</vt:lpstr>
      <vt:lpstr>Drug-Drug Interactions</vt:lpstr>
      <vt:lpstr>2-Selegiline (Deprenyl)&amp; Rasagiline</vt:lpstr>
      <vt:lpstr>3- Catechol-O-methyltransferse inhibitors</vt:lpstr>
      <vt:lpstr>4- Dopamine Receptor Agonist</vt:lpstr>
      <vt:lpstr>PowerPoint Presentation</vt:lpstr>
      <vt:lpstr>Bromocriptine</vt:lpstr>
      <vt:lpstr>PowerPoint Presentation</vt:lpstr>
      <vt:lpstr>PowerPoint Presentation</vt:lpstr>
      <vt:lpstr>Side Effects of DA Agonists</vt:lpstr>
      <vt:lpstr>PowerPoint Presentation</vt:lpstr>
      <vt:lpstr>6- Antimuscarinic Agents</vt:lpstr>
      <vt:lpstr>PowerPoint Presentation</vt:lpstr>
      <vt:lpstr>Drugs used in Alzheimer’s disease</vt:lpstr>
      <vt:lpstr>PowerPoint Presentation</vt:lpstr>
      <vt:lpstr>How the Brain and Nerve Cells Change During Alzheimer's Disease      Medical illustration showing how the brain and nerve cells change during Alzheimer's </vt:lpstr>
      <vt:lpstr>PowerPoint Presentation</vt:lpstr>
      <vt:lpstr>PowerPoint Presentation</vt:lpstr>
      <vt:lpstr> Drugs Used in Multiple sclerosis</vt:lpstr>
      <vt:lpstr>PowerPoint Presentation</vt:lpstr>
      <vt:lpstr>PowerPoint Presentation</vt:lpstr>
      <vt:lpstr>Quiz</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Affecting the Central Nervous System</dc:title>
  <cp:lastModifiedBy>Inam Arif</cp:lastModifiedBy>
  <cp:revision>30</cp:revision>
  <dcterms:modified xsi:type="dcterms:W3CDTF">2018-10-06T21:36:00Z</dcterms:modified>
</cp:coreProperties>
</file>