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0" r:id="rId5"/>
    <p:sldId id="271" r:id="rId6"/>
    <p:sldId id="259" r:id="rId7"/>
    <p:sldId id="260" r:id="rId8"/>
    <p:sldId id="261" r:id="rId9"/>
    <p:sldId id="263" r:id="rId10"/>
    <p:sldId id="264" r:id="rId11"/>
    <p:sldId id="265" r:id="rId12"/>
    <p:sldId id="272" r:id="rId13"/>
    <p:sldId id="273" r:id="rId14"/>
    <p:sldId id="274" r:id="rId15"/>
    <p:sldId id="269" r:id="rId16"/>
    <p:sldId id="27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547"/>
  </p:normalViewPr>
  <p:slideViewPr>
    <p:cSldViewPr snapToGrid="0" snapToObjects="1">
      <p:cViewPr varScale="1">
        <p:scale>
          <a:sx n="52" d="100"/>
          <a:sy n="52" d="100"/>
        </p:scale>
        <p:origin x="8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mailto:isamalhaj@yahoo.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1616444" y="0"/>
            <a:ext cx="20828001" cy="1848580"/>
          </a:xfrm>
          <a:prstGeom prst="rect">
            <a:avLst/>
          </a:prstGeom>
        </p:spPr>
        <p:txBody>
          <a:bodyPr>
            <a:normAutofit fontScale="90000"/>
          </a:bodyPr>
          <a:lstStyle/>
          <a:p>
            <a:pPr>
              <a:defRPr sz="8000" i="1">
                <a:solidFill>
                  <a:srgbClr val="941100"/>
                </a:solidFill>
                <a:latin typeface="Georgia"/>
                <a:ea typeface="Georgia"/>
                <a:cs typeface="Georgia"/>
                <a:sym typeface="Georgia"/>
              </a:defRPr>
            </a:pPr>
            <a:r>
              <a:rPr dirty="0"/>
              <a:t>Antipsychotic Drugs</a:t>
            </a:r>
          </a:p>
          <a:p>
            <a:pPr>
              <a:defRPr sz="4000" i="1">
                <a:solidFill>
                  <a:srgbClr val="941100"/>
                </a:solidFill>
                <a:latin typeface="Georgia"/>
                <a:ea typeface="Georgia"/>
                <a:cs typeface="Georgia"/>
                <a:sym typeface="Georgia"/>
              </a:defRPr>
            </a:pPr>
            <a:r>
              <a:rPr dirty="0"/>
              <a:t>(Neuroleptics, Major Tranquillisers)</a:t>
            </a:r>
          </a:p>
        </p:txBody>
      </p:sp>
      <p:pic>
        <p:nvPicPr>
          <p:cNvPr id="120" name="web-antipsycho-drugs-getty-DONTUSEAGAIN.jpg"/>
          <p:cNvPicPr>
            <a:picLocks noChangeAspect="1"/>
          </p:cNvPicPr>
          <p:nvPr/>
        </p:nvPicPr>
        <p:blipFill>
          <a:blip r:embed="rId2">
            <a:extLst/>
          </a:blip>
          <a:stretch>
            <a:fillRect/>
          </a:stretch>
        </p:blipFill>
        <p:spPr>
          <a:xfrm>
            <a:off x="5190446" y="1728000"/>
            <a:ext cx="13679999" cy="10260000"/>
          </a:xfrm>
          <a:prstGeom prst="rect">
            <a:avLst/>
          </a:prstGeom>
          <a:ln w="12700">
            <a:miter lim="400000"/>
          </a:ln>
        </p:spPr>
      </p:pic>
      <p:sp>
        <p:nvSpPr>
          <p:cNvPr id="2" name="Rectangle 1"/>
          <p:cNvSpPr/>
          <p:nvPr/>
        </p:nvSpPr>
        <p:spPr>
          <a:xfrm>
            <a:off x="5934445" y="11988000"/>
            <a:ext cx="12192000" cy="1569660"/>
          </a:xfrm>
          <a:prstGeom prst="rect">
            <a:avLst/>
          </a:prstGeom>
        </p:spPr>
        <p:txBody>
          <a:bodyPr>
            <a:spAutoFit/>
          </a:bodyPr>
          <a:lstStyle/>
          <a:p>
            <a:r>
              <a:rPr lang="en-US" sz="3200" dirty="0" err="1">
                <a:latin typeface="Georgia" charset="0"/>
                <a:ea typeface="Georgia" charset="0"/>
                <a:cs typeface="Georgia" charset="0"/>
              </a:rPr>
              <a:t>Asst</a:t>
            </a:r>
            <a:r>
              <a:rPr lang="en-US" sz="3200" dirty="0">
                <a:latin typeface="Georgia" charset="0"/>
                <a:ea typeface="Georgia" charset="0"/>
                <a:cs typeface="Georgia" charset="0"/>
              </a:rPr>
              <a:t> Prof </a:t>
            </a:r>
            <a:r>
              <a:rPr lang="en-US" sz="3200" dirty="0" err="1">
                <a:latin typeface="Georgia" charset="0"/>
                <a:ea typeface="Georgia" charset="0"/>
                <a:cs typeface="Georgia" charset="0"/>
              </a:rPr>
              <a:t>Dr</a:t>
            </a:r>
            <a:r>
              <a:rPr lang="en-US" sz="3200" dirty="0">
                <a:latin typeface="Georgia" charset="0"/>
                <a:ea typeface="Georgia" charset="0"/>
                <a:cs typeface="Georgia" charset="0"/>
              </a:rPr>
              <a:t> Inam S. Arif</a:t>
            </a:r>
          </a:p>
          <a:p>
            <a:r>
              <a:rPr lang="en-US" sz="3200" dirty="0">
                <a:latin typeface="Georgia" charset="0"/>
                <a:ea typeface="Georgia" charset="0"/>
                <a:cs typeface="Georgia" charset="0"/>
                <a:hlinkClick r:id="rId3"/>
              </a:rPr>
              <a:t>isamalhaj@yahoo.com</a:t>
            </a:r>
            <a:endParaRPr lang="en-US" sz="3200" dirty="0">
              <a:latin typeface="Georgia" charset="0"/>
              <a:ea typeface="Georgia" charset="0"/>
              <a:cs typeface="Georgia" charset="0"/>
            </a:endParaRPr>
          </a:p>
          <a:p>
            <a:r>
              <a:rPr lang="en-US" sz="3200" dirty="0" err="1">
                <a:latin typeface="Georgia" charset="0"/>
                <a:ea typeface="Georgia" charset="0"/>
                <a:cs typeface="Georgia" charset="0"/>
              </a:rPr>
              <a:t>Pharm.dr.isamalhaj@uomustansiriyah.edu.iq</a:t>
            </a:r>
            <a:endParaRPr lang="en-US" sz="3200" dirty="0">
              <a:latin typeface="Georgia" charset="0"/>
              <a:ea typeface="Georgia" charset="0"/>
              <a:cs typeface="Georgia"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789917" y="0"/>
            <a:ext cx="20828001" cy="1729946"/>
          </a:xfrm>
          <a:prstGeom prst="rect">
            <a:avLst/>
          </a:prstGeom>
        </p:spPr>
        <p:txBody>
          <a:bodyPr/>
          <a:lstStyle>
            <a:lvl1pPr>
              <a:defRPr sz="7500">
                <a:solidFill>
                  <a:srgbClr val="941100"/>
                </a:solidFill>
                <a:latin typeface="Georgia"/>
                <a:ea typeface="Georgia"/>
                <a:cs typeface="Georgia"/>
                <a:sym typeface="Georgia"/>
              </a:defRPr>
            </a:lvl1pPr>
          </a:lstStyle>
          <a:p>
            <a:pPr>
              <a:defRPr sz="11200">
                <a:latin typeface="+mn-lt"/>
                <a:ea typeface="+mn-ea"/>
                <a:cs typeface="+mn-cs"/>
                <a:sym typeface="Helvetica Light"/>
              </a:defRPr>
            </a:pPr>
            <a:r>
              <a:rPr sz="7500" b="1" i="1" dirty="0">
                <a:solidFill>
                  <a:srgbClr val="C00000"/>
                </a:solidFill>
                <a:latin typeface="Apple Chancery" charset="0"/>
                <a:ea typeface="Apple Chancery" charset="0"/>
                <a:cs typeface="Apple Chancery" charset="0"/>
                <a:sym typeface="Georgia"/>
              </a:rPr>
              <a:t>Actions of Antipsychotics</a:t>
            </a:r>
          </a:p>
        </p:txBody>
      </p:sp>
      <p:sp>
        <p:nvSpPr>
          <p:cNvPr id="147" name="Shape 147"/>
          <p:cNvSpPr/>
          <p:nvPr/>
        </p:nvSpPr>
        <p:spPr>
          <a:xfrm>
            <a:off x="789917" y="1069592"/>
            <a:ext cx="14012562" cy="1309076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a:solidFill>
                  <a:srgbClr val="941100"/>
                </a:solidFill>
              </a:defRPr>
            </a:pPr>
            <a:r>
              <a:rPr sz="4000" dirty="0">
                <a:latin typeface="Times New Roman" charset="0"/>
                <a:ea typeface="Times New Roman" charset="0"/>
                <a:cs typeface="Times New Roman" charset="0"/>
                <a:sym typeface="Georgia"/>
              </a:rPr>
              <a:t>1- Antipsychotic effect</a:t>
            </a:r>
          </a:p>
          <a:p>
            <a:pPr algn="l">
              <a:defRPr sz="3000"/>
            </a:pPr>
            <a:r>
              <a:rPr sz="4000" dirty="0">
                <a:latin typeface="Times New Roman" charset="0"/>
                <a:ea typeface="Times New Roman" charset="0"/>
                <a:cs typeface="Times New Roman" charset="0"/>
                <a:sym typeface="Georgia"/>
              </a:rPr>
              <a:t>reduce hallucination &amp; delusions (+</a:t>
            </a:r>
            <a:r>
              <a:rPr sz="4000" dirty="0" smtClean="0">
                <a:latin typeface="Times New Roman" charset="0"/>
                <a:ea typeface="Times New Roman" charset="0"/>
                <a:cs typeface="Times New Roman" charset="0"/>
                <a:sym typeface="Georgia"/>
              </a:rPr>
              <a:t>ve</a:t>
            </a:r>
            <a:r>
              <a:rPr lang="en-US" sz="4000" dirty="0" smtClean="0">
                <a:latin typeface="Times New Roman" charset="0"/>
                <a:ea typeface="Times New Roman" charset="0"/>
                <a:cs typeface="Times New Roman" charset="0"/>
                <a:sym typeface="Georgia"/>
              </a:rPr>
              <a:t> symptoms</a:t>
            </a:r>
            <a:r>
              <a:rPr sz="4000" dirty="0" smtClean="0">
                <a:latin typeface="Times New Roman" charset="0"/>
                <a:ea typeface="Times New Roman" charset="0"/>
                <a:cs typeface="Times New Roman" charset="0"/>
                <a:sym typeface="Georgia"/>
              </a:rPr>
              <a:t>)</a:t>
            </a:r>
            <a:endParaRPr sz="4000" dirty="0">
              <a:latin typeface="Times New Roman" charset="0"/>
              <a:ea typeface="Times New Roman" charset="0"/>
              <a:cs typeface="Times New Roman" charset="0"/>
              <a:sym typeface="Georgia"/>
            </a:endParaRPr>
          </a:p>
          <a:p>
            <a:pPr algn="l">
              <a:defRPr sz="3000"/>
            </a:pPr>
            <a:r>
              <a:rPr sz="4000" dirty="0">
                <a:latin typeface="Times New Roman" charset="0"/>
                <a:ea typeface="Times New Roman" charset="0"/>
                <a:cs typeface="Times New Roman" charset="0"/>
                <a:sym typeface="Georgia"/>
              </a:rPr>
              <a:t>blunted affect, apathy, cognitive impairment (-ve)</a:t>
            </a:r>
          </a:p>
          <a:p>
            <a:pPr algn="l"/>
            <a:endParaRPr sz="4000" dirty="0">
              <a:latin typeface="Times New Roman" charset="0"/>
              <a:ea typeface="Times New Roman" charset="0"/>
              <a:cs typeface="Times New Roman" charset="0"/>
              <a:sym typeface="Georgia"/>
            </a:endParaRPr>
          </a:p>
          <a:p>
            <a:pPr algn="l">
              <a:defRPr sz="3500">
                <a:solidFill>
                  <a:srgbClr val="941100"/>
                </a:solidFill>
                <a:latin typeface="Georgia"/>
                <a:ea typeface="Georgia"/>
                <a:cs typeface="Georgia"/>
                <a:sym typeface="Georgia"/>
              </a:defRPr>
            </a:pPr>
            <a:r>
              <a:rPr sz="4000" dirty="0">
                <a:latin typeface="Times New Roman" charset="0"/>
                <a:ea typeface="Times New Roman" charset="0"/>
                <a:cs typeface="Times New Roman" charset="0"/>
              </a:rPr>
              <a:t>2- EPS (DA block)</a:t>
            </a:r>
          </a:p>
          <a:p>
            <a:pPr algn="l">
              <a:defRPr sz="3000">
                <a:latin typeface="Georgia"/>
                <a:ea typeface="Georgia"/>
                <a:cs typeface="Georgia"/>
                <a:sym typeface="Georgia"/>
              </a:defRPr>
            </a:pPr>
            <a:r>
              <a:rPr sz="4000" dirty="0">
                <a:latin typeface="Times New Roman" charset="0"/>
                <a:ea typeface="Times New Roman" charset="0"/>
                <a:cs typeface="Times New Roman" charset="0"/>
              </a:rPr>
              <a:t>dystonia, Parkinson like responses, tadive </a:t>
            </a:r>
            <a:r>
              <a:rPr sz="4000" dirty="0" smtClean="0">
                <a:latin typeface="Times New Roman" charset="0"/>
                <a:ea typeface="Times New Roman" charset="0"/>
                <a:cs typeface="Times New Roman" charset="0"/>
              </a:rPr>
              <a:t>dyskinesia</a:t>
            </a:r>
            <a:endParaRPr lang="en-US" sz="4000" dirty="0" smtClean="0">
              <a:latin typeface="Times New Roman" charset="0"/>
              <a:ea typeface="Times New Roman" charset="0"/>
              <a:cs typeface="Times New Roman" charset="0"/>
            </a:endParaRPr>
          </a:p>
          <a:p>
            <a:pPr algn="l">
              <a:defRPr sz="3000">
                <a:latin typeface="Georgia"/>
                <a:ea typeface="Georgia"/>
                <a:cs typeface="Georgia"/>
                <a:sym typeface="Georgia"/>
              </a:defRPr>
            </a:pPr>
            <a:endParaRPr sz="4000" dirty="0">
              <a:latin typeface="Times New Roman" charset="0"/>
              <a:ea typeface="Times New Roman" charset="0"/>
              <a:cs typeface="Times New Roman" charset="0"/>
            </a:endParaRPr>
          </a:p>
          <a:p>
            <a:pPr algn="l">
              <a:defRPr sz="3500">
                <a:solidFill>
                  <a:srgbClr val="941100"/>
                </a:solidFill>
                <a:latin typeface="Georgia"/>
                <a:ea typeface="Georgia"/>
                <a:cs typeface="Georgia"/>
                <a:sym typeface="Georgia"/>
              </a:defRPr>
            </a:pPr>
            <a:r>
              <a:rPr sz="4000" dirty="0">
                <a:latin typeface="Times New Roman" charset="0"/>
                <a:ea typeface="Times New Roman" charset="0"/>
                <a:cs typeface="Times New Roman" charset="0"/>
              </a:rPr>
              <a:t>3-Antiemetic effect</a:t>
            </a:r>
          </a:p>
          <a:p>
            <a:pPr algn="l">
              <a:defRPr sz="3000">
                <a:latin typeface="Georgia"/>
                <a:ea typeface="Georgia"/>
                <a:cs typeface="Georgia"/>
                <a:sym typeface="Georgia"/>
              </a:defRPr>
            </a:pPr>
            <a:r>
              <a:rPr sz="4000" dirty="0">
                <a:latin typeface="Times New Roman" charset="0"/>
                <a:ea typeface="Times New Roman" charset="0"/>
                <a:cs typeface="Times New Roman" charset="0"/>
              </a:rPr>
              <a:t>aripiprazole / D2 block</a:t>
            </a:r>
          </a:p>
          <a:p>
            <a:pPr algn="l">
              <a:defRPr sz="3500">
                <a:latin typeface="Georgia"/>
                <a:ea typeface="Georgia"/>
                <a:cs typeface="Georgia"/>
                <a:sym typeface="Georgia"/>
              </a:defRPr>
            </a:pPr>
            <a:endParaRPr sz="4000" dirty="0">
              <a:latin typeface="Times New Roman" charset="0"/>
              <a:ea typeface="Times New Roman" charset="0"/>
              <a:cs typeface="Times New Roman" charset="0"/>
            </a:endParaRPr>
          </a:p>
          <a:p>
            <a:pPr algn="l">
              <a:defRPr sz="3500">
                <a:solidFill>
                  <a:srgbClr val="941100"/>
                </a:solidFill>
                <a:latin typeface="Georgia"/>
                <a:ea typeface="Georgia"/>
                <a:cs typeface="Georgia"/>
                <a:sym typeface="Georgia"/>
              </a:defRPr>
            </a:pPr>
            <a:r>
              <a:rPr sz="4000" dirty="0">
                <a:latin typeface="Times New Roman" charset="0"/>
                <a:ea typeface="Times New Roman" charset="0"/>
                <a:cs typeface="Times New Roman" charset="0"/>
              </a:rPr>
              <a:t>4- anticholinergic effects</a:t>
            </a:r>
          </a:p>
          <a:p>
            <a:pPr algn="l">
              <a:defRPr sz="3000">
                <a:latin typeface="Georgia"/>
                <a:ea typeface="Georgia"/>
                <a:cs typeface="Georgia"/>
                <a:sym typeface="Georgia"/>
              </a:defRPr>
            </a:pPr>
            <a:r>
              <a:rPr sz="4000" dirty="0">
                <a:latin typeface="Times New Roman" charset="0"/>
                <a:ea typeface="Times New Roman" charset="0"/>
                <a:cs typeface="Times New Roman" charset="0"/>
              </a:rPr>
              <a:t>thioridazine, chlorpromazine, clozapine &amp; olanzapine</a:t>
            </a:r>
          </a:p>
          <a:p>
            <a:pPr algn="l">
              <a:defRPr sz="3500">
                <a:latin typeface="Georgia"/>
                <a:ea typeface="Georgia"/>
                <a:cs typeface="Georgia"/>
                <a:sym typeface="Georgia"/>
              </a:defRPr>
            </a:pPr>
            <a:endParaRPr sz="4000" dirty="0">
              <a:latin typeface="Times New Roman" charset="0"/>
              <a:ea typeface="Times New Roman" charset="0"/>
              <a:cs typeface="Times New Roman" charset="0"/>
            </a:endParaRPr>
          </a:p>
          <a:p>
            <a:pPr algn="l">
              <a:defRPr sz="3500">
                <a:solidFill>
                  <a:srgbClr val="941100"/>
                </a:solidFill>
                <a:latin typeface="Georgia"/>
                <a:ea typeface="Georgia"/>
                <a:cs typeface="Georgia"/>
                <a:sym typeface="Georgia"/>
              </a:defRPr>
            </a:pPr>
            <a:r>
              <a:rPr sz="4000" dirty="0">
                <a:latin typeface="Times New Roman" charset="0"/>
                <a:ea typeface="Times New Roman" charset="0"/>
                <a:cs typeface="Times New Roman" charset="0"/>
              </a:rPr>
              <a:t>5- Other effects</a:t>
            </a:r>
          </a:p>
          <a:p>
            <a:pPr algn="l">
              <a:defRPr sz="3000">
                <a:latin typeface="Georgia"/>
                <a:ea typeface="Georgia"/>
                <a:cs typeface="Georgia"/>
                <a:sym typeface="Georgia"/>
              </a:defRPr>
            </a:pPr>
            <a:r>
              <a:rPr sz="4000" dirty="0">
                <a:latin typeface="Times New Roman" charset="0"/>
                <a:ea typeface="Times New Roman" charset="0"/>
                <a:cs typeface="Times New Roman" charset="0"/>
              </a:rPr>
              <a:t>orthostatic hypotension</a:t>
            </a:r>
          </a:p>
          <a:p>
            <a:pPr algn="l">
              <a:defRPr sz="3000">
                <a:latin typeface="Georgia"/>
                <a:ea typeface="Georgia"/>
                <a:cs typeface="Georgia"/>
                <a:sym typeface="Georgia"/>
              </a:defRPr>
            </a:pPr>
            <a:r>
              <a:rPr sz="4000" dirty="0">
                <a:latin typeface="Times New Roman" charset="0"/>
                <a:ea typeface="Times New Roman" charset="0"/>
                <a:cs typeface="Times New Roman" charset="0"/>
              </a:rPr>
              <a:t>poikilothermic</a:t>
            </a:r>
          </a:p>
          <a:p>
            <a:pPr algn="l">
              <a:defRPr sz="3000">
                <a:latin typeface="Georgia"/>
                <a:ea typeface="Georgia"/>
                <a:cs typeface="Georgia"/>
                <a:sym typeface="Georgia"/>
              </a:defRPr>
            </a:pPr>
            <a:r>
              <a:rPr sz="4000" dirty="0">
                <a:latin typeface="Times New Roman" charset="0"/>
                <a:ea typeface="Times New Roman" charset="0"/>
                <a:cs typeface="Times New Roman" charset="0"/>
              </a:rPr>
              <a:t>prolactine release</a:t>
            </a:r>
          </a:p>
          <a:p>
            <a:pPr algn="l">
              <a:defRPr sz="3000">
                <a:latin typeface="Georgia"/>
                <a:ea typeface="Georgia"/>
                <a:cs typeface="Georgia"/>
                <a:sym typeface="Georgia"/>
              </a:defRPr>
            </a:pPr>
            <a:r>
              <a:rPr sz="4000" dirty="0">
                <a:latin typeface="Times New Roman" charset="0"/>
                <a:ea typeface="Times New Roman" charset="0"/>
                <a:cs typeface="Times New Roman" charset="0"/>
              </a:rPr>
              <a:t>sedation </a:t>
            </a:r>
            <a:r>
              <a:rPr lang="en-US" sz="4000" dirty="0" smtClean="0">
                <a:latin typeface="Times New Roman" charset="0"/>
                <a:ea typeface="Times New Roman" charset="0"/>
                <a:cs typeface="Times New Roman" charset="0"/>
              </a:rPr>
              <a:t>/ c</a:t>
            </a:r>
            <a:r>
              <a:rPr lang="en-US" sz="4000" i="1" dirty="0" smtClean="0">
                <a:sym typeface="Georgia"/>
              </a:rPr>
              <a:t>hlorpromazine</a:t>
            </a:r>
            <a:r>
              <a:rPr lang="en-US" sz="4000" dirty="0">
                <a:sym typeface="Georgia"/>
              </a:rPr>
              <a:t>, </a:t>
            </a:r>
            <a:r>
              <a:rPr lang="en-US" sz="4000" i="1" dirty="0">
                <a:sym typeface="Georgia"/>
              </a:rPr>
              <a:t>olanzapine</a:t>
            </a:r>
            <a:r>
              <a:rPr lang="en-US" sz="4000" dirty="0">
                <a:sym typeface="Georgia"/>
              </a:rPr>
              <a:t>, </a:t>
            </a:r>
            <a:r>
              <a:rPr lang="en-US" sz="4000" i="1" dirty="0">
                <a:sym typeface="Georgia"/>
              </a:rPr>
              <a:t>quetiapine</a:t>
            </a:r>
            <a:r>
              <a:rPr lang="en-US" sz="4000" dirty="0">
                <a:sym typeface="Georgia"/>
              </a:rPr>
              <a:t>, and </a:t>
            </a:r>
            <a:r>
              <a:rPr lang="en-US" sz="4000" i="1" dirty="0" smtClean="0">
                <a:sym typeface="Georgia"/>
              </a:rPr>
              <a:t>clozapine</a:t>
            </a:r>
          </a:p>
          <a:p>
            <a:pPr algn="l">
              <a:defRPr sz="3000">
                <a:latin typeface="Georgia"/>
                <a:ea typeface="Georgia"/>
                <a:cs typeface="Georgia"/>
                <a:sym typeface="Georgia"/>
              </a:defRPr>
            </a:pPr>
            <a:r>
              <a:rPr lang="en-US" sz="4000" i="1" dirty="0" smtClean="0">
                <a:latin typeface="Times New Roman" charset="0"/>
                <a:ea typeface="Times New Roman" charset="0"/>
                <a:cs typeface="Times New Roman" charset="0"/>
                <a:sym typeface="Georgia"/>
              </a:rPr>
              <a:t>Sexual dysfunction</a:t>
            </a:r>
            <a:endParaRPr lang="en-US" sz="4000" dirty="0">
              <a:latin typeface="Times New Roman" charset="0"/>
              <a:ea typeface="Times New Roman" charset="0"/>
              <a:cs typeface="Times New Roman" charset="0"/>
              <a:sym typeface="Georgia"/>
            </a:endParaRPr>
          </a:p>
          <a:p>
            <a:pPr algn="l">
              <a:defRPr sz="3000">
                <a:latin typeface="Georgia"/>
                <a:ea typeface="Georgia"/>
                <a:cs typeface="Georgia"/>
                <a:sym typeface="Georgia"/>
              </a:defRPr>
            </a:pPr>
            <a:endParaRPr sz="4400" dirty="0">
              <a:latin typeface="Times New Roman" charset="0"/>
              <a:ea typeface="Times New Roman" charset="0"/>
              <a:cs typeface="Times New Roman" charset="0"/>
            </a:endParaRPr>
          </a:p>
        </p:txBody>
      </p:sp>
      <p:pic>
        <p:nvPicPr>
          <p:cNvPr id="148" name="pasted-image.png"/>
          <p:cNvPicPr>
            <a:picLocks noChangeAspect="1"/>
          </p:cNvPicPr>
          <p:nvPr/>
        </p:nvPicPr>
        <p:blipFill>
          <a:blip r:embed="rId2">
            <a:extLst/>
          </a:blip>
          <a:stretch>
            <a:fillRect/>
          </a:stretch>
        </p:blipFill>
        <p:spPr>
          <a:xfrm>
            <a:off x="17759337" y="0"/>
            <a:ext cx="4798610" cy="13500000"/>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1127210" y="318873"/>
            <a:ext cx="20828000" cy="1510573"/>
          </a:xfrm>
          <a:prstGeom prst="rect">
            <a:avLst/>
          </a:prstGeom>
        </p:spPr>
        <p:txBody>
          <a:bodyPr/>
          <a:lstStyle>
            <a:lvl1pPr>
              <a:defRPr sz="7500">
                <a:solidFill>
                  <a:srgbClr val="941100"/>
                </a:solidFill>
                <a:latin typeface="Georgia"/>
                <a:ea typeface="Georgia"/>
                <a:cs typeface="Georgia"/>
                <a:sym typeface="Georgia"/>
              </a:defRPr>
            </a:lvl1pPr>
          </a:lstStyle>
          <a:p>
            <a:r>
              <a:rPr b="1" i="1" dirty="0">
                <a:latin typeface="Apple Chancery" charset="0"/>
                <a:ea typeface="Apple Chancery" charset="0"/>
                <a:cs typeface="Apple Chancery" charset="0"/>
              </a:rPr>
              <a:t>Therapeutic Uses</a:t>
            </a:r>
          </a:p>
        </p:txBody>
      </p:sp>
      <p:sp>
        <p:nvSpPr>
          <p:cNvPr id="151" name="Shape 151"/>
          <p:cNvSpPr/>
          <p:nvPr/>
        </p:nvSpPr>
        <p:spPr>
          <a:xfrm>
            <a:off x="568412" y="2744464"/>
            <a:ext cx="21386798" cy="1047466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a:latin typeface="Georgia"/>
                <a:ea typeface="Georgia"/>
                <a:cs typeface="Georgia"/>
                <a:sym typeface="Georgia"/>
              </a:defRPr>
            </a:pPr>
            <a:r>
              <a:rPr dirty="0"/>
              <a:t> </a:t>
            </a:r>
            <a:r>
              <a:rPr sz="4800" dirty="0">
                <a:latin typeface="Times New Roman" charset="0"/>
                <a:ea typeface="Times New Roman" charset="0"/>
                <a:cs typeface="Times New Roman" charset="0"/>
              </a:rPr>
              <a:t>1- Treatment of Schizophrenia</a:t>
            </a:r>
          </a:p>
          <a:p>
            <a:pPr algn="l">
              <a:defRPr sz="3900">
                <a:latin typeface="Georgia"/>
                <a:ea typeface="Georgia"/>
                <a:cs typeface="Georgia"/>
                <a:sym typeface="Georgia"/>
              </a:defRPr>
            </a:pPr>
            <a:r>
              <a:rPr sz="4800" dirty="0">
                <a:latin typeface="Times New Roman" charset="0"/>
                <a:ea typeface="Times New Roman" charset="0"/>
                <a:cs typeface="Times New Roman" charset="0"/>
              </a:rPr>
              <a:t>      1st generation </a:t>
            </a:r>
          </a:p>
          <a:p>
            <a:pPr algn="l">
              <a:defRPr sz="3000">
                <a:latin typeface="Georgia"/>
                <a:ea typeface="Georgia"/>
                <a:cs typeface="Georgia"/>
                <a:sym typeface="Georgia"/>
              </a:defRPr>
            </a:pPr>
            <a:r>
              <a:rPr sz="4800" dirty="0">
                <a:latin typeface="Times New Roman" charset="0"/>
                <a:ea typeface="Times New Roman" charset="0"/>
                <a:cs typeface="Times New Roman" charset="0"/>
              </a:rPr>
              <a:t>      atypical + 5-HT antag.</a:t>
            </a:r>
          </a:p>
          <a:p>
            <a:pPr algn="l">
              <a:defRPr sz="3900">
                <a:latin typeface="Georgia"/>
                <a:ea typeface="Georgia"/>
                <a:cs typeface="Georgia"/>
                <a:sym typeface="Georgia"/>
              </a:defRPr>
            </a:pPr>
            <a:r>
              <a:rPr sz="4800" dirty="0">
                <a:latin typeface="Times New Roman" charset="0"/>
                <a:ea typeface="Times New Roman" charset="0"/>
                <a:cs typeface="Times New Roman" charset="0"/>
              </a:rPr>
              <a:t>2-Prevention of nausea &amp; vomiting</a:t>
            </a:r>
          </a:p>
          <a:p>
            <a:pPr algn="l">
              <a:defRPr sz="3900">
                <a:latin typeface="Georgia"/>
                <a:ea typeface="Georgia"/>
                <a:cs typeface="Georgia"/>
                <a:sym typeface="Georgia"/>
              </a:defRPr>
            </a:pPr>
            <a:r>
              <a:rPr sz="4800" dirty="0">
                <a:latin typeface="Times New Roman" charset="0"/>
                <a:ea typeface="Times New Roman" charset="0"/>
                <a:cs typeface="Times New Roman" charset="0"/>
              </a:rPr>
              <a:t>       prochlorperazine</a:t>
            </a:r>
          </a:p>
          <a:p>
            <a:pPr algn="l">
              <a:defRPr sz="3900">
                <a:latin typeface="Georgia"/>
                <a:ea typeface="Georgia"/>
                <a:cs typeface="Georgia"/>
                <a:sym typeface="Georgia"/>
              </a:defRPr>
            </a:pPr>
            <a:r>
              <a:rPr sz="4800" dirty="0">
                <a:latin typeface="Times New Roman" charset="0"/>
                <a:ea typeface="Times New Roman" charset="0"/>
                <a:cs typeface="Times New Roman" charset="0"/>
              </a:rPr>
              <a:t>3- Other uses</a:t>
            </a:r>
          </a:p>
          <a:p>
            <a:pPr algn="l">
              <a:defRPr sz="3900">
                <a:latin typeface="Georgia"/>
                <a:ea typeface="Georgia"/>
                <a:cs typeface="Georgia"/>
                <a:sym typeface="Georgia"/>
              </a:defRPr>
            </a:pPr>
            <a:r>
              <a:rPr sz="4800" dirty="0">
                <a:latin typeface="Times New Roman" charset="0"/>
                <a:ea typeface="Times New Roman" charset="0"/>
                <a:cs typeface="Times New Roman" charset="0"/>
              </a:rPr>
              <a:t>     tranquillisers</a:t>
            </a:r>
          </a:p>
          <a:p>
            <a:pPr algn="l">
              <a:defRPr sz="3000">
                <a:latin typeface="Georgia"/>
                <a:ea typeface="Georgia"/>
                <a:cs typeface="Georgia"/>
                <a:sym typeface="Georgia"/>
              </a:defRPr>
            </a:pPr>
            <a:r>
              <a:rPr sz="4800" dirty="0">
                <a:latin typeface="Times New Roman" charset="0"/>
                <a:ea typeface="Times New Roman" charset="0"/>
                <a:cs typeface="Times New Roman" charset="0"/>
              </a:rPr>
              <a:t>     intractable hiccups / chlorpromazine</a:t>
            </a:r>
          </a:p>
          <a:p>
            <a:pPr algn="l">
              <a:defRPr sz="3000">
                <a:latin typeface="Georgia"/>
                <a:ea typeface="Georgia"/>
                <a:cs typeface="Georgia"/>
                <a:sym typeface="Georgia"/>
              </a:defRPr>
            </a:pPr>
            <a:r>
              <a:rPr sz="4800" dirty="0">
                <a:latin typeface="Times New Roman" charset="0"/>
                <a:ea typeface="Times New Roman" charset="0"/>
                <a:cs typeface="Times New Roman" charset="0"/>
              </a:rPr>
              <a:t>     motor tics / pimozide</a:t>
            </a:r>
          </a:p>
          <a:p>
            <a:pPr algn="l">
              <a:defRPr sz="3000">
                <a:latin typeface="Georgia"/>
                <a:ea typeface="Georgia"/>
                <a:cs typeface="Georgia"/>
                <a:sym typeface="Georgia"/>
              </a:defRPr>
            </a:pPr>
            <a:r>
              <a:rPr sz="4800" dirty="0">
                <a:latin typeface="Times New Roman" charset="0"/>
                <a:ea typeface="Times New Roman" charset="0"/>
                <a:cs typeface="Times New Roman" charset="0"/>
              </a:rPr>
              <a:t>     </a:t>
            </a:r>
            <a:r>
              <a:rPr lang="en-US" sz="4800" dirty="0" smtClean="0">
                <a:latin typeface="Times New Roman" charset="0"/>
                <a:ea typeface="Times New Roman" charset="0"/>
                <a:cs typeface="Times New Roman" charset="0"/>
              </a:rPr>
              <a:t> </a:t>
            </a:r>
            <a:r>
              <a:rPr sz="4800" dirty="0" smtClean="0">
                <a:solidFill>
                  <a:srgbClr val="C00000"/>
                </a:solidFill>
                <a:latin typeface="Times New Roman" charset="0"/>
                <a:ea typeface="Times New Roman" charset="0"/>
                <a:cs typeface="Times New Roman" charset="0"/>
              </a:rPr>
              <a:t>Lurasidone </a:t>
            </a:r>
            <a:r>
              <a:rPr sz="4800" dirty="0">
                <a:solidFill>
                  <a:srgbClr val="C00000"/>
                </a:solidFill>
                <a:latin typeface="Times New Roman" charset="0"/>
                <a:ea typeface="Times New Roman" charset="0"/>
                <a:cs typeface="Times New Roman" charset="0"/>
              </a:rPr>
              <a:t>&amp; quetiapine</a:t>
            </a:r>
            <a:r>
              <a:rPr sz="4800" dirty="0">
                <a:latin typeface="Times New Roman" charset="0"/>
                <a:ea typeface="Times New Roman" charset="0"/>
                <a:cs typeface="Times New Roman" charset="0"/>
              </a:rPr>
              <a:t>/bipolar </a:t>
            </a:r>
            <a:r>
              <a:rPr sz="4800" dirty="0" smtClean="0">
                <a:latin typeface="Times New Roman" charset="0"/>
                <a:ea typeface="Times New Roman" charset="0"/>
                <a:cs typeface="Times New Roman" charset="0"/>
              </a:rPr>
              <a:t>depression</a:t>
            </a:r>
            <a:endParaRPr lang="en-US" sz="4800" dirty="0" smtClean="0">
              <a:latin typeface="Times New Roman" charset="0"/>
              <a:ea typeface="Times New Roman" charset="0"/>
              <a:cs typeface="Times New Roman" charset="0"/>
              <a:sym typeface="Georgia"/>
            </a:endParaRPr>
          </a:p>
          <a:p>
            <a:pPr algn="l">
              <a:defRPr sz="3000">
                <a:latin typeface="Georgia"/>
                <a:ea typeface="Georgia"/>
                <a:cs typeface="Georgia"/>
                <a:sym typeface="Georgia"/>
              </a:defRPr>
            </a:pPr>
            <a:r>
              <a:rPr lang="en-US" sz="4800" i="1" dirty="0" smtClean="0">
                <a:solidFill>
                  <a:srgbClr val="C00000"/>
                </a:solidFill>
                <a:latin typeface="Times New Roman" charset="0"/>
                <a:ea typeface="Times New Roman" charset="0"/>
                <a:cs typeface="Times New Roman" charset="0"/>
                <a:sym typeface="Georgia"/>
              </a:rPr>
              <a:t>     </a:t>
            </a:r>
            <a:r>
              <a:rPr lang="en-US" sz="4800" i="1" dirty="0" err="1" smtClean="0">
                <a:solidFill>
                  <a:srgbClr val="C00000"/>
                </a:solidFill>
                <a:latin typeface="Times New Roman" charset="0"/>
                <a:ea typeface="Times New Roman" charset="0"/>
                <a:cs typeface="Times New Roman" charset="0"/>
                <a:sym typeface="Georgia"/>
              </a:rPr>
              <a:t>Paliperidone</a:t>
            </a:r>
            <a:r>
              <a:rPr lang="en-US" sz="4800" i="1" dirty="0" smtClean="0">
                <a:solidFill>
                  <a:srgbClr val="C00000"/>
                </a:solidFill>
                <a:latin typeface="Times New Roman" charset="0"/>
                <a:ea typeface="Times New Roman" charset="0"/>
                <a:cs typeface="Times New Roman" charset="0"/>
                <a:sym typeface="Georgia"/>
              </a:rPr>
              <a:t> </a:t>
            </a:r>
            <a:r>
              <a:rPr lang="en-US" sz="4800" dirty="0" smtClean="0">
                <a:latin typeface="Times New Roman" charset="0"/>
                <a:ea typeface="Times New Roman" charset="0"/>
                <a:cs typeface="Times New Roman" charset="0"/>
                <a:sym typeface="Georgia"/>
              </a:rPr>
              <a:t>/ schizoaffective disorder</a:t>
            </a:r>
          </a:p>
          <a:p>
            <a:pPr algn="l">
              <a:defRPr sz="3000">
                <a:latin typeface="Georgia"/>
                <a:ea typeface="Georgia"/>
                <a:cs typeface="Georgia"/>
                <a:sym typeface="Georgia"/>
              </a:defRPr>
            </a:pPr>
            <a:r>
              <a:rPr lang="en-US" sz="4800" i="1" dirty="0" smtClean="0">
                <a:latin typeface="Times New Roman" charset="0"/>
                <a:ea typeface="Times New Roman" charset="0"/>
                <a:cs typeface="Times New Roman" charset="0"/>
                <a:sym typeface="Georgia"/>
              </a:rPr>
              <a:t>     </a:t>
            </a:r>
            <a:r>
              <a:rPr lang="en-US" sz="4800" i="1" dirty="0" smtClean="0">
                <a:solidFill>
                  <a:srgbClr val="C00000"/>
                </a:solidFill>
                <a:latin typeface="Times New Roman" charset="0"/>
                <a:ea typeface="Times New Roman" charset="0"/>
                <a:cs typeface="Times New Roman" charset="0"/>
                <a:sym typeface="Georgia"/>
              </a:rPr>
              <a:t>Aripiprazole, quetiapine </a:t>
            </a:r>
            <a:r>
              <a:rPr lang="en-US" sz="4800" i="1" dirty="0" smtClean="0">
                <a:solidFill>
                  <a:schemeClr val="tx1"/>
                </a:solidFill>
                <a:latin typeface="Times New Roman" charset="0"/>
                <a:ea typeface="Times New Roman" charset="0"/>
                <a:cs typeface="Times New Roman" charset="0"/>
                <a:sym typeface="Georgia"/>
              </a:rPr>
              <a:t>/ refractory depression</a:t>
            </a:r>
            <a:endParaRPr lang="en-US" sz="4800" dirty="0">
              <a:latin typeface="Times New Roman" charset="0"/>
              <a:ea typeface="Times New Roman" charset="0"/>
              <a:cs typeface="Times New Roman" charset="0"/>
              <a:sym typeface="Georgia"/>
            </a:endParaRPr>
          </a:p>
          <a:p>
            <a:pPr algn="l">
              <a:defRPr sz="3000">
                <a:latin typeface="Georgia"/>
                <a:ea typeface="Georgia"/>
                <a:cs typeface="Georgia"/>
                <a:sym typeface="Georgia"/>
              </a:defRPr>
            </a:pPr>
            <a:endParaRPr lang="en-US" sz="4800" dirty="0">
              <a:latin typeface="Times New Roman" charset="0"/>
              <a:ea typeface="Times New Roman" charset="0"/>
              <a:cs typeface="Times New Roman" charset="0"/>
              <a:sym typeface="Georgia"/>
            </a:endParaRPr>
          </a:p>
          <a:p>
            <a:pPr algn="l">
              <a:defRPr sz="3000">
                <a:latin typeface="Georgia"/>
                <a:ea typeface="Georgia"/>
                <a:cs typeface="Georgia"/>
                <a:sym typeface="Georgia"/>
              </a:defRPr>
            </a:pPr>
            <a:endParaRPr sz="4800" dirty="0">
              <a:latin typeface="Times New Roman" charset="0"/>
              <a:ea typeface="Times New Roman" charset="0"/>
              <a:cs typeface="Times New Roman"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106" y="0"/>
            <a:ext cx="21005800" cy="2286000"/>
          </a:xfrm>
        </p:spPr>
        <p:txBody>
          <a:bodyPr>
            <a:normAutofit/>
          </a:bodyPr>
          <a:lstStyle/>
          <a:p>
            <a:r>
              <a:rPr lang="en-US" sz="6600" b="1" i="1" dirty="0">
                <a:solidFill>
                  <a:srgbClr val="C00000"/>
                </a:solidFill>
                <a:latin typeface="Apple Chancery" charset="0"/>
                <a:ea typeface="Apple Chancery" charset="0"/>
                <a:cs typeface="Apple Chancery" charset="0"/>
              </a:rPr>
              <a:t>Absorption and metabolism</a:t>
            </a:r>
            <a:endParaRPr lang="en-US" sz="6600" i="1" dirty="0">
              <a:solidFill>
                <a:srgbClr val="C00000"/>
              </a:solidFill>
              <a:latin typeface="Apple Chancery" charset="0"/>
              <a:ea typeface="Apple Chancery" charset="0"/>
              <a:cs typeface="Apple Chancery" charset="0"/>
            </a:endParaRPr>
          </a:p>
        </p:txBody>
      </p:sp>
      <p:sp>
        <p:nvSpPr>
          <p:cNvPr id="3" name="Text Placeholder 2"/>
          <p:cNvSpPr>
            <a:spLocks noGrp="1"/>
          </p:cNvSpPr>
          <p:nvPr>
            <p:ph type="body" idx="1"/>
          </p:nvPr>
        </p:nvSpPr>
        <p:spPr>
          <a:xfrm>
            <a:off x="1318398" y="4868563"/>
            <a:ext cx="21401215" cy="10370064"/>
          </a:xfrm>
        </p:spPr>
        <p:txBody>
          <a:bodyPr>
            <a:normAutofit fontScale="92500" lnSpcReduction="10000"/>
          </a:bodyPr>
          <a:lstStyle/>
          <a:p>
            <a:r>
              <a:rPr lang="en-US" dirty="0" smtClean="0">
                <a:latin typeface="Times New Roman" charset="0"/>
                <a:ea typeface="Times New Roman" charset="0"/>
                <a:cs typeface="Times New Roman" charset="0"/>
              </a:rPr>
              <a:t>After </a:t>
            </a:r>
            <a:r>
              <a:rPr lang="en-US" dirty="0">
                <a:latin typeface="Times New Roman" charset="0"/>
                <a:ea typeface="Times New Roman" charset="0"/>
                <a:cs typeface="Times New Roman" charset="0"/>
              </a:rPr>
              <a:t>oral administration, </a:t>
            </a:r>
            <a:r>
              <a:rPr lang="en-US" dirty="0" smtClean="0">
                <a:latin typeface="Times New Roman" charset="0"/>
                <a:ea typeface="Times New Roman" charset="0"/>
                <a:cs typeface="Times New Roman" charset="0"/>
              </a:rPr>
              <a:t>/show </a:t>
            </a:r>
            <a:r>
              <a:rPr lang="en-US" dirty="0">
                <a:latin typeface="Times New Roman" charset="0"/>
                <a:ea typeface="Times New Roman" charset="0"/>
                <a:cs typeface="Times New Roman" charset="0"/>
              </a:rPr>
              <a:t>variable </a:t>
            </a:r>
            <a:r>
              <a:rPr lang="en-US" dirty="0" smtClean="0">
                <a:latin typeface="Times New Roman" charset="0"/>
                <a:ea typeface="Times New Roman" charset="0"/>
                <a:cs typeface="Times New Roman" charset="0"/>
              </a:rPr>
              <a:t>absorption, unaffected </a:t>
            </a:r>
            <a:r>
              <a:rPr lang="en-US" dirty="0">
                <a:latin typeface="Times New Roman" charset="0"/>
                <a:ea typeface="Times New Roman" charset="0"/>
                <a:cs typeface="Times New Roman" charset="0"/>
              </a:rPr>
              <a:t>by food (except for </a:t>
            </a:r>
            <a:r>
              <a:rPr lang="en-US" i="1" dirty="0">
                <a:solidFill>
                  <a:srgbClr val="C00000"/>
                </a:solidFill>
                <a:latin typeface="Times New Roman" charset="0"/>
                <a:ea typeface="Times New Roman" charset="0"/>
                <a:cs typeface="Times New Roman" charset="0"/>
              </a:rPr>
              <a:t>ziprasidone </a:t>
            </a:r>
            <a:r>
              <a:rPr lang="en-US" dirty="0" smtClean="0">
                <a:solidFill>
                  <a:srgbClr val="C00000"/>
                </a:solidFill>
                <a:latin typeface="Times New Roman" charset="0"/>
                <a:ea typeface="Times New Roman" charset="0"/>
                <a:cs typeface="Times New Roman" charset="0"/>
              </a:rPr>
              <a:t>and </a:t>
            </a:r>
            <a:r>
              <a:rPr lang="en-US" i="1" dirty="0" err="1">
                <a:solidFill>
                  <a:srgbClr val="C00000"/>
                </a:solidFill>
                <a:latin typeface="Times New Roman" charset="0"/>
                <a:ea typeface="Times New Roman" charset="0"/>
                <a:cs typeface="Times New Roman" charset="0"/>
              </a:rPr>
              <a:t>paliperidone</a:t>
            </a:r>
            <a:r>
              <a:rPr lang="en-US" dirty="0">
                <a:latin typeface="Times New Roman" charset="0"/>
                <a:ea typeface="Times New Roman" charset="0"/>
                <a:cs typeface="Times New Roman" charset="0"/>
              </a:rPr>
              <a:t>, the absorption of which is increased with food</a:t>
            </a:r>
            <a:r>
              <a:rPr lang="en-US" dirty="0" smtClean="0">
                <a:latin typeface="Times New Roman" charset="0"/>
                <a:ea typeface="Times New Roman" charset="0"/>
                <a:cs typeface="Times New Roman" charset="0"/>
              </a:rPr>
              <a:t>).</a:t>
            </a:r>
          </a:p>
          <a:p>
            <a:r>
              <a:rPr lang="en-US" dirty="0">
                <a:latin typeface="Times New Roman" charset="0"/>
                <a:ea typeface="Times New Roman" charset="0"/>
                <a:cs typeface="Times New Roman" charset="0"/>
              </a:rPr>
              <a:t>readily pass into the brain and have a large </a:t>
            </a:r>
            <a:r>
              <a:rPr lang="en-US" dirty="0" smtClean="0">
                <a:latin typeface="Times New Roman" charset="0"/>
                <a:ea typeface="Times New Roman" charset="0"/>
                <a:cs typeface="Times New Roman" charset="0"/>
              </a:rPr>
              <a:t>volume</a:t>
            </a:r>
          </a:p>
          <a:p>
            <a:r>
              <a:rPr lang="en-US" dirty="0">
                <a:latin typeface="Times New Roman" charset="0"/>
                <a:ea typeface="Times New Roman" charset="0"/>
                <a:cs typeface="Times New Roman" charset="0"/>
              </a:rPr>
              <a:t>They are metabolized to many different metabolites, usually by the cytochrome P450 system in the liver, particularly the CYP2D6, CYP1A2, and CYP3A4 </a:t>
            </a:r>
            <a:r>
              <a:rPr lang="en-US" dirty="0" smtClean="0">
                <a:latin typeface="Times New Roman" charset="0"/>
                <a:ea typeface="Times New Roman" charset="0"/>
                <a:cs typeface="Times New Roman" charset="0"/>
              </a:rPr>
              <a:t>isoenzymes</a:t>
            </a:r>
          </a:p>
          <a:p>
            <a:r>
              <a:rPr lang="en-US" i="1" dirty="0" err="1">
                <a:solidFill>
                  <a:srgbClr val="C00000"/>
                </a:solidFill>
                <a:latin typeface="Times New Roman" charset="0"/>
                <a:ea typeface="Times New Roman" charset="0"/>
                <a:cs typeface="Times New Roman" charset="0"/>
              </a:rPr>
              <a:t>paliperidone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is the active metabolite of </a:t>
            </a:r>
            <a:r>
              <a:rPr lang="en-US" i="1" dirty="0" smtClean="0">
                <a:latin typeface="Times New Roman" charset="0"/>
                <a:ea typeface="Times New Roman" charset="0"/>
                <a:cs typeface="Times New Roman" charset="0"/>
              </a:rPr>
              <a:t>risperidone</a:t>
            </a:r>
            <a:r>
              <a:rPr lang="en-US" dirty="0">
                <a:latin typeface="Times New Roman" charset="0"/>
                <a:ea typeface="Times New Roman" charset="0"/>
                <a:cs typeface="Times New Roman" charset="0"/>
              </a:rPr>
              <a:t>, and the antidepressant </a:t>
            </a:r>
            <a:r>
              <a:rPr lang="en-US" i="1" dirty="0" err="1">
                <a:latin typeface="Times New Roman" charset="0"/>
                <a:ea typeface="Times New Roman" charset="0"/>
                <a:cs typeface="Times New Roman" charset="0"/>
              </a:rPr>
              <a:t>amoxapine</a:t>
            </a:r>
            <a:r>
              <a:rPr lang="en-US" i="1" dirty="0">
                <a:latin typeface="Times New Roman" charset="0"/>
                <a:ea typeface="Times New Roman" charset="0"/>
                <a:cs typeface="Times New Roman" charset="0"/>
              </a:rPr>
              <a:t> </a:t>
            </a:r>
            <a:r>
              <a:rPr lang="en-US" dirty="0">
                <a:latin typeface="Times New Roman" charset="0"/>
                <a:ea typeface="Times New Roman" charset="0"/>
                <a:cs typeface="Times New Roman" charset="0"/>
              </a:rPr>
              <a:t>is the active metabolite of </a:t>
            </a:r>
            <a:r>
              <a:rPr lang="en-US" i="1" dirty="0" err="1" smtClean="0">
                <a:latin typeface="Times New Roman" charset="0"/>
                <a:ea typeface="Times New Roman" charset="0"/>
                <a:cs typeface="Times New Roman" charset="0"/>
              </a:rPr>
              <a:t>loxapine</a:t>
            </a:r>
            <a:endParaRPr lang="en-US" i="1" dirty="0" smtClean="0">
              <a:latin typeface="Times New Roman" charset="0"/>
              <a:ea typeface="Times New Roman" charset="0"/>
              <a:cs typeface="Times New Roman" charset="0"/>
            </a:endParaRPr>
          </a:p>
          <a:p>
            <a:r>
              <a:rPr lang="en-US" i="1" dirty="0" err="1">
                <a:solidFill>
                  <a:srgbClr val="C00000"/>
                </a:solidFill>
                <a:latin typeface="Times New Roman" charset="0"/>
                <a:ea typeface="Times New Roman" charset="0"/>
                <a:cs typeface="Times New Roman" charset="0"/>
              </a:rPr>
              <a:t>Fluphenazine</a:t>
            </a:r>
            <a:r>
              <a:rPr lang="en-US" i="1" dirty="0">
                <a:solidFill>
                  <a:srgbClr val="C00000"/>
                </a:solidFill>
                <a:latin typeface="Times New Roman" charset="0"/>
                <a:ea typeface="Times New Roman" charset="0"/>
                <a:cs typeface="Times New Roman" charset="0"/>
              </a:rPr>
              <a:t> </a:t>
            </a:r>
            <a:r>
              <a:rPr lang="en-US" i="1" dirty="0" err="1">
                <a:solidFill>
                  <a:srgbClr val="C00000"/>
                </a:solidFill>
                <a:latin typeface="Times New Roman" charset="0"/>
                <a:ea typeface="Times New Roman" charset="0"/>
                <a:cs typeface="Times New Roman" charset="0"/>
              </a:rPr>
              <a:t>decanoate</a:t>
            </a:r>
            <a:r>
              <a:rPr lang="en-US" dirty="0">
                <a:solidFill>
                  <a:srgbClr val="C00000"/>
                </a:solidFill>
                <a:latin typeface="Times New Roman" charset="0"/>
                <a:ea typeface="Times New Roman" charset="0"/>
                <a:cs typeface="Times New Roman" charset="0"/>
              </a:rPr>
              <a:t>, </a:t>
            </a:r>
            <a:r>
              <a:rPr lang="en-US" i="1" dirty="0">
                <a:solidFill>
                  <a:srgbClr val="C00000"/>
                </a:solidFill>
                <a:latin typeface="Times New Roman" charset="0"/>
                <a:ea typeface="Times New Roman" charset="0"/>
                <a:cs typeface="Times New Roman" charset="0"/>
              </a:rPr>
              <a:t>haloperidol </a:t>
            </a:r>
            <a:r>
              <a:rPr lang="en-US" i="1" dirty="0" err="1">
                <a:solidFill>
                  <a:srgbClr val="C00000"/>
                </a:solidFill>
                <a:latin typeface="Times New Roman" charset="0"/>
                <a:ea typeface="Times New Roman" charset="0"/>
                <a:cs typeface="Times New Roman" charset="0"/>
              </a:rPr>
              <a:t>decanoate</a:t>
            </a:r>
            <a:r>
              <a:rPr lang="en-US" dirty="0">
                <a:solidFill>
                  <a:srgbClr val="C00000"/>
                </a:solidFill>
                <a:latin typeface="Times New Roman" charset="0"/>
                <a:ea typeface="Times New Roman" charset="0"/>
                <a:cs typeface="Times New Roman" charset="0"/>
              </a:rPr>
              <a:t>, </a:t>
            </a:r>
            <a:r>
              <a:rPr lang="en-US" i="1" dirty="0" smtClean="0">
                <a:solidFill>
                  <a:srgbClr val="C00000"/>
                </a:solidFill>
                <a:latin typeface="Times New Roman" charset="0"/>
                <a:ea typeface="Times New Roman" charset="0"/>
                <a:cs typeface="Times New Roman" charset="0"/>
              </a:rPr>
              <a:t>risperidone </a:t>
            </a:r>
            <a:r>
              <a:rPr lang="en-US" dirty="0">
                <a:solidFill>
                  <a:srgbClr val="C00000"/>
                </a:solidFill>
                <a:latin typeface="Times New Roman" charset="0"/>
                <a:ea typeface="Times New Roman" charset="0"/>
                <a:cs typeface="Times New Roman" charset="0"/>
              </a:rPr>
              <a:t>microspheres, </a:t>
            </a:r>
            <a:r>
              <a:rPr lang="en-US" i="1" dirty="0" err="1">
                <a:solidFill>
                  <a:srgbClr val="C00000"/>
                </a:solidFill>
                <a:latin typeface="Times New Roman" charset="0"/>
                <a:ea typeface="Times New Roman" charset="0"/>
                <a:cs typeface="Times New Roman" charset="0"/>
              </a:rPr>
              <a:t>paliperidone</a:t>
            </a:r>
            <a:r>
              <a:rPr lang="en-US" i="1" dirty="0">
                <a:solidFill>
                  <a:srgbClr val="C00000"/>
                </a:solidFill>
                <a:latin typeface="Times New Roman" charset="0"/>
                <a:ea typeface="Times New Roman" charset="0"/>
                <a:cs typeface="Times New Roman" charset="0"/>
              </a:rPr>
              <a:t> palmitate</a:t>
            </a:r>
            <a:r>
              <a:rPr lang="en-US" dirty="0">
                <a:solidFill>
                  <a:srgbClr val="C00000"/>
                </a:solidFill>
                <a:latin typeface="Times New Roman" charset="0"/>
                <a:ea typeface="Times New Roman" charset="0"/>
                <a:cs typeface="Times New Roman" charset="0"/>
              </a:rPr>
              <a:t>, </a:t>
            </a:r>
            <a:r>
              <a:rPr lang="en-US" i="1" dirty="0">
                <a:solidFill>
                  <a:srgbClr val="C00000"/>
                </a:solidFill>
                <a:latin typeface="Times New Roman" charset="0"/>
                <a:ea typeface="Times New Roman" charset="0"/>
                <a:cs typeface="Times New Roman" charset="0"/>
              </a:rPr>
              <a:t>aripiprazole monohydrate</a:t>
            </a:r>
            <a:r>
              <a:rPr lang="en-US" dirty="0">
                <a:solidFill>
                  <a:srgbClr val="C00000"/>
                </a:solidFill>
                <a:latin typeface="Times New Roman" charset="0"/>
                <a:ea typeface="Times New Roman" charset="0"/>
                <a:cs typeface="Times New Roman" charset="0"/>
              </a:rPr>
              <a:t>, and </a:t>
            </a:r>
            <a:r>
              <a:rPr lang="en-US" i="1" dirty="0">
                <a:solidFill>
                  <a:srgbClr val="C00000"/>
                </a:solidFill>
                <a:latin typeface="Times New Roman" charset="0"/>
                <a:ea typeface="Times New Roman" charset="0"/>
                <a:cs typeface="Times New Roman" charset="0"/>
              </a:rPr>
              <a:t>olanzapine </a:t>
            </a:r>
            <a:r>
              <a:rPr lang="en-US" i="1" dirty="0" err="1">
                <a:solidFill>
                  <a:srgbClr val="C00000"/>
                </a:solidFill>
                <a:latin typeface="Times New Roman" charset="0"/>
                <a:ea typeface="Times New Roman" charset="0"/>
                <a:cs typeface="Times New Roman" charset="0"/>
              </a:rPr>
              <a:t>pamoate</a:t>
            </a:r>
            <a:r>
              <a:rPr lang="en-US" i="1" dirty="0">
                <a:solidFill>
                  <a:srgbClr val="C00000"/>
                </a:solidFill>
                <a:latin typeface="Times New Roman" charset="0"/>
                <a:ea typeface="Times New Roman" charset="0"/>
                <a:cs typeface="Times New Roman" charset="0"/>
              </a:rPr>
              <a:t> </a:t>
            </a:r>
            <a:r>
              <a:rPr lang="en-US" dirty="0">
                <a:solidFill>
                  <a:srgbClr val="C00000"/>
                </a:solidFill>
                <a:latin typeface="Times New Roman" charset="0"/>
                <a:ea typeface="Times New Roman" charset="0"/>
                <a:cs typeface="Times New Roman" charset="0"/>
              </a:rPr>
              <a:t>are long-acting injectable</a:t>
            </a:r>
            <a:r>
              <a:rPr lang="en-US" dirty="0">
                <a:latin typeface="Times New Roman" charset="0"/>
                <a:ea typeface="Times New Roman" charset="0"/>
                <a:cs typeface="Times New Roman" charset="0"/>
              </a:rPr>
              <a:t> (LAI) formulations of antipsychotics</a:t>
            </a:r>
          </a:p>
          <a:p>
            <a:endParaRPr lang="en-US" dirty="0">
              <a:latin typeface="Times New Roman" charset="0"/>
              <a:ea typeface="Times New Roman" charset="0"/>
              <a:cs typeface="Times New Roman" charset="0"/>
            </a:endParaRPr>
          </a:p>
          <a:p>
            <a:endParaRPr lang="en-US" dirty="0"/>
          </a:p>
          <a:p>
            <a:endParaRPr lang="en-US" dirty="0"/>
          </a:p>
          <a:p>
            <a:endParaRPr lang="en-US" dirty="0"/>
          </a:p>
        </p:txBody>
      </p:sp>
    </p:spTree>
    <p:extLst>
      <p:ext uri="{BB962C8B-B14F-4D97-AF65-F5344CB8AC3E}">
        <p14:creationId xmlns:p14="http://schemas.microsoft.com/office/powerpoint/2010/main" val="5668118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b="1" dirty="0">
                <a:solidFill>
                  <a:srgbClr val="C00000"/>
                </a:solidFill>
                <a:latin typeface="Apple Chancery" charset="0"/>
                <a:ea typeface="Apple Chancery" charset="0"/>
                <a:cs typeface="Apple Chancery" charset="0"/>
              </a:rPr>
              <a:t>Adverse effects</a:t>
            </a:r>
            <a:r>
              <a:rPr lang="en-US" dirty="0"/>
              <a:t/>
            </a:r>
            <a:br>
              <a:rPr lang="en-US" dirty="0"/>
            </a:br>
            <a:endParaRPr lang="en-US" dirty="0"/>
          </a:p>
        </p:txBody>
      </p:sp>
      <p:sp>
        <p:nvSpPr>
          <p:cNvPr id="3" name="Text Placeholder 2"/>
          <p:cNvSpPr>
            <a:spLocks noGrp="1"/>
          </p:cNvSpPr>
          <p:nvPr>
            <p:ph type="body" idx="1"/>
          </p:nvPr>
        </p:nvSpPr>
        <p:spPr>
          <a:xfrm>
            <a:off x="1689100" y="2051222"/>
            <a:ext cx="21005800" cy="10394778"/>
          </a:xfrm>
        </p:spPr>
        <p:txBody>
          <a:bodyPr>
            <a:normAutofit fontScale="77500" lnSpcReduction="20000"/>
          </a:bodyPr>
          <a:lstStyle/>
          <a:p>
            <a:pPr>
              <a:buFont typeface="Wingdings" charset="2"/>
              <a:buChar char="ü"/>
            </a:pPr>
            <a:endParaRPr lang="en-US" dirty="0" smtClean="0">
              <a:latin typeface="Georgia" charset="0"/>
              <a:ea typeface="Georgia" charset="0"/>
              <a:cs typeface="Georgia" charset="0"/>
            </a:endParaRPr>
          </a:p>
          <a:p>
            <a:pPr marL="0" indent="0">
              <a:buNone/>
            </a:pPr>
            <a:r>
              <a:rPr lang="en-US" sz="8600" b="1" dirty="0" smtClean="0">
                <a:solidFill>
                  <a:srgbClr val="C00000"/>
                </a:solidFill>
                <a:latin typeface="Georgia" charset="0"/>
                <a:ea typeface="Georgia" charset="0"/>
                <a:cs typeface="Georgia" charset="0"/>
              </a:rPr>
              <a:t>Extrapyramidal symptom</a:t>
            </a:r>
            <a:r>
              <a:rPr lang="en-US" sz="10300" b="1" dirty="0" smtClean="0">
                <a:solidFill>
                  <a:srgbClr val="C00000"/>
                </a:solidFill>
                <a:latin typeface="Georgia" charset="0"/>
                <a:ea typeface="Georgia" charset="0"/>
                <a:cs typeface="Georgia" charset="0"/>
              </a:rPr>
              <a:t>s</a:t>
            </a:r>
          </a:p>
          <a:p>
            <a:pPr>
              <a:buFont typeface="Wingdings" charset="2"/>
              <a:buChar char="ü"/>
            </a:pPr>
            <a:r>
              <a:rPr lang="en-US" dirty="0" smtClean="0">
                <a:latin typeface="Georgia" charset="0"/>
                <a:ea typeface="Georgia" charset="0"/>
                <a:cs typeface="Georgia" charset="0"/>
              </a:rPr>
              <a:t>Blocking </a:t>
            </a:r>
            <a:r>
              <a:rPr lang="en-US" dirty="0">
                <a:latin typeface="Georgia" charset="0"/>
                <a:ea typeface="Georgia" charset="0"/>
                <a:cs typeface="Georgia" charset="0"/>
              </a:rPr>
              <a:t>dopamine receptors alters this balance, causing a relative excess of cholinergic influence, which results in extrapyramidal motor </a:t>
            </a:r>
            <a:r>
              <a:rPr lang="en-US" dirty="0" smtClean="0">
                <a:latin typeface="Georgia" charset="0"/>
                <a:ea typeface="Georgia" charset="0"/>
                <a:cs typeface="Georgia" charset="0"/>
              </a:rPr>
              <a:t>effects</a:t>
            </a:r>
          </a:p>
          <a:p>
            <a:pPr>
              <a:buFont typeface="Wingdings" charset="2"/>
              <a:buChar char="ü"/>
            </a:pPr>
            <a:r>
              <a:rPr lang="en-US" dirty="0">
                <a:latin typeface="Georgia" charset="0"/>
                <a:ea typeface="Georgia" charset="0"/>
                <a:cs typeface="Georgia" charset="0"/>
              </a:rPr>
              <a:t>Parkinson- like symptoms of bradykinesia, rigidity, and tremor usually occur within weeks to months of initiating </a:t>
            </a:r>
            <a:r>
              <a:rPr lang="en-US" dirty="0" smtClean="0">
                <a:latin typeface="Georgia" charset="0"/>
                <a:ea typeface="Georgia" charset="0"/>
                <a:cs typeface="Georgia" charset="0"/>
              </a:rPr>
              <a:t>treatment/</a:t>
            </a:r>
            <a:r>
              <a:rPr lang="en-US" dirty="0" err="1" smtClean="0">
                <a:latin typeface="Georgia" charset="0"/>
                <a:ea typeface="Georgia" charset="0"/>
                <a:cs typeface="Georgia" charset="0"/>
              </a:rPr>
              <a:t>benztropine</a:t>
            </a:r>
            <a:endParaRPr lang="en-US" dirty="0" smtClean="0">
              <a:latin typeface="Georgia" charset="0"/>
              <a:ea typeface="Georgia" charset="0"/>
              <a:cs typeface="Georgia" charset="0"/>
            </a:endParaRPr>
          </a:p>
          <a:p>
            <a:pPr>
              <a:buFont typeface="Wingdings" charset="2"/>
              <a:buChar char="ü"/>
            </a:pPr>
            <a:r>
              <a:rPr lang="en-US" i="1" dirty="0" err="1" smtClean="0">
                <a:latin typeface="Georgia" charset="0"/>
                <a:ea typeface="Georgia" charset="0"/>
                <a:cs typeface="Georgia" charset="0"/>
              </a:rPr>
              <a:t>Thioridazine</a:t>
            </a:r>
            <a:r>
              <a:rPr lang="en-US" i="1" dirty="0" smtClean="0">
                <a:latin typeface="Georgia" charset="0"/>
                <a:ea typeface="Georgia" charset="0"/>
                <a:cs typeface="Georgia" charset="0"/>
              </a:rPr>
              <a:t> </a:t>
            </a:r>
            <a:r>
              <a:rPr lang="en-US" dirty="0" smtClean="0">
                <a:latin typeface="Georgia" charset="0"/>
                <a:ea typeface="Georgia" charset="0"/>
                <a:cs typeface="Georgia" charset="0"/>
              </a:rPr>
              <a:t>shows </a:t>
            </a:r>
            <a:r>
              <a:rPr lang="en-US" dirty="0">
                <a:latin typeface="Georgia" charset="0"/>
                <a:ea typeface="Georgia" charset="0"/>
                <a:cs typeface="Georgia" charset="0"/>
              </a:rPr>
              <a:t>fewer </a:t>
            </a:r>
            <a:r>
              <a:rPr lang="en-US" dirty="0" smtClean="0">
                <a:latin typeface="Georgia" charset="0"/>
                <a:ea typeface="Georgia" charset="0"/>
                <a:cs typeface="Georgia" charset="0"/>
              </a:rPr>
              <a:t>EPS ???</a:t>
            </a:r>
            <a:endParaRPr lang="en-US" dirty="0">
              <a:latin typeface="Georgia" charset="0"/>
              <a:ea typeface="Georgia" charset="0"/>
              <a:cs typeface="Georgia" charset="0"/>
            </a:endParaRPr>
          </a:p>
          <a:p>
            <a:pPr>
              <a:buFont typeface="Wingdings" charset="2"/>
              <a:buChar char="ü"/>
            </a:pPr>
            <a:r>
              <a:rPr lang="en-US" i="1" dirty="0" smtClean="0">
                <a:latin typeface="Georgia" charset="0"/>
                <a:ea typeface="Georgia" charset="0"/>
                <a:cs typeface="Georgia" charset="0"/>
              </a:rPr>
              <a:t>Haloperidol </a:t>
            </a:r>
            <a:r>
              <a:rPr lang="en-US" dirty="0">
                <a:latin typeface="Georgia" charset="0"/>
                <a:ea typeface="Georgia" charset="0"/>
                <a:cs typeface="Georgia" charset="0"/>
              </a:rPr>
              <a:t>and </a:t>
            </a:r>
            <a:r>
              <a:rPr lang="en-US" i="1" dirty="0" err="1">
                <a:latin typeface="Georgia" charset="0"/>
                <a:ea typeface="Georgia" charset="0"/>
                <a:cs typeface="Georgia" charset="0"/>
              </a:rPr>
              <a:t>fluphenazine</a:t>
            </a:r>
            <a:r>
              <a:rPr lang="en-US" i="1" dirty="0">
                <a:latin typeface="Georgia" charset="0"/>
                <a:ea typeface="Georgia" charset="0"/>
                <a:cs typeface="Georgia" charset="0"/>
              </a:rPr>
              <a:t> </a:t>
            </a:r>
            <a:r>
              <a:rPr lang="en-US" i="1" dirty="0" smtClean="0">
                <a:latin typeface="Georgia" charset="0"/>
                <a:ea typeface="Georgia" charset="0"/>
                <a:cs typeface="Georgia" charset="0"/>
              </a:rPr>
              <a:t>high EPS</a:t>
            </a:r>
          </a:p>
          <a:p>
            <a:pPr>
              <a:buFont typeface="Wingdings" charset="2"/>
              <a:buChar char="ü"/>
            </a:pPr>
            <a:r>
              <a:rPr lang="en-US" dirty="0">
                <a:latin typeface="Georgia" charset="0"/>
                <a:ea typeface="Georgia" charset="0"/>
                <a:cs typeface="Georgia" charset="0"/>
              </a:rPr>
              <a:t>Akathisia may respond better to β blockers (for example, </a:t>
            </a:r>
            <a:r>
              <a:rPr lang="en-US" i="1" dirty="0">
                <a:latin typeface="Georgia" charset="0"/>
                <a:ea typeface="Georgia" charset="0"/>
                <a:cs typeface="Georgia" charset="0"/>
              </a:rPr>
              <a:t>propranolol</a:t>
            </a:r>
            <a:r>
              <a:rPr lang="en-US" dirty="0">
                <a:latin typeface="Georgia" charset="0"/>
                <a:ea typeface="Georgia" charset="0"/>
                <a:cs typeface="Georgia" charset="0"/>
              </a:rPr>
              <a:t>) or benzodiazepines, rather </a:t>
            </a:r>
            <a:r>
              <a:rPr lang="en-US">
                <a:latin typeface="Georgia" charset="0"/>
                <a:ea typeface="Georgia" charset="0"/>
                <a:cs typeface="Georgia" charset="0"/>
              </a:rPr>
              <a:t>than </a:t>
            </a:r>
            <a:r>
              <a:rPr lang="en-US" smtClean="0">
                <a:latin typeface="Georgia" charset="0"/>
                <a:ea typeface="Georgia" charset="0"/>
                <a:cs typeface="Georgia" charset="0"/>
              </a:rPr>
              <a:t>anticholinergic </a:t>
            </a:r>
            <a:r>
              <a:rPr lang="en-US" dirty="0">
                <a:latin typeface="Georgia" charset="0"/>
                <a:ea typeface="Georgia" charset="0"/>
                <a:cs typeface="Georgia" charset="0"/>
              </a:rPr>
              <a:t>medications</a:t>
            </a:r>
          </a:p>
          <a:p>
            <a:pPr>
              <a:buFont typeface="Wingdings" charset="2"/>
              <a:buChar char="ü"/>
            </a:pPr>
            <a:endParaRPr lang="en-US" i="1" dirty="0" smtClean="0">
              <a:latin typeface="Georgia" charset="0"/>
              <a:ea typeface="Georgia" charset="0"/>
              <a:cs typeface="Georgia" charset="0"/>
            </a:endParaRPr>
          </a:p>
          <a:p>
            <a:pPr>
              <a:buFont typeface="Wingdings" charset="2"/>
              <a:buChar char="ü"/>
            </a:pPr>
            <a:endParaRPr lang="en-US" dirty="0" smtClean="0">
              <a:latin typeface="Georgia" charset="0"/>
              <a:ea typeface="Georgia" charset="0"/>
              <a:cs typeface="Georgia" charset="0"/>
            </a:endParaRPr>
          </a:p>
          <a:p>
            <a:endParaRPr lang="en-US" dirty="0"/>
          </a:p>
        </p:txBody>
      </p:sp>
    </p:spTree>
    <p:extLst>
      <p:ext uri="{BB962C8B-B14F-4D97-AF65-F5344CB8AC3E}">
        <p14:creationId xmlns:p14="http://schemas.microsoft.com/office/powerpoint/2010/main" val="1686157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8000" b="1" dirty="0">
                <a:solidFill>
                  <a:srgbClr val="C00000"/>
                </a:solidFill>
                <a:latin typeface="Georgia" charset="0"/>
                <a:ea typeface="Georgia" charset="0"/>
                <a:cs typeface="Georgia" charset="0"/>
              </a:rPr>
              <a:t>Tardive dyskinesia</a:t>
            </a:r>
            <a:endParaRPr lang="en-US" sz="8000" dirty="0">
              <a:solidFill>
                <a:srgbClr val="C00000"/>
              </a:solidFill>
              <a:latin typeface="Georgia" charset="0"/>
              <a:ea typeface="Georgia" charset="0"/>
              <a:cs typeface="Georgia" charset="0"/>
            </a:endParaRPr>
          </a:p>
        </p:txBody>
      </p:sp>
      <p:sp>
        <p:nvSpPr>
          <p:cNvPr id="3" name="Text Placeholder 2"/>
          <p:cNvSpPr>
            <a:spLocks noGrp="1"/>
          </p:cNvSpPr>
          <p:nvPr>
            <p:ph type="body" idx="1"/>
          </p:nvPr>
        </p:nvSpPr>
        <p:spPr/>
        <p:txBody>
          <a:bodyPr>
            <a:noAutofit/>
          </a:bodyPr>
          <a:lstStyle/>
          <a:p>
            <a:r>
              <a:rPr lang="en-US" sz="4400" dirty="0">
                <a:latin typeface="Georgia" charset="0"/>
                <a:ea typeface="Georgia" charset="0"/>
                <a:cs typeface="Georgia" charset="0"/>
              </a:rPr>
              <a:t>Long-term treatment with antipsychotics can cause this motor disorder</a:t>
            </a:r>
          </a:p>
          <a:p>
            <a:r>
              <a:rPr lang="en-US" sz="4400" dirty="0">
                <a:latin typeface="Georgia" charset="0"/>
                <a:ea typeface="Georgia" charset="0"/>
                <a:cs typeface="Georgia" charset="0"/>
              </a:rPr>
              <a:t>A prolonged holiday from antipsychotics may cause the symptoms to diminish or disappear within a few months</a:t>
            </a:r>
            <a:r>
              <a:rPr lang="en-US" sz="4400" dirty="0" smtClean="0">
                <a:latin typeface="Georgia" charset="0"/>
                <a:ea typeface="Georgia" charset="0"/>
                <a:cs typeface="Georgia" charset="0"/>
              </a:rPr>
              <a:t>.</a:t>
            </a:r>
            <a:endParaRPr lang="en-US" sz="4400" dirty="0" smtClean="0">
              <a:latin typeface="Georgia" charset="0"/>
              <a:ea typeface="Georgia" charset="0"/>
              <a:cs typeface="Georgia" charset="0"/>
            </a:endParaRPr>
          </a:p>
          <a:p>
            <a:r>
              <a:rPr lang="en-US" sz="4400" dirty="0" smtClean="0">
                <a:latin typeface="Georgia" charset="0"/>
                <a:ea typeface="Georgia" charset="0"/>
                <a:cs typeface="Georgia" charset="0"/>
              </a:rPr>
              <a:t>Tardive </a:t>
            </a:r>
            <a:r>
              <a:rPr lang="en-US" sz="4400" dirty="0">
                <a:latin typeface="Georgia" charset="0"/>
                <a:ea typeface="Georgia" charset="0"/>
                <a:cs typeface="Georgia" charset="0"/>
              </a:rPr>
              <a:t>dyskinesia is </a:t>
            </a:r>
            <a:r>
              <a:rPr lang="en-US" sz="4400" dirty="0" smtClean="0">
                <a:latin typeface="Georgia" charset="0"/>
                <a:ea typeface="Georgia" charset="0"/>
                <a:cs typeface="Georgia" charset="0"/>
              </a:rPr>
              <a:t>postulated </a:t>
            </a:r>
            <a:r>
              <a:rPr lang="en-US" sz="4400" dirty="0">
                <a:latin typeface="Georgia" charset="0"/>
                <a:ea typeface="Georgia" charset="0"/>
                <a:cs typeface="Georgia" charset="0"/>
              </a:rPr>
              <a:t>to result from an increased number of dopamine receptors that are synthesized as a compensatory response to </a:t>
            </a:r>
            <a:r>
              <a:rPr lang="en-US" sz="4400" dirty="0" smtClean="0">
                <a:latin typeface="Georgia" charset="0"/>
                <a:ea typeface="Georgia" charset="0"/>
                <a:cs typeface="Georgia" charset="0"/>
              </a:rPr>
              <a:t>long-term </a:t>
            </a:r>
            <a:r>
              <a:rPr lang="en-US" sz="4400" dirty="0">
                <a:latin typeface="Georgia" charset="0"/>
                <a:ea typeface="Georgia" charset="0"/>
                <a:cs typeface="Georgia" charset="0"/>
              </a:rPr>
              <a:t>dopamine receptor blockade</a:t>
            </a:r>
          </a:p>
          <a:p>
            <a:endParaRPr lang="en-US" sz="4400" dirty="0" smtClean="0">
              <a:latin typeface="Times New Roman" charset="0"/>
              <a:ea typeface="Times New Roman" charset="0"/>
              <a:cs typeface="Times New Roman" charset="0"/>
            </a:endParaRPr>
          </a:p>
          <a:p>
            <a:endParaRPr lang="en-US" sz="4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943328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1210962" y="914400"/>
            <a:ext cx="21098475" cy="8119419"/>
          </a:xfrm>
          <a:prstGeom prst="rect">
            <a:avLst/>
          </a:prstGeom>
        </p:spPr>
        <p:txBody>
          <a:bodyPr>
            <a:noAutofit/>
          </a:bodyPr>
          <a:lstStyle/>
          <a:p>
            <a:pPr algn="l"/>
            <a:r>
              <a:rPr lang="en-US" sz="4800" b="1" dirty="0" smtClean="0">
                <a:solidFill>
                  <a:srgbClr val="C00000"/>
                </a:solidFill>
                <a:latin typeface="Times New Roman" charset="0"/>
                <a:ea typeface="Times New Roman" charset="0"/>
                <a:cs typeface="Times New Roman" charset="0"/>
              </a:rPr>
              <a:t/>
            </a:r>
            <a:br>
              <a:rPr lang="en-US" sz="4800" b="1" dirty="0" smtClean="0">
                <a:solidFill>
                  <a:srgbClr val="C00000"/>
                </a:solidFill>
                <a:latin typeface="Times New Roman" charset="0"/>
                <a:ea typeface="Times New Roman" charset="0"/>
                <a:cs typeface="Times New Roman" charset="0"/>
              </a:rPr>
            </a:br>
            <a:r>
              <a:rPr lang="en-US" sz="4800" b="1" dirty="0">
                <a:solidFill>
                  <a:srgbClr val="C00000"/>
                </a:solidFill>
                <a:latin typeface="Times New Roman" charset="0"/>
                <a:ea typeface="Times New Roman" charset="0"/>
                <a:cs typeface="Times New Roman" charset="0"/>
              </a:rPr>
              <a:t/>
            </a:r>
            <a:br>
              <a:rPr lang="en-US" sz="4800" b="1" dirty="0">
                <a:solidFill>
                  <a:srgbClr val="C00000"/>
                </a:solidFill>
                <a:latin typeface="Times New Roman" charset="0"/>
                <a:ea typeface="Times New Roman" charset="0"/>
                <a:cs typeface="Times New Roman" charset="0"/>
              </a:rPr>
            </a:br>
            <a:r>
              <a:rPr lang="en-US" sz="4800" b="1" dirty="0" smtClean="0">
                <a:solidFill>
                  <a:srgbClr val="C00000"/>
                </a:solidFill>
                <a:latin typeface="Times New Roman" charset="0"/>
                <a:ea typeface="Times New Roman" charset="0"/>
                <a:cs typeface="Times New Roman" charset="0"/>
              </a:rPr>
              <a:t/>
            </a:r>
            <a:br>
              <a:rPr lang="en-US" sz="4800" b="1" dirty="0" smtClean="0">
                <a:solidFill>
                  <a:srgbClr val="C00000"/>
                </a:solidFill>
                <a:latin typeface="Times New Roman" charset="0"/>
                <a:ea typeface="Times New Roman" charset="0"/>
                <a:cs typeface="Times New Roman" charset="0"/>
              </a:rPr>
            </a:br>
            <a:r>
              <a:rPr lang="en-US" sz="4800" b="1" dirty="0">
                <a:solidFill>
                  <a:srgbClr val="C00000"/>
                </a:solidFill>
                <a:latin typeface="Times New Roman" charset="0"/>
                <a:ea typeface="Times New Roman" charset="0"/>
                <a:cs typeface="Times New Roman" charset="0"/>
              </a:rPr>
              <a:t/>
            </a:r>
            <a:br>
              <a:rPr lang="en-US" sz="4800" b="1" dirty="0">
                <a:solidFill>
                  <a:srgbClr val="C00000"/>
                </a:solidFill>
                <a:latin typeface="Times New Roman" charset="0"/>
                <a:ea typeface="Times New Roman" charset="0"/>
                <a:cs typeface="Times New Roman" charset="0"/>
              </a:rPr>
            </a:br>
            <a:r>
              <a:rPr lang="en-US" sz="4800" b="1" dirty="0" smtClean="0">
                <a:solidFill>
                  <a:srgbClr val="C00000"/>
                </a:solidFill>
                <a:latin typeface="Times New Roman" charset="0"/>
                <a:ea typeface="Times New Roman" charset="0"/>
                <a:cs typeface="Times New Roman" charset="0"/>
              </a:rPr>
              <a:t/>
            </a:r>
            <a:br>
              <a:rPr lang="en-US" sz="4800" b="1" dirty="0" smtClean="0">
                <a:solidFill>
                  <a:srgbClr val="C00000"/>
                </a:solidFill>
                <a:latin typeface="Times New Roman" charset="0"/>
                <a:ea typeface="Times New Roman" charset="0"/>
                <a:cs typeface="Times New Roman" charset="0"/>
              </a:rPr>
            </a:br>
            <a:r>
              <a:rPr lang="en-US" sz="4800" b="1" dirty="0">
                <a:solidFill>
                  <a:srgbClr val="C00000"/>
                </a:solidFill>
                <a:latin typeface="Times New Roman" charset="0"/>
                <a:ea typeface="Times New Roman" charset="0"/>
                <a:cs typeface="Times New Roman" charset="0"/>
              </a:rPr>
              <a:t/>
            </a:r>
            <a:br>
              <a:rPr lang="en-US" sz="4800" b="1" dirty="0">
                <a:solidFill>
                  <a:srgbClr val="C00000"/>
                </a:solidFill>
                <a:latin typeface="Times New Roman" charset="0"/>
                <a:ea typeface="Times New Roman" charset="0"/>
                <a:cs typeface="Times New Roman" charset="0"/>
              </a:rPr>
            </a:br>
            <a:r>
              <a:rPr lang="en-US" sz="4800" b="1" dirty="0" smtClean="0">
                <a:solidFill>
                  <a:srgbClr val="C00000"/>
                </a:solidFill>
                <a:latin typeface="Times New Roman" charset="0"/>
                <a:ea typeface="Times New Roman" charset="0"/>
                <a:cs typeface="Times New Roman" charset="0"/>
              </a:rPr>
              <a:t/>
            </a:r>
            <a:br>
              <a:rPr lang="en-US" sz="4800" b="1" dirty="0" smtClean="0">
                <a:solidFill>
                  <a:srgbClr val="C00000"/>
                </a:solidFill>
                <a:latin typeface="Times New Roman" charset="0"/>
                <a:ea typeface="Times New Roman" charset="0"/>
                <a:cs typeface="Times New Roman" charset="0"/>
              </a:rPr>
            </a:br>
            <a:r>
              <a:rPr lang="en-US" sz="4800" b="1" dirty="0">
                <a:solidFill>
                  <a:srgbClr val="C00000"/>
                </a:solidFill>
                <a:latin typeface="Times New Roman" charset="0"/>
                <a:ea typeface="Times New Roman" charset="0"/>
                <a:cs typeface="Times New Roman" charset="0"/>
              </a:rPr>
              <a:t/>
            </a:r>
            <a:br>
              <a:rPr lang="en-US" sz="4800" b="1" dirty="0">
                <a:solidFill>
                  <a:srgbClr val="C00000"/>
                </a:solidFill>
                <a:latin typeface="Times New Roman" charset="0"/>
                <a:ea typeface="Times New Roman" charset="0"/>
                <a:cs typeface="Times New Roman" charset="0"/>
              </a:rPr>
            </a:br>
            <a:r>
              <a:rPr lang="en-US" sz="4800" b="1" dirty="0" smtClean="0">
                <a:solidFill>
                  <a:srgbClr val="C00000"/>
                </a:solidFill>
                <a:latin typeface="Times New Roman" charset="0"/>
                <a:ea typeface="Times New Roman" charset="0"/>
                <a:cs typeface="Times New Roman" charset="0"/>
              </a:rPr>
              <a:t/>
            </a:r>
            <a:br>
              <a:rPr lang="en-US" sz="4800" b="1" dirty="0" smtClean="0">
                <a:solidFill>
                  <a:srgbClr val="C00000"/>
                </a:solidFill>
                <a:latin typeface="Times New Roman" charset="0"/>
                <a:ea typeface="Times New Roman" charset="0"/>
                <a:cs typeface="Times New Roman" charset="0"/>
              </a:rPr>
            </a:br>
            <a:r>
              <a:rPr lang="en-US" sz="6000" b="1" dirty="0" smtClean="0">
                <a:solidFill>
                  <a:srgbClr val="C00000"/>
                </a:solidFill>
                <a:latin typeface="Times New Roman" charset="0"/>
                <a:ea typeface="Times New Roman" charset="0"/>
                <a:cs typeface="Times New Roman" charset="0"/>
              </a:rPr>
              <a:t>Neuroleptic </a:t>
            </a:r>
            <a:r>
              <a:rPr lang="en-US" sz="6000" b="1" dirty="0">
                <a:solidFill>
                  <a:srgbClr val="C00000"/>
                </a:solidFill>
                <a:latin typeface="Times New Roman" charset="0"/>
                <a:ea typeface="Times New Roman" charset="0"/>
                <a:cs typeface="Times New Roman" charset="0"/>
              </a:rPr>
              <a:t>malignant syndrome</a:t>
            </a:r>
            <a:r>
              <a:rPr lang="en-US" sz="6000" b="1" dirty="0">
                <a:latin typeface="Times New Roman" charset="0"/>
                <a:ea typeface="Times New Roman" charset="0"/>
                <a:cs typeface="Times New Roman" charset="0"/>
              </a:rPr>
              <a:t>: </a:t>
            </a:r>
            <a:r>
              <a:rPr lang="en-US" sz="6000" dirty="0">
                <a:latin typeface="Times New Roman" charset="0"/>
                <a:ea typeface="Times New Roman" charset="0"/>
                <a:cs typeface="Times New Roman" charset="0"/>
              </a:rPr>
              <a:t>This potentially fatal </a:t>
            </a:r>
            <a:r>
              <a:rPr lang="en-US" sz="6000" dirty="0" smtClean="0">
                <a:latin typeface="Times New Roman" charset="0"/>
                <a:ea typeface="Times New Roman" charset="0"/>
                <a:cs typeface="Times New Roman" charset="0"/>
              </a:rPr>
              <a:t>reaction </a:t>
            </a:r>
            <a:r>
              <a:rPr lang="en-US" sz="6000" dirty="0">
                <a:latin typeface="Times New Roman" charset="0"/>
                <a:ea typeface="Times New Roman" charset="0"/>
                <a:cs typeface="Times New Roman" charset="0"/>
              </a:rPr>
              <a:t>to antipsychotic drugs is characterized by </a:t>
            </a:r>
            <a:r>
              <a:rPr lang="en-US" sz="6000" dirty="0">
                <a:solidFill>
                  <a:srgbClr val="C00000"/>
                </a:solidFill>
                <a:latin typeface="Times New Roman" charset="0"/>
                <a:ea typeface="Times New Roman" charset="0"/>
                <a:cs typeface="Times New Roman" charset="0"/>
              </a:rPr>
              <a:t>muscle rigidity, fever, altered mental status and stupor, unstable blood pressure, and </a:t>
            </a:r>
            <a:r>
              <a:rPr lang="en-US" sz="6000" dirty="0" err="1">
                <a:solidFill>
                  <a:srgbClr val="C00000"/>
                </a:solidFill>
                <a:latin typeface="Times New Roman" charset="0"/>
                <a:ea typeface="Times New Roman" charset="0"/>
                <a:cs typeface="Times New Roman" charset="0"/>
              </a:rPr>
              <a:t>myoglobinemia</a:t>
            </a:r>
            <a:r>
              <a:rPr lang="en-US" sz="6000" dirty="0">
                <a:latin typeface="Times New Roman" charset="0"/>
                <a:ea typeface="Times New Roman" charset="0"/>
                <a:cs typeface="Times New Roman" charset="0"/>
              </a:rPr>
              <a:t>. </a:t>
            </a:r>
            <a:r>
              <a:rPr lang="en-US" sz="6000" dirty="0" smtClean="0">
                <a:latin typeface="Times New Roman" charset="0"/>
                <a:ea typeface="Times New Roman" charset="0"/>
                <a:cs typeface="Times New Roman" charset="0"/>
              </a:rPr>
              <a:t/>
            </a:r>
            <a:br>
              <a:rPr lang="en-US" sz="6000" dirty="0" smtClean="0">
                <a:latin typeface="Times New Roman" charset="0"/>
                <a:ea typeface="Times New Roman" charset="0"/>
                <a:cs typeface="Times New Roman" charset="0"/>
              </a:rPr>
            </a:br>
            <a:r>
              <a:rPr lang="en-US" sz="6000" dirty="0" smtClean="0">
                <a:latin typeface="Times New Roman" charset="0"/>
                <a:ea typeface="Times New Roman" charset="0"/>
                <a:cs typeface="Times New Roman" charset="0"/>
              </a:rPr>
              <a:t>Treatment </a:t>
            </a:r>
            <a:r>
              <a:rPr lang="en-US" sz="6000" dirty="0">
                <a:latin typeface="Times New Roman" charset="0"/>
                <a:ea typeface="Times New Roman" charset="0"/>
                <a:cs typeface="Times New Roman" charset="0"/>
              </a:rPr>
              <a:t>necessitates discontinuation of the antipsychotic agent and supportive therapy</a:t>
            </a:r>
            <a:r>
              <a:rPr lang="en-US" sz="6000" dirty="0" smtClean="0">
                <a:latin typeface="Times New Roman" charset="0"/>
                <a:ea typeface="Times New Roman" charset="0"/>
                <a:cs typeface="Times New Roman" charset="0"/>
              </a:rPr>
              <a:t>.</a:t>
            </a:r>
            <a:br>
              <a:rPr lang="en-US" sz="6000" dirty="0" smtClean="0">
                <a:latin typeface="Times New Roman" charset="0"/>
                <a:ea typeface="Times New Roman" charset="0"/>
                <a:cs typeface="Times New Roman" charset="0"/>
              </a:rPr>
            </a:br>
            <a:r>
              <a:rPr lang="en-US" sz="6000" dirty="0" smtClean="0">
                <a:latin typeface="Times New Roman" charset="0"/>
                <a:ea typeface="Times New Roman" charset="0"/>
                <a:cs typeface="Times New Roman" charset="0"/>
              </a:rPr>
              <a:t> </a:t>
            </a:r>
            <a:r>
              <a:rPr lang="en-US" sz="6000" dirty="0">
                <a:latin typeface="Times New Roman" charset="0"/>
                <a:ea typeface="Times New Roman" charset="0"/>
                <a:cs typeface="Times New Roman" charset="0"/>
              </a:rPr>
              <a:t>Administration of </a:t>
            </a:r>
            <a:r>
              <a:rPr lang="en-US" sz="6000" i="1" dirty="0" err="1">
                <a:latin typeface="Times New Roman" charset="0"/>
                <a:ea typeface="Times New Roman" charset="0"/>
                <a:cs typeface="Times New Roman" charset="0"/>
              </a:rPr>
              <a:t>dantrolene</a:t>
            </a:r>
            <a:r>
              <a:rPr lang="en-US" sz="6000" i="1" dirty="0">
                <a:latin typeface="Times New Roman" charset="0"/>
                <a:ea typeface="Times New Roman" charset="0"/>
                <a:cs typeface="Times New Roman" charset="0"/>
              </a:rPr>
              <a:t> </a:t>
            </a:r>
            <a:r>
              <a:rPr lang="en-US" sz="6000" dirty="0">
                <a:latin typeface="Times New Roman" charset="0"/>
                <a:ea typeface="Times New Roman" charset="0"/>
                <a:cs typeface="Times New Roman" charset="0"/>
              </a:rPr>
              <a:t>or </a:t>
            </a:r>
            <a:r>
              <a:rPr lang="en-US" sz="6000" i="1" dirty="0">
                <a:latin typeface="Times New Roman" charset="0"/>
                <a:ea typeface="Times New Roman" charset="0"/>
                <a:cs typeface="Times New Roman" charset="0"/>
              </a:rPr>
              <a:t>bromocriptine </a:t>
            </a:r>
            <a:r>
              <a:rPr lang="en-US" sz="6000" dirty="0">
                <a:latin typeface="Times New Roman" charset="0"/>
                <a:ea typeface="Times New Roman" charset="0"/>
                <a:cs typeface="Times New Roman" charset="0"/>
              </a:rPr>
              <a:t>may be </a:t>
            </a:r>
            <a:r>
              <a:rPr lang="en-US" sz="6000" dirty="0" smtClean="0">
                <a:latin typeface="Times New Roman" charset="0"/>
                <a:ea typeface="Times New Roman" charset="0"/>
                <a:cs typeface="Times New Roman" charset="0"/>
              </a:rPr>
              <a:t>helpful ????</a:t>
            </a:r>
            <a:br>
              <a:rPr lang="en-US" sz="6000" dirty="0" smtClean="0">
                <a:latin typeface="Times New Roman" charset="0"/>
                <a:ea typeface="Times New Roman" charset="0"/>
                <a:cs typeface="Times New Roman" charset="0"/>
              </a:rPr>
            </a:br>
            <a:r>
              <a:rPr lang="en-US" sz="6000" dirty="0">
                <a:latin typeface="Times New Roman" charset="0"/>
                <a:ea typeface="Times New Roman" charset="0"/>
                <a:cs typeface="Times New Roman" charset="0"/>
              </a:rPr>
              <a:t/>
            </a:r>
            <a:br>
              <a:rPr lang="en-US" sz="6000" dirty="0">
                <a:latin typeface="Times New Roman" charset="0"/>
                <a:ea typeface="Times New Roman" charset="0"/>
                <a:cs typeface="Times New Roman" charset="0"/>
              </a:rPr>
            </a:br>
            <a:r>
              <a:rPr lang="en-US" sz="6000" dirty="0" smtClean="0">
                <a:latin typeface="Times New Roman" charset="0"/>
                <a:ea typeface="Times New Roman" charset="0"/>
                <a:cs typeface="Times New Roman" charset="0"/>
              </a:rPr>
              <a:t/>
            </a:r>
            <a:br>
              <a:rPr lang="en-US" sz="6000" dirty="0" smtClean="0">
                <a:latin typeface="Times New Roman" charset="0"/>
                <a:ea typeface="Times New Roman" charset="0"/>
                <a:cs typeface="Times New Roman" charset="0"/>
              </a:rPr>
            </a:br>
            <a:r>
              <a:rPr lang="en-US" sz="6000" dirty="0" smtClean="0">
                <a:solidFill>
                  <a:srgbClr val="C00000"/>
                </a:solidFill>
                <a:latin typeface="Times New Roman" charset="0"/>
                <a:ea typeface="Times New Roman" charset="0"/>
                <a:cs typeface="Times New Roman" charset="0"/>
              </a:rPr>
              <a:t>Other effects:</a:t>
            </a:r>
            <a:r>
              <a:rPr lang="en-US" sz="6000" dirty="0">
                <a:latin typeface="Times New Roman" charset="0"/>
                <a:ea typeface="Times New Roman" charset="0"/>
                <a:cs typeface="Times New Roman" charset="0"/>
              </a:rPr>
              <a:t/>
            </a:r>
            <a:br>
              <a:rPr lang="en-US" sz="6000" dirty="0">
                <a:latin typeface="Times New Roman" charset="0"/>
                <a:ea typeface="Times New Roman" charset="0"/>
                <a:cs typeface="Times New Roman" charset="0"/>
              </a:rPr>
            </a:br>
            <a:r>
              <a:rPr lang="en-US" sz="6000" dirty="0">
                <a:latin typeface="Times New Roman" charset="0"/>
                <a:ea typeface="Times New Roman" charset="0"/>
                <a:cs typeface="Times New Roman" charset="0"/>
              </a:rPr>
              <a:t>Drowsiness occurs due to CNS depression and antihistaminic </a:t>
            </a:r>
            <a:r>
              <a:rPr lang="en-US" sz="6000" dirty="0" smtClean="0">
                <a:latin typeface="Times New Roman" charset="0"/>
                <a:ea typeface="Times New Roman" charset="0"/>
                <a:cs typeface="Times New Roman" charset="0"/>
              </a:rPr>
              <a:t>effects, confusion, </a:t>
            </a:r>
            <a:r>
              <a:rPr lang="en-US" sz="6000" dirty="0" err="1" smtClean="0">
                <a:latin typeface="Times New Roman" charset="0"/>
                <a:ea typeface="Times New Roman" charset="0"/>
                <a:cs typeface="Times New Roman" charset="0"/>
              </a:rPr>
              <a:t>antimuscarinic</a:t>
            </a:r>
            <a:r>
              <a:rPr lang="en-US" sz="6000" dirty="0" smtClean="0">
                <a:latin typeface="Times New Roman" charset="0"/>
                <a:ea typeface="Times New Roman" charset="0"/>
                <a:cs typeface="Times New Roman" charset="0"/>
              </a:rPr>
              <a:t/>
            </a:r>
            <a:br>
              <a:rPr lang="en-US" sz="6000" dirty="0" smtClean="0">
                <a:latin typeface="Times New Roman" charset="0"/>
                <a:ea typeface="Times New Roman" charset="0"/>
                <a:cs typeface="Times New Roman" charset="0"/>
              </a:rPr>
            </a:br>
            <a:r>
              <a:rPr lang="en-US" sz="6000" dirty="0">
                <a:latin typeface="Times New Roman" charset="0"/>
                <a:ea typeface="Times New Roman" charset="0"/>
                <a:cs typeface="Times New Roman" charset="0"/>
              </a:rPr>
              <a:t>exacerbation of preexisting diabetes or </a:t>
            </a:r>
            <a:r>
              <a:rPr lang="en-US" sz="6000" dirty="0" smtClean="0">
                <a:latin typeface="Times New Roman" charset="0"/>
                <a:ea typeface="Times New Roman" charset="0"/>
                <a:cs typeface="Times New Roman" charset="0"/>
              </a:rPr>
              <a:t>hyperlipidemia</a:t>
            </a:r>
            <a:r>
              <a:rPr lang="en-US" sz="6000" dirty="0">
                <a:latin typeface="Times New Roman" charset="0"/>
                <a:ea typeface="Times New Roman" charset="0"/>
                <a:cs typeface="Times New Roman" charset="0"/>
              </a:rPr>
              <a:t/>
            </a:r>
            <a:br>
              <a:rPr lang="en-US" sz="6000" dirty="0">
                <a:latin typeface="Times New Roman" charset="0"/>
                <a:ea typeface="Times New Roman" charset="0"/>
                <a:cs typeface="Times New Roman" charset="0"/>
              </a:rPr>
            </a:br>
            <a:r>
              <a:rPr lang="en-US" sz="6000" dirty="0">
                <a:latin typeface="Times New Roman" charset="0"/>
                <a:ea typeface="Times New Roman" charset="0"/>
                <a:cs typeface="Times New Roman" charset="0"/>
              </a:rPr>
              <a:t> </a:t>
            </a:r>
            <a:br>
              <a:rPr lang="en-US" sz="6000" dirty="0">
                <a:latin typeface="Times New Roman" charset="0"/>
                <a:ea typeface="Times New Roman" charset="0"/>
                <a:cs typeface="Times New Roman" charset="0"/>
              </a:rPr>
            </a:br>
            <a:r>
              <a:rPr lang="en-US" sz="4800" dirty="0">
                <a:latin typeface="Times New Roman" charset="0"/>
                <a:ea typeface="Times New Roman" charset="0"/>
                <a:cs typeface="Times New Roman" charset="0"/>
              </a:rPr>
              <a:t/>
            </a:r>
            <a:br>
              <a:rPr lang="en-US" sz="4800" dirty="0">
                <a:latin typeface="Times New Roman" charset="0"/>
                <a:ea typeface="Times New Roman" charset="0"/>
                <a:cs typeface="Times New Roman" charset="0"/>
              </a:rPr>
            </a:br>
            <a:endParaRPr lang="en-US" sz="4800" dirty="0">
              <a:latin typeface="Times New Roman" charset="0"/>
              <a:ea typeface="Times New Roman" charset="0"/>
              <a:cs typeface="Times New Roman"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0819" y="1483840"/>
            <a:ext cx="21005800" cy="9207500"/>
          </a:xfrm>
        </p:spPr>
        <p:txBody>
          <a:bodyPr>
            <a:normAutofit/>
          </a:bodyPr>
          <a:lstStyle/>
          <a:p>
            <a:pPr marL="0" indent="0">
              <a:buNone/>
            </a:pPr>
            <a:r>
              <a:rPr lang="en-US" b="1" dirty="0">
                <a:solidFill>
                  <a:srgbClr val="C00000"/>
                </a:solidFill>
                <a:latin typeface="Times New Roman" charset="0"/>
                <a:ea typeface="Times New Roman" charset="0"/>
                <a:cs typeface="Times New Roman" charset="0"/>
              </a:rPr>
              <a:t>Cautions and contraindications: </a:t>
            </a:r>
            <a:endParaRPr lang="en-US" dirty="0" smtClean="0">
              <a:solidFill>
                <a:srgbClr val="C00000"/>
              </a:solidFill>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may </a:t>
            </a:r>
            <a:r>
              <a:rPr lang="en-US" dirty="0">
                <a:latin typeface="Times New Roman" charset="0"/>
                <a:ea typeface="Times New Roman" charset="0"/>
                <a:cs typeface="Times New Roman" charset="0"/>
              </a:rPr>
              <a:t>lower the seizure threshold and should be used cautiously in patients with seizure disorders or those with an increased risk for </a:t>
            </a:r>
            <a:r>
              <a:rPr lang="en-US" dirty="0" smtClean="0">
                <a:latin typeface="Times New Roman" charset="0"/>
                <a:ea typeface="Times New Roman" charset="0"/>
                <a:cs typeface="Times New Roman" charset="0"/>
              </a:rPr>
              <a:t>seizures</a:t>
            </a:r>
            <a:r>
              <a:rPr lang="en-US" dirty="0">
                <a:latin typeface="Times New Roman" charset="0"/>
                <a:ea typeface="Times New Roman" charset="0"/>
                <a:cs typeface="Times New Roman" charset="0"/>
              </a:rPr>
              <a:t>, such as withdrawal from alcohol</a:t>
            </a:r>
            <a:r>
              <a:rPr lang="en-US" dirty="0" smtClean="0">
                <a:latin typeface="Times New Roman" charset="0"/>
                <a:ea typeface="Times New Roman" charset="0"/>
                <a:cs typeface="Times New Roman" charset="0"/>
              </a:rPr>
              <a:t>.</a:t>
            </a:r>
          </a:p>
          <a:p>
            <a:pPr marL="0" indent="0">
              <a:buNone/>
            </a:pPr>
            <a:r>
              <a:rPr lang="en-US" b="1" dirty="0">
                <a:solidFill>
                  <a:srgbClr val="C00000"/>
                </a:solidFill>
                <a:latin typeface="Times New Roman" charset="0"/>
                <a:ea typeface="Times New Roman" charset="0"/>
                <a:cs typeface="Times New Roman" charset="0"/>
              </a:rPr>
              <a:t> Maintenance treatment</a:t>
            </a:r>
            <a:endParaRPr lang="en-US" dirty="0">
              <a:solidFill>
                <a:srgbClr val="C00000"/>
              </a:solidFill>
              <a:latin typeface="Times New Roman" charset="0"/>
              <a:ea typeface="Times New Roman" charset="0"/>
              <a:cs typeface="Times New Roman" charset="0"/>
            </a:endParaRPr>
          </a:p>
          <a:p>
            <a:r>
              <a:rPr lang="en-US" dirty="0">
                <a:latin typeface="Times New Roman" charset="0"/>
                <a:ea typeface="Times New Roman" charset="0"/>
                <a:cs typeface="Times New Roman" charset="0"/>
              </a:rPr>
              <a:t>Patients who have had two or more psychotic episodes secondary to schizophrenia should receive maintenance therapy for at least 5 years, and some experts prefer indefinite therapy. </a:t>
            </a:r>
            <a:endParaRPr lang="en-US" dirty="0" smtClean="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9799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asted-image.png"/>
          <p:cNvPicPr>
            <a:picLocks noChangeAspect="1"/>
          </p:cNvPicPr>
          <p:nvPr/>
        </p:nvPicPr>
        <p:blipFill>
          <a:blip r:embed="rId2">
            <a:extLst/>
          </a:blip>
          <a:stretch>
            <a:fillRect/>
          </a:stretch>
        </p:blipFill>
        <p:spPr>
          <a:xfrm>
            <a:off x="2994037" y="1863505"/>
            <a:ext cx="6791313" cy="7401145"/>
          </a:xfrm>
          <a:prstGeom prst="rect">
            <a:avLst/>
          </a:prstGeom>
          <a:ln w="12700">
            <a:miter lim="400000"/>
          </a:ln>
        </p:spPr>
      </p:pic>
      <p:pic>
        <p:nvPicPr>
          <p:cNvPr id="123" name="pasted-image.png"/>
          <p:cNvPicPr>
            <a:picLocks noChangeAspect="1"/>
          </p:cNvPicPr>
          <p:nvPr/>
        </p:nvPicPr>
        <p:blipFill>
          <a:blip r:embed="rId3">
            <a:extLst/>
          </a:blip>
          <a:stretch>
            <a:fillRect/>
          </a:stretch>
        </p:blipFill>
        <p:spPr>
          <a:xfrm>
            <a:off x="9811532" y="2208623"/>
            <a:ext cx="7716284" cy="6507709"/>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2533135" y="1727474"/>
            <a:ext cx="20753585" cy="8330926"/>
          </a:xfrm>
          <a:prstGeom prst="rect">
            <a:avLst/>
          </a:prstGeom>
        </p:spPr>
        <p:txBody>
          <a:bodyPr>
            <a:normAutofit/>
          </a:bodyPr>
          <a:lstStyle/>
          <a:p>
            <a:pPr algn="l">
              <a:defRPr sz="6000" u="sng">
                <a:solidFill>
                  <a:srgbClr val="941100"/>
                </a:solidFill>
                <a:latin typeface="Georgia"/>
                <a:ea typeface="Georgia"/>
                <a:cs typeface="Georgia"/>
                <a:sym typeface="Georgia"/>
              </a:defRPr>
            </a:pPr>
            <a:r>
              <a:rPr b="1" i="1" dirty="0" smtClean="0">
                <a:latin typeface="Apple Chancery" charset="0"/>
                <a:ea typeface="Apple Chancery" charset="0"/>
                <a:cs typeface="Apple Chancery" charset="0"/>
              </a:rPr>
              <a:t>Antipsychotics</a:t>
            </a:r>
            <a:r>
              <a:rPr lang="en-US" b="1" i="1" dirty="0" smtClean="0">
                <a:latin typeface="Apple Chancery" charset="0"/>
                <a:ea typeface="Apple Chancery" charset="0"/>
                <a:cs typeface="Apple Chancery" charset="0"/>
              </a:rPr>
              <a:t>,  </a:t>
            </a:r>
            <a:r>
              <a:rPr lang="en-US" sz="6000" b="1" u="sng" dirty="0" smtClean="0">
                <a:latin typeface="Apple Chancery" charset="0"/>
                <a:ea typeface="Apple Chancery" charset="0"/>
                <a:cs typeface="Apple Chancery" charset="0"/>
                <a:sym typeface="Georgia"/>
              </a:rPr>
              <a:t>Neuroleptics </a:t>
            </a:r>
            <a:r>
              <a:rPr lang="en-US" sz="6000" b="1" u="sng" dirty="0">
                <a:latin typeface="Apple Chancery" charset="0"/>
                <a:ea typeface="Apple Chancery" charset="0"/>
                <a:cs typeface="Apple Chancery" charset="0"/>
                <a:sym typeface="Georgia"/>
              </a:rPr>
              <a:t>or </a:t>
            </a:r>
            <a:r>
              <a:rPr lang="en-US" sz="6000" b="1" u="sng" dirty="0" smtClean="0">
                <a:latin typeface="Apple Chancery" charset="0"/>
                <a:ea typeface="Apple Chancery" charset="0"/>
                <a:cs typeface="Apple Chancery" charset="0"/>
                <a:sym typeface="Georgia"/>
              </a:rPr>
              <a:t>Major Tranquilizers</a:t>
            </a:r>
            <a:endParaRPr b="1" dirty="0">
              <a:latin typeface="Apple Chancery" charset="0"/>
              <a:ea typeface="Apple Chancery" charset="0"/>
              <a:cs typeface="Apple Chancery" charset="0"/>
            </a:endParaRPr>
          </a:p>
          <a:p>
            <a:pPr algn="l">
              <a:defRPr sz="3500">
                <a:latin typeface="Georgia"/>
                <a:ea typeface="Georgia"/>
                <a:cs typeface="Georgia"/>
                <a:sym typeface="Georgia"/>
              </a:defRPr>
            </a:pPr>
            <a:endParaRPr dirty="0"/>
          </a:p>
          <a:p>
            <a:pPr marL="571500" indent="-571500" algn="l">
              <a:buClr>
                <a:srgbClr val="941100"/>
              </a:buClr>
              <a:buSzPct val="75000"/>
              <a:buFont typeface="Wingdings" charset="2"/>
              <a:buChar char="v"/>
              <a:defRPr sz="4000">
                <a:latin typeface="Georgia"/>
                <a:ea typeface="Georgia"/>
                <a:cs typeface="Georgia"/>
                <a:sym typeface="Georgia"/>
              </a:defRPr>
            </a:pPr>
            <a:r>
              <a:rPr dirty="0"/>
              <a:t> </a:t>
            </a:r>
            <a:r>
              <a:rPr dirty="0">
                <a:latin typeface="Arial" charset="0"/>
                <a:ea typeface="Arial" charset="0"/>
                <a:cs typeface="Arial" charset="0"/>
              </a:rPr>
              <a:t>Primarily used to treat schizophrenia, also effective another psychotic &amp; manic </a:t>
            </a:r>
            <a:r>
              <a:rPr dirty="0" smtClean="0">
                <a:latin typeface="Arial" charset="0"/>
                <a:ea typeface="Arial" charset="0"/>
                <a:cs typeface="Arial" charset="0"/>
              </a:rPr>
              <a:t>state</a:t>
            </a:r>
            <a:r>
              <a:rPr lang="en-US" sz="4000" dirty="0">
                <a:latin typeface="Arial" charset="0"/>
                <a:ea typeface="Arial" charset="0"/>
                <a:cs typeface="Arial" charset="0"/>
                <a:sym typeface="Georgia"/>
              </a:rPr>
              <a:t/>
            </a:r>
            <a:br>
              <a:rPr lang="en-US" sz="4000" dirty="0">
                <a:latin typeface="Arial" charset="0"/>
                <a:ea typeface="Arial" charset="0"/>
                <a:cs typeface="Arial" charset="0"/>
                <a:sym typeface="Georgia"/>
              </a:rPr>
            </a:br>
            <a:endParaRPr dirty="0">
              <a:latin typeface="Arial" charset="0"/>
              <a:ea typeface="Arial" charset="0"/>
              <a:cs typeface="Arial" charset="0"/>
            </a:endParaRPr>
          </a:p>
          <a:p>
            <a:pPr marL="571500" indent="-571500" algn="l">
              <a:buClr>
                <a:srgbClr val="941100"/>
              </a:buClr>
              <a:buSzPct val="75000"/>
              <a:buFont typeface="Wingdings" charset="2"/>
              <a:buChar char="v"/>
              <a:defRPr sz="4000">
                <a:latin typeface="Georgia"/>
                <a:ea typeface="Georgia"/>
                <a:cs typeface="Georgia"/>
                <a:sym typeface="Georgia"/>
              </a:defRPr>
            </a:pPr>
            <a:r>
              <a:rPr lang="en-US" dirty="0">
                <a:latin typeface="Arial" charset="0"/>
                <a:ea typeface="Arial" charset="0"/>
                <a:cs typeface="Arial" charset="0"/>
              </a:rPr>
              <a:t>They </a:t>
            </a:r>
            <a:r>
              <a:rPr lang="en-US" sz="4000" dirty="0">
                <a:latin typeface="Arial" charset="0"/>
                <a:ea typeface="Arial" charset="0"/>
                <a:cs typeface="Arial" charset="0"/>
                <a:sym typeface="Georgia"/>
              </a:rPr>
              <a:t>are not curative and do not eliminate chronic thought </a:t>
            </a:r>
            <a:r>
              <a:rPr lang="en-US" sz="4000" dirty="0" smtClean="0">
                <a:latin typeface="Arial" charset="0"/>
                <a:ea typeface="Arial" charset="0"/>
                <a:cs typeface="Arial" charset="0"/>
                <a:sym typeface="Georgia"/>
              </a:rPr>
              <a:t>disorders</a:t>
            </a:r>
            <a:r>
              <a:rPr lang="en-US" sz="4000" dirty="0">
                <a:latin typeface="Arial" charset="0"/>
                <a:ea typeface="Arial" charset="0"/>
                <a:cs typeface="Arial" charset="0"/>
                <a:sym typeface="Georgia"/>
              </a:rPr>
              <a:t/>
            </a:r>
            <a:br>
              <a:rPr lang="en-US" sz="4000" dirty="0">
                <a:latin typeface="Arial" charset="0"/>
                <a:ea typeface="Arial" charset="0"/>
                <a:cs typeface="Arial" charset="0"/>
                <a:sym typeface="Georgia"/>
              </a:rPr>
            </a:br>
            <a:r>
              <a:rPr lang="en-US" sz="4000" dirty="0">
                <a:latin typeface="Arial" charset="0"/>
                <a:ea typeface="Arial" charset="0"/>
                <a:cs typeface="Arial" charset="0"/>
                <a:sym typeface="Georgia"/>
              </a:rPr>
              <a:t/>
            </a:r>
            <a:br>
              <a:rPr lang="en-US" sz="4000" dirty="0">
                <a:latin typeface="Arial" charset="0"/>
                <a:ea typeface="Arial" charset="0"/>
                <a:cs typeface="Arial" charset="0"/>
                <a:sym typeface="Georgia"/>
              </a:rPr>
            </a:br>
            <a:r>
              <a:rPr dirty="0" smtClean="0">
                <a:latin typeface="Arial" charset="0"/>
                <a:ea typeface="Arial" charset="0"/>
                <a:cs typeface="Arial" charset="0"/>
              </a:rPr>
              <a:t>Decrease </a:t>
            </a:r>
            <a:r>
              <a:rPr dirty="0">
                <a:latin typeface="Arial" charset="0"/>
                <a:ea typeface="Arial" charset="0"/>
                <a:cs typeface="Arial" charset="0"/>
              </a:rPr>
              <a:t>intensity of hallucinations &amp; delusions &amp; help persons with schizophrenia to cope with environment</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84" y="250567"/>
            <a:ext cx="8797324" cy="2286000"/>
          </a:xfrm>
        </p:spPr>
        <p:txBody>
          <a:bodyPr/>
          <a:lstStyle/>
          <a:p>
            <a:r>
              <a:rPr lang="en-US" dirty="0" smtClean="0">
                <a:solidFill>
                  <a:srgbClr val="C00000"/>
                </a:solidFill>
                <a:latin typeface="Apple Chancery" charset="0"/>
                <a:ea typeface="Apple Chancery" charset="0"/>
                <a:cs typeface="Apple Chancery" charset="0"/>
              </a:rPr>
              <a:t>Schizophrenia</a:t>
            </a:r>
            <a:endParaRPr lang="en-US" dirty="0">
              <a:solidFill>
                <a:srgbClr val="C00000"/>
              </a:solidFill>
              <a:latin typeface="Apple Chancery" charset="0"/>
              <a:ea typeface="Apple Chancery" charset="0"/>
              <a:cs typeface="Apple Chancery" charset="0"/>
            </a:endParaRPr>
          </a:p>
        </p:txBody>
      </p:sp>
      <p:sp>
        <p:nvSpPr>
          <p:cNvPr id="3" name="Text Placeholder 2"/>
          <p:cNvSpPr>
            <a:spLocks noGrp="1"/>
          </p:cNvSpPr>
          <p:nvPr>
            <p:ph type="body" idx="1"/>
          </p:nvPr>
        </p:nvSpPr>
        <p:spPr>
          <a:xfrm>
            <a:off x="187754" y="2752812"/>
            <a:ext cx="21327076" cy="10370064"/>
          </a:xfrm>
        </p:spPr>
        <p:txBody>
          <a:bodyPr>
            <a:normAutofit/>
          </a:bodyPr>
          <a:lstStyle/>
          <a:p>
            <a:pPr>
              <a:buClr>
                <a:srgbClr val="C00000"/>
              </a:buClr>
              <a:buFont typeface="Wingdings" charset="2"/>
              <a:buChar char="ü"/>
            </a:pPr>
            <a:r>
              <a:rPr lang="en-US" sz="4800" dirty="0" smtClean="0">
                <a:latin typeface="Times New Roman" charset="0"/>
                <a:ea typeface="Times New Roman" charset="0"/>
                <a:cs typeface="Times New Roman" charset="0"/>
              </a:rPr>
              <a:t>a </a:t>
            </a:r>
            <a:r>
              <a:rPr lang="en-US" sz="4800" dirty="0">
                <a:latin typeface="Times New Roman" charset="0"/>
                <a:ea typeface="Times New Roman" charset="0"/>
                <a:cs typeface="Times New Roman" charset="0"/>
              </a:rPr>
              <a:t>type of chronic psychosis characterized </a:t>
            </a:r>
            <a:r>
              <a:rPr lang="en-US" sz="4800" dirty="0" smtClean="0">
                <a:latin typeface="Times New Roman" charset="0"/>
                <a:ea typeface="Times New Roman" charset="0"/>
                <a:cs typeface="Times New Roman" charset="0"/>
              </a:rPr>
              <a:t>by</a:t>
            </a:r>
          </a:p>
          <a:p>
            <a:pPr marL="0" indent="0">
              <a:buClr>
                <a:srgbClr val="C00000"/>
              </a:buClr>
              <a:buNone/>
            </a:pPr>
            <a:r>
              <a:rPr lang="en-US" sz="4800" dirty="0">
                <a:latin typeface="Times New Roman" charset="0"/>
                <a:ea typeface="Times New Roman" charset="0"/>
                <a:cs typeface="Times New Roman" charset="0"/>
              </a:rPr>
              <a:t> </a:t>
            </a:r>
            <a:r>
              <a:rPr lang="en-US" sz="4800" dirty="0" smtClean="0">
                <a:latin typeface="Times New Roman" charset="0"/>
                <a:ea typeface="Times New Roman" charset="0"/>
                <a:cs typeface="Times New Roman" charset="0"/>
              </a:rPr>
              <a:t>    </a:t>
            </a:r>
            <a:r>
              <a:rPr lang="en-US" sz="4800" dirty="0">
                <a:latin typeface="Times New Roman" charset="0"/>
                <a:ea typeface="Times New Roman" charset="0"/>
                <a:cs typeface="Times New Roman" charset="0"/>
              </a:rPr>
              <a:t>delusions</a:t>
            </a:r>
            <a:r>
              <a:rPr lang="en-US" sz="4800" dirty="0" smtClean="0">
                <a:latin typeface="Times New Roman" charset="0"/>
                <a:ea typeface="Times New Roman" charset="0"/>
                <a:cs typeface="Times New Roman" charset="0"/>
              </a:rPr>
              <a:t>, hallucinations (often </a:t>
            </a:r>
            <a:r>
              <a:rPr lang="en-US" sz="4800" dirty="0">
                <a:latin typeface="Times New Roman" charset="0"/>
                <a:ea typeface="Times New Roman" charset="0"/>
                <a:cs typeface="Times New Roman" charset="0"/>
              </a:rPr>
              <a:t>in the form of voices</a:t>
            </a:r>
            <a:r>
              <a:rPr lang="en-US" sz="4800" dirty="0" smtClean="0">
                <a:latin typeface="Times New Roman" charset="0"/>
                <a:ea typeface="Times New Roman" charset="0"/>
                <a:cs typeface="Times New Roman" charset="0"/>
              </a:rPr>
              <a:t>),</a:t>
            </a:r>
          </a:p>
          <a:p>
            <a:pPr marL="0" indent="0">
              <a:buClr>
                <a:srgbClr val="C00000"/>
              </a:buClr>
              <a:buNone/>
            </a:pPr>
            <a:r>
              <a:rPr lang="en-US" sz="4800" dirty="0">
                <a:latin typeface="Times New Roman" charset="0"/>
                <a:ea typeface="Times New Roman" charset="0"/>
                <a:cs typeface="Times New Roman" charset="0"/>
              </a:rPr>
              <a:t> </a:t>
            </a:r>
            <a:r>
              <a:rPr lang="en-US" sz="4800" dirty="0" smtClean="0">
                <a:latin typeface="Times New Roman" charset="0"/>
                <a:ea typeface="Times New Roman" charset="0"/>
                <a:cs typeface="Times New Roman" charset="0"/>
              </a:rPr>
              <a:t>    &amp; thinking or speech disturbances</a:t>
            </a:r>
          </a:p>
          <a:p>
            <a:pPr>
              <a:buClr>
                <a:srgbClr val="C00000"/>
              </a:buClr>
              <a:buFont typeface="Wingdings" charset="2"/>
              <a:buChar char="ü"/>
            </a:pPr>
            <a:r>
              <a:rPr lang="en-US" sz="4800" dirty="0" smtClean="0">
                <a:latin typeface="Times New Roman" charset="0"/>
                <a:ea typeface="Times New Roman" charset="0"/>
                <a:cs typeface="Times New Roman" charset="0"/>
              </a:rPr>
              <a:t> </a:t>
            </a:r>
            <a:r>
              <a:rPr lang="en-US" sz="4800" dirty="0">
                <a:latin typeface="Times New Roman" charset="0"/>
                <a:ea typeface="Times New Roman" charset="0"/>
                <a:cs typeface="Times New Roman" charset="0"/>
              </a:rPr>
              <a:t>The onset of illness is often during late adolescence or early </a:t>
            </a:r>
            <a:r>
              <a:rPr lang="en-US" sz="4800" dirty="0" smtClean="0">
                <a:latin typeface="Times New Roman" charset="0"/>
                <a:ea typeface="Times New Roman" charset="0"/>
                <a:cs typeface="Times New Roman" charset="0"/>
              </a:rPr>
              <a:t>adulthood</a:t>
            </a:r>
          </a:p>
          <a:p>
            <a:pPr>
              <a:buClr>
                <a:srgbClr val="C00000"/>
              </a:buClr>
              <a:buFont typeface="Wingdings" charset="2"/>
              <a:buChar char="ü"/>
            </a:pPr>
            <a:r>
              <a:rPr lang="en-US" sz="4800" dirty="0" smtClean="0">
                <a:latin typeface="Times New Roman" charset="0"/>
                <a:ea typeface="Times New Roman" charset="0"/>
                <a:cs typeface="Times New Roman" charset="0"/>
              </a:rPr>
              <a:t> occurs </a:t>
            </a:r>
            <a:r>
              <a:rPr lang="en-US" sz="4800" dirty="0">
                <a:latin typeface="Times New Roman" charset="0"/>
                <a:ea typeface="Times New Roman" charset="0"/>
                <a:cs typeface="Times New Roman" charset="0"/>
              </a:rPr>
              <a:t>in about 1% of the population and is a chronic and disabling </a:t>
            </a:r>
            <a:r>
              <a:rPr lang="en-US" sz="4800" dirty="0" smtClean="0">
                <a:latin typeface="Times New Roman" charset="0"/>
                <a:ea typeface="Times New Roman" charset="0"/>
                <a:cs typeface="Times New Roman" charset="0"/>
              </a:rPr>
              <a:t>disorder</a:t>
            </a:r>
          </a:p>
          <a:p>
            <a:pPr>
              <a:buClr>
                <a:srgbClr val="C00000"/>
              </a:buClr>
              <a:buFont typeface="Wingdings" charset="2"/>
              <a:buChar char="ü"/>
            </a:pPr>
            <a:r>
              <a:rPr lang="en-US" sz="4800" dirty="0" smtClean="0">
                <a:latin typeface="Times New Roman" charset="0"/>
                <a:ea typeface="Times New Roman" charset="0"/>
                <a:cs typeface="Times New Roman" charset="0"/>
              </a:rPr>
              <a:t>has </a:t>
            </a:r>
            <a:r>
              <a:rPr lang="en-US" sz="4800" dirty="0">
                <a:latin typeface="Times New Roman" charset="0"/>
                <a:ea typeface="Times New Roman" charset="0"/>
                <a:cs typeface="Times New Roman" charset="0"/>
              </a:rPr>
              <a:t>a strong genetic component and probably reflects some fundamental biochemical abnormality, possibly a </a:t>
            </a:r>
            <a:r>
              <a:rPr lang="en-US" sz="4800" dirty="0" smtClean="0">
                <a:latin typeface="Times New Roman" charset="0"/>
                <a:ea typeface="Times New Roman" charset="0"/>
                <a:cs typeface="Times New Roman" charset="0"/>
              </a:rPr>
              <a:t>dysfunction </a:t>
            </a:r>
            <a:r>
              <a:rPr lang="en-US" sz="4800" dirty="0">
                <a:latin typeface="Times New Roman" charset="0"/>
                <a:ea typeface="Times New Roman" charset="0"/>
                <a:cs typeface="Times New Roman" charset="0"/>
              </a:rPr>
              <a:t>of the mesolimbic or </a:t>
            </a:r>
            <a:r>
              <a:rPr lang="en-US" sz="4800" dirty="0" err="1">
                <a:latin typeface="Times New Roman" charset="0"/>
                <a:ea typeface="Times New Roman" charset="0"/>
                <a:cs typeface="Times New Roman" charset="0"/>
              </a:rPr>
              <a:t>mesocortical</a:t>
            </a:r>
            <a:r>
              <a:rPr lang="en-US" sz="4800" dirty="0">
                <a:latin typeface="Times New Roman" charset="0"/>
                <a:ea typeface="Times New Roman" charset="0"/>
                <a:cs typeface="Times New Roman" charset="0"/>
              </a:rPr>
              <a:t> dopaminergic neuronal pathways</a:t>
            </a:r>
          </a:p>
          <a:p>
            <a:endParaRPr lang="en-US" sz="4800" dirty="0">
              <a:latin typeface="Times New Roman"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14356030" y="250567"/>
            <a:ext cx="10027970" cy="5688000"/>
          </a:xfrm>
          <a:prstGeom prst="rect">
            <a:avLst/>
          </a:prstGeom>
        </p:spPr>
      </p:pic>
    </p:spTree>
    <p:extLst>
      <p:ext uri="{BB962C8B-B14F-4D97-AF65-F5344CB8AC3E}">
        <p14:creationId xmlns:p14="http://schemas.microsoft.com/office/powerpoint/2010/main" val="91651492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78" y="359376"/>
            <a:ext cx="21005800" cy="2286000"/>
          </a:xfrm>
        </p:spPr>
        <p:txBody>
          <a:bodyPr/>
          <a:lstStyle/>
          <a:p>
            <a:r>
              <a:rPr lang="en-US" dirty="0" err="1" smtClean="0">
                <a:solidFill>
                  <a:srgbClr val="C00000"/>
                </a:solidFill>
                <a:latin typeface="Apple Chancery" charset="0"/>
                <a:ea typeface="Apple Chancery" charset="0"/>
                <a:cs typeface="Apple Chancery" charset="0"/>
              </a:rPr>
              <a:t>AntipsychoticDrugs</a:t>
            </a:r>
            <a:r>
              <a:rPr lang="en-US" dirty="0" smtClean="0">
                <a:solidFill>
                  <a:srgbClr val="C00000"/>
                </a:solidFill>
                <a:latin typeface="Apple Chancery" charset="0"/>
                <a:ea typeface="Apple Chancery" charset="0"/>
                <a:cs typeface="Apple Chancery" charset="0"/>
              </a:rPr>
              <a:t> </a:t>
            </a:r>
            <a:endParaRPr lang="en-US" dirty="0">
              <a:solidFill>
                <a:srgbClr val="C00000"/>
              </a:solidFill>
              <a:latin typeface="Apple Chancery" charset="0"/>
              <a:ea typeface="Apple Chancery" charset="0"/>
              <a:cs typeface="Apple Chancery" charset="0"/>
            </a:endParaRPr>
          </a:p>
        </p:txBody>
      </p:sp>
      <p:sp>
        <p:nvSpPr>
          <p:cNvPr id="3" name="Text Placeholder 2"/>
          <p:cNvSpPr>
            <a:spLocks noGrp="1"/>
          </p:cNvSpPr>
          <p:nvPr>
            <p:ph type="body" idx="1"/>
          </p:nvPr>
        </p:nvSpPr>
        <p:spPr/>
        <p:txBody>
          <a:bodyPr/>
          <a:lstStyle/>
          <a:p>
            <a:pPr>
              <a:buClr>
                <a:srgbClr val="C00000"/>
              </a:buClr>
              <a:buFont typeface="Wingdings" charset="2"/>
              <a:buChar char="ü"/>
            </a:pPr>
            <a:r>
              <a:rPr lang="en-US" dirty="0" smtClean="0">
                <a:latin typeface="Times New Roman" charset="0"/>
                <a:ea typeface="Times New Roman" charset="0"/>
                <a:cs typeface="Times New Roman" charset="0"/>
              </a:rPr>
              <a:t>divided </a:t>
            </a:r>
            <a:r>
              <a:rPr lang="en-US" dirty="0">
                <a:latin typeface="Times New Roman" charset="0"/>
                <a:ea typeface="Times New Roman" charset="0"/>
                <a:cs typeface="Times New Roman" charset="0"/>
              </a:rPr>
              <a:t>into first- and second-generation </a:t>
            </a:r>
            <a:r>
              <a:rPr lang="en-US" dirty="0" smtClean="0">
                <a:latin typeface="Times New Roman" charset="0"/>
                <a:ea typeface="Times New Roman" charset="0"/>
                <a:cs typeface="Times New Roman" charset="0"/>
              </a:rPr>
              <a:t>agents</a:t>
            </a:r>
          </a:p>
          <a:p>
            <a:pPr>
              <a:buClr>
                <a:srgbClr val="C00000"/>
              </a:buClr>
              <a:buFont typeface="Wingdings" charset="2"/>
              <a:buChar char="ü"/>
            </a:pPr>
            <a:r>
              <a:rPr lang="en-US" dirty="0" smtClean="0">
                <a:latin typeface="Times New Roman" charset="0"/>
                <a:ea typeface="Times New Roman" charset="0"/>
                <a:cs typeface="Times New Roman" charset="0"/>
              </a:rPr>
              <a:t>1</a:t>
            </a:r>
            <a:r>
              <a:rPr lang="en-US" baseline="30000" dirty="0" smtClean="0">
                <a:latin typeface="Times New Roman" charset="0"/>
                <a:ea typeface="Times New Roman" charset="0"/>
                <a:cs typeface="Times New Roman" charset="0"/>
              </a:rPr>
              <a:t>st</a:t>
            </a:r>
            <a:r>
              <a:rPr lang="en-US" dirty="0" smtClean="0">
                <a:latin typeface="Times New Roman" charset="0"/>
                <a:ea typeface="Times New Roman" charset="0"/>
                <a:cs typeface="Times New Roman" charset="0"/>
              </a:rPr>
              <a:t> -generation </a:t>
            </a:r>
            <a:r>
              <a:rPr lang="en-US" dirty="0">
                <a:latin typeface="Times New Roman" charset="0"/>
                <a:ea typeface="Times New Roman" charset="0"/>
                <a:cs typeface="Times New Roman" charset="0"/>
              </a:rPr>
              <a:t>drugs are further classified as “low potency” or “high potency</a:t>
            </a:r>
            <a:r>
              <a:rPr lang="en-US" dirty="0" smtClean="0">
                <a:latin typeface="Times New Roman" charset="0"/>
                <a:ea typeface="Times New Roman" charset="0"/>
                <a:cs typeface="Times New Roman" charset="0"/>
              </a:rPr>
              <a:t>.”</a:t>
            </a:r>
          </a:p>
          <a:p>
            <a:pPr>
              <a:buClr>
                <a:srgbClr val="C00000"/>
              </a:buClr>
              <a:buFont typeface="Wingdings" charset="2"/>
              <a:buChar char="ü"/>
            </a:pP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This classification does not indicate clinical effectiveness of the drugs, but rather specifies affinity for the dopamine D2 receptor, which, in turn, may influence the adverse effect profile of the drug.</a:t>
            </a:r>
          </a:p>
          <a:p>
            <a:endParaRPr lang="en-US" dirty="0"/>
          </a:p>
        </p:txBody>
      </p:sp>
    </p:spTree>
    <p:extLst>
      <p:ext uri="{BB962C8B-B14F-4D97-AF65-F5344CB8AC3E}">
        <p14:creationId xmlns:p14="http://schemas.microsoft.com/office/powerpoint/2010/main" val="4495146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2916196" y="945485"/>
            <a:ext cx="18831696" cy="1109021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marL="571500" indent="-571500" algn="l">
              <a:buFont typeface="Wingdings" charset="2"/>
              <a:buChar char="ü"/>
              <a:defRPr>
                <a:solidFill>
                  <a:srgbClr val="941100"/>
                </a:solidFill>
                <a:latin typeface="Georgia"/>
                <a:ea typeface="Georgia"/>
                <a:cs typeface="Georgia"/>
                <a:sym typeface="Georgia"/>
              </a:defRPr>
            </a:pPr>
            <a:r>
              <a:rPr lang="en-US" sz="4400" dirty="0" smtClean="0"/>
              <a:t>     </a:t>
            </a:r>
            <a:r>
              <a:rPr sz="4400" dirty="0" smtClean="0"/>
              <a:t>First </a:t>
            </a:r>
            <a:r>
              <a:rPr sz="4400" dirty="0"/>
              <a:t>Generation Antipsychotics:</a:t>
            </a:r>
          </a:p>
          <a:p>
            <a:pPr marL="427403" indent="-427403" algn="l">
              <a:buClr>
                <a:srgbClr val="941100"/>
              </a:buClr>
              <a:buSzPct val="75000"/>
              <a:buChar char="✴"/>
              <a:defRPr sz="3500">
                <a:latin typeface="Georgia"/>
                <a:ea typeface="Georgia"/>
                <a:cs typeface="Georgia"/>
                <a:sym typeface="Georgia"/>
              </a:defRPr>
            </a:pPr>
            <a:r>
              <a:rPr sz="4400" dirty="0"/>
              <a:t>Conventional,traditional</a:t>
            </a:r>
          </a:p>
          <a:p>
            <a:pPr marL="427403" indent="-427403" algn="l">
              <a:buClr>
                <a:srgbClr val="941100"/>
              </a:buClr>
              <a:buSzPct val="75000"/>
              <a:buChar char="✴"/>
              <a:defRPr sz="3500">
                <a:latin typeface="Georgia"/>
                <a:ea typeface="Georgia"/>
                <a:cs typeface="Georgia"/>
                <a:sym typeface="Georgia"/>
              </a:defRPr>
            </a:pPr>
            <a:r>
              <a:rPr sz="4400" dirty="0"/>
              <a:t>Competitive inhibit. of D2 Rs</a:t>
            </a:r>
          </a:p>
          <a:p>
            <a:pPr marL="427403" indent="-427403" algn="l">
              <a:buClr>
                <a:srgbClr val="941100"/>
              </a:buClr>
              <a:buSzPct val="75000"/>
              <a:buChar char="✴"/>
              <a:defRPr sz="3500">
                <a:latin typeface="Georgia"/>
                <a:ea typeface="Georgia"/>
                <a:cs typeface="Georgia"/>
                <a:sym typeface="Georgia"/>
              </a:defRPr>
            </a:pPr>
            <a:r>
              <a:rPr sz="4400" dirty="0"/>
              <a:t>Associated with EPS (extrapyramidal symptoms</a:t>
            </a:r>
            <a:r>
              <a:rPr sz="4400" dirty="0" smtClean="0"/>
              <a:t>)</a:t>
            </a:r>
            <a:endParaRPr lang="en-US" sz="4400" dirty="0" smtClean="0"/>
          </a:p>
          <a:p>
            <a:pPr marL="427403" indent="-427403" algn="l">
              <a:buClr>
                <a:srgbClr val="941100"/>
              </a:buClr>
              <a:buSzPct val="75000"/>
              <a:buChar char="✴"/>
              <a:defRPr sz="3500">
                <a:latin typeface="Georgia"/>
                <a:ea typeface="Georgia"/>
                <a:cs typeface="Georgia"/>
                <a:sym typeface="Georgia"/>
              </a:defRPr>
            </a:pPr>
            <a:endParaRPr sz="4400" dirty="0"/>
          </a:p>
          <a:p>
            <a:pPr algn="l">
              <a:defRPr sz="3500">
                <a:solidFill>
                  <a:srgbClr val="941100"/>
                </a:solidFill>
                <a:latin typeface="Georgia"/>
                <a:ea typeface="Georgia"/>
                <a:cs typeface="Georgia"/>
                <a:sym typeface="Georgia"/>
              </a:defRPr>
            </a:pPr>
            <a:r>
              <a:rPr sz="4400" dirty="0"/>
              <a:t>    </a:t>
            </a:r>
            <a:r>
              <a:rPr sz="4400" dirty="0" smtClean="0"/>
              <a:t>Haloperidol</a:t>
            </a:r>
            <a:r>
              <a:rPr lang="en-US" sz="4400" dirty="0" smtClean="0"/>
              <a:t> / </a:t>
            </a:r>
            <a:r>
              <a:rPr lang="en-US" sz="4400" dirty="0">
                <a:sym typeface="Georgia"/>
              </a:rPr>
              <a:t>bind tightly to </a:t>
            </a:r>
            <a:r>
              <a:rPr lang="en-US" sz="4400" dirty="0" smtClean="0">
                <a:sym typeface="Georgia"/>
              </a:rPr>
              <a:t>DA neuroreceptors /EPS</a:t>
            </a:r>
            <a:endParaRPr sz="4400" dirty="0"/>
          </a:p>
          <a:p>
            <a:pPr algn="l">
              <a:defRPr sz="3500">
                <a:solidFill>
                  <a:srgbClr val="941100"/>
                </a:solidFill>
                <a:latin typeface="Georgia"/>
                <a:ea typeface="Georgia"/>
                <a:cs typeface="Georgia"/>
                <a:sym typeface="Georgia"/>
              </a:defRPr>
            </a:pPr>
            <a:r>
              <a:rPr sz="4400" dirty="0"/>
              <a:t>    </a:t>
            </a:r>
            <a:r>
              <a:rPr sz="4400" dirty="0" smtClean="0"/>
              <a:t>Chlorpromazine</a:t>
            </a:r>
            <a:r>
              <a:rPr lang="en-US" sz="4400" dirty="0" smtClean="0"/>
              <a:t> / </a:t>
            </a:r>
            <a:r>
              <a:rPr lang="en-US" sz="4400" dirty="0" smtClean="0">
                <a:sym typeface="Georgia"/>
              </a:rPr>
              <a:t>bind weakly to DA neuroreceptors</a:t>
            </a:r>
            <a:endParaRPr sz="4400" dirty="0"/>
          </a:p>
          <a:p>
            <a:pPr algn="l">
              <a:defRPr sz="3500">
                <a:solidFill>
                  <a:srgbClr val="941100"/>
                </a:solidFill>
                <a:latin typeface="Georgia"/>
                <a:ea typeface="Georgia"/>
                <a:cs typeface="Georgia"/>
                <a:sym typeface="Georgia"/>
              </a:defRPr>
            </a:pPr>
            <a:r>
              <a:rPr sz="4400" dirty="0"/>
              <a:t>    </a:t>
            </a:r>
          </a:p>
          <a:p>
            <a:pPr marL="571500" indent="-571500" algn="l">
              <a:buFont typeface="Wingdings" charset="2"/>
              <a:buChar char="ü"/>
              <a:defRPr sz="3500">
                <a:solidFill>
                  <a:srgbClr val="941100"/>
                </a:solidFill>
                <a:latin typeface="Georgia"/>
                <a:ea typeface="Georgia"/>
                <a:cs typeface="Georgia"/>
                <a:sym typeface="Georgia"/>
              </a:defRPr>
            </a:pPr>
            <a:r>
              <a:rPr sz="4400" dirty="0"/>
              <a:t>     Second Generation </a:t>
            </a:r>
            <a:r>
              <a:rPr sz="4400" dirty="0" smtClean="0"/>
              <a:t>Antipsychotics</a:t>
            </a:r>
            <a:r>
              <a:rPr lang="en-US" sz="4400" dirty="0" smtClean="0"/>
              <a:t> </a:t>
            </a:r>
            <a:r>
              <a:rPr lang="en-US" sz="3500" dirty="0">
                <a:sym typeface="Georgia"/>
              </a:rPr>
              <a:t>“atypical” anti- psychotics</a:t>
            </a:r>
          </a:p>
          <a:p>
            <a:pPr marL="571500" indent="-571500" algn="l">
              <a:buFont typeface="Wingdings" charset="2"/>
              <a:buChar char="ü"/>
              <a:defRPr sz="3500">
                <a:solidFill>
                  <a:srgbClr val="941100"/>
                </a:solidFill>
                <a:latin typeface="Georgia"/>
                <a:ea typeface="Georgia"/>
                <a:cs typeface="Georgia"/>
                <a:sym typeface="Georgia"/>
              </a:defRPr>
            </a:pPr>
            <a:endParaRPr sz="4400" dirty="0" smtClean="0"/>
          </a:p>
          <a:p>
            <a:pPr marL="427403" indent="-427403" algn="l">
              <a:buClr>
                <a:srgbClr val="941100"/>
              </a:buClr>
              <a:buSzPct val="75000"/>
              <a:buChar char="✴"/>
              <a:defRPr sz="3500">
                <a:latin typeface="Georgia"/>
                <a:ea typeface="Georgia"/>
                <a:cs typeface="Georgia"/>
                <a:sym typeface="Georgia"/>
              </a:defRPr>
            </a:pPr>
            <a:r>
              <a:rPr sz="4400" dirty="0" smtClean="0"/>
              <a:t>Lower </a:t>
            </a:r>
            <a:r>
              <a:rPr lang="en-US" sz="4400" dirty="0" smtClean="0"/>
              <a:t>incidence of </a:t>
            </a:r>
            <a:r>
              <a:rPr sz="4400" dirty="0" smtClean="0"/>
              <a:t>EPS</a:t>
            </a:r>
            <a:endParaRPr sz="4400" dirty="0"/>
          </a:p>
          <a:p>
            <a:pPr marL="427403" indent="-427403" algn="l">
              <a:buClr>
                <a:srgbClr val="941100"/>
              </a:buClr>
              <a:buSzPct val="75000"/>
              <a:buChar char="✴"/>
              <a:defRPr sz="3500">
                <a:latin typeface="Georgia"/>
                <a:ea typeface="Georgia"/>
                <a:cs typeface="Georgia"/>
                <a:sym typeface="Georgia"/>
              </a:defRPr>
            </a:pPr>
            <a:r>
              <a:rPr sz="4400" dirty="0"/>
              <a:t>High risk of metabolic SE (diabetes, hyperholesterolemia, </a:t>
            </a:r>
            <a:r>
              <a:rPr sz="4400" dirty="0" smtClean="0"/>
              <a:t>weight gain</a:t>
            </a:r>
            <a:endParaRPr lang="en-US" sz="4400" dirty="0" smtClean="0"/>
          </a:p>
          <a:p>
            <a:pPr marL="427403" indent="-427403" algn="l">
              <a:buClr>
                <a:srgbClr val="941100"/>
              </a:buClr>
              <a:buSzPct val="75000"/>
              <a:buFontTx/>
              <a:buChar char="✴"/>
              <a:defRPr sz="3500">
                <a:latin typeface="Georgia"/>
                <a:ea typeface="Georgia"/>
                <a:cs typeface="Georgia"/>
                <a:sym typeface="Georgia"/>
              </a:defRPr>
            </a:pPr>
            <a:r>
              <a:rPr lang="en-US" sz="4400" dirty="0">
                <a:latin typeface="Georgia" charset="0"/>
                <a:ea typeface="Georgia" charset="0"/>
                <a:cs typeface="Georgia" charset="0"/>
                <a:sym typeface="Georgia"/>
              </a:rPr>
              <a:t>blockade of both </a:t>
            </a:r>
            <a:r>
              <a:rPr lang="en-US" sz="4400" dirty="0" smtClean="0">
                <a:latin typeface="Georgia" charset="0"/>
                <a:ea typeface="Georgia" charset="0"/>
                <a:cs typeface="Georgia" charset="0"/>
                <a:sym typeface="Georgia"/>
              </a:rPr>
              <a:t>5-HT &amp; DA and</a:t>
            </a:r>
            <a:r>
              <a:rPr lang="en-US" sz="4400" dirty="0">
                <a:latin typeface="Georgia" charset="0"/>
                <a:ea typeface="Georgia" charset="0"/>
                <a:cs typeface="Georgia" charset="0"/>
                <a:sym typeface="Georgia"/>
              </a:rPr>
              <a:t>, perhaps, other receptors</a:t>
            </a:r>
          </a:p>
          <a:p>
            <a:pPr marL="427403" indent="-427403" algn="l">
              <a:buClr>
                <a:srgbClr val="941100"/>
              </a:buClr>
              <a:buSzPct val="75000"/>
              <a:buChar char="✴"/>
              <a:defRPr sz="3500">
                <a:latin typeface="Georgia"/>
                <a:ea typeface="Georgia"/>
                <a:cs typeface="Georgia"/>
                <a:sym typeface="Georgia"/>
              </a:defRPr>
            </a:pPr>
            <a:endParaRPr sz="4400" dirty="0">
              <a:latin typeface="Georgia" charset="0"/>
              <a:ea typeface="Georgia" charset="0"/>
              <a:cs typeface="Georgia" charset="0"/>
            </a:endParaRPr>
          </a:p>
          <a:p>
            <a:endParaRPr sz="4800" dirty="0">
              <a:latin typeface="Georgia" charset="0"/>
              <a:ea typeface="Georgia" charset="0"/>
              <a:cs typeface="Georgia" charset="0"/>
            </a:endParaRPr>
          </a:p>
          <a:p>
            <a:endParaRPr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361763" y="3854455"/>
            <a:ext cx="24218168" cy="508857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88461" indent="-488461" algn="l">
              <a:buClr>
                <a:srgbClr val="941100"/>
              </a:buClr>
              <a:buSzPct val="75000"/>
              <a:buChar char="✴"/>
              <a:defRPr sz="4000">
                <a:latin typeface="Georgia"/>
                <a:ea typeface="Georgia"/>
                <a:cs typeface="Georgia"/>
                <a:sym typeface="Georgia"/>
              </a:defRPr>
            </a:pPr>
            <a:r>
              <a:rPr sz="5400" dirty="0">
                <a:latin typeface="Georgia" charset="0"/>
                <a:ea typeface="Georgia" charset="0"/>
                <a:cs typeface="Georgia" charset="0"/>
              </a:rPr>
              <a:t>2nd generation / 1st line for schizophrenia ???</a:t>
            </a:r>
          </a:p>
          <a:p>
            <a:pPr marL="488461" indent="-488461" algn="l">
              <a:buClr>
                <a:srgbClr val="941100"/>
              </a:buClr>
              <a:buSzPct val="75000"/>
              <a:buChar char="✴"/>
              <a:defRPr sz="4000">
                <a:latin typeface="Georgia"/>
                <a:ea typeface="Georgia"/>
                <a:cs typeface="Georgia"/>
                <a:sym typeface="Georgia"/>
              </a:defRPr>
            </a:pPr>
            <a:r>
              <a:rPr sz="5400" dirty="0">
                <a:latin typeface="Georgia" charset="0"/>
                <a:ea typeface="Georgia" charset="0"/>
                <a:cs typeface="Georgia" charset="0"/>
              </a:rPr>
              <a:t>1st &amp; 2nd have almost equal efficacy</a:t>
            </a:r>
          </a:p>
          <a:p>
            <a:pPr marL="488461" indent="-488461" algn="l">
              <a:buClr>
                <a:srgbClr val="941100"/>
              </a:buClr>
              <a:buSzPct val="75000"/>
              <a:buChar char="✴"/>
              <a:defRPr sz="4000">
                <a:latin typeface="Georgia"/>
                <a:ea typeface="Georgia"/>
                <a:cs typeface="Georgia"/>
                <a:sym typeface="Georgia"/>
              </a:defRPr>
            </a:pPr>
            <a:r>
              <a:rPr sz="5400" dirty="0">
                <a:latin typeface="Georgia" charset="0"/>
                <a:ea typeface="Georgia" charset="0"/>
                <a:cs typeface="Georgia" charset="0"/>
              </a:rPr>
              <a:t>10% - 20% insufficient response to 1st &amp; 2nd generation (Refractory patients)</a:t>
            </a:r>
          </a:p>
          <a:p>
            <a:pPr marL="488461" indent="-488461" algn="l">
              <a:buClr>
                <a:srgbClr val="941100"/>
              </a:buClr>
              <a:buSzPct val="75000"/>
              <a:buChar char="✴"/>
              <a:defRPr sz="4000">
                <a:latin typeface="Georgia"/>
                <a:ea typeface="Georgia"/>
                <a:cs typeface="Georgia"/>
                <a:sym typeface="Georgia"/>
              </a:defRPr>
            </a:pPr>
            <a:r>
              <a:rPr sz="5400" dirty="0">
                <a:latin typeface="Georgia" charset="0"/>
                <a:ea typeface="Georgia" charset="0"/>
                <a:cs typeface="Georgia" charset="0"/>
              </a:rPr>
              <a:t>Ref. patient / </a:t>
            </a:r>
            <a:r>
              <a:rPr sz="5400" dirty="0">
                <a:solidFill>
                  <a:srgbClr val="941100"/>
                </a:solidFill>
                <a:latin typeface="Georgia" charset="0"/>
                <a:ea typeface="Georgia" charset="0"/>
                <a:cs typeface="Georgia" charset="0"/>
              </a:rPr>
              <a:t>clozapine</a:t>
            </a:r>
          </a:p>
          <a:p>
            <a:pPr marL="488461" indent="-488461" algn="l">
              <a:buClr>
                <a:srgbClr val="941100"/>
              </a:buClr>
              <a:buSzPct val="75000"/>
              <a:buFontTx/>
              <a:buChar char="✴"/>
            </a:pPr>
            <a:r>
              <a:rPr sz="5400" dirty="0">
                <a:solidFill>
                  <a:srgbClr val="941100"/>
                </a:solidFill>
                <a:latin typeface="Georgia" charset="0"/>
                <a:ea typeface="Georgia" charset="0"/>
                <a:cs typeface="Georgia" charset="0"/>
                <a:sym typeface="Georgia"/>
              </a:rPr>
              <a:t>Clozapine</a:t>
            </a:r>
            <a:r>
              <a:rPr sz="5400" dirty="0">
                <a:latin typeface="Georgia" charset="0"/>
                <a:ea typeface="Georgia" charset="0"/>
                <a:cs typeface="Georgia" charset="0"/>
                <a:sym typeface="Georgia"/>
              </a:rPr>
              <a:t> / bone marrow sup, seizures, CV </a:t>
            </a:r>
            <a:r>
              <a:rPr sz="5400" dirty="0" smtClean="0">
                <a:latin typeface="Georgia" charset="0"/>
                <a:ea typeface="Georgia" charset="0"/>
                <a:cs typeface="Georgia" charset="0"/>
                <a:sym typeface="Georgia"/>
              </a:rPr>
              <a:t>disorde</a:t>
            </a:r>
            <a:r>
              <a:rPr sz="5400" dirty="0" smtClean="0">
                <a:latin typeface="Georgia" charset="0"/>
                <a:ea typeface="Georgia" charset="0"/>
                <a:cs typeface="Georgia" charset="0"/>
              </a:rPr>
              <a:t>rs</a:t>
            </a:r>
            <a:r>
              <a:rPr lang="en-US" sz="5400" dirty="0" smtClean="0">
                <a:latin typeface="Georgia" charset="0"/>
                <a:ea typeface="Georgia" charset="0"/>
                <a:cs typeface="Georgia" charset="0"/>
              </a:rPr>
              <a:t>, </a:t>
            </a:r>
            <a:r>
              <a:rPr lang="en-US" sz="5400" dirty="0">
                <a:latin typeface="Georgia" charset="0"/>
                <a:ea typeface="Georgia" charset="0"/>
                <a:cs typeface="Georgia" charset="0"/>
              </a:rPr>
              <a:t>agranulocytosis</a:t>
            </a:r>
          </a:p>
          <a:p>
            <a:pPr marL="488461" indent="-488461" algn="l">
              <a:buClr>
                <a:srgbClr val="941100"/>
              </a:buClr>
              <a:buSzPct val="75000"/>
              <a:buChar char="✴"/>
            </a:pPr>
            <a:endParaRPr sz="5400" dirty="0">
              <a:latin typeface="Georgia" charset="0"/>
              <a:ea typeface="Georgia" charset="0"/>
              <a:cs typeface="Georgia" charset="0"/>
            </a:endParaRPr>
          </a:p>
        </p:txBody>
      </p:sp>
      <p:sp>
        <p:nvSpPr>
          <p:cNvPr id="130" name="Shape 130"/>
          <p:cNvSpPr/>
          <p:nvPr/>
        </p:nvSpPr>
        <p:spPr>
          <a:xfrm>
            <a:off x="1179237" y="1162965"/>
            <a:ext cx="3996855" cy="825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u="sng">
                <a:solidFill>
                  <a:srgbClr val="941100"/>
                </a:solidFill>
                <a:latin typeface="Georgia"/>
                <a:ea typeface="Georgia"/>
                <a:cs typeface="Georgia"/>
                <a:sym typeface="Georgia"/>
              </a:defRPr>
            </a:lvl1pPr>
          </a:lstStyle>
          <a:p>
            <a:r>
              <a:t>General notes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928151" y="3602984"/>
            <a:ext cx="16337806" cy="67505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latin typeface="Georgia"/>
                <a:ea typeface="Georgia"/>
                <a:cs typeface="Georgia"/>
                <a:sym typeface="Georgia"/>
              </a:defRPr>
            </a:pPr>
            <a:r>
              <a:rPr sz="5400" dirty="0">
                <a:latin typeface="Times New Roman" charset="0"/>
                <a:ea typeface="Times New Roman" charset="0"/>
                <a:cs typeface="Times New Roman" charset="0"/>
              </a:rPr>
              <a:t>1- DA antagonism (D2)</a:t>
            </a:r>
          </a:p>
          <a:p>
            <a:pPr algn="l">
              <a:defRPr sz="3000">
                <a:latin typeface="Georgia"/>
                <a:ea typeface="Georgia"/>
                <a:cs typeface="Georgia"/>
                <a:sym typeface="Georgia"/>
              </a:defRPr>
            </a:pPr>
            <a:r>
              <a:rPr sz="5400" dirty="0">
                <a:latin typeface="Times New Roman" charset="0"/>
                <a:ea typeface="Times New Roman" charset="0"/>
                <a:cs typeface="Times New Roman" charset="0"/>
              </a:rPr>
              <a:t>2- 5-HT block (</a:t>
            </a:r>
            <a:r>
              <a:rPr sz="5400" dirty="0" smtClean="0">
                <a:latin typeface="Times New Roman" charset="0"/>
                <a:ea typeface="Times New Roman" charset="0"/>
                <a:cs typeface="Times New Roman" charset="0"/>
              </a:rPr>
              <a:t>5-HT</a:t>
            </a:r>
            <a:r>
              <a:rPr sz="5400" baseline="-25000" dirty="0" smtClean="0">
                <a:latin typeface="Times New Roman" charset="0"/>
                <a:ea typeface="Times New Roman" charset="0"/>
                <a:cs typeface="Times New Roman" charset="0"/>
              </a:rPr>
              <a:t>2</a:t>
            </a:r>
            <a:r>
              <a:rPr lang="en-US" sz="5400" baseline="-25000" dirty="0" smtClean="0">
                <a:latin typeface="Times New Roman" charset="0"/>
                <a:ea typeface="Times New Roman" charset="0"/>
                <a:cs typeface="Times New Roman" charset="0"/>
              </a:rPr>
              <a:t>A</a:t>
            </a:r>
            <a:r>
              <a:rPr sz="5400" dirty="0" smtClean="0">
                <a:latin typeface="Times New Roman" charset="0"/>
                <a:ea typeface="Times New Roman" charset="0"/>
                <a:cs typeface="Times New Roman" charset="0"/>
              </a:rPr>
              <a:t>)</a:t>
            </a:r>
            <a:endParaRPr sz="5400" dirty="0">
              <a:latin typeface="Times New Roman" charset="0"/>
              <a:ea typeface="Times New Roman" charset="0"/>
              <a:cs typeface="Times New Roman" charset="0"/>
            </a:endParaRPr>
          </a:p>
          <a:p>
            <a:pPr algn="l">
              <a:defRPr sz="3000">
                <a:latin typeface="Georgia"/>
                <a:ea typeface="Georgia"/>
                <a:cs typeface="Georgia"/>
                <a:sym typeface="Georgia"/>
              </a:defRPr>
            </a:pPr>
            <a:r>
              <a:rPr sz="5400" dirty="0">
                <a:solidFill>
                  <a:srgbClr val="941100"/>
                </a:solidFill>
                <a:latin typeface="Times New Roman" charset="0"/>
                <a:ea typeface="Times New Roman" charset="0"/>
                <a:cs typeface="Times New Roman" charset="0"/>
              </a:rPr>
              <a:t>Clozapen</a:t>
            </a:r>
            <a:r>
              <a:rPr sz="5400" dirty="0">
                <a:latin typeface="Times New Roman" charset="0"/>
                <a:ea typeface="Times New Roman" charset="0"/>
                <a:cs typeface="Times New Roman" charset="0"/>
              </a:rPr>
              <a:t> D1, D4, 5-HT2, M, </a:t>
            </a:r>
            <a:r>
              <a:rPr sz="5400" dirty="0">
                <a:latin typeface="Times New Roman" charset="0"/>
                <a:ea typeface="Times New Roman" charset="0"/>
                <a:cs typeface="Times New Roman" charset="0"/>
                <a:sym typeface="Apple Symbols"/>
              </a:rPr>
              <a:t>⍺ / </a:t>
            </a:r>
            <a:r>
              <a:rPr sz="5400" dirty="0" smtClean="0">
                <a:latin typeface="Times New Roman" charset="0"/>
                <a:ea typeface="Times New Roman" charset="0"/>
                <a:cs typeface="Times New Roman" charset="0"/>
                <a:sym typeface="Apple Symbols"/>
              </a:rPr>
              <a:t>D2</a:t>
            </a:r>
            <a:r>
              <a:rPr lang="en-US" sz="5400" dirty="0" smtClean="0">
                <a:latin typeface="Times New Roman" charset="0"/>
                <a:ea typeface="Times New Roman" charset="0"/>
                <a:cs typeface="Times New Roman" charset="0"/>
                <a:sym typeface="Apple Symbols"/>
              </a:rPr>
              <a:t> antag.</a:t>
            </a:r>
            <a:endParaRPr sz="5400" dirty="0">
              <a:latin typeface="Times New Roman" charset="0"/>
              <a:ea typeface="Times New Roman" charset="0"/>
              <a:cs typeface="Times New Roman" charset="0"/>
              <a:sym typeface="Apple Symbols"/>
            </a:endParaRPr>
          </a:p>
          <a:p>
            <a:pPr algn="l">
              <a:defRPr sz="3000">
                <a:solidFill>
                  <a:srgbClr val="941100"/>
                </a:solidFill>
                <a:latin typeface="Georgia"/>
                <a:ea typeface="Georgia"/>
                <a:cs typeface="Georgia"/>
                <a:sym typeface="Georgia"/>
              </a:defRPr>
            </a:pPr>
            <a:r>
              <a:rPr sz="5400" dirty="0">
                <a:latin typeface="Times New Roman" charset="0"/>
                <a:ea typeface="Times New Roman" charset="0"/>
                <a:cs typeface="Times New Roman" charset="0"/>
              </a:rPr>
              <a:t>Risperidone </a:t>
            </a:r>
            <a:r>
              <a:rPr sz="5400" dirty="0">
                <a:solidFill>
                  <a:srgbClr val="000000"/>
                </a:solidFill>
                <a:latin typeface="Times New Roman" charset="0"/>
                <a:ea typeface="Times New Roman" charset="0"/>
                <a:cs typeface="Times New Roman" charset="0"/>
              </a:rPr>
              <a:t>5-HT</a:t>
            </a:r>
            <a:r>
              <a:rPr sz="5400" baseline="-25000" dirty="0">
                <a:solidFill>
                  <a:srgbClr val="000000"/>
                </a:solidFill>
                <a:latin typeface="Times New Roman" charset="0"/>
                <a:ea typeface="Times New Roman" charset="0"/>
                <a:cs typeface="Times New Roman" charset="0"/>
              </a:rPr>
              <a:t>2A</a:t>
            </a:r>
            <a:r>
              <a:rPr sz="5400" dirty="0">
                <a:solidFill>
                  <a:srgbClr val="000000"/>
                </a:solidFill>
                <a:latin typeface="Times New Roman" charset="0"/>
                <a:ea typeface="Times New Roman" charset="0"/>
                <a:cs typeface="Times New Roman" charset="0"/>
              </a:rPr>
              <a:t> &gt; D2</a:t>
            </a:r>
          </a:p>
          <a:p>
            <a:pPr algn="l">
              <a:defRPr sz="3000">
                <a:solidFill>
                  <a:srgbClr val="941100"/>
                </a:solidFill>
                <a:latin typeface="Georgia"/>
                <a:ea typeface="Georgia"/>
                <a:cs typeface="Georgia"/>
                <a:sym typeface="Georgia"/>
              </a:defRPr>
            </a:pPr>
            <a:r>
              <a:rPr sz="5400" dirty="0">
                <a:latin typeface="Times New Roman" charset="0"/>
                <a:ea typeface="Times New Roman" charset="0"/>
                <a:cs typeface="Times New Roman" charset="0"/>
              </a:rPr>
              <a:t>Olanzepine </a:t>
            </a:r>
          </a:p>
          <a:p>
            <a:pPr algn="l">
              <a:defRPr sz="3000">
                <a:solidFill>
                  <a:srgbClr val="941100"/>
                </a:solidFill>
                <a:latin typeface="Georgia"/>
                <a:ea typeface="Georgia"/>
                <a:cs typeface="Georgia"/>
                <a:sym typeface="Georgia"/>
              </a:defRPr>
            </a:pPr>
            <a:r>
              <a:rPr sz="5400" dirty="0">
                <a:latin typeface="Times New Roman" charset="0"/>
                <a:ea typeface="Times New Roman" charset="0"/>
                <a:cs typeface="Times New Roman" charset="0"/>
              </a:rPr>
              <a:t>Aripiprazole (</a:t>
            </a:r>
            <a:r>
              <a:rPr sz="5400" dirty="0">
                <a:solidFill>
                  <a:srgbClr val="000000"/>
                </a:solidFill>
                <a:latin typeface="Times New Roman" charset="0"/>
                <a:ea typeface="Times New Roman" charset="0"/>
                <a:cs typeface="Times New Roman" charset="0"/>
              </a:rPr>
              <a:t>2nd generation) / partial agonist D2, 5HT1A</a:t>
            </a:r>
          </a:p>
          <a:p>
            <a:pPr algn="l">
              <a:defRPr sz="3000">
                <a:latin typeface="Georgia"/>
                <a:ea typeface="Georgia"/>
                <a:cs typeface="Georgia"/>
                <a:sym typeface="Georgia"/>
              </a:defRPr>
            </a:pPr>
            <a:r>
              <a:rPr sz="5400" dirty="0">
                <a:latin typeface="Times New Roman" charset="0"/>
                <a:ea typeface="Times New Roman" charset="0"/>
                <a:cs typeface="Times New Roman" charset="0"/>
              </a:rPr>
              <a:t>                         &amp; antag. 5-HT2A</a:t>
            </a:r>
          </a:p>
          <a:p>
            <a:pPr algn="l">
              <a:defRPr sz="3000">
                <a:solidFill>
                  <a:srgbClr val="941100"/>
                </a:solidFill>
                <a:latin typeface="Georgia"/>
                <a:ea typeface="Georgia"/>
                <a:cs typeface="Georgia"/>
                <a:sym typeface="Georgia"/>
              </a:defRPr>
            </a:pPr>
            <a:r>
              <a:rPr sz="5400" dirty="0">
                <a:latin typeface="Times New Roman" charset="0"/>
                <a:ea typeface="Times New Roman" charset="0"/>
                <a:cs typeface="Times New Roman" charset="0"/>
              </a:rPr>
              <a:t>Quetiaine / </a:t>
            </a:r>
            <a:r>
              <a:rPr sz="5400" dirty="0">
                <a:solidFill>
                  <a:srgbClr val="000000"/>
                </a:solidFill>
                <a:latin typeface="Times New Roman" charset="0"/>
                <a:ea typeface="Times New Roman" charset="0"/>
                <a:cs typeface="Times New Roman" charset="0"/>
              </a:rPr>
              <a:t>D2 block &gt; 5-HT2A  (low </a:t>
            </a:r>
            <a:r>
              <a:rPr sz="5400" dirty="0" smtClean="0">
                <a:solidFill>
                  <a:srgbClr val="000000"/>
                </a:solidFill>
                <a:latin typeface="Times New Roman" charset="0"/>
                <a:ea typeface="Times New Roman" charset="0"/>
                <a:cs typeface="Times New Roman" charset="0"/>
              </a:rPr>
              <a:t>EPS</a:t>
            </a:r>
            <a:r>
              <a:rPr lang="en-US" sz="5400" dirty="0" smtClean="0">
                <a:solidFill>
                  <a:srgbClr val="000000"/>
                </a:solidFill>
                <a:latin typeface="Times New Roman" charset="0"/>
                <a:ea typeface="Times New Roman" charset="0"/>
                <a:cs typeface="Times New Roman" charset="0"/>
              </a:rPr>
              <a:t> ???</a:t>
            </a:r>
            <a:r>
              <a:rPr sz="5400" dirty="0" smtClean="0">
                <a:solidFill>
                  <a:srgbClr val="000000"/>
                </a:solidFill>
                <a:latin typeface="Times New Roman" charset="0"/>
                <a:ea typeface="Times New Roman" charset="0"/>
                <a:cs typeface="Times New Roman" charset="0"/>
              </a:rPr>
              <a:t>)</a:t>
            </a:r>
            <a:endParaRPr sz="5400" dirty="0">
              <a:solidFill>
                <a:srgbClr val="000000"/>
              </a:solidFill>
              <a:latin typeface="Times New Roman" charset="0"/>
              <a:ea typeface="Times New Roman" charset="0"/>
              <a:cs typeface="Times New Roman" charset="0"/>
            </a:endParaRPr>
          </a:p>
        </p:txBody>
      </p:sp>
      <p:sp>
        <p:nvSpPr>
          <p:cNvPr id="136" name="Shape 136"/>
          <p:cNvSpPr/>
          <p:nvPr/>
        </p:nvSpPr>
        <p:spPr>
          <a:xfrm>
            <a:off x="928151" y="796391"/>
            <a:ext cx="9154963" cy="133369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a:solidFill>
                  <a:srgbClr val="941100"/>
                </a:solidFill>
                <a:latin typeface="Georgia"/>
                <a:ea typeface="Georgia"/>
                <a:cs typeface="Georgia"/>
                <a:sym typeface="Georgia"/>
              </a:defRPr>
            </a:lvl1pPr>
          </a:lstStyle>
          <a:p>
            <a:r>
              <a:rPr sz="8000" dirty="0">
                <a:latin typeface="Apple Chancery" charset="0"/>
                <a:ea typeface="Apple Chancery" charset="0"/>
                <a:cs typeface="Apple Chancery" charset="0"/>
              </a:rPr>
              <a:t>Mechanism of Action</a:t>
            </a:r>
          </a:p>
        </p:txBody>
      </p:sp>
      <p:pic>
        <p:nvPicPr>
          <p:cNvPr id="2" name="Picture 1"/>
          <p:cNvPicPr>
            <a:picLocks noChangeAspect="1"/>
          </p:cNvPicPr>
          <p:nvPr/>
        </p:nvPicPr>
        <p:blipFill>
          <a:blip r:embed="rId2"/>
          <a:stretch>
            <a:fillRect/>
          </a:stretch>
        </p:blipFill>
        <p:spPr>
          <a:xfrm>
            <a:off x="17718731" y="796391"/>
            <a:ext cx="5686314" cy="11196000"/>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endParaRPr/>
          </a:p>
        </p:txBody>
      </p:sp>
      <p:pic>
        <p:nvPicPr>
          <p:cNvPr id="144" name="pasted-image.png"/>
          <p:cNvPicPr>
            <a:picLocks noChangeAspect="1"/>
          </p:cNvPicPr>
          <p:nvPr/>
        </p:nvPicPr>
        <p:blipFill>
          <a:blip r:embed="rId2">
            <a:extLst/>
          </a:blip>
          <a:stretch>
            <a:fillRect/>
          </a:stretch>
        </p:blipFill>
        <p:spPr>
          <a:xfrm>
            <a:off x="5147787" y="2540000"/>
            <a:ext cx="17173560" cy="6371893"/>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188</TotalTime>
  <Words>766</Words>
  <Application>Microsoft Macintosh PowerPoint</Application>
  <PresentationFormat>Custom</PresentationFormat>
  <Paragraphs>108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 Chancery</vt:lpstr>
      <vt:lpstr>Apple Symbols</vt:lpstr>
      <vt:lpstr>Georgia</vt:lpstr>
      <vt:lpstr>Helvetica Light</vt:lpstr>
      <vt:lpstr>Helvetica Neue</vt:lpstr>
      <vt:lpstr>Times New Roman</vt:lpstr>
      <vt:lpstr>Wingdings</vt:lpstr>
      <vt:lpstr>Arial</vt:lpstr>
      <vt:lpstr>White</vt:lpstr>
      <vt:lpstr>Antipsychotic Drugs (Neuroleptics, Major Tranquillisers)</vt:lpstr>
      <vt:lpstr>PowerPoint Presentation</vt:lpstr>
      <vt:lpstr>Antipsychotics,  Neuroleptics or Major Tranquilizers   Primarily used to treat schizophrenia, also effective another psychotic &amp; manic state  They are not curative and do not eliminate chronic thought disorders  Decrease intensity of hallucinations &amp; delusions &amp; help persons with schizophrenia to cope with environment</vt:lpstr>
      <vt:lpstr>Schizophrenia</vt:lpstr>
      <vt:lpstr>AntipsychoticDrugs </vt:lpstr>
      <vt:lpstr>PowerPoint Presentation</vt:lpstr>
      <vt:lpstr>PowerPoint Presentation</vt:lpstr>
      <vt:lpstr>PowerPoint Presentation</vt:lpstr>
      <vt:lpstr>PowerPoint Presentation</vt:lpstr>
      <vt:lpstr>Actions of Antipsychotics</vt:lpstr>
      <vt:lpstr>Therapeutic Uses</vt:lpstr>
      <vt:lpstr>Absorption and metabolism</vt:lpstr>
      <vt:lpstr> Adverse effects </vt:lpstr>
      <vt:lpstr>Tardive dyskinesia</vt:lpstr>
      <vt:lpstr>         Neuroleptic malignant syndrome: This potentially fatal reaction to antipsychotic drugs is characterized by muscle rigidity, fever, altered mental status and stupor, unstable blood pressure, and myoglobinemia.  Treatment necessitates discontinuation of the antipsychotic agent and supportive therapy.  Administration of dantrolene or bromocriptine may be helpful ????   Other effects: Drowsiness occurs due to CNS depression and antihistaminic effects, confusion, antimuscarinic exacerbation of preexisting diabetes or hyperlipidemia    </vt:lpstr>
      <vt:lpstr>PowerPoint 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Antipsychotic Drugs (Neuroleptics, Major Tranquillisers)</dc:title>
  <cp:lastModifiedBy>Inam Arif</cp:lastModifiedBy>
  <cp:revision>17</cp:revision>
  <dcterms:modified xsi:type="dcterms:W3CDTF">2018-10-17T05:24:37Z</dcterms:modified>
</cp:coreProperties>
</file>