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4" r:id="rId14"/>
    <p:sldId id="275" r:id="rId15"/>
    <p:sldId id="267" r:id="rId16"/>
    <p:sldId id="276" r:id="rId17"/>
    <p:sldId id="268" r:id="rId18"/>
    <p:sldId id="269" r:id="rId19"/>
    <p:sldId id="270" r:id="rId20"/>
    <p:sldId id="271" r:id="rId21"/>
    <p:sldId id="277" r:id="rId22"/>
    <p:sldId id="278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84"/>
    <p:restoredTop sz="90783"/>
  </p:normalViewPr>
  <p:slideViewPr>
    <p:cSldViewPr snapToGrid="0">
      <p:cViewPr>
        <p:scale>
          <a:sx n="75" d="100"/>
          <a:sy n="75" d="100"/>
        </p:scale>
        <p:origin x="168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spcBef>
        <a:spcPts val="700"/>
      </a:spcBef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50240" y="319746"/>
            <a:ext cx="11704320" cy="1767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50240" y="2087044"/>
            <a:ext cx="11704320" cy="6814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13335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7780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22225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6670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31242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5814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40386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495800" marR="0" indent="-889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 idx="4294967295"/>
          </p:nvPr>
        </p:nvSpPr>
        <p:spPr>
          <a:xfrm>
            <a:off x="1920874" y="2178050"/>
            <a:ext cx="10464802" cy="3302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i="1">
                <a:solidFill>
                  <a:srgbClr val="941751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Antidepressants</a:t>
            </a:r>
          </a:p>
        </p:txBody>
      </p:sp>
      <p:pic>
        <p:nvPicPr>
          <p:cNvPr id="30" name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58325" y="615950"/>
            <a:ext cx="2732088" cy="273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52550" y="6534150"/>
            <a:ext cx="3644900" cy="2222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 idx="4294967295"/>
          </p:nvPr>
        </p:nvSpPr>
        <p:spPr>
          <a:xfrm>
            <a:off x="547687" y="14287"/>
            <a:ext cx="11099801" cy="2159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Adverse Effects</a:t>
            </a:r>
          </a:p>
        </p:txBody>
      </p:sp>
      <p:pic>
        <p:nvPicPr>
          <p:cNvPr id="60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55812" y="4191000"/>
            <a:ext cx="2298701" cy="4468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51625" y="4056062"/>
            <a:ext cx="2266950" cy="4468813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1703387" y="1700212"/>
            <a:ext cx="7283960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t>Headache, sweating, anxiety, agitation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t>GIT disturbances (NVD)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t>Weakness, fatigue, sleep disturb.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t>Drug-Drug interaction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t>Hyponatremia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1528762" y="471140"/>
            <a:ext cx="10964540" cy="7950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93712" indent="-493712" algn="l">
              <a:buClr>
                <a:srgbClr val="941100"/>
              </a:buClr>
              <a:buSzPct val="75000"/>
              <a:buFont typeface="Georgia"/>
              <a:buChar char="✴"/>
              <a:defRPr sz="4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Sleep disturbance</a:t>
            </a:r>
          </a:p>
          <a:p>
            <a:pPr marL="493712" indent="-493712" algn="l">
              <a:defRPr sz="4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</a:t>
            </a:r>
            <a:r>
              <a:rPr sz="3000" dirty="0"/>
              <a:t> paroxetine, fluvoxamine / sedating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 fluoxetine, sertaline / activating</a:t>
            </a:r>
          </a:p>
          <a:p>
            <a:pPr marL="493712" indent="-493712" algn="l">
              <a:buClr>
                <a:srgbClr val="941100"/>
              </a:buClr>
              <a:buSzPct val="75000"/>
              <a:buFont typeface="Georgia"/>
              <a:buChar char="✴"/>
              <a:defRPr sz="4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Sexual Disturbance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 libido, delayed ejaculation, anorgasmia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(change or move to bupropion, mirtazapine)</a:t>
            </a:r>
          </a:p>
          <a:p>
            <a:pPr marL="493712" indent="-493712" algn="l">
              <a:buClr>
                <a:srgbClr val="941100"/>
              </a:buClr>
              <a:buSzPct val="75000"/>
              <a:buFont typeface="Georgia"/>
              <a:buChar char="✴"/>
              <a:defRPr sz="4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Use in Children &amp; Teenagers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 (1/50 suicidal ideation)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 fluoxetine, sertaline</a:t>
            </a:r>
            <a:r>
              <a:rPr dirty="0" smtClean="0"/>
              <a:t>,</a:t>
            </a:r>
            <a:r>
              <a:rPr lang="en-US" dirty="0" smtClean="0"/>
              <a:t> fluvoxamine</a:t>
            </a:r>
            <a:r>
              <a:rPr dirty="0" smtClean="0"/>
              <a:t> </a:t>
            </a:r>
            <a:r>
              <a:rPr dirty="0"/>
              <a:t>/ obsessive disorders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fluoxetine, escitalopram / childhood depression</a:t>
            </a:r>
          </a:p>
          <a:p>
            <a:pPr marL="493712" indent="-493712" algn="l">
              <a:buClr>
                <a:srgbClr val="941100"/>
              </a:buClr>
              <a:buSzPct val="75000"/>
              <a:buFont typeface="Georgia"/>
              <a:buChar char="✴"/>
              <a:defRPr sz="4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Overdose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citalopram/ QT prolongation, seizures, serotonine syndrome</a:t>
            </a:r>
          </a:p>
          <a:p>
            <a:pPr marL="493712" indent="-493712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</a:t>
            </a:r>
            <a:r>
              <a:rPr sz="4000" dirty="0">
                <a:solidFill>
                  <a:srgbClr val="941100"/>
                </a:solidFill>
              </a:rPr>
              <a:t>Discontinuation Syndrome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 fluoxetine / long t</a:t>
            </a:r>
            <a:r>
              <a:rPr sz="1800" baseline="-5999" dirty="0"/>
              <a:t>1/2</a:t>
            </a:r>
          </a:p>
          <a:p>
            <a:pPr marL="493712" indent="-493712" algn="l"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    (headache, malaise, flu-like symptoms, agitation, irritability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b="1" dirty="0" smtClean="0">
                <a:latin typeface="Apple Chancery" charset="0"/>
                <a:ea typeface="Apple Chancery" charset="0"/>
                <a:cs typeface="Apple Chancery" charset="0"/>
              </a:rPr>
              <a:t>Serotonine/Norepinephrine Reuptake Inhibitors (</a:t>
            </a:r>
            <a:r>
              <a:rPr b="1" dirty="0">
                <a:latin typeface="Apple Chancery" charset="0"/>
                <a:ea typeface="Apple Chancery" charset="0"/>
                <a:cs typeface="Apple Chancery" charset="0"/>
              </a:rPr>
              <a:t>SNRI</a:t>
            </a:r>
            <a:r>
              <a:rPr b="1" dirty="0" smtClean="0">
                <a:latin typeface="Apple Chancery" charset="0"/>
                <a:ea typeface="Apple Chancery" charset="0"/>
                <a:cs typeface="Apple Chancery" charset="0"/>
              </a:rPr>
              <a:t>)</a:t>
            </a:r>
            <a:endParaRPr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67" name="Shape 67"/>
          <p:cNvSpPr/>
          <p:nvPr/>
        </p:nvSpPr>
        <p:spPr>
          <a:xfrm>
            <a:off x="350876" y="2636850"/>
            <a:ext cx="12764713" cy="4534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57200" indent="-457200" algn="l">
              <a:buFont typeface="Wingdings" charset="2"/>
              <a:buChar char="v"/>
              <a:defRPr sz="18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Venlafaxine,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D</a:t>
            </a:r>
            <a:r>
              <a:rPr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esvenlafaxine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,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  <a:sym typeface="Georgia"/>
              </a:rPr>
              <a:t> 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  <a:sym typeface="Georgia"/>
              </a:rPr>
              <a:t>Levomilnacipran, &amp;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  <a:sym typeface="Georgia"/>
              </a:rPr>
              <a:t> 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  <a:sym typeface="Georgia"/>
              </a:rPr>
              <a:t>Duloxetine</a:t>
            </a:r>
            <a:endParaRPr lang="en-US" sz="3200" dirty="0">
              <a:latin typeface="American Typewriter" charset="0"/>
              <a:ea typeface="American Typewriter" charset="0"/>
              <a:cs typeface="American Typewriter" charset="0"/>
              <a:sym typeface="Georgia"/>
            </a:endParaRPr>
          </a:p>
          <a:p>
            <a:pPr marL="457200" indent="-457200" algn="l">
              <a:buFont typeface="Wingdings" charset="2"/>
              <a:buChar char="v"/>
              <a:defRPr sz="18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457200" indent="-457200" algn="l">
              <a:buFont typeface="Wingdings" charset="2"/>
              <a:buChar char="v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potent inhibitor (at med., &amp; high doses</a:t>
            </a:r>
            <a:r>
              <a:rPr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)</a:t>
            </a:r>
            <a:endParaRPr lang="en-US" sz="3200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457200" indent="-457200" algn="l">
              <a:buFont typeface="Wingdings" charset="2"/>
              <a:buChar char="v"/>
            </a:pP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 treating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depression in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patients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are not responding to SSNRIs</a:t>
            </a:r>
          </a:p>
          <a:p>
            <a:pPr marL="457200" indent="-457200" algn="l">
              <a:buFont typeface="Wingdings" charset="2"/>
              <a:buChar char="v"/>
            </a:pP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 little activity at α -adrenergic, </a:t>
            </a:r>
            <a:r>
              <a:rPr lang="en-US" sz="3200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M,or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 H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receptors</a:t>
            </a:r>
          </a:p>
          <a:p>
            <a:pPr marL="457200" indent="-457200">
              <a:buFont typeface="Wingdings" charset="2"/>
              <a:buChar char="v"/>
            </a:pPr>
            <a:endParaRPr lang="en-US"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457200" indent="-457200" algn="l">
              <a:buFont typeface="Wingdings" charset="2"/>
              <a:buChar char="v"/>
              <a:defRPr sz="1800">
                <a:latin typeface="Georgia"/>
                <a:ea typeface="Georgia"/>
                <a:cs typeface="Georgia"/>
                <a:sym typeface="Georgia"/>
              </a:defRPr>
            </a:pPr>
            <a:endParaRPr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457200" indent="-457200" algn="l">
              <a:buFont typeface="Wingdings" charset="2"/>
              <a:buChar char="v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SE: </a:t>
            </a:r>
            <a:r>
              <a:rPr sz="3200" dirty="0" err="1">
                <a:latin typeface="American Typewriter" charset="0"/>
                <a:ea typeface="American Typewriter" charset="0"/>
                <a:cs typeface="American Typewriter" charset="0"/>
              </a:rPr>
              <a:t>N,headache</a:t>
            </a: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 sexual dysfunction, increase HR &amp; </a:t>
            </a:r>
            <a:r>
              <a:rPr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BP</a:t>
            </a:r>
            <a:endParaRPr lang="en-US" sz="3200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457200" indent="-457200" algn="l">
              <a:buFont typeface="Wingdings" charset="2"/>
              <a:buChar char="v"/>
              <a:defRPr sz="1800">
                <a:latin typeface="Georgia"/>
                <a:ea typeface="Georgia"/>
                <a:cs typeface="Georgia"/>
                <a:sym typeface="Georgia"/>
              </a:defRPr>
            </a:pPr>
            <a:endParaRPr sz="3200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533" y="152400"/>
            <a:ext cx="12107334" cy="8737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endParaRPr lang="en-US" sz="5100" b="1" i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  <a:p>
            <a:pPr>
              <a:buFont typeface="Wingdings" charset="2"/>
              <a:buChar char="Ø"/>
            </a:pPr>
            <a:r>
              <a:rPr lang="en-US" sz="7600" b="1" i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Venlafaxine:</a:t>
            </a: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5100" b="1" i="1" dirty="0" smtClean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5100" dirty="0">
                <a:latin typeface="American Typewriter" charset="0"/>
                <a:ea typeface="American Typewriter" charset="0"/>
                <a:cs typeface="American Typewriter" charset="0"/>
              </a:rPr>
              <a:t>is a potent inhibitor of </a:t>
            </a:r>
            <a:r>
              <a:rPr lang="en-US" sz="5100" dirty="0" smtClean="0">
                <a:latin typeface="American Typewriter" charset="0"/>
                <a:ea typeface="American Typewriter" charset="0"/>
                <a:cs typeface="American Typewriter" charset="0"/>
              </a:rPr>
              <a:t>5-HT and</a:t>
            </a:r>
            <a:r>
              <a:rPr lang="en-US" sz="5100" dirty="0">
                <a:latin typeface="American Typewriter" charset="0"/>
                <a:ea typeface="American Typewriter" charset="0"/>
                <a:cs typeface="American Typewriter" charset="0"/>
              </a:rPr>
              <a:t>, at </a:t>
            </a:r>
            <a:r>
              <a:rPr lang="en-US" sz="5100" dirty="0" smtClean="0">
                <a:latin typeface="American Typewriter" charset="0"/>
                <a:ea typeface="American Typewriter" charset="0"/>
                <a:cs typeface="American Typewriter" charset="0"/>
              </a:rPr>
              <a:t>medium to </a:t>
            </a:r>
            <a:r>
              <a:rPr lang="en-US" sz="5100" dirty="0">
                <a:latin typeface="American Typewriter" charset="0"/>
                <a:ea typeface="American Typewriter" charset="0"/>
                <a:cs typeface="American Typewriter" charset="0"/>
              </a:rPr>
              <a:t>higher doses, is an inhibitor of norepinephrine </a:t>
            </a:r>
            <a:r>
              <a:rPr lang="en-US" sz="5100" dirty="0" smtClean="0">
                <a:latin typeface="American Typewriter" charset="0"/>
                <a:ea typeface="American Typewriter" charset="0"/>
                <a:cs typeface="American Typewriter" charset="0"/>
              </a:rPr>
              <a:t>reuptake</a:t>
            </a: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5100" dirty="0">
                <a:latin typeface="American Typewriter" charset="0"/>
                <a:ea typeface="American Typewriter" charset="0"/>
                <a:cs typeface="American Typewriter" charset="0"/>
              </a:rPr>
              <a:t> minimal inhibition of the CYP450 isoenzymes and is a substrate </a:t>
            </a:r>
            <a:r>
              <a:rPr lang="en-US" sz="5100" dirty="0" smtClean="0">
                <a:latin typeface="American Typewriter" charset="0"/>
                <a:ea typeface="American Typewriter" charset="0"/>
                <a:cs typeface="American Typewriter" charset="0"/>
              </a:rPr>
              <a:t>of the </a:t>
            </a:r>
            <a:r>
              <a:rPr lang="en-US" sz="5100" dirty="0">
                <a:latin typeface="American Typewriter" charset="0"/>
                <a:ea typeface="American Typewriter" charset="0"/>
                <a:cs typeface="American Typewriter" charset="0"/>
              </a:rPr>
              <a:t>CYP2D6 isoenzyme</a:t>
            </a:r>
          </a:p>
          <a:p>
            <a:pPr>
              <a:buClr>
                <a:schemeClr val="tx1"/>
              </a:buClr>
              <a:buFont typeface="Wingdings" charset="2"/>
              <a:buChar char="Ø"/>
            </a:pPr>
            <a:r>
              <a:rPr lang="en-US" sz="7600" b="1" i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 </a:t>
            </a:r>
            <a:r>
              <a:rPr lang="en-US" sz="7600" b="1" i="1" dirty="0" err="1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Desvenlafaxine</a:t>
            </a:r>
            <a:r>
              <a:rPr lang="en-US" sz="7600" b="1" i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:</a:t>
            </a: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5800" b="1" i="1" dirty="0" smtClean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is the active, </a:t>
            </a:r>
            <a:r>
              <a:rPr lang="en-US" sz="5800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demethylated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metabolite 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of  venlafaxine. </a:t>
            </a:r>
            <a:endParaRPr lang="en-US" sz="5800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The 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most common side effects of  </a:t>
            </a: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venlafaxine are 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nausea, headache, </a:t>
            </a: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sexual dysfunction,  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dizziness, </a:t>
            </a: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insomnia, sedation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, and </a:t>
            </a: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constipation</a:t>
            </a: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 At high doses, there may be an </a:t>
            </a:r>
            <a:r>
              <a:rPr lang="en-US" sz="5800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increasein</a:t>
            </a:r>
            <a:r>
              <a:rPr lang="en-US" sz="5800" dirty="0" smtClean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5800" dirty="0">
                <a:latin typeface="American Typewriter" charset="0"/>
                <a:ea typeface="American Typewriter" charset="0"/>
                <a:cs typeface="American Typewriter" charset="0"/>
              </a:rPr>
              <a:t>blood pressure and heart rate.</a:t>
            </a:r>
          </a:p>
          <a:p>
            <a:endParaRPr lang="en-US" sz="5800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9771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66" y="1016000"/>
            <a:ext cx="11425766" cy="8127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4300" b="1" i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Duloxetine</a:t>
            </a:r>
          </a:p>
          <a:p>
            <a:r>
              <a:rPr lang="en-US" dirty="0"/>
              <a:t> 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inhibits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5-HT &amp; NE reuptake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at </a:t>
            </a:r>
            <a:r>
              <a:rPr lang="en-US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alldoses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. </a:t>
            </a:r>
            <a:endParaRPr lang="en-US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It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is extensively metabolized in the liver to inactive metabolites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GI side effects, nausea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, dry mouth,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and constipation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. Insomnia, dizziness, somnolence, sweating, and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sexual dysfunction 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may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increase blood pressure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or heart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rate. </a:t>
            </a:r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is a moderate inhibitor of CYP2D6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isoenzymes and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may increase concentrations of drugs metabolized by this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pathway, such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as antipsychotics.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9370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1222375" y="-120650"/>
            <a:ext cx="11099800" cy="13477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Atypical antidepressants</a:t>
            </a:r>
          </a:p>
        </p:txBody>
      </p:sp>
      <p:sp>
        <p:nvSpPr>
          <p:cNvPr id="70" name="Shape 70"/>
          <p:cNvSpPr/>
          <p:nvPr/>
        </p:nvSpPr>
        <p:spPr>
          <a:xfrm>
            <a:off x="1222375" y="1601500"/>
            <a:ext cx="10500784" cy="7458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/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Mixed group of agents </a:t>
            </a:r>
            <a:r>
              <a:rPr sz="2800" dirty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(bupropion, mirtazapine, nefazodone, </a:t>
            </a:r>
            <a:r>
              <a:rPr lang="en-US" sz="2800" dirty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 </a:t>
            </a:r>
            <a:r>
              <a:rPr lang="en-US" sz="2800" dirty="0" smtClean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trazodone,</a:t>
            </a:r>
            <a:r>
              <a:rPr lang="en-US" sz="2800" dirty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  vilazodone </a:t>
            </a:r>
            <a:r>
              <a:rPr lang="en-US" sz="2800" dirty="0" smtClean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and</a:t>
            </a:r>
            <a:r>
              <a:rPr lang="en-US" sz="2800" dirty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vortioxetine)</a:t>
            </a:r>
            <a:endParaRPr lang="en-US" sz="2800" dirty="0">
              <a:solidFill>
                <a:srgbClr val="C00000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69887" indent="-369887"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  <a:p>
            <a:pPr marL="369887" indent="-369887"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Bupropion</a:t>
            </a:r>
          </a:p>
          <a:p>
            <a:pPr marL="457200" indent="-457200" algn="l">
              <a:buClr>
                <a:srgbClr val="C00000"/>
              </a:buClr>
              <a:buSzPct val="75000"/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weak DA &amp; NE reuptake inhibitor</a:t>
            </a:r>
          </a:p>
          <a:p>
            <a:pPr marL="457200" indent="-457200" algn="l">
              <a:buClr>
                <a:srgbClr val="C00000"/>
              </a:buClr>
              <a:buSzPct val="75000"/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used to decrease craving &amp; attenuating withdrawal symptom in patients trying to quit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nicotine</a:t>
            </a:r>
            <a:endParaRPr lang="en-US" sz="2800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42900" indent="-342900" algn="l">
              <a:buClr>
                <a:srgbClr val="C00000"/>
              </a:buClr>
              <a:buFont typeface="Wingdings" charset="2"/>
              <a:buChar char="Ø"/>
            </a:pP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 </a:t>
            </a:r>
            <a:r>
              <a:rPr lang="en-US" sz="2800" dirty="0" smtClean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SE: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 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dry mouth, sweating, nervousness, tremor, and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dose dependent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increased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risk for seizures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.</a:t>
            </a:r>
          </a:p>
          <a:p>
            <a:pPr marL="342900" indent="-342900" algn="l">
              <a:buClr>
                <a:srgbClr val="C00000"/>
              </a:buClr>
              <a:buFont typeface="Wingdings" charset="2"/>
              <a:buChar char="Ø"/>
            </a:pP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 very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low incidence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of sexual dysfunction</a:t>
            </a:r>
          </a:p>
          <a:p>
            <a:pPr marL="342900" indent="-342900" algn="l">
              <a:buClr>
                <a:srgbClr val="C00000"/>
              </a:buClr>
              <a:buFont typeface="Wingdings" charset="2"/>
              <a:buChar char="Ø"/>
            </a:pP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metabolized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by the </a:t>
            </a:r>
            <a:r>
              <a:rPr lang="en-US" sz="2800" dirty="0">
                <a:solidFill>
                  <a:srgbClr val="C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CYP2B6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pathway </a:t>
            </a:r>
          </a:p>
          <a:p>
            <a:pPr marL="342900" indent="-342900" algn="l">
              <a:buClr>
                <a:srgbClr val="C00000"/>
              </a:buClr>
              <a:buFont typeface="Wingdings" charset="2"/>
              <a:buChar char="Ø"/>
            </a:pP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relatively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low risk for drug–drug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interactions???</a:t>
            </a:r>
          </a:p>
          <a:p>
            <a:pPr marL="342900" indent="-342900" algn="l">
              <a:buClr>
                <a:srgbClr val="C00000"/>
              </a:buClr>
              <a:buFont typeface="Wingdings" charset="2"/>
              <a:buChar char="Ø"/>
            </a:pP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inhibit CYP2D6</a:t>
            </a:r>
          </a:p>
          <a:p>
            <a:pPr marL="342900" indent="-342900" algn="l">
              <a:buClr>
                <a:srgbClr val="C00000"/>
              </a:buClr>
              <a:buFont typeface="Wingdings" charset="2"/>
              <a:buChar char="Ø"/>
            </a:pP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should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be avoided in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patients at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risk for seizures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&amp; who </a:t>
            </a:r>
            <a:r>
              <a:rPr lang="en-US" sz="2800" dirty="0">
                <a:latin typeface="American Typewriter" charset="0"/>
                <a:ea typeface="American Typewriter" charset="0"/>
                <a:cs typeface="American Typewriter" charset="0"/>
              </a:rPr>
              <a:t>have eating disorders such 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as bulimia</a:t>
            </a:r>
            <a:endParaRPr lang="en-US" sz="28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69887" indent="-369887" algn="l">
              <a:buClr>
                <a:srgbClr val="941100"/>
              </a:buClr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sz="2400" dirty="0"/>
          </a:p>
          <a:p>
            <a:pPr marL="369887" indent="-369887"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03200"/>
            <a:ext cx="12052300" cy="86868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u="sng" dirty="0" smtClean="0">
                <a:latin typeface="American Typewriter" charset="0"/>
                <a:ea typeface="American Typewriter" charset="0"/>
                <a:cs typeface="American Typewriter" charset="0"/>
              </a:rPr>
              <a:t>Mirtazapine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(enhances 5-HT &amp; NE transmission)</a:t>
            </a:r>
            <a:endParaRPr lang="en-US"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antagonist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to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presynaptic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⍺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 2 to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5-HT2 R</a:t>
            </a: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No </a:t>
            </a:r>
            <a:r>
              <a:rPr lang="en-US" sz="3200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antiM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,  SE Marked </a:t>
            </a: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sedation</a:t>
            </a:r>
          </a:p>
          <a:p>
            <a:pPr>
              <a:buFont typeface="Wingdings" charset="2"/>
              <a:buChar char="Ø"/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u="sng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Nefazadone</a:t>
            </a:r>
            <a:r>
              <a:rPr lang="en-US" sz="3200" u="sng" dirty="0" smtClean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sz="3200" u="sng" dirty="0">
                <a:latin typeface="American Typewriter" charset="0"/>
                <a:ea typeface="American Typewriter" charset="0"/>
                <a:cs typeface="American Typewriter" charset="0"/>
              </a:rPr>
              <a:t>&amp; Trazadone</a:t>
            </a: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weak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inhibitors of 5-HT reuptake </a:t>
            </a:r>
            <a:endParaRPr lang="en-US"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block postsynaptic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5-HT 2⍺</a:t>
            </a:r>
            <a:endParaRPr lang="en-US"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Sedative (H1 blocking effect), hepatotoxicity (</a:t>
            </a:r>
            <a:r>
              <a:rPr lang="en-US" sz="3200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nefazodone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)</a:t>
            </a:r>
            <a:endParaRPr lang="en-US"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>
                <a:latin typeface="American Typewriter" charset="0"/>
                <a:ea typeface="American Typewriter" charset="0"/>
                <a:cs typeface="American Typewriter" charset="0"/>
              </a:rPr>
              <a:t>Trazadone / off label / 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insomnia</a:t>
            </a:r>
          </a:p>
          <a:p>
            <a:pPr marL="369887" indent="-369887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⍺1 antagonist?????</a:t>
            </a:r>
            <a:endParaRPr lang="en-US" sz="3200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1763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1811867" y="135467"/>
            <a:ext cx="7345797" cy="82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Tricyclic Antidepressants</a:t>
            </a:r>
          </a:p>
        </p:txBody>
      </p:sp>
      <p:sp>
        <p:nvSpPr>
          <p:cNvPr id="73" name="Shape 73"/>
          <p:cNvSpPr/>
          <p:nvPr/>
        </p:nvSpPr>
        <p:spPr>
          <a:xfrm>
            <a:off x="305969" y="1774884"/>
            <a:ext cx="12918601" cy="7150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57200" indent="-457200" algn="l"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Block 5-HT &amp; NE</a:t>
            </a:r>
          </a:p>
          <a:p>
            <a:pPr marL="457200" indent="-457200" algn="l"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Amitriptyline, imipramine, doxepin, clomipramine </a:t>
            </a:r>
            <a:r>
              <a:rPr dirty="0">
                <a:solidFill>
                  <a:srgbClr val="C00000"/>
                </a:solidFill>
              </a:rPr>
              <a:t>(3</a:t>
            </a:r>
            <a:r>
              <a:rPr sz="3100" baseline="31999" dirty="0">
                <a:solidFill>
                  <a:srgbClr val="C00000"/>
                </a:solidFill>
                <a:latin typeface="Lucida Grande"/>
                <a:ea typeface="Lucida Grande"/>
                <a:cs typeface="Lucida Grande"/>
                <a:sym typeface="Lucida Grande"/>
              </a:rPr>
              <a:t>◦</a:t>
            </a:r>
            <a:r>
              <a:rPr dirty="0">
                <a:solidFill>
                  <a:srgbClr val="C00000"/>
                </a:solidFill>
              </a:rPr>
              <a:t> amine)</a:t>
            </a:r>
          </a:p>
          <a:p>
            <a:pPr marL="457200" indent="-457200" algn="l"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Nortriptyline, desipramine </a:t>
            </a:r>
            <a:r>
              <a:rPr dirty="0">
                <a:solidFill>
                  <a:srgbClr val="C00000"/>
                </a:solidFill>
              </a:rPr>
              <a:t>(2</a:t>
            </a:r>
            <a:r>
              <a:rPr sz="2900" baseline="31999" dirty="0">
                <a:solidFill>
                  <a:srgbClr val="C00000"/>
                </a:solidFill>
                <a:latin typeface="Lucida Grande"/>
                <a:ea typeface="Lucida Grande"/>
                <a:cs typeface="Lucida Grande"/>
                <a:sym typeface="Lucida Grande"/>
              </a:rPr>
              <a:t>◦</a:t>
            </a:r>
            <a:r>
              <a:rPr dirty="0">
                <a:solidFill>
                  <a:srgbClr val="C00000"/>
                </a:solidFill>
              </a:rPr>
              <a:t> amine)</a:t>
            </a:r>
          </a:p>
          <a:p>
            <a:pPr marL="457200" indent="-457200" algn="l"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Maprotyline, amoxapen </a:t>
            </a:r>
            <a:r>
              <a:rPr dirty="0">
                <a:solidFill>
                  <a:srgbClr val="C00000"/>
                </a:solidFill>
              </a:rPr>
              <a:t>(tetracyclic)</a:t>
            </a:r>
          </a:p>
          <a:p>
            <a:pPr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Mechanism of </a:t>
            </a:r>
            <a:r>
              <a:rPr dirty="0" smtClean="0"/>
              <a:t>Action</a:t>
            </a:r>
            <a:r>
              <a:rPr lang="en-US" dirty="0" smtClean="0"/>
              <a:t>:</a:t>
            </a:r>
            <a:endParaRPr dirty="0"/>
          </a:p>
          <a:p>
            <a:pPr marL="571500" indent="-571500" algn="l">
              <a:buFont typeface="Wingdings" charset="2"/>
              <a:buChar char="Ø"/>
            </a:pPr>
            <a:r>
              <a:rPr lang="en-US" dirty="0"/>
              <a:t> </a:t>
            </a:r>
            <a:r>
              <a:rPr lang="en-US" sz="2800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TCAs and </a:t>
            </a:r>
            <a:r>
              <a:rPr lang="en-US" sz="2800" dirty="0" err="1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Amoxapine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are potent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SNRIs</a:t>
            </a:r>
            <a:endParaRPr lang="en-US" sz="2800" dirty="0">
              <a:latin typeface="Georgia" charset="0"/>
              <a:ea typeface="Georgia" charset="0"/>
              <a:cs typeface="Georgia" charset="0"/>
            </a:endParaRPr>
          </a:p>
          <a:p>
            <a:pPr marL="571500" indent="-571500" algn="l">
              <a:buFont typeface="Wingdings" charset="2"/>
              <a:buChar char="Ø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err="1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Maprotiline</a:t>
            </a:r>
            <a:r>
              <a:rPr lang="en-US" sz="2800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&amp; </a:t>
            </a:r>
            <a:r>
              <a:rPr lang="en-US" sz="2800" dirty="0" err="1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Desipramine</a:t>
            </a:r>
            <a:r>
              <a:rPr lang="en-US" sz="2800" dirty="0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are relatively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selective inhibitors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of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NE reuptake.</a:t>
            </a:r>
          </a:p>
          <a:p>
            <a:pPr marL="571500" indent="-571500" algn="l">
              <a:buFont typeface="Wingdings" charset="2"/>
              <a:buChar char="Ø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block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5-HT,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α -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adrenergic, H receptors &amp; M receptors</a:t>
            </a:r>
          </a:p>
          <a:p>
            <a:pPr marL="457200" indent="-457200" algn="l">
              <a:buFont typeface="Wingdings" charset="2"/>
              <a:buChar char="Ø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000" dirty="0">
                <a:sym typeface="Georgia"/>
              </a:rPr>
              <a:t> </a:t>
            </a:r>
            <a:r>
              <a:rPr lang="en-US" sz="3000" dirty="0" err="1">
                <a:sym typeface="Georgia"/>
              </a:rPr>
              <a:t>Amoxapine</a:t>
            </a:r>
            <a:r>
              <a:rPr lang="en-US" sz="3000" dirty="0">
                <a:sym typeface="Georgia"/>
              </a:rPr>
              <a:t> also blocks 5-HT2 </a:t>
            </a:r>
            <a:r>
              <a:rPr lang="en-US" sz="3000" dirty="0" smtClean="0">
                <a:sym typeface="Georgia"/>
              </a:rPr>
              <a:t>&amp; DA 2 </a:t>
            </a:r>
            <a:r>
              <a:rPr lang="en-US" sz="3000" dirty="0">
                <a:sym typeface="Georgia"/>
              </a:rPr>
              <a:t>receptors</a:t>
            </a:r>
          </a:p>
          <a:p>
            <a:pPr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  <a:p>
            <a:pPr marL="457200" indent="-457200" algn="l">
              <a:buFont typeface="Courier New" charset="0"/>
              <a:buChar char="o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Used for moderate o severe depression</a:t>
            </a:r>
          </a:p>
          <a:p>
            <a:pPr marL="457200" indent="-457200" algn="l">
              <a:buFont typeface="Courier New" charset="0"/>
              <a:buChar char="o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Imipramine / bed-wetting in children</a:t>
            </a:r>
          </a:p>
          <a:p>
            <a:pPr marL="457200" indent="-457200" algn="l">
              <a:buFont typeface="Courier New" charset="0"/>
              <a:buChar char="o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Amitriptyline / prevent migraines</a:t>
            </a:r>
          </a:p>
          <a:p>
            <a:pPr marL="457200" indent="-457200" algn="l">
              <a:buFont typeface="Courier New" charset="0"/>
              <a:buChar char="o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Low doses </a:t>
            </a:r>
            <a:r>
              <a:rPr lang="en-US" dirty="0" smtClean="0"/>
              <a:t> (Doxeoin)</a:t>
            </a:r>
            <a:r>
              <a:rPr dirty="0" smtClean="0"/>
              <a:t>/ </a:t>
            </a:r>
            <a:r>
              <a:rPr dirty="0"/>
              <a:t>insomnia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1920901" y="712043"/>
            <a:ext cx="7345797" cy="82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dirty="0"/>
              <a:t>Tricyclic Antidepressants</a:t>
            </a:r>
          </a:p>
        </p:txBody>
      </p:sp>
      <p:sp>
        <p:nvSpPr>
          <p:cNvPr id="76" name="Shape 76"/>
          <p:cNvSpPr/>
          <p:nvPr/>
        </p:nvSpPr>
        <p:spPr>
          <a:xfrm>
            <a:off x="2233035" y="2496360"/>
            <a:ext cx="7794626" cy="471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Well </a:t>
            </a:r>
            <a:r>
              <a:rPr/>
              <a:t>absorbed </a:t>
            </a:r>
            <a:r>
              <a:rPr smtClean="0"/>
              <a:t>orally</a:t>
            </a:r>
            <a:r>
              <a:rPr lang="en-US" smtClean="0"/>
              <a:t> / lipophilic /CNS</a:t>
            </a:r>
            <a:endParaRPr dirty="0"/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widely distributed</a:t>
            </a:r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Hepatic metabolism</a:t>
            </a:r>
          </a:p>
          <a:p>
            <a:pPr marL="369887" indent="-369887"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SE:</a:t>
            </a:r>
          </a:p>
          <a:p>
            <a:pPr marL="369887" indent="-369887"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Muscarinic blockade</a:t>
            </a:r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Alpha adrenergic block</a:t>
            </a:r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caution with patient with mania</a:t>
            </a:r>
          </a:p>
          <a:p>
            <a:pPr marL="369887" indent="-369887" algn="l">
              <a:buSzPct val="75000"/>
              <a:buChar char="•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Narrow TI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 idx="4294967295"/>
          </p:nvPr>
        </p:nvSpPr>
        <p:spPr>
          <a:xfrm>
            <a:off x="952500" y="1587"/>
            <a:ext cx="11099800" cy="14351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Mononamin Oxidase Inhibitors</a:t>
            </a:r>
          </a:p>
        </p:txBody>
      </p:sp>
      <p:sp>
        <p:nvSpPr>
          <p:cNvPr id="79" name="Shape 79"/>
          <p:cNvSpPr/>
          <p:nvPr/>
        </p:nvSpPr>
        <p:spPr>
          <a:xfrm>
            <a:off x="1089024" y="8840787"/>
            <a:ext cx="9481729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Phenelzine, tranylcypromine, selegeline, isocarboxazide</a:t>
            </a:r>
          </a:p>
        </p:txBody>
      </p:sp>
      <p:grpSp>
        <p:nvGrpSpPr>
          <p:cNvPr id="82" name="Group 82"/>
          <p:cNvGrpSpPr/>
          <p:nvPr/>
        </p:nvGrpSpPr>
        <p:grpSpPr>
          <a:xfrm>
            <a:off x="1249362" y="1250949"/>
            <a:ext cx="4256089" cy="7251703"/>
            <a:chOff x="0" y="0"/>
            <a:chExt cx="4256088" cy="7251701"/>
          </a:xfrm>
        </p:grpSpPr>
        <p:pic>
          <p:nvPicPr>
            <p:cNvPr id="80" name="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6975" y="88885"/>
              <a:ext cx="4002138" cy="69215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" name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4256089" cy="725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5" name="Group 85"/>
          <p:cNvGrpSpPr/>
          <p:nvPr/>
        </p:nvGrpSpPr>
        <p:grpSpPr>
          <a:xfrm>
            <a:off x="6186487" y="1250949"/>
            <a:ext cx="4119565" cy="7251703"/>
            <a:chOff x="0" y="0"/>
            <a:chExt cx="4119563" cy="7251701"/>
          </a:xfrm>
        </p:grpSpPr>
        <p:pic>
          <p:nvPicPr>
            <p:cNvPr id="83" name="imag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6989" y="88885"/>
              <a:ext cx="3865586" cy="69215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4" name="image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" y="-1"/>
              <a:ext cx="4119565" cy="725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83362" y="1310908"/>
            <a:ext cx="5721438" cy="320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/>
        </p:nvSpPr>
        <p:spPr>
          <a:xfrm>
            <a:off x="263770" y="4149912"/>
            <a:ext cx="9921630" cy="4411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 sz="1800" i="1">
                <a:solidFill>
                  <a:srgbClr val="851001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Depression: </a:t>
            </a:r>
            <a:r>
              <a:rPr sz="2800" i="0" dirty="0">
                <a:solidFill>
                  <a:srgbClr val="0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feelings of sadness &amp; </a:t>
            </a:r>
            <a:r>
              <a:rPr sz="2800" i="0" dirty="0" err="1">
                <a:solidFill>
                  <a:srgbClr val="0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hoplessness</a:t>
            </a:r>
            <a:r>
              <a:rPr sz="2800" i="0" dirty="0">
                <a:solidFill>
                  <a:srgbClr val="0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,</a:t>
            </a:r>
          </a:p>
          <a:p>
            <a:pPr algn="l"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 as well as, inability to experience pleasure in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usual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activities</a:t>
            </a: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, changes in sleep patterns &amp; appetite,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loss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of </a:t>
            </a: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energy &amp; suicidal though</a:t>
            </a: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  <a:sym typeface="Helvetica Light"/>
              </a:rPr>
              <a:t>ts</a:t>
            </a:r>
          </a:p>
          <a:p>
            <a:pPr algn="l">
              <a:defRPr sz="1800"/>
            </a:pPr>
            <a:endParaRPr sz="2800" dirty="0">
              <a:latin typeface="American Typewriter" charset="0"/>
              <a:ea typeface="American Typewriter" charset="0"/>
              <a:cs typeface="American Typewriter" charset="0"/>
              <a:sym typeface="Helvetica Light"/>
            </a:endParaRPr>
          </a:p>
          <a:p>
            <a:pPr algn="l">
              <a:defRPr sz="18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Mania (opposite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behav</a:t>
            </a:r>
            <a:r>
              <a:rPr lang="en-US"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ior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):</a:t>
            </a:r>
            <a:r>
              <a:rPr sz="2800" i="0" dirty="0">
                <a:solidFill>
                  <a:srgbClr val="00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enthusiasm, anger, rapid</a:t>
            </a:r>
          </a:p>
          <a:p>
            <a:pPr algn="l"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sz="2800" dirty="0" smtClean="0">
                <a:latin typeface="American Typewriter" charset="0"/>
                <a:ea typeface="American Typewriter" charset="0"/>
                <a:cs typeface="American Typewriter" charset="0"/>
              </a:rPr>
              <a:t>thought </a:t>
            </a: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&amp; speech patterns, extreme self-confidence,</a:t>
            </a:r>
          </a:p>
          <a:p>
            <a:pPr algn="l"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 &amp; impaired judgment</a:t>
            </a:r>
          </a:p>
          <a:p>
            <a:pPr algn="l">
              <a:defRPr sz="1800">
                <a:latin typeface="Georgia"/>
                <a:ea typeface="Georgia"/>
                <a:cs typeface="Georgia"/>
                <a:sym typeface="Georgia"/>
              </a:defRPr>
            </a:pPr>
            <a:endParaRPr sz="28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algn="l">
              <a:defRPr sz="18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sz="2800" dirty="0">
                <a:latin typeface="American Typewriter" charset="0"/>
                <a:ea typeface="American Typewriter" charset="0"/>
                <a:cs typeface="American Typewriter" charset="0"/>
              </a:rPr>
              <a:t>Biogenic amine theory???</a:t>
            </a:r>
          </a:p>
        </p:txBody>
      </p:sp>
      <p:sp>
        <p:nvSpPr>
          <p:cNvPr id="35" name="Shape 35"/>
          <p:cNvSpPr/>
          <p:nvPr/>
        </p:nvSpPr>
        <p:spPr>
          <a:xfrm>
            <a:off x="461466" y="359873"/>
            <a:ext cx="7497168" cy="125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000" i="1">
                <a:solidFill>
                  <a:srgbClr val="941751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dirty="0"/>
              <a:t>Antidepressants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1325562" y="795337"/>
            <a:ext cx="9035927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dirty="0"/>
              <a:t>Mononamin Oxidase Inhibitors</a:t>
            </a:r>
          </a:p>
        </p:txBody>
      </p:sp>
      <p:sp>
        <p:nvSpPr>
          <p:cNvPr id="88" name="Shape 88"/>
          <p:cNvSpPr/>
          <p:nvPr/>
        </p:nvSpPr>
        <p:spPr>
          <a:xfrm>
            <a:off x="372534" y="2001615"/>
            <a:ext cx="13341794" cy="5642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irreversible complex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act centrally &amp; peripherally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effect is delayed several wks (2</a:t>
            </a:r>
            <a:r>
              <a:rPr sz="4000" dirty="0" smtClean="0"/>
              <a:t>)</a:t>
            </a:r>
            <a:endParaRPr lang="en-US" sz="4000" dirty="0" smtClean="0"/>
          </a:p>
          <a:p>
            <a:pPr algn="l"/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   </a:t>
            </a:r>
            <a:r>
              <a:rPr lang="en-US" dirty="0" err="1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phenelzine</a:t>
            </a:r>
            <a:r>
              <a:rPr lang="en-US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,</a:t>
            </a:r>
            <a:r>
              <a:rPr lang="en-US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  tranylcypromine </a:t>
            </a:r>
            <a:r>
              <a:rPr lang="en-US" dirty="0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,</a:t>
            </a:r>
            <a:r>
              <a:rPr lang="en-US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  </a:t>
            </a:r>
            <a:r>
              <a:rPr lang="en-US" dirty="0" err="1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isocarboxazid</a:t>
            </a:r>
            <a:r>
              <a:rPr lang="en-US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&amp;</a:t>
            </a:r>
            <a:r>
              <a:rPr lang="en-US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  </a:t>
            </a:r>
            <a:r>
              <a:rPr lang="en-US" dirty="0" err="1" smtClean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Selegiline</a:t>
            </a:r>
            <a:endParaRPr dirty="0">
              <a:solidFill>
                <a:srgbClr val="C00000"/>
              </a:solidFill>
            </a:endParaRP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used for persons who are unresponsive to TCA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well abs. orally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Drug-food interaction (tyramine) 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hypertensive crisis,, headache, stiff neck, -  - -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phentolamine &amp; prazocin used to </a:t>
            </a:r>
            <a:r>
              <a:rPr sz="4000" dirty="0" smtClean="0"/>
              <a:t>tr</a:t>
            </a:r>
            <a:r>
              <a:rPr lang="en-US" sz="4000" dirty="0" smtClean="0"/>
              <a:t>e</a:t>
            </a:r>
            <a:r>
              <a:rPr sz="4000" dirty="0" smtClean="0"/>
              <a:t>at </a:t>
            </a:r>
            <a:r>
              <a:rPr sz="4000" dirty="0"/>
              <a:t>tyramine induced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749" y="1405469"/>
            <a:ext cx="11510435" cy="8111066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charset="2"/>
              <a:buChar char="ü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form stable complexes with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the enzyme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, causing irreversible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inactivation (accumulation of NE, 5-HT  &amp; DA)</a:t>
            </a:r>
          </a:p>
          <a:p>
            <a:pPr>
              <a:buClr>
                <a:srgbClr val="C00000"/>
              </a:buClr>
              <a:buFont typeface="Wingdings" charset="2"/>
              <a:buChar char="ü"/>
            </a:pP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Brain, GIT &amp; liver (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catalyzes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oxidative deamination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of drugs and potentially toxic substances, such as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tyramine)</a:t>
            </a:r>
          </a:p>
          <a:p>
            <a:pPr>
              <a:buClr>
                <a:srgbClr val="C00000"/>
              </a:buClr>
              <a:buFont typeface="Wingdings" charset="2"/>
              <a:buChar char="ü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High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incidence of drug–drug and drug–food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interactions</a:t>
            </a:r>
          </a:p>
          <a:p>
            <a:pPr>
              <a:buClr>
                <a:srgbClr val="C00000"/>
              </a:buClr>
              <a:buFont typeface="Wingdings" charset="2"/>
              <a:buChar char="ü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err="1" smtClean="0">
                <a:latin typeface="Georgia" charset="0"/>
                <a:ea typeface="Georgia" charset="0"/>
                <a:cs typeface="Georgia" charset="0"/>
              </a:rPr>
              <a:t>Selegiline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/ transdermal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patch may produce less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inhibition of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gut and hepatic MAO at low doses because it avoids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first-pass metabolism.</a:t>
            </a:r>
          </a:p>
          <a:p>
            <a:pPr>
              <a:buClr>
                <a:srgbClr val="C00000"/>
              </a:buClr>
              <a:buFont typeface="Wingdings" charset="2"/>
              <a:buChar char="ü"/>
            </a:pP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Response delayed for several weeks</a:t>
            </a:r>
          </a:p>
          <a:p>
            <a:pPr>
              <a:buClr>
                <a:srgbClr val="C00000"/>
              </a:buClr>
              <a:buFont typeface="Wingdings" charset="2"/>
              <a:buChar char="ü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err="1">
                <a:latin typeface="Georgia" charset="0"/>
                <a:ea typeface="Georgia" charset="0"/>
                <a:cs typeface="Georgia" charset="0"/>
              </a:rPr>
              <a:t>Selegiline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 and 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tranylcypromine have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an amphetamine-like stimulant effect that may produce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agitation or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insomnia.</a:t>
            </a:r>
          </a:p>
          <a:p>
            <a:endParaRPr lang="en-US" sz="32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0749" y="489636"/>
            <a:ext cx="75713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Mononamin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 Oxidase </a:t>
            </a: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Inhibitors (cont.)</a:t>
            </a:r>
            <a:endParaRPr lang="en-US" b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825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982134"/>
            <a:ext cx="11967634" cy="8551334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dirty="0"/>
              <a:t> 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Therapeutic uses</a:t>
            </a: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Pharmacokinetics</a:t>
            </a:r>
          </a:p>
          <a:p>
            <a:pPr>
              <a:buClr>
                <a:srgbClr val="C00000"/>
              </a:buClr>
              <a:buFont typeface="Wingdings" charset="2"/>
              <a:buChar char="v"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Adverse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effects</a:t>
            </a:r>
          </a:p>
          <a:p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drug–food and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drug–drug interactions</a:t>
            </a:r>
          </a:p>
          <a:p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hypertensive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crisis, with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signs and symptoms such as occipital headache, stiff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neck, tachycardia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, nausea, hypertension, cardiac arrhythmias,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seizures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and, possibly, stroke.</a:t>
            </a:r>
          </a:p>
          <a:p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err="1">
                <a:latin typeface="Georgia" charset="0"/>
                <a:ea typeface="Georgia" charset="0"/>
                <a:cs typeface="Georgia" charset="0"/>
              </a:rPr>
              <a:t>Phentolamine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 and  prazosin</a:t>
            </a:r>
          </a:p>
          <a:p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drowsiness, orthostatic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hypotension, blurred vision, dry mouth, and constipation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.</a:t>
            </a:r>
          </a:p>
          <a:p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CI: combination with other antidepressants</a:t>
            </a:r>
            <a:endParaRPr lang="en-US" sz="2800" dirty="0">
              <a:latin typeface="Georgia" charset="0"/>
              <a:ea typeface="Georgia" charset="0"/>
              <a:cs typeface="Georgia" charset="0"/>
            </a:endParaRPr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328644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Treatment of Mania</a:t>
            </a:r>
          </a:p>
        </p:txBody>
      </p:sp>
      <p:sp>
        <p:nvSpPr>
          <p:cNvPr id="91" name="Shape 91"/>
          <p:cNvSpPr/>
          <p:nvPr/>
        </p:nvSpPr>
        <p:spPr>
          <a:xfrm>
            <a:off x="1538287" y="917577"/>
            <a:ext cx="10877978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 lang="en-US" dirty="0" smtClean="0"/>
          </a:p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 lang="en-US" dirty="0"/>
          </a:p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 lang="en-US" dirty="0" smtClean="0"/>
          </a:p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 lang="en-US" dirty="0"/>
          </a:p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 lang="en-US" dirty="0" smtClean="0"/>
          </a:p>
          <a:p>
            <a:pPr algn="l">
              <a:defRPr sz="3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 smtClean="0"/>
              <a:t>Lithium </a:t>
            </a:r>
            <a:endParaRPr dirty="0"/>
          </a:p>
          <a:p>
            <a:pPr algn="l">
              <a:buClr>
                <a:srgbClr val="941100"/>
              </a:buClr>
              <a:buSzPct val="75000"/>
              <a:buFont typeface="Georgia"/>
              <a:buChar char="✴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for acute &amp; prophylaxis</a:t>
            </a:r>
          </a:p>
          <a:p>
            <a:pPr algn="l">
              <a:buClr>
                <a:srgbClr val="941100"/>
              </a:buClr>
              <a:buSzPct val="75000"/>
              <a:buFont typeface="Georgia"/>
              <a:buChar char="✴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low TI</a:t>
            </a:r>
          </a:p>
          <a:p>
            <a:pPr algn="l">
              <a:buClr>
                <a:srgbClr val="941100"/>
              </a:buClr>
              <a:buSzPct val="75000"/>
              <a:buFont typeface="Georgia"/>
              <a:buChar char="✴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Unknown mechanic</a:t>
            </a:r>
          </a:p>
          <a:p>
            <a:pPr algn="l">
              <a:buClr>
                <a:srgbClr val="941100"/>
              </a:buClr>
              <a:buSzPct val="75000"/>
              <a:buFont typeface="Georgia"/>
              <a:buChar char="✴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SE: headache, dry mouth, polyuria, poldepsia, tremor, - - - </a:t>
            </a:r>
            <a:r>
              <a:rPr dirty="0" smtClean="0"/>
              <a:t>etc</a:t>
            </a:r>
            <a:endParaRPr lang="en-US" dirty="0" smtClean="0"/>
          </a:p>
          <a:p>
            <a:pPr algn="l">
              <a:buClr>
                <a:srgbClr val="941100"/>
              </a:buClr>
              <a:buSzPct val="75000"/>
              <a:buFont typeface="Georgia"/>
              <a:buChar char="✴"/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sz="3000" dirty="0">
                <a:sym typeface="Georgia"/>
              </a:rPr>
              <a:t> Thyroid function may be decreased and should be monitored</a:t>
            </a:r>
          </a:p>
          <a:p>
            <a:pPr algn="l">
              <a:buClr>
                <a:srgbClr val="941100"/>
              </a:buClr>
              <a:buSzPct val="75000"/>
              <a:buFont typeface="Georgia"/>
              <a:buChar char="✴"/>
              <a:defRPr sz="3000">
                <a:latin typeface="Georgia"/>
                <a:ea typeface="Georgia"/>
                <a:cs typeface="Georgia"/>
                <a:sym typeface="Georgia"/>
              </a:defRPr>
            </a:pPr>
            <a:endParaRPr dirty="0"/>
          </a:p>
          <a:p>
            <a:pPr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lang="en-US" dirty="0" smtClean="0"/>
              <a:t>Other Drugs:</a:t>
            </a:r>
            <a:endParaRPr dirty="0"/>
          </a:p>
          <a:p>
            <a:pPr algn="l">
              <a:defRPr sz="3000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Antiepileptic </a:t>
            </a:r>
            <a:r>
              <a:rPr dirty="0" smtClean="0"/>
              <a:t>drugs</a:t>
            </a:r>
            <a:r>
              <a:rPr lang="en-US" dirty="0" smtClean="0"/>
              <a:t>?</a:t>
            </a:r>
            <a:r>
              <a:rPr dirty="0" smtClean="0"/>
              <a:t>carbamazepine</a:t>
            </a:r>
            <a:r>
              <a:rPr dirty="0"/>
              <a:t>, valproic acid,  - - - -etc.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 idx="4294967295"/>
          </p:nvPr>
        </p:nvSpPr>
        <p:spPr>
          <a:xfrm>
            <a:off x="1269999" y="3225800"/>
            <a:ext cx="10464802" cy="33020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pic>
        <p:nvPicPr>
          <p:cNvPr id="38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0687" y="3522662"/>
            <a:ext cx="4481513" cy="4764088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03737" y="4060825"/>
            <a:ext cx="3997326" cy="207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35975" y="3454400"/>
            <a:ext cx="3749675" cy="4900613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2753816" y="1746249"/>
            <a:ext cx="7497168" cy="125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000" i="1">
                <a:solidFill>
                  <a:srgbClr val="941751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Antidepressants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 idx="4294967295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pic>
        <p:nvPicPr>
          <p:cNvPr id="44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66875" y="2971800"/>
            <a:ext cx="7773988" cy="381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MECHANISM OF ANTIDEPRESSANT DRUGS</a:t>
            </a:r>
            <a:br>
              <a:rPr lang="en-US" sz="4800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sz="4800" b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 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Antidepressant drugs potentiate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,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either directly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or indirectly, the actions of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NE &amp;/or 5-HT in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the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brain</a:t>
            </a:r>
          </a:p>
          <a:p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 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The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biogenic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amine theory</a:t>
            </a:r>
          </a:p>
          <a:p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 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Mania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is caused by an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overproduction of </a:t>
            </a:r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these neurotransmitters.</a:t>
            </a:r>
          </a:p>
          <a:p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08303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 idx="4294967295"/>
          </p:nvPr>
        </p:nvSpPr>
        <p:spPr>
          <a:xfrm>
            <a:off x="165100" y="0"/>
            <a:ext cx="11799277" cy="2159000"/>
          </a:xfrm>
          <a:prstGeom prst="rect">
            <a:avLst/>
          </a:prstGeom>
        </p:spPr>
        <p:txBody>
          <a:bodyPr>
            <a:normAutofit/>
          </a:bodyPr>
          <a:lstStyle>
            <a:lvl1pPr defTabSz="495300">
              <a:defRPr sz="68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sz="5400" dirty="0"/>
              <a:t>Selective serotonin Reuptake Inhibitors (SSRIs)</a:t>
            </a:r>
          </a:p>
        </p:txBody>
      </p:sp>
      <p:pic>
        <p:nvPicPr>
          <p:cNvPr id="4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08937" y="3389965"/>
            <a:ext cx="4995863" cy="5016501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0" y="2646457"/>
            <a:ext cx="10426110" cy="256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44500" indent="-444500" algn="l">
              <a:buSzPct val="75000"/>
              <a:buFont typeface="Helvetica Light"/>
              <a:buChar char="✴"/>
              <a:defRPr sz="1800"/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Higher selectivity to </a:t>
            </a:r>
            <a:r>
              <a:rPr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5-HT</a:t>
            </a:r>
            <a:r>
              <a:rPr lang="en-US" sz="3200" dirty="0" smtClean="0">
                <a:latin typeface="American Typewriter" charset="0"/>
                <a:ea typeface="American Typewriter" charset="0"/>
                <a:cs typeface="American Typewriter" charset="0"/>
              </a:rPr>
              <a:t>  (3000 x 5-HT&gt; NE)</a:t>
            </a:r>
            <a:endParaRPr sz="3200" dirty="0"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444500" indent="-444500" algn="l">
              <a:buSzPct val="75000"/>
              <a:buFont typeface="Helvetica Light"/>
              <a:buChar char="✴"/>
              <a:defRPr sz="1800"/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low activity  on M, H1, </a:t>
            </a: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  <a:sym typeface="Apple Symbols"/>
              </a:rPr>
              <a:t>⍺-adrenergic</a:t>
            </a:r>
            <a:r>
              <a:rPr sz="3200" dirty="0" smtClean="0">
                <a:latin typeface="American Typewriter" charset="0"/>
                <a:ea typeface="American Typewriter" charset="0"/>
                <a:cs typeface="American Typewriter" charset="0"/>
                <a:sym typeface="Apple Symbols"/>
              </a:rPr>
              <a:t>??</a:t>
            </a:r>
            <a:endParaRPr sz="3200" dirty="0">
              <a:latin typeface="American Typewriter" charset="0"/>
              <a:ea typeface="American Typewriter" charset="0"/>
              <a:cs typeface="American Typewriter" charset="0"/>
              <a:sym typeface="Apple Symbols"/>
            </a:endParaRPr>
          </a:p>
          <a:p>
            <a:pPr marL="444500" indent="-444500" algn="l">
              <a:buSzPct val="75000"/>
              <a:buFont typeface="Apple Symbols"/>
              <a:buChar char="✴"/>
              <a:defRPr sz="3700">
                <a:latin typeface="Apple Symbols"/>
                <a:ea typeface="Apple Symbols"/>
                <a:cs typeface="Apple Symbols"/>
                <a:sym typeface="Apple Symbols"/>
              </a:defRPr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Replaced TCA &amp; MAOIs</a:t>
            </a:r>
          </a:p>
          <a:p>
            <a:pPr marL="444500" indent="-444500" algn="l">
              <a:buSzPct val="75000"/>
              <a:buFont typeface="Apple Symbols"/>
              <a:buChar char="✴"/>
              <a:defRPr sz="3700">
                <a:solidFill>
                  <a:srgbClr val="941100"/>
                </a:solidFill>
                <a:latin typeface="Apple Symbols"/>
                <a:ea typeface="Apple Symbols"/>
                <a:cs typeface="Apple Symbols"/>
                <a:sym typeface="Apple Symbols"/>
              </a:defRPr>
            </a:pP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Fluoxetine, Citalopram, </a:t>
            </a:r>
            <a:r>
              <a:rPr sz="3200" dirty="0" err="1">
                <a:latin typeface="American Typewriter" charset="0"/>
                <a:ea typeface="American Typewriter" charset="0"/>
                <a:cs typeface="American Typewriter" charset="0"/>
              </a:rPr>
              <a:t>Escitalopram</a:t>
            </a:r>
            <a:r>
              <a:rPr sz="3200" dirty="0">
                <a:latin typeface="American Typewriter" charset="0"/>
                <a:ea typeface="American Typewriter" charset="0"/>
                <a:cs typeface="American Typewriter" charset="0"/>
              </a:rPr>
              <a:t>, Fluvoxamine, Paroxetine, </a:t>
            </a:r>
            <a:r>
              <a:rPr sz="3200" dirty="0" err="1">
                <a:latin typeface="American Typewriter" charset="0"/>
                <a:ea typeface="American Typewriter" charset="0"/>
                <a:cs typeface="American Typewriter" charset="0"/>
              </a:rPr>
              <a:t>Sertaline</a:t>
            </a:r>
            <a:endParaRPr sz="3200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70350" y="2124075"/>
            <a:ext cx="4687888" cy="6272213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901700" y="925286"/>
            <a:ext cx="9138016" cy="532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455612" indent="-455612" algn="l">
              <a:buSzPct val="75000"/>
              <a:buFont typeface="Apple Symbols"/>
              <a:buChar char="✴"/>
              <a:defRPr sz="3700">
                <a:latin typeface="Apple Symbols"/>
                <a:ea typeface="Apple Symbols"/>
                <a:cs typeface="Apple Symbols"/>
                <a:sym typeface="Apple Symbols"/>
              </a:defRPr>
            </a:lvl1pPr>
          </a:lstStyle>
          <a:p>
            <a:r>
              <a:rPr dirty="0"/>
              <a:t>2 weeks for improvement in mood up to 12 weeks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 idx="4294967295"/>
          </p:nvPr>
        </p:nvSpPr>
        <p:spPr>
          <a:xfrm>
            <a:off x="55562" y="444500"/>
            <a:ext cx="11099801" cy="2159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Therapeutic Uses</a:t>
            </a:r>
          </a:p>
        </p:txBody>
      </p:sp>
      <p:sp>
        <p:nvSpPr>
          <p:cNvPr id="54" name="Shape 54"/>
          <p:cNvSpPr/>
          <p:nvPr/>
        </p:nvSpPr>
        <p:spPr>
          <a:xfrm>
            <a:off x="2322512" y="2818507"/>
            <a:ext cx="8197757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 i="1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Depression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 i="1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Obsessive-compulsive disorder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 i="1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Panic disorder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 i="1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 err="1"/>
              <a:t>Generalised</a:t>
            </a:r>
            <a:r>
              <a:rPr sz="4000" dirty="0"/>
              <a:t> anxiety disorder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 i="1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Premenstrual dysphoric disorder</a:t>
            </a:r>
          </a:p>
          <a:p>
            <a:pPr marL="444500" indent="-444500" algn="l">
              <a:buClr>
                <a:srgbClr val="941100"/>
              </a:buClr>
              <a:buSzPct val="75000"/>
              <a:buFont typeface="Georgia"/>
              <a:buChar char="✴"/>
              <a:defRPr sz="1800" i="1">
                <a:latin typeface="Georgia"/>
                <a:ea typeface="Georgia"/>
                <a:cs typeface="Georgia"/>
                <a:sym typeface="Georgia"/>
              </a:defRPr>
            </a:pPr>
            <a:r>
              <a:rPr sz="4000" dirty="0"/>
              <a:t>Bulimia nervosa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idx="4294967295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i="1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Pharmacokinetics</a:t>
            </a:r>
          </a:p>
        </p:txBody>
      </p:sp>
      <p:sp>
        <p:nvSpPr>
          <p:cNvPr id="57" name="Shape 57"/>
          <p:cNvSpPr/>
          <p:nvPr/>
        </p:nvSpPr>
        <p:spPr>
          <a:xfrm>
            <a:off x="1462087" y="3092450"/>
            <a:ext cx="10080626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Well absorbed orally, 2-8 hrs.,  t</a:t>
            </a:r>
            <a:r>
              <a:rPr sz="2400" baseline="-5999" dirty="0"/>
              <a:t>1/2</a:t>
            </a:r>
            <a:r>
              <a:rPr dirty="0"/>
              <a:t>=16-36 </a:t>
            </a:r>
            <a:r>
              <a:rPr dirty="0" err="1"/>
              <a:t>hrs</a:t>
            </a:r>
            <a:endParaRPr dirty="0"/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Food, </a:t>
            </a:r>
            <a:r>
              <a:rPr dirty="0" err="1"/>
              <a:t>sertaline</a:t>
            </a:r>
            <a:r>
              <a:rPr dirty="0"/>
              <a:t>???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Hepatic metabolism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Fluoxetine (S-</a:t>
            </a:r>
            <a:r>
              <a:rPr dirty="0" err="1"/>
              <a:t>norfluoxetine</a:t>
            </a:r>
            <a:r>
              <a:rPr dirty="0"/>
              <a:t>), sustained prep.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Fluoxetine &amp; paroxetine inhibitors of CYP2D6 / TCA</a:t>
            </a:r>
          </a:p>
          <a:p>
            <a:pPr marL="369887" indent="-369887" algn="l">
              <a:buClr>
                <a:srgbClr val="941100"/>
              </a:buClr>
              <a:buSzPct val="75000"/>
              <a:buFont typeface="Georgia"/>
              <a:buChar char="✴"/>
              <a:defRPr sz="3000" i="1">
                <a:latin typeface="Georgia"/>
                <a:ea typeface="Georgia"/>
                <a:cs typeface="Georgia"/>
                <a:sym typeface="Georgia"/>
              </a:defRPr>
            </a:pPr>
            <a:r>
              <a:rPr dirty="0"/>
              <a:t>CYP2C9/19, CYP3A4 / SSRI???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497</Words>
  <Application>Microsoft Macintosh PowerPoint</Application>
  <PresentationFormat>Custom</PresentationFormat>
  <Paragraphs>174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American Typewriter</vt:lpstr>
      <vt:lpstr>Apple Chancery</vt:lpstr>
      <vt:lpstr>Apple Symbols</vt:lpstr>
      <vt:lpstr>Courier New</vt:lpstr>
      <vt:lpstr>Georgia</vt:lpstr>
      <vt:lpstr>Helvetica Light</vt:lpstr>
      <vt:lpstr>Helvetica Neue</vt:lpstr>
      <vt:lpstr>Lucida Grande</vt:lpstr>
      <vt:lpstr>Wingdings</vt:lpstr>
      <vt:lpstr>White</vt:lpstr>
      <vt:lpstr>Antidepressants</vt:lpstr>
      <vt:lpstr>PowerPoint Presentation</vt:lpstr>
      <vt:lpstr>PowerPoint Presentation</vt:lpstr>
      <vt:lpstr>PowerPoint Presentation</vt:lpstr>
      <vt:lpstr>MECHANISM OF ANTIDEPRESSANT DRUGS </vt:lpstr>
      <vt:lpstr>Selective serotonin Reuptake Inhibitors (SSRIs)</vt:lpstr>
      <vt:lpstr>PowerPoint Presentation</vt:lpstr>
      <vt:lpstr>Therapeutic Uses</vt:lpstr>
      <vt:lpstr>Pharmacokinetics</vt:lpstr>
      <vt:lpstr>Adverse Effects</vt:lpstr>
      <vt:lpstr>PowerPoint Presentation</vt:lpstr>
      <vt:lpstr>Serotonine/Norepinephrine Reuptake Inhibitors (SNRI)</vt:lpstr>
      <vt:lpstr>PowerPoint Presentation</vt:lpstr>
      <vt:lpstr>PowerPoint Presentation</vt:lpstr>
      <vt:lpstr>Atypical antidepressants</vt:lpstr>
      <vt:lpstr>PowerPoint Presentation</vt:lpstr>
      <vt:lpstr>PowerPoint Presentation</vt:lpstr>
      <vt:lpstr>PowerPoint Presentation</vt:lpstr>
      <vt:lpstr>Mononamin Oxidase Inhibitors</vt:lpstr>
      <vt:lpstr>PowerPoint Presentation</vt:lpstr>
      <vt:lpstr>PowerPoint Presentation</vt:lpstr>
      <vt:lpstr>PowerPoint Presentation</vt:lpstr>
      <vt:lpstr>Treatment of Mania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Antidepressants</dc:title>
  <cp:lastModifiedBy>Inam Arif</cp:lastModifiedBy>
  <cp:revision>23</cp:revision>
  <dcterms:modified xsi:type="dcterms:W3CDTF">2018-10-13T20:23:08Z</dcterms:modified>
</cp:coreProperties>
</file>