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7" r:id="rId4"/>
    <p:sldId id="285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/>
    <p:restoredTop sz="94565"/>
  </p:normalViewPr>
  <p:slideViewPr>
    <p:cSldViewPr snapToGrid="0" snapToObjects="1">
      <p:cViewPr varScale="1">
        <p:scale>
          <a:sx n="54" d="100"/>
          <a:sy n="54" d="100"/>
        </p:scale>
        <p:origin x="240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63582-84F2-AC49-AE1C-EF067FC1D8D1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DA27E-E201-254D-804A-D18574B5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4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7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6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1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1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7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4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6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7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0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1FAE5-E319-E245-8512-44887E11502A}" type="datetimeFigureOut">
              <a:rPr lang="en-US" smtClean="0"/>
              <a:t>10/30/18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47EC1-0A1A-3C4B-8981-D8CE5AB2F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2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samalhaj@yahoo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Anesthetics</a:t>
            </a:r>
            <a:endParaRPr lang="en-US" sz="8000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x-none" dirty="0" err="1">
                <a:latin typeface="Georgia" charset="0"/>
                <a:ea typeface="Georgia" charset="0"/>
                <a:cs typeface="Georgia" charset="0"/>
              </a:rPr>
              <a:t>Asst</a:t>
            </a:r>
            <a:r>
              <a:rPr lang="en-US" altLang="x-none" dirty="0">
                <a:latin typeface="Georgia" charset="0"/>
                <a:ea typeface="Georgia" charset="0"/>
                <a:cs typeface="Georgia" charset="0"/>
              </a:rPr>
              <a:t> Prof </a:t>
            </a:r>
            <a:r>
              <a:rPr lang="en-US" altLang="x-none" dirty="0" err="1">
                <a:latin typeface="Georgia" charset="0"/>
                <a:ea typeface="Georgia" charset="0"/>
                <a:cs typeface="Georgia" charset="0"/>
              </a:rPr>
              <a:t>Dr</a:t>
            </a:r>
            <a:r>
              <a:rPr lang="en-US" altLang="x-none" dirty="0">
                <a:latin typeface="Georgia" charset="0"/>
                <a:ea typeface="Georgia" charset="0"/>
                <a:cs typeface="Georgia" charset="0"/>
              </a:rPr>
              <a:t> Inam S. Arif</a:t>
            </a:r>
          </a:p>
          <a:p>
            <a:r>
              <a:rPr lang="en-US" altLang="x-none" dirty="0">
                <a:latin typeface="Georgia" charset="0"/>
                <a:ea typeface="Georgia" charset="0"/>
                <a:cs typeface="Georgia" charset="0"/>
                <a:hlinkClick r:id="rId2"/>
              </a:rPr>
              <a:t>isamalhaj@yahoo.com</a:t>
            </a:r>
            <a:endParaRPr lang="en-US" altLang="x-none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dirty="0" err="1" smtClean="0"/>
              <a:t>Pharm.dr.isamalhaj@uomustansiriyah.edu.iq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0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135" y="192130"/>
            <a:ext cx="113538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Uptake and distribution of inhalation anesthetics</a:t>
            </a:r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35" y="133135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Brain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partial pressure (</a:t>
            </a:r>
            <a:r>
              <a:rPr lang="en-US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Pbr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) of inhaled anesthetic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=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partial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pressure equilibrium between alveoli [</a:t>
            </a:r>
            <a:r>
              <a:rPr lang="en-US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Palv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] and brain [</a:t>
            </a:r>
            <a:r>
              <a:rPr lang="en-US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Pbr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]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partial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pressure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an anesthetic gas at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respiratory pathway is the driving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equilibrium,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Palv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= Pa =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Pbr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time course for attaining this steady state is determined by the following factors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>
              <a:buFont typeface="Wingdings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Alveolar </a:t>
            </a:r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wash-in</a:t>
            </a:r>
          </a:p>
          <a:p>
            <a:pPr>
              <a:buFont typeface="Wingdings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Anesthetic </a:t>
            </a:r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uptake</a:t>
            </a:r>
          </a:p>
          <a:p>
            <a:pPr>
              <a:buFont typeface="Wingdings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Effect of different tissue types on anesthetic uptake: </a:t>
            </a:r>
            <a:endParaRPr lang="en-US" b="1" dirty="0" smtClean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 typeface="Wingdings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Washout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67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789" y="-185351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1-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Alveolar wash-in: 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341" y="1519881"/>
            <a:ext cx="10822459" cy="465708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Refers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replacement of normal lung gases with the inspired anesthetic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mixture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time required for this process is directly proportional to the functional residual capacity of the lung (volume of gas remaining in the lungs at the end of a normal expiration) and inversely proportional to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ventilatory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rate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independent of the physical properties of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gas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As the partial pressure builds within the lung, anesthetic transfer from the lung begins.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67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b="1" dirty="0">
                <a:latin typeface="Apple Chancery" charset="0"/>
                <a:ea typeface="Apple Chancery" charset="0"/>
                <a:cs typeface="Apple Chancery" charset="0"/>
              </a:rPr>
              <a:t>.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Anesthetic uptake (removal to peripheral tissues other than the brain</a:t>
            </a: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)</a:t>
            </a:r>
            <a:endParaRPr lang="en-US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Uptake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the product of gas solubility in the blood, cardiac output (CO), and the gradient between alveolar and blood anesthetic partial pressures.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a. Solubility in 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blood: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. Cardiac output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c. Alveolar-to-venous partial pressure gradient of 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anesthetic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8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38" y="160639"/>
            <a:ext cx="11862486" cy="10750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Effect of different tissue types on anesthetic uptake: </a:t>
            </a:r>
            <a: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4" y="1569308"/>
            <a:ext cx="11821296" cy="5288692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Brain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, heart, liver, kidney, and endocrine glands: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highly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perfused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Ts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/ rapidly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attain steady state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514350" indent="-514350">
              <a:buAutoNum type="alphaLcPeriod"/>
            </a:pP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. Skeletal muscles: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poorly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perfused during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anesthesia /large volume / prolongs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time required to achieve steady state.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c. </a:t>
            </a:r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 Fat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poorly perfused /volatile anesthetics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are very lipid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soluble / fat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has 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  large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capacity to store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them/ slow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delivery to a high-capacity compartment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  <a:p>
            <a:pPr marL="0" indent="0"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  prolongs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time required to achieve steady state in fat tissue.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d. Bone, ligaments, and cartilage: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poorly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perfused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/relatively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low capacity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  <a:p>
            <a:pPr marL="0" indent="0"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  store anesthetic / minimal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impact on the time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course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52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4. </a:t>
            </a: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Washout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When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 inhalation anesthetic is discontinued, the body becomes the “source” that drives the anesthetic back into the alveolar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space</a:t>
            </a:r>
          </a:p>
          <a:p>
            <a:pP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same factors that influence attainment of steady state with an inspired anesthetic determine the time course of its clearance from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body</a:t>
            </a:r>
          </a:p>
          <a:p>
            <a:pP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Thus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nitrous oxide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exits the body faster than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halothane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713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Mechanism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of action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578" y="160320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Many molecular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mechanisms may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Increase GABAergic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receptors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activity / GABA</a:t>
            </a:r>
            <a:r>
              <a:rPr 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Nitrous </a:t>
            </a:r>
            <a:r>
              <a:rPr lang="en-US" i="1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oxide and ketamine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 not have actions on GABA</a:t>
            </a:r>
            <a:r>
              <a:rPr lang="en-US" baseline="-2500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Rs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NMDA: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inhibition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the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-methyl-D-aspartate (NMDA)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Rs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Glycine: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enhance inhibitory activity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glycine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receptors in the spinal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motor neurons</a:t>
            </a:r>
          </a:p>
          <a:p>
            <a:r>
              <a:rPr lang="en-US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Nicotinic </a:t>
            </a:r>
            <a:r>
              <a:rPr lang="en-US" u="sng" dirty="0" err="1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Rs</a:t>
            </a:r>
            <a:r>
              <a:rPr lang="en-US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block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excitatory postsynaptic currents of nicotinic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receptors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01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62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Halothane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9" y="1000898"/>
            <a:ext cx="11318790" cy="563468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Therapeutic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uses: </a:t>
            </a:r>
            <a:endParaRPr lang="en-US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potent anesthetic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/weak analgesic(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coadministered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nitrous oxide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opioids, or local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anesthetics)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It is a potent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bronchodilator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Relaxes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both skeletal and uterine muscles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/obstetrics 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 hepatotoxicity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children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Suitable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pediatrics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inhalation induction(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sevoflurane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now the agent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choice)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Pharmacokinetics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endParaRPr lang="en-US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metabolized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the body to tissue-toxic hydrocarbons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trifluoroethanol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and bromide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ion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toxic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reactions that some adults (especially females) develop after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halothane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anesthesia (fever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followed by anorexia, nausea, and vomiting, and possibly signs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hepatitis)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halogenated inhalation anesthetics have been associated with hepatitis, but at a much lower incidence than with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halothane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873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Adverse effects:</a:t>
            </a:r>
            <a: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Cardiac </a:t>
            </a:r>
            <a:r>
              <a:rPr lang="en-US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effects: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vagomimetic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 effect ,arrhythmias,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concentration-dependent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hypotension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Malignant hyperthermia: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exposure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halogenated hydrocarbon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anesthetics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or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NMB,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succinylcholine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may induce  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fast rise in body temperature and severe muscle contractions when someone with the MH gets general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anesthesia) due to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uncontrolled increase in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SkM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oxidative metabolism leading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circulatory collapse and death if not treated immediately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./Treatment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5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784" y="352768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Isoflurane</a:t>
            </a:r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784" y="1405496"/>
            <a:ext cx="10863649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Undergoes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little metabolism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 not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toxic to the liver 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kidney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Does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 induce cardiac arrhythmias or sensitize the heart to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catecholamines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Produces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dose-dependent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hypotension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pungent odor and stimulates respiratory reflexes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/not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used for inhalation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induction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With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higher blood solubility than 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desflurane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sevoflurane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isoflurane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typically used only when cost is a factor.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35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Desflurane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Provides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very rapid onset and recovery due to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low blood 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solubility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Popular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anesthetic for out- patient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procedures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low volatility, requiring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administration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via a special heated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vaporizer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Decreases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vascular resistance and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perfuses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all major tissues very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well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Stimulates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respiratory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reflexes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/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used for inhalation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induction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Relatively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expensive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 rarely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used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maintenance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during extended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anesthesia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92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8346" y="259493"/>
            <a:ext cx="114917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/>
                <a:latin typeface="Apple Chancery" charset="0"/>
                <a:ea typeface="Apple Chancery" charset="0"/>
                <a:cs typeface="Apple Chancery" charset="0"/>
              </a:rPr>
              <a:t>General anesthesia </a:t>
            </a:r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is a reversible state of CNS depression, causing loss of response to and perception of stimuli.</a:t>
            </a:r>
          </a:p>
          <a:p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For patients undergoing surgical </a:t>
            </a:r>
            <a:r>
              <a:rPr lang="en-US" sz="3600" dirty="0" err="1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rocedures</a:t>
            </a:r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, anesthesia provides: </a:t>
            </a:r>
          </a:p>
          <a:p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• Sedation and reduced anxiety</a:t>
            </a:r>
          </a:p>
          <a:p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• Lack of awareness and amnesia</a:t>
            </a:r>
          </a:p>
          <a:p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• Skeletal muscle relaxation</a:t>
            </a:r>
          </a:p>
          <a:p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• Suppression of undesirable reflexes</a:t>
            </a:r>
          </a:p>
          <a:p>
            <a:r>
              <a:rPr lang="en-US" sz="3600" dirty="0" smtClean="0">
                <a:solidFill>
                  <a:srgbClr val="1A1919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• Analgesia</a:t>
            </a:r>
            <a:endParaRPr lang="en-US" sz="3600" dirty="0">
              <a:solidFill>
                <a:srgbClr val="1A1919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Sevoflurane</a:t>
            </a:r>
            <a: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low pungency, allowing rapid induction without irritating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airways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Suitable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inhalation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induction in pediatric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patients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rapid onset and recovery due to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low blood 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solubility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Metabolized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by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liver /nephrotoxic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24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Nitrous oxide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486" y="1136822"/>
            <a:ext cx="11340414" cy="479300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(“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laughing gas”) is a nonirritating potent analgesic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/weak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general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anesthetic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used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conc.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30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50% in combination with oxygen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analgesia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particularly 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dentistry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Alone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cannot produce surgical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anesthesia  / combined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other more potent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agents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Poorly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soluble in blood and other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tissues/ move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very rapidly in and out of the body.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speed of movement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retard O</a:t>
            </a:r>
            <a:r>
              <a:rPr 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uptake during recovery, thereby causing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diffusion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hypoxia,”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which can be overcome by significant concentrations of inspired oxygen during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recovery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Does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 depress respiration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&amp;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does not produce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 relaxation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Has moderate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no effect on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CVS &amp; cerebral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blood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flow &amp; 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least hepatotoxic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safest of these anesthetics, provided that sufficient oxygen is administered simultaneously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0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Intravenous Anesthetics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Rapid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induction often occurring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then be maintained with an inhalation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agent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be used as sole agents for short procedures or administered as infusions to help maintain anesthesia during longer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cases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lower doses, they may be used for sedation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Induction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Recovery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Effect of reduced CO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39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989" y="0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Propofo</a:t>
            </a:r>
            <a:r>
              <a:rPr lang="en-US" b="1" dirty="0" err="1"/>
              <a:t>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608" y="916364"/>
            <a:ext cx="10888362" cy="53946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IV </a:t>
            </a:r>
            <a:r>
              <a:rPr lang="en-US" dirty="0"/>
              <a:t>sedative/hypnotic used for induction and/or maintenance of </a:t>
            </a:r>
            <a:r>
              <a:rPr lang="en-US" dirty="0" smtClean="0"/>
              <a:t>anesthesia</a:t>
            </a:r>
          </a:p>
          <a:p>
            <a:r>
              <a:rPr lang="en-US" dirty="0" smtClean="0"/>
              <a:t>Replaced </a:t>
            </a:r>
            <a:r>
              <a:rPr lang="en-US" i="1" dirty="0"/>
              <a:t>thiopental </a:t>
            </a:r>
            <a:r>
              <a:rPr lang="en-US" dirty="0"/>
              <a:t>as the first choice for induction of general anesthesia and </a:t>
            </a:r>
            <a:r>
              <a:rPr lang="en-US" dirty="0" smtClean="0"/>
              <a:t>sedation</a:t>
            </a:r>
          </a:p>
          <a:p>
            <a:r>
              <a:rPr lang="en-US" dirty="0" smtClean="0"/>
              <a:t>poorly </a:t>
            </a:r>
            <a:r>
              <a:rPr lang="en-US" dirty="0"/>
              <a:t>water </a:t>
            </a:r>
            <a:r>
              <a:rPr lang="en-US" dirty="0" smtClean="0"/>
              <a:t>soluble/ supplied </a:t>
            </a:r>
            <a:r>
              <a:rPr lang="en-US" dirty="0"/>
              <a:t>as an emulsion containing soybean oil and egg phospholipid, giving it a milk-like </a:t>
            </a:r>
            <a:r>
              <a:rPr lang="en-US" dirty="0" smtClean="0"/>
              <a:t>appearance</a:t>
            </a:r>
          </a:p>
          <a:p>
            <a:r>
              <a:rPr lang="en-US" b="1" dirty="0"/>
              <a:t>Onset: </a:t>
            </a:r>
            <a:endParaRPr lang="en-US" b="1" dirty="0" smtClean="0"/>
          </a:p>
          <a:p>
            <a:r>
              <a:rPr lang="en-US" dirty="0" smtClean="0"/>
              <a:t>Induction </a:t>
            </a:r>
            <a:r>
              <a:rPr lang="en-US" dirty="0"/>
              <a:t>is </a:t>
            </a:r>
            <a:r>
              <a:rPr lang="en-US" dirty="0" smtClean="0"/>
              <a:t>smooth, occurs </a:t>
            </a:r>
            <a:r>
              <a:rPr lang="en-US" dirty="0"/>
              <a:t>30 to 40 </a:t>
            </a:r>
            <a:r>
              <a:rPr lang="en-US" dirty="0" smtClean="0"/>
              <a:t>sec </a:t>
            </a:r>
          </a:p>
          <a:p>
            <a:r>
              <a:rPr lang="en-US" dirty="0" smtClean="0"/>
              <a:t> IV </a:t>
            </a:r>
            <a:r>
              <a:rPr lang="en-US" dirty="0"/>
              <a:t>bolus, there is rapid equilibration </a:t>
            </a:r>
            <a:endParaRPr lang="en-US" dirty="0" smtClean="0"/>
          </a:p>
          <a:p>
            <a:r>
              <a:rPr lang="en-US" dirty="0" smtClean="0"/>
              <a:t>Plasma </a:t>
            </a:r>
            <a:r>
              <a:rPr lang="en-US" dirty="0"/>
              <a:t>levels decline rapidly as a result of redistribution, followed by a more prolonged period of hepatic metabolism and renal </a:t>
            </a:r>
            <a:r>
              <a:rPr lang="en-US" dirty="0" smtClean="0"/>
              <a:t>clearance</a:t>
            </a:r>
          </a:p>
          <a:p>
            <a:r>
              <a:rPr lang="en-US" dirty="0" smtClean="0"/>
              <a:t>not affected by </a:t>
            </a:r>
            <a:r>
              <a:rPr lang="en-US" dirty="0"/>
              <a:t>moderate hepatic or renal </a:t>
            </a:r>
            <a:r>
              <a:rPr lang="en-US" dirty="0" smtClean="0"/>
              <a:t>failure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48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51" y="0"/>
            <a:ext cx="10515600" cy="1325563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c</a:t>
            </a:r>
            <a:r>
              <a:rPr lang="en-US" i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ont.</a:t>
            </a:r>
            <a:endParaRPr lang="en-US" i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1025612"/>
            <a:ext cx="11491784" cy="559761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Depresses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CNS,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occasionally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accompanied by excitatory phenomena,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ex. M twitching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spontaneous movement, yawning,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hiccups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Transient pain at the injection site is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common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Decreases BP without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depressing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myocardium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Reduces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intracranial pressure, mainly due to systemic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vasodilation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Less depressant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effect than volatile anesthetics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 analgesia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supplementation with narcotics is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required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Commonly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infused in lower doses to provide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sedation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incidence of postoperative nausea and vomiting is very low, as this agent has some antiemetic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effects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85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37" y="0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Barbiturates</a:t>
            </a:r>
            <a:endParaRPr lang="en-US" b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637" y="1136822"/>
            <a:ext cx="10925433" cy="5040141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Thiopental,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ultra–short-acting barb. with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high lipid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solubility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Potent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anesthetic but a weak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analgesic/ require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supplementary analgesic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Thiopental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i="1" dirty="0" err="1" smtClean="0">
                <a:latin typeface="Times New Roman" charset="0"/>
                <a:ea typeface="Times New Roman" charset="0"/>
                <a:cs typeface="Times New Roman" charset="0"/>
              </a:rPr>
              <a:t>methohexital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IV, response 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less than 1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min 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Remain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the body for relatively long periods,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(15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%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metabolized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by the liver per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hour (metabolism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thiopental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much slower than its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redistribution)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Severe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hypotension in patients with hypovolemia 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shock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barbiturates can cause apnea, coughing, chest wall spasm, laryngospasm, and bronchospasm (of particular concern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asthmatics)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Replaced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newer agents that are better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tolerated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61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Benzodiazepines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979" y="1532238"/>
            <a:ext cx="11108724" cy="464472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Used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conjunction with anesthetics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sedation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Most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commonly used is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midazolam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Diazepam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&amp;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lorazepam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are alternatives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three facilitate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amnesia, sedation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enhancing the inhibitory effects of various neurotransmitters, particularly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GABA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Minimal cardiovascular depressant effects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Metabolized by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liver with variable elimination half-lives, and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erythromycin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may prolong their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effects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induce a temporary form of anterograde amnesia in which the patient retains memory of past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events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98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351" y="0"/>
            <a:ext cx="10515600" cy="1325563"/>
          </a:xfrm>
        </p:spPr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Opiods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692" y="1325563"/>
            <a:ext cx="10637108" cy="4851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Because of their analgesic property, opioids are commonly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combined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other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anesthetics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choice of opioid is based primarily on the duration of action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needed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&amp; 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most commonly used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are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fentanyl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its congeners, 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sufentanil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remifentanil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IV,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epidurally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or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intrathecally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(into the cerebrospinal fluid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Opioids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are not good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amnesics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can all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cause hypotension, respiratory depression, and muscle rigidity, as well as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postanesthetic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nausea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vomiting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Opioid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effects can be antagonized by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naloxone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81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Etomidate</a:t>
            </a:r>
            <a: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25" y="1124465"/>
            <a:ext cx="11306432" cy="5052498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hypnotic agent used to induce </a:t>
            </a:r>
            <a:r>
              <a:rPr lang="en-US" dirty="0" smtClean="0"/>
              <a:t>anesthesia</a:t>
            </a:r>
            <a:r>
              <a:rPr lang="en-US" dirty="0"/>
              <a:t>, but it lacks analgesic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Poor water solubility, so </a:t>
            </a:r>
            <a:r>
              <a:rPr lang="en-US" dirty="0"/>
              <a:t>it is formulated in a propylene glycol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Induction </a:t>
            </a:r>
            <a:r>
              <a:rPr lang="en-US" dirty="0"/>
              <a:t>is rapid, </a:t>
            </a:r>
            <a:r>
              <a:rPr lang="en-US" dirty="0" smtClean="0"/>
              <a:t>short-acting</a:t>
            </a:r>
          </a:p>
          <a:p>
            <a:r>
              <a:rPr lang="en-US" dirty="0" smtClean="0"/>
              <a:t>No </a:t>
            </a:r>
            <a:r>
              <a:rPr lang="en-US" dirty="0"/>
              <a:t>effect on the heart and </a:t>
            </a:r>
            <a:r>
              <a:rPr lang="en-US" dirty="0" smtClean="0"/>
              <a:t>circulation</a:t>
            </a:r>
          </a:p>
          <a:p>
            <a:r>
              <a:rPr lang="en-US" dirty="0" smtClean="0"/>
              <a:t> Used </a:t>
            </a:r>
            <a:r>
              <a:rPr lang="en-US" dirty="0"/>
              <a:t>for patients with coronary artery disease or </a:t>
            </a:r>
            <a:r>
              <a:rPr lang="en-US" dirty="0" smtClean="0"/>
              <a:t>CV  dysfunction </a:t>
            </a:r>
          </a:p>
          <a:p>
            <a:r>
              <a:rPr lang="en-US" dirty="0" smtClean="0"/>
              <a:t>SE: decreased </a:t>
            </a:r>
            <a:r>
              <a:rPr lang="en-US" dirty="0"/>
              <a:t>plasma cortisol and aldosterone levels, which can persist up to 8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 </a:t>
            </a:r>
            <a:r>
              <a:rPr lang="en-US" dirty="0"/>
              <a:t>Injection site reaction and involuntary skeletal muscle movements are not </a:t>
            </a:r>
            <a:r>
              <a:rPr lang="en-US" dirty="0" smtClean="0"/>
              <a:t>uncommon/ managed </a:t>
            </a:r>
            <a:r>
              <a:rPr lang="en-US" dirty="0"/>
              <a:t>by administration of benzodiazepines and opioids.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68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Ketamine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849" y="1470454"/>
            <a:ext cx="1192015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>
              <a:solidFill>
                <a:srgbClr val="1A1919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hort-acting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400" dirty="0" err="1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nonbarbiturate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 anesthetic, induces a dissociated state in which the patient is unconscious (but may appear to be awake) and does not feel 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pain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stimulates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central sympathetic outflow, causing stimulation of the heart with increased blood pressure and 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CO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otent bronchodilator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CI in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hypertensive or stroke 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patients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lipophilic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and enters the brain very 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quickly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used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mainly in children and elderly adults for short 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procedures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It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is not widely used, because it increases cerebral blood flow and may induce hallucinations, particularly in young </a:t>
            </a:r>
            <a:r>
              <a:rPr lang="en-US" sz="2400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adults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i="1" dirty="0" smtClean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Ketamine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may be used illicitly, since it causes a dream-like state and hallucinations similar to </a:t>
            </a:r>
            <a:r>
              <a:rPr lang="en-US" sz="2400" i="1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phencyclidine </a:t>
            </a:r>
            <a:r>
              <a:rPr lang="en-US" sz="2400" dirty="0">
                <a:solidFill>
                  <a:srgbClr val="1A1919"/>
                </a:solidFill>
                <a:latin typeface="Times New Roman" charset="0"/>
                <a:ea typeface="Times New Roman" charset="0"/>
                <a:cs typeface="Times New Roman" charset="0"/>
              </a:rPr>
              <a:t>(PCP).</a:t>
            </a:r>
            <a:endParaRPr lang="en-US" sz="2400" dirty="0">
              <a:solidFill>
                <a:srgbClr val="1A1919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74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352" y="179774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Status Organ System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632" y="1505337"/>
            <a:ext cx="11049000" cy="4821322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CVS: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suppress CV function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varying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degrees (hypotension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may develop during anesthesia, resulting in reduced perfusion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pressure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ischemic injury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tissues)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Halothane sensitizes the heart to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arrhythmogenic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effect of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sympathomimetics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b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Respiratory system: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Asthma and ventilation or perfusion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abnormalities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complicate control of inhalation anesthetics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Inhaled agents depress respiration but also act as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bronchodilators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37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Dexmedetomidine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4595"/>
            <a:ext cx="10515600" cy="463236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sedative </a:t>
            </a:r>
            <a:r>
              <a:rPr lang="en-US" dirty="0"/>
              <a:t>used in intensive care settings and </a:t>
            </a:r>
            <a:r>
              <a:rPr lang="en-US" dirty="0" smtClean="0"/>
              <a:t>surgery</a:t>
            </a:r>
          </a:p>
          <a:p>
            <a:r>
              <a:rPr lang="en-US" dirty="0" smtClean="0"/>
              <a:t>relatively </a:t>
            </a:r>
            <a:r>
              <a:rPr lang="en-US" dirty="0"/>
              <a:t>unique in its ability to provide sedation without respiratory </a:t>
            </a:r>
            <a:r>
              <a:rPr lang="en-US" dirty="0" smtClean="0"/>
              <a:t>depression</a:t>
            </a:r>
          </a:p>
          <a:p>
            <a:r>
              <a:rPr lang="en-US" dirty="0" smtClean="0"/>
              <a:t>Like </a:t>
            </a:r>
            <a:r>
              <a:rPr lang="en-US" i="1" dirty="0"/>
              <a:t>clonidine</a:t>
            </a:r>
            <a:r>
              <a:rPr lang="en-US" dirty="0"/>
              <a:t>, </a:t>
            </a:r>
            <a:r>
              <a:rPr lang="en-US" dirty="0" smtClean="0"/>
              <a:t>an </a:t>
            </a:r>
            <a:r>
              <a:rPr lang="en-US" dirty="0"/>
              <a:t>α2 receptor agonist in certain parts of the brain. </a:t>
            </a:r>
            <a:endParaRPr lang="en-US" i="1" dirty="0" smtClean="0"/>
          </a:p>
          <a:p>
            <a:r>
              <a:rPr lang="en-US" dirty="0" smtClean="0"/>
              <a:t>has </a:t>
            </a:r>
            <a:r>
              <a:rPr lang="en-US" dirty="0"/>
              <a:t>sedative, analgesic, sympatholytic, and </a:t>
            </a:r>
            <a:r>
              <a:rPr lang="en-US" dirty="0" smtClean="0"/>
              <a:t>anxiolytic </a:t>
            </a:r>
            <a:r>
              <a:rPr lang="en-US" dirty="0"/>
              <a:t>effects that blunt many </a:t>
            </a:r>
            <a:r>
              <a:rPr lang="en-US" dirty="0" smtClean="0"/>
              <a:t>CV responses</a:t>
            </a:r>
          </a:p>
          <a:p>
            <a:r>
              <a:rPr lang="en-US" dirty="0" smtClean="0"/>
              <a:t> </a:t>
            </a:r>
            <a:r>
              <a:rPr lang="en-US" dirty="0"/>
              <a:t>It reduces volatile anesthetic, sedative, and analgesic requirements without causing significant respiratory </a:t>
            </a:r>
            <a:r>
              <a:rPr lang="en-US" dirty="0" smtClean="0"/>
              <a:t>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63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Neuromuscular blockers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abolish reflexes to facilitate tracheal intubation and provide muscle relaxation as needed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surgery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Their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mechanism of action is blockade of nicotinic acetylcholine receptors in the neuromuscular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junction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These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agents, which include </a:t>
            </a:r>
            <a:r>
              <a:rPr lang="en-US" i="1" dirty="0" err="1" smtClean="0">
                <a:latin typeface="Times New Roman" charset="0"/>
                <a:ea typeface="Times New Roman" charset="0"/>
                <a:cs typeface="Times New Roman" charset="0"/>
              </a:rPr>
              <a:t>cisatracurium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pancuronium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rocuronium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succinylcholine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and </a:t>
            </a:r>
            <a:r>
              <a:rPr lang="en-US" i="1" dirty="0" err="1" smtClean="0">
                <a:latin typeface="Times New Roman" charset="0"/>
                <a:ea typeface="Times New Roman" charset="0"/>
                <a:cs typeface="Times New Roman" charset="0"/>
              </a:rPr>
              <a:t>vecuronium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4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321276"/>
            <a:ext cx="11442357" cy="6363729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 Liver and kidney: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influence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long-term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distribution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clearance of drugs and are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Release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fluoride, bromide, and other metabolites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halogenated HC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can affect these organs, especially if they accumulate with frequently repeated administration of anesthetics.</a:t>
            </a:r>
          </a:p>
          <a:p>
            <a:r>
              <a:rPr lang="en-US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Nervous </a:t>
            </a:r>
            <a:r>
              <a:rPr lang="en-US" b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system: </a:t>
            </a:r>
            <a:endParaRPr lang="en-US" b="1" u="sng" dirty="0" smtClean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Presence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neurologic disorders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(epilepsy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myasthenia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gravis,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neuromuscular disease, compromised cerebral circulation) influences the selection of anesthetic.</a:t>
            </a:r>
          </a:p>
          <a:p>
            <a:r>
              <a:rPr lang="en-US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Pregnancy</a:t>
            </a:r>
            <a:r>
              <a:rPr lang="en-US" b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: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Effects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on fetal organogenesis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early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pregnancy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Transient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use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nitrous oxide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may cause aplastic anemia in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fetus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Oral clefts have occurred in fetuses when mothers received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BZDs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early pregnancy.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BZDs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should not be used during labor because of resultant temporary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hypotonia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and altered thermoregulation in the newborn.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0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925" y="-12357"/>
            <a:ext cx="10515600" cy="1325563"/>
          </a:xfrm>
        </p:spPr>
        <p:txBody>
          <a:bodyPr/>
          <a:lstStyle/>
          <a:p>
            <a:r>
              <a:rPr lang="en-US" b="1" dirty="0"/>
              <a:t> 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Concomitant use of drugs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25" y="889686"/>
            <a:ext cx="11024286" cy="596831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Preanesthetic</a:t>
            </a:r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medications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H2 blockers (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famotidine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ranitidine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to reduce gastric acidity;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BZDs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midazolam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diazepam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reduce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anxiety and facilitate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amnesia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Nonopioids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acetaminophen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celecoxib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or opioids (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fentanyl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analgesia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Antihistamines (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DPH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prevent allergic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reactions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Antiemetics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ondansetron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to prevent nausea; and/or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anticholinergics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glycopyrrolate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to prevent bradycardia and secretion of fluids into the respiratory tract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Premedications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facilitate smooth induction of anesthesia and lower required anesthetic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doses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enhance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undesirable anesthetic effects (hypoventilation)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Concomitant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use of other drugs: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e.g. alcoholics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have elevated levels of liver enzymes that metabolize anesthetics, and drug abusers may be tolerant to opioids.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15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43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Depth of anesthesia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48" y="146728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Four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sequential stages characterized by increasing CNS depression as the anesthetic accumulates in the brain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Stage I—Analgesia: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Loss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pain sensation results from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interference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sensory transmission in the spinothalamic tract.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patient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progresses from conscious and conversational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drowsy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Amnesia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reduced awareness of pain occur as stage II is approached.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1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26" y="0"/>
            <a:ext cx="11530155" cy="6685005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Stage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II—Excitement</a:t>
            </a: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: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patient displays delirium and possibly combative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behavior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rise and irregularity in blood pressure and respiration occur, as well as a risk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laryngospasm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shorten or eliminate this stage, rapid-acting IV agents are given before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inhalation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anesthesia is administered.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Stage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III—Surgical anesthesia: </a:t>
            </a:r>
            <a:endParaRPr lang="en-US" b="1" dirty="0" smtClean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gradual loss of muscle tone and reflexes as the CNS is further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depressed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Regular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respiration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relaxation of skeletal muscles with eventual loss of spontaneous movement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occur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This is the ideal stage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surgery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Careful monitoring is needed to prevent undesired progression to stage IV.</a:t>
            </a:r>
          </a:p>
          <a:p>
            <a:pPr>
              <a:buFont typeface="Wingdings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Stage </a:t>
            </a:r>
            <a:r>
              <a:rPr lang="en-US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IV—Medullary paralysis: </a:t>
            </a:r>
            <a:endParaRPr lang="en-US" b="1" dirty="0" smtClean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Severe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depression of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respiratory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vasomotor centers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occurs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Ventilation and/or circulation must be supported to prevent death.</a:t>
            </a:r>
          </a:p>
        </p:txBody>
      </p:sp>
    </p:spTree>
    <p:extLst>
      <p:ext uri="{BB962C8B-B14F-4D97-AF65-F5344CB8AC3E}">
        <p14:creationId xmlns:p14="http://schemas.microsoft.com/office/powerpoint/2010/main" val="1143951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919" y="1"/>
            <a:ext cx="10515600" cy="1149178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Inhalation Anesthetics</a:t>
            </a:r>
            <a:endParaRPr lang="en-US" b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15" y="1272746"/>
            <a:ext cx="11586519" cy="517748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Maintenance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anesthesia after administration of an IV agent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Depth of anesthesia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 inhaled concentration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Inhalational agents have very steep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DRCs and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very narrow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TIs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 antagonists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exist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minimize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waste / recirculation system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Anesthetics are nonflammable, nonexplosive agents, including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nitrous oxide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volatile, halogenated hydrocarbons.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Decrease cerebrovascular resistance, resulting in increased brain perfusion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Movement depends on their solubility in blood and tissues, as well as on blood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flow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60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05" y="0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Potency</a:t>
            </a:r>
            <a:endParaRPr lang="en-US" b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9" y="1013254"/>
            <a:ext cx="11701849" cy="56717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MAC: minimum alveolar conc. of vapor in </a:t>
            </a:r>
            <a:r>
              <a:rPr lang="en-US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mtClean="0">
                <a:latin typeface="Times New Roman" charset="0"/>
                <a:ea typeface="Times New Roman" charset="0"/>
                <a:cs typeface="Times New Roman" charset="0"/>
              </a:rPr>
              <a:t>lung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required to prevent movement in 50% of subjects in response to surgical stimuli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the median effective dose (ED50) of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anesthetic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inverse of MAC is,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index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potency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Sevoflurane 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-----small value of MAC------ high potency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Nitrous Oxide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------large value of MAC-----low potency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values are used to compare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strength of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different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anesthetics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more lipid soluble an anesthetic, the lower the concentration needed to produce anesthesia and, thus, the higher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potency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Factors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that can increase MAC (make the patient less sensitive) include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hyperthermia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drugs that increase CNS </a:t>
            </a:r>
            <a:r>
              <a:rPr lang="en-US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catecholamines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and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chronic ethanol 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abuse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Factors that can decrease MAC (make the patient more sensitive) include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increased age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hypothermia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pregnancy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sepsis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acute intoxication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concurrent IV </a:t>
            </a:r>
            <a:r>
              <a:rPr lang="en-US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anesthet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en-US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ics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and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α2-adrenergic receptor agonists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(for example,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clonidine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dexmedetomidine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8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2304</Words>
  <Application>Microsoft Macintosh PowerPoint</Application>
  <PresentationFormat>Widescreen</PresentationFormat>
  <Paragraphs>233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Apple Chancery</vt:lpstr>
      <vt:lpstr>Arial</vt:lpstr>
      <vt:lpstr>Calibri</vt:lpstr>
      <vt:lpstr>Calibri Light</vt:lpstr>
      <vt:lpstr>Georgia</vt:lpstr>
      <vt:lpstr>Helvetica</vt:lpstr>
      <vt:lpstr>Times New Roman</vt:lpstr>
      <vt:lpstr>Wingdings</vt:lpstr>
      <vt:lpstr>Office Theme</vt:lpstr>
      <vt:lpstr>Anesthetics</vt:lpstr>
      <vt:lpstr>PowerPoint Presentation</vt:lpstr>
      <vt:lpstr>Status Organ System</vt:lpstr>
      <vt:lpstr>PowerPoint Presentation</vt:lpstr>
      <vt:lpstr> Concomitant use of drugs</vt:lpstr>
      <vt:lpstr>Depth of anesthesia</vt:lpstr>
      <vt:lpstr>PowerPoint Presentation</vt:lpstr>
      <vt:lpstr>Inhalation Anesthetics</vt:lpstr>
      <vt:lpstr>Potency</vt:lpstr>
      <vt:lpstr>Uptake and distribution of inhalation anesthetics </vt:lpstr>
      <vt:lpstr>1- Alveolar wash-in: </vt:lpstr>
      <vt:lpstr>2. Anesthetic uptake (removal to peripheral tissues other than the brain)</vt:lpstr>
      <vt:lpstr>3. Effect of different tissue types on anesthetic uptake:  </vt:lpstr>
      <vt:lpstr>4. Washout</vt:lpstr>
      <vt:lpstr>Mechanism of action</vt:lpstr>
      <vt:lpstr>Halothane</vt:lpstr>
      <vt:lpstr>Adverse effects: </vt:lpstr>
      <vt:lpstr>Isoflurane </vt:lpstr>
      <vt:lpstr>Desflurane</vt:lpstr>
      <vt:lpstr>Sevoflurane </vt:lpstr>
      <vt:lpstr>Nitrous oxide </vt:lpstr>
      <vt:lpstr>Intravenous Anesthetics</vt:lpstr>
      <vt:lpstr>Propofol </vt:lpstr>
      <vt:lpstr>cont.</vt:lpstr>
      <vt:lpstr>Barbiturates</vt:lpstr>
      <vt:lpstr>Benzodiazepines</vt:lpstr>
      <vt:lpstr>Opiods</vt:lpstr>
      <vt:lpstr>Etomidate </vt:lpstr>
      <vt:lpstr>Ketamine</vt:lpstr>
      <vt:lpstr>Dexmedetomidine</vt:lpstr>
      <vt:lpstr>Neuromuscular blockers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Anesthetics</dc:title>
  <dc:creator>Inam Arif</dc:creator>
  <cp:lastModifiedBy>Inam Arif</cp:lastModifiedBy>
  <cp:revision>43</cp:revision>
  <dcterms:created xsi:type="dcterms:W3CDTF">2018-10-18T19:31:18Z</dcterms:created>
  <dcterms:modified xsi:type="dcterms:W3CDTF">2018-10-30T17:24:07Z</dcterms:modified>
</cp:coreProperties>
</file>