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624"/>
  </p:normalViewPr>
  <p:slideViewPr>
    <p:cSldViewPr snapToGrid="0" snapToObjects="1">
      <p:cViewPr varScale="1">
        <p:scale>
          <a:sx n="104" d="100"/>
          <a:sy n="104" d="100"/>
        </p:scale>
        <p:origin x="8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37C36-01C7-7E43-900B-1FBD71F341F1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5E2FE-C550-A34A-AA16-3DDFA987D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02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1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3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0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1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7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4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6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0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B1B8A-7393-6943-8883-0F910460AD74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A4AF5-DD15-FB42-B72B-06FC9F66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5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isamalhaj@yahoo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2043"/>
            <a:ext cx="6829168" cy="2387600"/>
          </a:xfrm>
        </p:spPr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Drugs of Abuse</a:t>
            </a:r>
            <a:endParaRPr lang="en-US" b="1" i="1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9924" y="2616993"/>
            <a:ext cx="9144000" cy="1655762"/>
          </a:xfrm>
        </p:spPr>
        <p:txBody>
          <a:bodyPr/>
          <a:lstStyle/>
          <a:p>
            <a:r>
              <a:rPr lang="en-US" altLang="x-none" dirty="0" err="1">
                <a:latin typeface="Georgia" charset="0"/>
                <a:ea typeface="Georgia" charset="0"/>
                <a:cs typeface="Georgia" charset="0"/>
              </a:rPr>
              <a:t>Asst</a:t>
            </a:r>
            <a:r>
              <a:rPr lang="en-US" altLang="x-none" dirty="0">
                <a:latin typeface="Georgia" charset="0"/>
                <a:ea typeface="Georgia" charset="0"/>
                <a:cs typeface="Georgia" charset="0"/>
              </a:rPr>
              <a:t> Prof </a:t>
            </a:r>
            <a:r>
              <a:rPr lang="en-US" altLang="x-none" dirty="0" err="1">
                <a:latin typeface="Georgia" charset="0"/>
                <a:ea typeface="Georgia" charset="0"/>
                <a:cs typeface="Georgia" charset="0"/>
              </a:rPr>
              <a:t>Dr</a:t>
            </a:r>
            <a:r>
              <a:rPr lang="en-US" altLang="x-none" dirty="0">
                <a:latin typeface="Georgia" charset="0"/>
                <a:ea typeface="Georgia" charset="0"/>
                <a:cs typeface="Georgia" charset="0"/>
              </a:rPr>
              <a:t> Inam S. Arif</a:t>
            </a:r>
          </a:p>
          <a:p>
            <a:r>
              <a:rPr lang="en-US" altLang="x-none" dirty="0">
                <a:latin typeface="Georgia" charset="0"/>
                <a:ea typeface="Georgia" charset="0"/>
                <a:cs typeface="Georgia" charset="0"/>
                <a:hlinkClick r:id="rId2"/>
              </a:rPr>
              <a:t>isamalhaj@yahoo.com</a:t>
            </a:r>
            <a:endParaRPr lang="en-US" altLang="x-none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altLang="x-none" dirty="0" err="1">
                <a:latin typeface="Georgia" charset="0"/>
                <a:ea typeface="Georgia" charset="0"/>
                <a:cs typeface="Georgia" charset="0"/>
              </a:rPr>
              <a:t>Pharm.dr.isamalhaj@uomustansiriyah.edu.iq</a:t>
            </a:r>
            <a:endParaRPr lang="en-US" altLang="x-none" dirty="0">
              <a:latin typeface="Georgia" charset="0"/>
              <a:ea typeface="Georgia" charset="0"/>
              <a:cs typeface="Georgia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30000"/>
            <a:ext cx="4663761" cy="262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296" y="0"/>
            <a:ext cx="5167704" cy="25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72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44844"/>
            <a:ext cx="11059296" cy="6178378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Marijuana stimulates the amygdala, causing the user to have a sense of novelty to anything the user encounters through an enhancement of sensory activity. For this same reason, heavy users have a down-regulation in their CB1 receptors, leaving them with a feeling of boredom when not taking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drug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effects of marijuana on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GABA)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/hippocampus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diminish the capacity for short-term memory in users, and this affect seems to be more pronounced in adolescents.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THC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decreases muscle strength and impairs highly skilled motor activity such as that required to drive a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car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effects of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THC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appear immediately after the drug is smoked, but maximum effects take about 20 minutes. By 3 hours, the effects largely disappear.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892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96" y="340410"/>
            <a:ext cx="11160211" cy="641873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Long-term effects of use may include chronic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bronchitis, chronic obstructive pulmonary disease, increased progression of HIV and breast cancer, and exacerbation of mental </a:t>
            </a: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illness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Tolerance develops rapidly in users, and withdrawal has been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observed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Marijuana may be found in the body up to 3 months after last usage in heavy chronic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users / withdrawal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occurs much later in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individuals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who previously used marijuana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heavily(depression, pain, and irritability)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Although not well studied for medicinal use, marijuana has been used to help in the treatment of chemotherapy-induced nausea and vomiting, cachexia secondary to cancer and AIDS, epilepsy, chronic pain, multiple sclerosis, glaucoma, and anxiety.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THC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is available as the prescription product </a:t>
            </a:r>
            <a:r>
              <a:rPr lang="en-US" b="1" i="1" dirty="0" err="1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Dronabinol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This product is prescribed to treat emesis and to stimulate the appetite.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57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Ethanol</a:t>
            </a:r>
            <a:endParaRPr lang="en-US" sz="5400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768" y="1433384"/>
            <a:ext cx="11343502" cy="5226907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smtClean="0"/>
              <a:t> </a:t>
            </a:r>
            <a:r>
              <a:rPr lang="en-US" dirty="0" err="1" smtClean="0"/>
              <a:t>Aclear</a:t>
            </a:r>
            <a:r>
              <a:rPr lang="en-US" dirty="0" smtClean="0"/>
              <a:t> </a:t>
            </a:r>
            <a:r>
              <a:rPr lang="en-US" dirty="0"/>
              <a:t>colorless hydroxylated hydrocarbon </a:t>
            </a:r>
            <a:r>
              <a:rPr lang="en-US" dirty="0" smtClean="0"/>
              <a:t>/product </a:t>
            </a:r>
            <a:r>
              <a:rPr lang="en-US" dirty="0"/>
              <a:t>of fermentation of fruits, grains, or </a:t>
            </a:r>
            <a:r>
              <a:rPr lang="en-US" dirty="0" smtClean="0"/>
              <a:t>vegetables</a:t>
            </a:r>
          </a:p>
          <a:p>
            <a:r>
              <a:rPr lang="en-US" dirty="0" smtClean="0"/>
              <a:t>Major </a:t>
            </a:r>
            <a:r>
              <a:rPr lang="en-US" dirty="0"/>
              <a:t>cause of fatal automobile accidents, drownings, and fatal falls and is a related factor in many hospital admissions. Alcohol is the most </a:t>
            </a:r>
            <a:r>
              <a:rPr lang="en-US" dirty="0" smtClean="0"/>
              <a:t>commonly </a:t>
            </a:r>
            <a:r>
              <a:rPr lang="en-US" dirty="0"/>
              <a:t>abused substance in modern society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Alcoholism </a:t>
            </a:r>
            <a:r>
              <a:rPr lang="en-US" dirty="0" smtClean="0"/>
              <a:t>decreases life </a:t>
            </a:r>
            <a:r>
              <a:rPr lang="en-US" dirty="0"/>
              <a:t>expectancy by 10 to 15 years and impacts one in three </a:t>
            </a:r>
            <a:r>
              <a:rPr lang="en-US" dirty="0" smtClean="0"/>
              <a:t>families</a:t>
            </a:r>
          </a:p>
          <a:p>
            <a:r>
              <a:rPr lang="en-US" dirty="0" smtClean="0"/>
              <a:t> </a:t>
            </a:r>
            <a:r>
              <a:rPr lang="en-US" dirty="0"/>
              <a:t>It </a:t>
            </a:r>
            <a:r>
              <a:rPr lang="en-US" dirty="0" smtClean="0"/>
              <a:t> exerts </a:t>
            </a:r>
            <a:r>
              <a:rPr lang="en-US" dirty="0"/>
              <a:t>its desired and toxic effects </a:t>
            </a:r>
            <a:r>
              <a:rPr lang="en-US" dirty="0">
                <a:solidFill>
                  <a:srgbClr val="C00000"/>
                </a:solidFill>
              </a:rPr>
              <a:t>through several mechani</a:t>
            </a:r>
            <a:r>
              <a:rPr lang="en-US" dirty="0"/>
              <a:t>sms, </a:t>
            </a:r>
            <a:r>
              <a:rPr lang="en-US" dirty="0" smtClean="0"/>
              <a:t>including: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/>
              <a:t> </a:t>
            </a:r>
            <a:r>
              <a:rPr lang="en-US" dirty="0"/>
              <a:t>enhancing the effects of </a:t>
            </a:r>
            <a:r>
              <a:rPr lang="en-US" dirty="0" smtClean="0"/>
              <a:t>GABA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/>
              <a:t>inducing </a:t>
            </a:r>
            <a:r>
              <a:rPr lang="en-US" dirty="0"/>
              <a:t>the release of endogenous </a:t>
            </a:r>
            <a:r>
              <a:rPr lang="en-US" dirty="0" smtClean="0"/>
              <a:t>opioids</a:t>
            </a:r>
          </a:p>
          <a:p>
            <a:pPr>
              <a:buClr>
                <a:srgbClr val="C00000"/>
              </a:buClr>
              <a:buFont typeface="Wingdings" charset="2"/>
              <a:buChar char="Ø"/>
            </a:pPr>
            <a:r>
              <a:rPr lang="en-US" dirty="0" smtClean="0"/>
              <a:t>altering </a:t>
            </a:r>
            <a:r>
              <a:rPr lang="en-US" dirty="0"/>
              <a:t>levels of serotonin and </a:t>
            </a:r>
            <a:r>
              <a:rPr lang="en-US" dirty="0" smtClean="0"/>
              <a:t>dopamine</a:t>
            </a:r>
          </a:p>
          <a:p>
            <a:r>
              <a:rPr lang="en-US" dirty="0" smtClean="0"/>
              <a:t> </a:t>
            </a:r>
            <a:r>
              <a:rPr lang="en-US" i="1" dirty="0"/>
              <a:t>Ethanol </a:t>
            </a:r>
            <a:r>
              <a:rPr lang="en-US" dirty="0"/>
              <a:t>is a selective CNS depressant at low </a:t>
            </a:r>
            <a:r>
              <a:rPr lang="en-US" dirty="0" smtClean="0"/>
              <a:t>doses</a:t>
            </a:r>
          </a:p>
          <a:p>
            <a:r>
              <a:rPr lang="en-US" dirty="0" smtClean="0"/>
              <a:t>At </a:t>
            </a:r>
            <a:r>
              <a:rPr lang="en-US" dirty="0" smtClean="0"/>
              <a:t>high </a:t>
            </a:r>
            <a:r>
              <a:rPr lang="en-US" dirty="0"/>
              <a:t>doses, it is a general CNS depressant, which can result in coma and respiratory depression.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36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254" y="284205"/>
            <a:ext cx="10340546" cy="589275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Drinking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ethanol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traditionally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is 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most common route of administration, although recently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inhalation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aerosolized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ethanol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has gained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popularity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Ethanol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absorbed from the stomach 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duodenum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and food slows and decreases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absorption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Peak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ethanol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levels in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20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min - 1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hr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ingestion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Metabolized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by alcohol dehydrogenase to acetaldehyde and then by aldehyde dehydrogenase to acetate in the liver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metabolized by zero-order elimination at approximately 15 to 40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mg/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dL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/h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Since there is a constant blood-to-breath ratio of 2100:1, a breath sample can be used to determine blood alcohol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levels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Medical management of acute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ethanol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toxicity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includes: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symptomatic supportive care and the administration of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thiamine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folic acid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prevent/treat Wernicke encephalopathy and macrocytic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anemia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Extremely high levels can be dialyzed, although that is rarely necessary, and could precipitate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withdrawal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an alcoholic.</a:t>
            </a: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52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616" y="481914"/>
            <a:ext cx="10550611" cy="580626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Chronic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ethanol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abuse can cause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profound: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hepatic,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cardiovascular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pulmonary, hematologic, endocrine, metabolic, and CNS damage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Sudden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cessation of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ethanol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ingestion in a heavy drinker can precipitate withdrawal manifested by tachycardia, sweating, tremor, anxiety, agitation, hallucinations, 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convulsions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Alcohol withdrawal is a life-threatening situation that should be medically managed with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symptomatic/supportive care, benzodiazepines, and long-term addiction </a:t>
            </a: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treatment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81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43" y="296562"/>
            <a:ext cx="11430000" cy="58804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i="1" u="sng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following are drugs used in the treatment of alcohol dependence</a:t>
            </a:r>
            <a:r>
              <a:rPr lang="en-US" i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:</a:t>
            </a:r>
            <a:endParaRPr lang="en-US" i="1" u="sng" dirty="0" smtClean="0">
              <a:solidFill>
                <a:srgbClr val="C00000"/>
              </a:solidFill>
            </a:endParaRPr>
          </a:p>
          <a:p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Disulfiram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blocks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oxidation of acetaldehyde to acetic acid by inhibiting aldehyde dehydrogenase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This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results in the accumulation of acetaldehyde in the blood, causing flushing, tachycardia, hyperventilation, 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nausea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Disulfiram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found useful in 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patient seriously desiring to stop alcohol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ingestion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 conditioned avoidance response is induced so that the patient abstains from alcohol to prevent the unpleasant effects of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disulfiram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- induced acetaldehyde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accumulation</a:t>
            </a:r>
          </a:p>
          <a:p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Naltrexone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a long-acting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opioid antagonist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that should be used in conjunction with supportive psychotherapy</a:t>
            </a:r>
          </a:p>
          <a:p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Naltrexone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better tolerated than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disulfiram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does not produce the aversive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reaction that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disulfiram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does.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2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Sympathomimetics</a:t>
            </a:r>
            <a:endParaRPr lang="en-US" sz="5400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346" y="2381680"/>
            <a:ext cx="10515600" cy="2845229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Fight or flight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tachycardia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hypertension, hyperthermia, 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tachypnea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natural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sources, such as plants, or are synthesized in legitimate or clandestine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laboratories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 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ability to produce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pleasure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3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854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Cocaine</a:t>
            </a:r>
            <a:endParaRPr lang="en-US" sz="5400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345" y="1208773"/>
            <a:ext cx="10703011" cy="5365021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CNS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stimulation by inhibiting the reuptake 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NE 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stimulate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pleasure center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/ inhibit reuptake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DA &amp; 5-HT 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has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minimal bioavailability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oral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route</a:t>
            </a:r>
          </a:p>
          <a:p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cocaine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HCl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powder is snorted, or solubilized 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injected</a:t>
            </a:r>
          </a:p>
          <a:p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cocaine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powder cannot be effectively smoked, as it is destroyed upon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heating, crack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cocaine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an alkaloidal form, can be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smoked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causes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 intense euphoria or “rush” that is followed rapidly by an intense dysphoria or “crash.”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cocaine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+ alcohol / creates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 secondary metabolite called </a:t>
            </a:r>
            <a:r>
              <a:rPr lang="en-US" u="sng" dirty="0" err="1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cocaethylene</a:t>
            </a:r>
            <a:r>
              <a:rPr lang="en-US" u="sng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u="sng" dirty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metabolite is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cardiotoxic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/ chest pain can also be due to pulmonary damage caused by inhaling this hot impure substance</a:t>
            </a:r>
          </a:p>
          <a:p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56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89" y="531341"/>
            <a:ext cx="11528854" cy="599641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psychiatric complaints (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depression, dysphoria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agitation/paranoia),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convulsions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hyperthermia, and chest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pain &amp; hyperthermia caused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by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cocaine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-induced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CNS stimulation/increased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heat production, coupled with vasoconstrictive effects of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cocaine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that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minimize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ability to dissipate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heat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causes vasoconstriction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the coronary arteries and accelerates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atherosclerotic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process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en-US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Toxicity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treated by calming and cooling the patient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BZDs, e.g.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lorazepam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help to calm the agitated patient and can both treat and prevent convulsions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remainder of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cocaine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toxicity is treated with short-acting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antihypertensive,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anticonvulsants, and symptomatic supportive care.</a:t>
            </a: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31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Amphetamine </a:t>
            </a:r>
            <a:endParaRPr lang="en-US" sz="6000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methamphetamine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is a 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sympathomimetics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with clinical effects very similar to those of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cocaine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many cases, these effects may last longer and be associated with more stimulation and less euphoria when compared to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cocaine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Treatment of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amphetamine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toxicity is similar to that of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cocaine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toxicity</a:t>
            </a:r>
          </a:p>
        </p:txBody>
      </p:sp>
    </p:spTree>
    <p:extLst>
      <p:ext uri="{BB962C8B-B14F-4D97-AF65-F5344CB8AC3E}">
        <p14:creationId xmlns:p14="http://schemas.microsoft.com/office/powerpoint/2010/main" val="523511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071" y="0"/>
            <a:ext cx="11123140" cy="1325563"/>
          </a:xfrm>
        </p:spPr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Methylenedioxymethamphetamine</a:t>
            </a:r>
            <a:r>
              <a:rPr lang="en-US" b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(MDMA)</a:t>
            </a:r>
            <a:endParaRPr lang="en-US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85" y="1408670"/>
            <a:ext cx="11257004" cy="5251622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sz="3200" i="1" dirty="0">
                <a:latin typeface="Times New Roman" charset="0"/>
                <a:ea typeface="Times New Roman" charset="0"/>
                <a:cs typeface="Times New Roman" charset="0"/>
              </a:rPr>
              <a:t>MDMA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), commonly known as ecstasy or Molly, is a hallucinogenic </a:t>
            </a:r>
            <a:r>
              <a:rPr lang="en-US" sz="3200" i="1" dirty="0">
                <a:latin typeface="Times New Roman" charset="0"/>
                <a:ea typeface="Times New Roman" charset="0"/>
                <a:cs typeface="Times New Roman" charset="0"/>
              </a:rPr>
              <a:t>amphetamine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with profound serotonin-releasing effects </a:t>
            </a:r>
            <a:endParaRPr lang="en-US" sz="3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Many users describe a sense of well-being and social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interactivity</a:t>
            </a:r>
          </a:p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some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of the early deaths associated with </a:t>
            </a:r>
            <a:r>
              <a:rPr lang="en-US" sz="3200" i="1" dirty="0">
                <a:latin typeface="Times New Roman" charset="0"/>
                <a:ea typeface="Times New Roman" charset="0"/>
                <a:cs typeface="Times New Roman" charset="0"/>
              </a:rPr>
              <a:t>MDMA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toxicity involved dehydration and renal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failure</a:t>
            </a:r>
          </a:p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Promoters take advantage of this by selling bottled water at a huge profit, and, in fact, water intoxication and hyponatremia have now been described among ecstasy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users</a:t>
            </a:r>
          </a:p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Like many amphetamines, </a:t>
            </a:r>
            <a:r>
              <a:rPr lang="en-US" sz="3200" i="1" dirty="0">
                <a:latin typeface="Times New Roman" charset="0"/>
                <a:ea typeface="Times New Roman" charset="0"/>
                <a:cs typeface="Times New Roman" charset="0"/>
              </a:rPr>
              <a:t>MDMA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can cause bruxism (teeth grinding) and trismus (jaw clenching), which explain the baby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pacifiers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and lollipops that have been popularized among “ravers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.”</a:t>
            </a:r>
          </a:p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Among the most disturbing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effects hyperthermia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, altered mental status, and movement disorders known as the </a:t>
            </a:r>
            <a:r>
              <a:rPr lang="en-US" sz="3200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serotonin </a:t>
            </a:r>
            <a:r>
              <a:rPr lang="en-US" sz="32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syndrome</a:t>
            </a:r>
            <a:endParaRPr lang="en-US" sz="3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Treatment for </a:t>
            </a:r>
            <a:r>
              <a:rPr lang="en-US" sz="3200" i="1" dirty="0">
                <a:latin typeface="Times New Roman" charset="0"/>
                <a:ea typeface="Times New Roman" charset="0"/>
                <a:cs typeface="Times New Roman" charset="0"/>
              </a:rPr>
              <a:t>MDMA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toxicity should be undertaken with the knowledge that like all street drugs,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adulterants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sz="3200" dirty="0" err="1">
                <a:latin typeface="Times New Roman" charset="0"/>
                <a:ea typeface="Times New Roman" charset="0"/>
                <a:cs typeface="Times New Roman" charset="0"/>
              </a:rPr>
              <a:t>coingestants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 are likely to be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involved </a:t>
            </a:r>
          </a:p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BZDs 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help to calm and cool the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patient</a:t>
            </a:r>
          </a:p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Life-threatening hyperthermia has been treated with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NMBs and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endotracheal intubation to control excessive movement and heat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generation</a:t>
            </a:r>
          </a:p>
          <a:p>
            <a:r>
              <a:rPr lang="en-US" sz="3200" b="1" i="1" u="sng" dirty="0" err="1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Cyproheptadine</a:t>
            </a:r>
            <a:r>
              <a:rPr lang="en-US" sz="3200" b="1" i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is a serotonin antagonist that has been used to treat serotonin syndrome. However, one of its practical limitations is that it is only available orally.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9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855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Synthetic </a:t>
            </a:r>
            <a:r>
              <a:rPr lang="en-US" sz="5400" b="1" dirty="0" err="1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Cathinones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551" y="1325562"/>
            <a:ext cx="11380573" cy="531001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 synthetic psychoactive component in an evergreen shrub called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Khat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native to East Africa and the Arabian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Peninsula</a:t>
            </a:r>
            <a:endParaRPr lang="en-US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i="1" dirty="0" err="1" smtClean="0">
                <a:latin typeface="Times New Roman" charset="0"/>
                <a:ea typeface="Times New Roman" charset="0"/>
                <a:cs typeface="Times New Roman" charset="0"/>
              </a:rPr>
              <a:t>Ehcathinone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 err="1" smtClean="0">
                <a:latin typeface="Times New Roman" charset="0"/>
                <a:ea typeface="Times New Roman" charset="0"/>
                <a:cs typeface="Times New Roman" charset="0"/>
              </a:rPr>
              <a:t>Butylone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Methylene </a:t>
            </a:r>
            <a:r>
              <a:rPr lang="en-US" i="1" dirty="0" err="1">
                <a:latin typeface="Times New Roman" charset="0"/>
                <a:ea typeface="Times New Roman" charset="0"/>
                <a:cs typeface="Times New Roman" charset="0"/>
              </a:rPr>
              <a:t>dioxypyrovalerone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i="1" dirty="0" err="1" smtClean="0">
                <a:latin typeface="Times New Roman" charset="0"/>
                <a:ea typeface="Times New Roman" charset="0"/>
                <a:cs typeface="Times New Roman" charset="0"/>
              </a:rPr>
              <a:t>Naphyrone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few examples of synthetic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cathinones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These drugs increase the release and inhibit the reuptake of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catecholamines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(NE, E, DA) 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rapid onset of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amphetamine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-like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stimulation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synthetic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cathinones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Bath salts are generally snorted or ingested, but they may also be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injected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Treatment is similar to the emergent treatment of amphetamines and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cocaine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psychotomimetic effects of variable duration is common</a:t>
            </a:r>
          </a:p>
        </p:txBody>
      </p:sp>
    </p:spTree>
    <p:extLst>
      <p:ext uri="{BB962C8B-B14F-4D97-AF65-F5344CB8AC3E}">
        <p14:creationId xmlns:p14="http://schemas.microsoft.com/office/powerpoint/2010/main" val="944328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06" y="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Hallucinogens</a:t>
            </a:r>
            <a:endParaRPr lang="en-US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638" y="1022436"/>
            <a:ext cx="11123140" cy="55142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Lysergic </a:t>
            </a:r>
            <a:r>
              <a:rPr lang="en-US" b="1" i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Acid (LSD)</a:t>
            </a:r>
            <a:endParaRPr lang="en-US" b="1" i="1" dirty="0" smtClean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LSD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potent partial agonist at 5-HT2A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receptors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Aside from the very colorful hallucinations, the drug is also responsible for mood alterations, sleep disturbances, 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anxiety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Repeated use rapidly produces tolerance through down-regulation of the serotonin receptors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LSD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may cause tachycardia, increased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BP &amp;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body temperature, dizziness, decreased appetite, 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sweating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most troubling side effects are the loss of judgment and impaired reasoning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sometimes an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exaggerated effect with extreme panic, which is known by individuals as a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“bad trip,”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may lead to unforeseen consequences such as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suicide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After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long-term use,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withdrawal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from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LSD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considered more emotional than physical in nature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47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643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pple Chancery" charset="0"/>
                <a:ea typeface="Apple Chancery" charset="0"/>
                <a:cs typeface="Apple Chancery" charset="0"/>
              </a:rPr>
              <a:t>Marijuana</a:t>
            </a:r>
            <a:endParaRPr lang="en-US" sz="6000" dirty="0">
              <a:solidFill>
                <a:srgbClr val="C00000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627" y="1087394"/>
            <a:ext cx="11318789" cy="5535827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Cannabis is a plant that is thought to have been used by humans for over 10,000 years. Centuries-old Chinese documents describe using cannabis for clothing production, food, and as an agent to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communicate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spirits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Today, marijuana is the most frequently used illicit drug, and the illicit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i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Cannabis 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sativa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the plant most often used for its hallucinogenic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properties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main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psychoactive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alkaloid contained in marijuana is </a:t>
            </a:r>
            <a:r>
              <a:rPr lang="en-US" b="1" i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Δ9-tetrahydrocannabinol </a:t>
            </a:r>
            <a:r>
              <a:rPr lang="en-US" b="1" i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b="1" i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THC</a:t>
            </a:r>
            <a:r>
              <a:rPr lang="en-US" b="1" i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r>
              <a:rPr lang="en-US" b="1" i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Growing techniques have evolved over the past 50 years, and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THC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concentrations found in the plant have increased as much as 20-fold during that time period.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Specific receptors in the brain, </a:t>
            </a:r>
            <a:r>
              <a:rPr lang="en-US" b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cannabinoid or CB1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receptors, were discovered in the late 1980s and found to be reactive to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THC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 When CB1 receptors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Effects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produced include physical relaxation,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hyperphagia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(increased appetite), increased heart rate, decreased muscle coordination, conjunctivitis, and minor pain control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Depending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on the social situation,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THC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can produce euphoria, followed by drowsiness 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relaxation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Marijuana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is often used for the hallucinogenic effects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(less potent than LSD)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010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2227</TotalTime>
  <Words>1355</Words>
  <Application>Microsoft Macintosh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Apple Chancery</vt:lpstr>
      <vt:lpstr>Calibri</vt:lpstr>
      <vt:lpstr>Calibri Light</vt:lpstr>
      <vt:lpstr>Georgia</vt:lpstr>
      <vt:lpstr>Times New Roman</vt:lpstr>
      <vt:lpstr>Wingdings</vt:lpstr>
      <vt:lpstr>Arial</vt:lpstr>
      <vt:lpstr>Office Theme</vt:lpstr>
      <vt:lpstr>Drugs of Abuse</vt:lpstr>
      <vt:lpstr>Sympathomimetics</vt:lpstr>
      <vt:lpstr>Cocaine</vt:lpstr>
      <vt:lpstr>PowerPoint Presentation</vt:lpstr>
      <vt:lpstr>Amphetamine </vt:lpstr>
      <vt:lpstr>Methylenedioxymethamphetamine(MDMA)</vt:lpstr>
      <vt:lpstr>Synthetic Cathinones</vt:lpstr>
      <vt:lpstr>Hallucinogens</vt:lpstr>
      <vt:lpstr>Marijuana</vt:lpstr>
      <vt:lpstr>PowerPoint Presentation</vt:lpstr>
      <vt:lpstr>PowerPoint Presentation</vt:lpstr>
      <vt:lpstr>Ethanol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Drugs of Abuse</dc:title>
  <dc:creator>Inam Arif</dc:creator>
  <cp:lastModifiedBy>Inam Arif</cp:lastModifiedBy>
  <cp:revision>18</cp:revision>
  <dcterms:created xsi:type="dcterms:W3CDTF">2018-11-02T06:51:14Z</dcterms:created>
  <dcterms:modified xsi:type="dcterms:W3CDTF">2018-11-07T03:24:05Z</dcterms:modified>
</cp:coreProperties>
</file>