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4" r:id="rId4"/>
    <p:sldId id="291" r:id="rId5"/>
    <p:sldId id="258" r:id="rId6"/>
    <p:sldId id="259" r:id="rId7"/>
    <p:sldId id="293" r:id="rId8"/>
    <p:sldId id="260" r:id="rId9"/>
    <p:sldId id="261" r:id="rId10"/>
    <p:sldId id="262" r:id="rId11"/>
    <p:sldId id="263" r:id="rId12"/>
    <p:sldId id="264" r:id="rId13"/>
    <p:sldId id="295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1"/>
    <p:restoredTop sz="87419"/>
  </p:normalViewPr>
  <p:slideViewPr>
    <p:cSldViewPr snapToGrid="0" snapToObjects="1">
      <p:cViewPr>
        <p:scale>
          <a:sx n="80" d="100"/>
          <a:sy n="80" d="100"/>
        </p:scale>
        <p:origin x="164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28B3E-0FF5-3E4A-9199-0B2F76B5EFB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12E43-48AB-5144-996E-D27F7170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0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B25F-6DD3-D747-B56D-78E4F8A0A43F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3C770-7069-3D49-85E9-E8AB2207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368-9DB9-2C43-8926-9C0C53B29138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2CD-6D93-A84C-9F0A-6B009872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9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368-9DB9-2C43-8926-9C0C53B2913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2CD-6D93-A84C-9F0A-6B009872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368-9DB9-2C43-8926-9C0C53B2913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2CD-6D93-A84C-9F0A-6B009872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368-9DB9-2C43-8926-9C0C53B29138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2CD-6D93-A84C-9F0A-6B009872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6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368-9DB9-2C43-8926-9C0C53B2913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2CD-6D93-A84C-9F0A-6B009872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2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368-9DB9-2C43-8926-9C0C53B2913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2CD-6D93-A84C-9F0A-6B009872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8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368-9DB9-2C43-8926-9C0C53B2913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2CD-6D93-A84C-9F0A-6B009872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368-9DB9-2C43-8926-9C0C53B2913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2CD-6D93-A84C-9F0A-6B009872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7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368-9DB9-2C43-8926-9C0C53B2913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2CD-6D93-A84C-9F0A-6B009872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368-9DB9-2C43-8926-9C0C53B2913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2CD-6D93-A84C-9F0A-6B009872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368-9DB9-2C43-8926-9C0C53B2913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2CD-6D93-A84C-9F0A-6B009872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1368-9DB9-2C43-8926-9C0C53B29138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32CD-6D93-A84C-9F0A-6B009872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091" y="820352"/>
            <a:ext cx="6431280" cy="2387600"/>
          </a:xfrm>
        </p:spPr>
        <p:txBody>
          <a:bodyPr>
            <a:normAutofit/>
          </a:bodyPr>
          <a:lstStyle/>
          <a:p>
            <a:r>
              <a:rPr lang="en-US" sz="8000" b="1" i="1" dirty="0" err="1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Opiods</a:t>
            </a:r>
            <a:endParaRPr lang="en-US" sz="8000" b="1" i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94" y="209314"/>
            <a:ext cx="5721437" cy="320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2000"/>
            <a:ext cx="7946539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4756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Morphine</a:t>
            </a:r>
            <a:endParaRPr lang="en-US" sz="5400" b="1" i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573123"/>
            <a:ext cx="11441000" cy="447321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Mechanism of action: </a:t>
            </a:r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interact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stereospecifically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with opioid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receptors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on the membranes of certain cells in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CNS, GIT &amp; urinary bladder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Acts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at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κ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receptors in lamina I and II of the dorsal horn of the spinal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cord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It decreases the release of substance P, which modulates pain perception in the spinal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cord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inhibit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release of many excitatory transmitters from nerve terminals carrying nociceptive (painful)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stimuli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5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74" y="103868"/>
            <a:ext cx="10515600" cy="79746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Actions</a:t>
            </a:r>
            <a:endParaRPr lang="en-US" sz="28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73" y="705394"/>
            <a:ext cx="11519263" cy="59566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a. </a:t>
            </a: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Analgesia</a:t>
            </a:r>
            <a:r>
              <a:rPr lang="en-US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relief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pain without the loss 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consciousness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by altering the brain’s perception 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pain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Patients treated with opioids are still aware of the presence of pain, but the sensation is not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unpleasant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. Euphoria: </a:t>
            </a:r>
            <a:endParaRPr lang="en-US" b="1" dirty="0" smtClean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powerful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sense 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contentment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well-being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Euphoria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be caused by disinhibition 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DA-containing neurons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the ventral tegmental area.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c. Respiration: </a:t>
            </a:r>
            <a:endParaRPr lang="en-US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respiratory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depression by reduction of the sensitivity of respiratory center neurons to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This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can occur with ordinary doses of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patients who are opioid-naïve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Respiratory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depression is the most common cause of death in acute opioid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overdoses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Tolerance to this effect does develop quickly with repeated dosing, which allows the safe use of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for the treatment of pain when the dose is correctly titrated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163" y="1916075"/>
            <a:ext cx="2573741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4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18" y="386171"/>
            <a:ext cx="12049670" cy="587651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 Depression of cough reflex: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Both </a:t>
            </a:r>
            <a:r>
              <a:rPr lang="en-US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Codeine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have antitussive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properties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Cough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suppression does not correlate closely with the analgesic and respiratory depressant properties of opioid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drugs</a:t>
            </a:r>
          </a:p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Rs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involved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antitussive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action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is different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from those involved in analgesia.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e. </a:t>
            </a:r>
            <a:r>
              <a:rPr lang="en-US" b="1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Miosis</a:t>
            </a: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pinpoint pupil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characteristic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/stimulation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κ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There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little tolerance to the effect, and all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abusers demonstrate pinpoint pupils. [Note: This is important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diagnostically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because many other causes of coma and respiratory depression produce dilation of the pupil.]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f. Emesis: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directly stimulates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CRTZ in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area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postrema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that causes vomiting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8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3" y="682625"/>
            <a:ext cx="11049000" cy="54181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g. GIT: 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relieves diarrhea by decreasing the motility and increasing the tone of the intestinal circular smooth muscle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also increases the tone of the anal sphincter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Overall,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and other opioids produce constipation, with little tolerance developing. [Note: A nonprescription laxative combination of the stool softener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docusate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with the stimulant laxative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senna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is useful to treat opioid-induced constipation.]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can also increase biliary tract pressure due to contraction of the gallbladder and constriction of the biliary sphincter.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5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728663"/>
            <a:ext cx="10610850" cy="54483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b="1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. CVS: </a:t>
            </a:r>
          </a:p>
          <a:p>
            <a:pPr>
              <a:buClr>
                <a:srgbClr val="C00000"/>
              </a:buClr>
              <a:buFont typeface="Wingdings" charset="2"/>
              <a:buChar char="ü"/>
            </a:pP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has no major effects on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BP or HR at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lower dosages. With large doses, hypotension and bradycardia may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occur</a:t>
            </a:r>
          </a:p>
          <a:p>
            <a:pPr>
              <a:buClr>
                <a:srgbClr val="C00000"/>
              </a:buClr>
              <a:buFont typeface="Wingdings" charset="2"/>
              <a:buChar char="ü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Because 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respiratory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depression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retention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cerebral vessels dilate and increase cerebrospinal fluid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pressure</a:t>
            </a:r>
          </a:p>
          <a:p>
            <a:pPr>
              <a:buClr>
                <a:srgbClr val="C00000"/>
              </a:buClr>
              <a:buFont typeface="Wingdings" charset="2"/>
              <a:buChar char="ü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Therefore,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usually contraindicated in individuals with head trauma or severe brain injury.</a:t>
            </a:r>
          </a:p>
          <a:p>
            <a:pPr>
              <a:buClr>
                <a:srgbClr val="C00000"/>
              </a:buClr>
              <a:buFont typeface="Wingdings" charset="2"/>
              <a:buChar char="ü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Activation of the opioid receptor decreases Ca2+</a:t>
            </a:r>
          </a:p>
          <a:p>
            <a:pPr>
              <a:buClr>
                <a:srgbClr val="C00000"/>
              </a:buClr>
              <a:buFont typeface="Wingdings" charset="2"/>
              <a:buChar char="ü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influx in response to incoming action potential. This decreases release of excitatory neuro- transmitters, such as glutamate.</a:t>
            </a:r>
          </a:p>
          <a:p>
            <a:pPr>
              <a:buClr>
                <a:srgbClr val="C00000"/>
              </a:buClr>
              <a:buFont typeface="Wingdings" charset="2"/>
              <a:buChar char="ü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0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596899"/>
            <a:ext cx="10963276" cy="56038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. Histamine release: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releases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Histamine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from mast cells causing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urticaria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sweating, and vasodilation. Because it can cause bronchoconstriction,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should be used with caution in patients with asthma.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j. Hormonal actions: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increases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GH release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enhances prolactin secretion. It increases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ADH and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leads to urinary retention.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k. Labor: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prolong the second stage of labor by transiently decreasing the strength, duration, and frequency of uterine contractions.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84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sz="5400" b="1" i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Pharmacokinetics:</a:t>
            </a:r>
            <a:r>
              <a:rPr lang="en-US" sz="5400" i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/>
            </a:r>
            <a:br>
              <a:rPr lang="en-US" sz="5400" i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endParaRPr lang="en-US" sz="5400" i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Significant 1</a:t>
            </a:r>
            <a:r>
              <a:rPr 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st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pass effect, so, given by IV, IM &amp;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Sc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Linear pharmacokinetics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Rapid dist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ribution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Infants for addicted mothers suffer from withdrawal symptoms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Poor crossing to BBB, except for  fentanyl &amp; methadone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Conjugate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glucoronic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Acid, morphine-6-glucoronide is active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Duration of action 4-5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hrs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800219"/>
            <a:ext cx="11234057" cy="58226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With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most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agonists, severe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respiratory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depression can occur and may result in death from acute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opioid overdose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opioids are used, respiration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must be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closely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monitored</a:t>
            </a:r>
          </a:p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with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caution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patients with asthma, liver disease, or renal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dysfunction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Tolerance </a:t>
            </a:r>
            <a:r>
              <a:rPr lang="en-US" sz="3600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and physical dependence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Repeated use produces tolerance to the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respiratory depressant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analgesic, euphoric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sedative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effects of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Tolerance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usually does not develop to the pupil-constricting and constipating effects of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drug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Withdrawal produces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 series of autonomic, motor, and psychological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responses,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although it is rare that the effects cause death.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Drug </a:t>
            </a:r>
            <a:r>
              <a:rPr lang="en-US" sz="3600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interactions: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Drug interactions with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are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rare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depressant actions of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are enhanced by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phenothiazines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MAOIs &amp; TCA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132" y="0"/>
            <a:ext cx="5094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Adverse effects: </a:t>
            </a:r>
            <a:endParaRPr lang="en-US" sz="3600" dirty="0" smtClean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30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15" y="-11613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Codeine</a:t>
            </a:r>
            <a:endParaRPr lang="en-US" sz="54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63" y="1209426"/>
            <a:ext cx="11069053" cy="5512216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Codeine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 naturally occurring opioid that is a weak analgesic compared to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should be used only for mild to moderate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pain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analgesic actions of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codeine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are derived from its conversion to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by the CYP450 2D6 enzyme system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Drug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interactions associated with the CYP450 2D6 enzyme system may alter the efficacy of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codeine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or potentially lead to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toxicity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Codeine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commonly used in combination with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acetaminophen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for management 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pain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Codeine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exhibits good antitussive activity at doses that do not cause analgesia. [Note: In most nonprescription cough preparations,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codeine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has been replaced by drugs such as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dextromethorphan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a synthetic cough depressant that has relatively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no analgesic action and a relatively low potential for abuse in usual antitussive doses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44025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15" y="1405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Oxycodone and </a:t>
            </a:r>
            <a:r>
              <a:rPr lang="en-US" sz="5400" b="1" dirty="0" err="1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oxymorphone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15" y="898358"/>
            <a:ext cx="11097127" cy="58072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semisynthetic derivative of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It is orally active and is sometimes formulated with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aspirin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or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acetaminophen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Its oral analgesic effect is approximately twice that of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Oxycodone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metabolized via the CYP450 2D6 and 3A4 enzyme systems and excreted via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kidney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Abuse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the sustained-release preparation (ingestion of crushed tablets) has been implicated in many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deaths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important that the higher-dosage forms of the latter preparation be used only by patients who are tolerant to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opioids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Oxymorphone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semisynthetic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opioid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analgesic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When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given parenterally it is approximately ten times more potent than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oral formulation has a lower relative potency and is about three times more potent than oral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available in both immediate-acting and extended-release oral formulations. This agent has no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clinically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relevant drug–drug interactions associated with the CYP450 enzyme system.</a:t>
            </a:r>
          </a:p>
        </p:txBody>
      </p:sp>
    </p:spTree>
    <p:extLst>
      <p:ext uri="{BB962C8B-B14F-4D97-AF65-F5344CB8AC3E}">
        <p14:creationId xmlns:p14="http://schemas.microsoft.com/office/powerpoint/2010/main" val="121206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Opioids</a:t>
            </a:r>
            <a:endParaRPr lang="en-US" sz="5400" i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4" y="1567544"/>
            <a:ext cx="10648406" cy="460942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Pain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unpleasant sensation that can be either acute or chronic and is a consequence of complex neurochemical processes in the peripheral and central nervous systems (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CNS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Alleviation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pain depends on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type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pain</a:t>
            </a:r>
            <a:r>
              <a:rPr lang="ar-SA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>
              <a:buClr>
                <a:srgbClr val="C00000"/>
              </a:buClr>
              <a:buFont typeface="Wingdings" charset="2"/>
              <a:buChar char="q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Nociceptive, e.g.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mild to moderate arthritic pain,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nonopioid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analgesics such as NSAI </a:t>
            </a:r>
            <a:endParaRPr lang="ar-SA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C00000"/>
              </a:buClr>
              <a:buFont typeface="Wingdings" charset="2"/>
              <a:buChar char="q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Neuropathic pain,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treated with opioids, anticonvulsants, TCA, or SNRIs</a:t>
            </a:r>
          </a:p>
        </p:txBody>
      </p:sp>
    </p:spTree>
    <p:extLst>
      <p:ext uri="{BB962C8B-B14F-4D97-AF65-F5344CB8AC3E}">
        <p14:creationId xmlns:p14="http://schemas.microsoft.com/office/powerpoint/2010/main" val="20689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Hydromorphone and hydrocodone</a:t>
            </a:r>
            <a:endParaRPr lang="en-US" sz="5400" i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12" y="1325563"/>
            <a:ext cx="12091852" cy="48314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orally </a:t>
            </a:r>
            <a:r>
              <a:rPr lang="en-US" dirty="0"/>
              <a:t>active, semisynthetic analogs of </a:t>
            </a:r>
            <a:r>
              <a:rPr lang="en-US" i="1" dirty="0"/>
              <a:t>morphine </a:t>
            </a:r>
            <a:r>
              <a:rPr lang="en-US" dirty="0"/>
              <a:t>and </a:t>
            </a:r>
            <a:r>
              <a:rPr lang="en-US" i="1" dirty="0"/>
              <a:t>codeine</a:t>
            </a:r>
            <a:r>
              <a:rPr lang="en-US" dirty="0"/>
              <a:t>, </a:t>
            </a:r>
            <a:r>
              <a:rPr lang="en-US" dirty="0" smtClean="0"/>
              <a:t>respectively</a:t>
            </a:r>
          </a:p>
          <a:p>
            <a:r>
              <a:rPr lang="en-US" dirty="0" smtClean="0"/>
              <a:t>Oral </a:t>
            </a:r>
            <a:r>
              <a:rPr lang="en-US" i="1" dirty="0"/>
              <a:t>hydromorphone </a:t>
            </a:r>
            <a:r>
              <a:rPr lang="en-US" dirty="0"/>
              <a:t>is </a:t>
            </a:r>
            <a:r>
              <a:rPr lang="en-US" dirty="0" smtClean="0"/>
              <a:t>approximately 8-10X &gt; </a:t>
            </a:r>
            <a:r>
              <a:rPr lang="en-US" dirty="0"/>
              <a:t>potent than </a:t>
            </a:r>
            <a:r>
              <a:rPr lang="en-US" i="1" dirty="0" smtClean="0"/>
              <a:t>morphine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referred </a:t>
            </a:r>
            <a:r>
              <a:rPr lang="en-US" dirty="0"/>
              <a:t>over </a:t>
            </a:r>
            <a:r>
              <a:rPr lang="en-US" i="1" dirty="0"/>
              <a:t>morphine </a:t>
            </a:r>
            <a:r>
              <a:rPr lang="en-US" i="1" dirty="0" smtClean="0"/>
              <a:t>in </a:t>
            </a:r>
            <a:r>
              <a:rPr lang="en-US" dirty="0" smtClean="0"/>
              <a:t>renal </a:t>
            </a:r>
            <a:r>
              <a:rPr lang="en-US" dirty="0"/>
              <a:t>dysfunction </a:t>
            </a:r>
            <a:r>
              <a:rPr lang="en-US" dirty="0" smtClean="0"/>
              <a:t>/ </a:t>
            </a:r>
            <a:r>
              <a:rPr lang="en-US" dirty="0"/>
              <a:t>less </a:t>
            </a:r>
            <a:r>
              <a:rPr lang="en-US" dirty="0" smtClean="0"/>
              <a:t>accumulation </a:t>
            </a:r>
            <a:r>
              <a:rPr lang="en-US" dirty="0"/>
              <a:t>of active </a:t>
            </a:r>
            <a:r>
              <a:rPr lang="en-US" dirty="0" smtClean="0"/>
              <a:t>metabolites</a:t>
            </a:r>
          </a:p>
          <a:p>
            <a:r>
              <a:rPr lang="en-US" dirty="0" smtClean="0"/>
              <a:t> </a:t>
            </a:r>
            <a:r>
              <a:rPr lang="en-US" b="1" i="1" dirty="0">
                <a:solidFill>
                  <a:srgbClr val="C00000"/>
                </a:solidFill>
              </a:rPr>
              <a:t>Hydrocodone</a:t>
            </a:r>
            <a:r>
              <a:rPr lang="en-US" i="1" dirty="0"/>
              <a:t> </a:t>
            </a:r>
            <a:r>
              <a:rPr lang="en-US" dirty="0"/>
              <a:t>is the methyl ether of </a:t>
            </a:r>
            <a:r>
              <a:rPr lang="en-US" i="1" dirty="0" smtClean="0"/>
              <a:t>hydromorphone</a:t>
            </a:r>
            <a:endParaRPr lang="en-US" dirty="0" smtClean="0"/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/>
              <a:t>weaker </a:t>
            </a:r>
            <a:r>
              <a:rPr lang="en-US" dirty="0"/>
              <a:t>analgesic than </a:t>
            </a:r>
            <a:r>
              <a:rPr lang="en-US" i="1" dirty="0"/>
              <a:t>hydromorphone</a:t>
            </a:r>
            <a:r>
              <a:rPr lang="en-US" dirty="0"/>
              <a:t>, with oral analgesic efficacy comparable </a:t>
            </a:r>
            <a:r>
              <a:rPr lang="en-US" dirty="0" smtClean="0"/>
              <a:t>to  </a:t>
            </a:r>
            <a:r>
              <a:rPr lang="en-US" dirty="0"/>
              <a:t>that of </a:t>
            </a:r>
            <a:r>
              <a:rPr lang="en-US" i="1" dirty="0" smtClean="0"/>
              <a:t>morphine</a:t>
            </a:r>
            <a:endParaRPr lang="en-US" dirty="0" smtClean="0"/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/>
              <a:t>This agent is often combined with </a:t>
            </a:r>
            <a:r>
              <a:rPr lang="en-US" i="1" dirty="0"/>
              <a:t>acetaminophen </a:t>
            </a:r>
            <a:r>
              <a:rPr lang="en-US" dirty="0"/>
              <a:t>or </a:t>
            </a:r>
            <a:r>
              <a:rPr lang="en-US" i="1" dirty="0"/>
              <a:t>ibuprofen </a:t>
            </a:r>
            <a:r>
              <a:rPr lang="en-US" dirty="0"/>
              <a:t>to treat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dirty="0" smtClean="0"/>
              <a:t>    moderate </a:t>
            </a:r>
            <a:r>
              <a:rPr lang="en-US" dirty="0"/>
              <a:t>to severe </a:t>
            </a:r>
            <a:r>
              <a:rPr lang="en-US" dirty="0" smtClean="0"/>
              <a:t>pain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/>
              <a:t> Used </a:t>
            </a:r>
            <a:r>
              <a:rPr lang="en-US" dirty="0"/>
              <a:t>as an </a:t>
            </a:r>
            <a:r>
              <a:rPr lang="en-US" dirty="0" smtClean="0"/>
              <a:t>antitussive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/>
              <a:t>metabolized </a:t>
            </a:r>
            <a:r>
              <a:rPr lang="en-US" dirty="0"/>
              <a:t>in the liver to several metabolites, one of which is </a:t>
            </a:r>
            <a:r>
              <a:rPr lang="en-US" i="1" dirty="0"/>
              <a:t>hydromorphone </a:t>
            </a:r>
            <a:r>
              <a:rPr lang="en-US" dirty="0"/>
              <a:t>via the actions of CYP450 2D6. Metabolism to </a:t>
            </a:r>
            <a:r>
              <a:rPr lang="en-US" i="1" dirty="0"/>
              <a:t>hydromorphone </a:t>
            </a:r>
            <a:r>
              <a:rPr lang="en-US" dirty="0"/>
              <a:t>can be affected by drug–drug interactions.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57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Fentanyl</a:t>
            </a:r>
            <a:endParaRPr lang="en-US" sz="5400" b="1" i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882774"/>
            <a:ext cx="11876314" cy="5734593"/>
          </a:xfrm>
        </p:spPr>
        <p:txBody>
          <a:bodyPr>
            <a:normAutofit fontScale="47500" lnSpcReduction="20000"/>
          </a:bodyPr>
          <a:lstStyle/>
          <a:p>
            <a:endParaRPr lang="en-US" i="1" dirty="0" smtClean="0"/>
          </a:p>
          <a:p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Synthetic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opioid chemically related to </a:t>
            </a:r>
            <a:r>
              <a:rPr lang="en-US" sz="6000" i="1" dirty="0" smtClean="0">
                <a:latin typeface="Times New Roman" charset="0"/>
                <a:ea typeface="Times New Roman" charset="0"/>
                <a:cs typeface="Times New Roman" charset="0"/>
              </a:rPr>
              <a:t>meperidine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6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100X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the analgesic potency of </a:t>
            </a:r>
            <a:r>
              <a:rPr lang="en-US" sz="6000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/used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for 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anesthesia</a:t>
            </a:r>
          </a:p>
          <a:p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Highly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lipophilic 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/ rapid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onset and short duration of action (15 to 30 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minutes)</a:t>
            </a:r>
          </a:p>
          <a:p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Combined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with 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LA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to provide epidural analgesia for labor and postoperative 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pain</a:t>
            </a:r>
          </a:p>
          <a:p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IV </a:t>
            </a:r>
            <a:r>
              <a:rPr lang="en-US" sz="6000" i="1" dirty="0">
                <a:latin typeface="Times New Roman" charset="0"/>
                <a:ea typeface="Times New Roman" charset="0"/>
                <a:cs typeface="Times New Roman" charset="0"/>
              </a:rPr>
              <a:t>fentanyl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is used in anesthesia for its analgesic and sedative 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effects</a:t>
            </a:r>
          </a:p>
          <a:p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ral </a:t>
            </a:r>
            <a:r>
              <a:rPr lang="en-US" sz="6000" dirty="0" err="1">
                <a:latin typeface="Times New Roman" charset="0"/>
                <a:ea typeface="Times New Roman" charset="0"/>
                <a:cs typeface="Times New Roman" charset="0"/>
              </a:rPr>
              <a:t>transmucosal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 preparation 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/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used in 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cancer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patients with breakthrough pain </a:t>
            </a:r>
            <a:endParaRPr lang="en-US" sz="6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Transdermal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patch must be used with caution because death resulting from hypoventilation has been known to 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occur</a:t>
            </a:r>
          </a:p>
          <a:p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[Note: The transdermal patch creates a reservoir of the drug in the skin. Hence, the onset is delayed at least 12 hours, and the offset is prolonged.] </a:t>
            </a:r>
            <a:endParaRPr lang="en-US" sz="6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6000" i="1" dirty="0" smtClean="0">
                <a:latin typeface="Times New Roman" charset="0"/>
                <a:ea typeface="Times New Roman" charset="0"/>
                <a:cs typeface="Times New Roman" charset="0"/>
              </a:rPr>
              <a:t>Fentanyl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is metabolized to </a:t>
            </a:r>
            <a:r>
              <a:rPr lang="en-US" sz="6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inactive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 metabolites by the </a:t>
            </a:r>
            <a:r>
              <a:rPr lang="en-US" sz="6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CYP450 3A4 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system</a:t>
            </a:r>
          </a:p>
          <a:p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drug and inactive metabolites are eliminated through the urine.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85966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873"/>
            <a:ext cx="12192000" cy="1325563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Sufentanil</a:t>
            </a:r>
            <a:r>
              <a:rPr lang="en-US" sz="5400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, </a:t>
            </a:r>
            <a:r>
              <a:rPr lang="en-US" sz="5400" b="1" dirty="0" err="1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Alfentanil</a:t>
            </a:r>
            <a:r>
              <a:rPr lang="en-US" sz="5400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, </a:t>
            </a:r>
            <a:r>
              <a:rPr lang="en-US" sz="5400" b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&amp; Remifentanil</a:t>
            </a:r>
            <a:r>
              <a:rPr lang="en-US" sz="5400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/>
            </a:r>
            <a:br>
              <a:rPr lang="en-US" sz="5400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endParaRPr lang="en-US" sz="54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Synthetic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opioid agonists related to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fentanyl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Differ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potency and metabolic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disposition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Sufentanil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&gt; potent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than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fentanyl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whereas the other two are less potent and shorter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acting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Mainly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used for their </a:t>
            </a:r>
            <a:r>
              <a:rPr lang="en-US" u="sng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analgesic </a:t>
            </a:r>
            <a:r>
              <a:rPr lang="en-US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and sedative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properties during surgical procedures requiring anesthesia.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33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Methadone</a:t>
            </a:r>
            <a:endParaRPr lang="en-US" sz="54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48" y="1123406"/>
            <a:ext cx="11584578" cy="505355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Synthetic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orally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receptors agonist</a:t>
            </a:r>
          </a:p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Induce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less euphoria and has a longer duration of action.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 antagonist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NMDA R &amp; NSRIs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Used for both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nociceptive and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neuropathic pain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Used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the controlled withdrawal of dependent abusers from opioids and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heroin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Oral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methadone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administered as a substitute for the opioid of abuse, and the patient is then slowly weaned from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methadone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withdrawal syndrome with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methadone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milder but more protracted (days to weeks) than that with other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opioids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Unlike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methadone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well absorbed after oral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administration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increases biliary pressure and is also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constipating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but less so than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00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5" y="256674"/>
            <a:ext cx="11197389" cy="633663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Rapid oral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absorp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., metabolized by liver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&amp;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excr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 By urine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Very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lipophilic, leading to accumulation in the fat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tissues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t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1/2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12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40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hours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Overdose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possible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Metabolism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variable because it relies on multiple CYP450 isoenzymes, some of which are affected by known genetic polymorphisms and are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susceptible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many drug–drug interactions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Produce physical dependence like that of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but has less neurotoxicity than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due to the lack of active metabolites. </a:t>
            </a:r>
          </a:p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Methadone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can prolong the QT interval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Should be used with caution in patients with a family or personal history of QT prolongation or those taking other medications that can prolong the QT interval.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10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9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Meperidine</a:t>
            </a:r>
            <a:endParaRPr lang="en-US" sz="54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97" y="488368"/>
            <a:ext cx="11377749" cy="5773782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Lower-potency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synthetic opioid structurally unrelated to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Used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for acute pain and acts primarily as 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κ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agonist, with some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agonist activity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Very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lipophilic and has anticholinergic effects, resulting in an increased incidence of delirium as compared to other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opioids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Duration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action is slightly shorter than that of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other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opioids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Has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 active metabolite (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normeperidine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that is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renally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excreted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Due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the short duration of action and the potential for toxicity,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meperidine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should only be used for short-term (≤ 48 hours)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management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pain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Other agents are generally preferred.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Serotonin syndrome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has also been reported in patients receiving both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meperidine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selective serotonin reuptake inhibitors (SSRIs).</a:t>
            </a:r>
          </a:p>
        </p:txBody>
      </p:sp>
    </p:spTree>
    <p:extLst>
      <p:ext uri="{BB962C8B-B14F-4D97-AF65-F5344CB8AC3E}">
        <p14:creationId xmlns:p14="http://schemas.microsoft.com/office/powerpoint/2010/main" val="1543938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422777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Partial Agonists &amp; Mixed Agonist-Antagonists</a:t>
            </a:r>
            <a:endParaRPr lang="en-US" sz="48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525179"/>
            <a:ext cx="11258006" cy="4351338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Partial agonists bind to the opioid receptor, but have less intrinsic activity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There is a ceiling to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pharmacologic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effects of these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agents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Mixed agonist–antagonists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effects of these drugs depend on previous exposure to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opioids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individuals who have not received opioids (naïve patients), mixed agonist–antagonists show agonist activity and are used to relieve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923815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Buprenorphine</a:t>
            </a:r>
            <a:endParaRPr lang="en-US" sz="54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097280"/>
            <a:ext cx="11416937" cy="55778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Partial agonist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acting at the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receptor, precipitate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withdrawal in users of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endParaRPr lang="en-US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major use is in opioid detoxification, because it has shorter and less severe withdrawal symptoms compared to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methadone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causes little sedation, respiratory depression, or hypotension, even at high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doses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Approved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for office- based detoxification or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maintenance</a:t>
            </a:r>
          </a:p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Given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sublingually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parenterally, or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transdermally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and has a long duration of action because of its tight binding to the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receptor</a:t>
            </a:r>
          </a:p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Buprenorphine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tablets are indicated for the treatment of opioid dependence and are also available in a combination product containing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buprenorphine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naloxone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Naloxone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was added to prevent the abuse of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buprenorphine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via IV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administration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injectable form and the once-weekly transdermal patch are indicated for the relief of moderate to severe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pain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Metabolized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by the liver and excreted in bile and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urine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Adverse effects include respiratory depression that cannot easily be reversed by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naloxone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decreased (or, rarely, increased) blood pressure, nausea, and dizziness.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1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991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Pentazocine</a:t>
            </a:r>
            <a:endParaRPr lang="en-US" sz="54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979715"/>
            <a:ext cx="11551920" cy="511887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agonist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on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κ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receptors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&amp; weak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antagonist at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receptors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promotes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analgesia by activating receptors in the spinal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cord/used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to relieve moderate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pain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orally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or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parenterally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produces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less euphoria compared to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higher doses, the drug causes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resp.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depression and decreases the activity of the GI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tract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High doses increase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BP, hallucinations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nightmares, dysphoria, tachycardia, and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dizziness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does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not antagonize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resp. dep.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/precipitate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 withdrawal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syndrome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in a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abuser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Tolerance and dependence develop with repeated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use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Pentazocine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should be used with caution in patients with angina or coronary artery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disease???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60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Nalbuphine </a:t>
            </a:r>
            <a:r>
              <a:rPr lang="en-US" sz="5400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&amp; </a:t>
            </a:r>
            <a:r>
              <a:rPr lang="en-US" sz="5400" i="1" dirty="0" err="1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Butorphanol</a:t>
            </a:r>
            <a:endParaRPr lang="en-US" sz="54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Mixed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opioid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agonist–antagonists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Like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pentazocine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limited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role in the treatment of chronic pain.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Butorphanol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/nasal /used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for severe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headaches/abuse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Neither agent is available for oral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use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Psychotomimetic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effects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less than that of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pentazocine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Nalbuphine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does not affect the heart or increase blood pressure, in contrast to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pentazocine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butorphanol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Exhibit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 ceiling effect for respiratory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depression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2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134" y="14990"/>
            <a:ext cx="3554336" cy="66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7943" y="2040823"/>
            <a:ext cx="68013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Natural, semisynthetic, or synthetic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cpds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produce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-like effects </a:t>
            </a:r>
          </a:p>
          <a:p>
            <a:pPr marL="457200" indent="-457200">
              <a:buClr>
                <a:srgbClr val="C00000"/>
              </a:buClr>
              <a:buFont typeface="Wingdings" charset="2"/>
              <a:buChar char="Ø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Classified into chemical classes based on their chemical structure </a:t>
            </a:r>
          </a:p>
          <a:p>
            <a:pPr marL="457200" indent="-457200">
              <a:buClr>
                <a:srgbClr val="C00000"/>
              </a:buClr>
              <a:buFont typeface="Wingdings" charset="2"/>
              <a:buChar char="Ø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Clinically this is helpful in identifying opioids that have a greater chance of cross-sensitivity in a patient with an allergy to a particular opioid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68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6918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Tapentadol</a:t>
            </a:r>
            <a:endParaRPr lang="en-US" sz="54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494745"/>
            <a:ext cx="11181806" cy="4984432"/>
          </a:xfrm>
        </p:spPr>
        <p:txBody>
          <a:bodyPr>
            <a:normAutofit/>
          </a:bodyPr>
          <a:lstStyle/>
          <a:p>
            <a:r>
              <a:rPr lang="en-US" dirty="0" smtClean="0"/>
              <a:t>Centrally </a:t>
            </a:r>
            <a:r>
              <a:rPr lang="en-US" dirty="0"/>
              <a:t>acting </a:t>
            </a:r>
            <a:r>
              <a:rPr lang="en-US" dirty="0" smtClean="0"/>
              <a:t>analgesic</a:t>
            </a:r>
          </a:p>
          <a:p>
            <a:r>
              <a:rPr lang="en-US" dirty="0" smtClean="0"/>
              <a:t>Agonist </a:t>
            </a:r>
            <a:r>
              <a:rPr lang="en-US" dirty="0"/>
              <a:t>at the </a:t>
            </a:r>
            <a:r>
              <a:rPr lang="en-US" dirty="0" err="1"/>
              <a:t>μ</a:t>
            </a:r>
            <a:r>
              <a:rPr lang="en-US" dirty="0"/>
              <a:t> opioid receptor </a:t>
            </a:r>
            <a:r>
              <a:rPr lang="en-US" dirty="0" smtClean="0"/>
              <a:t>&amp; NRIs</a:t>
            </a:r>
          </a:p>
          <a:p>
            <a:r>
              <a:rPr lang="en-US" dirty="0" smtClean="0"/>
              <a:t>Used </a:t>
            </a:r>
            <a:r>
              <a:rPr lang="en-US" dirty="0"/>
              <a:t>to manage moderate to severe pain, both chronic and acute. </a:t>
            </a:r>
            <a:endParaRPr lang="en-US" dirty="0" smtClean="0"/>
          </a:p>
          <a:p>
            <a:r>
              <a:rPr lang="en-US" dirty="0" smtClean="0"/>
              <a:t>Mainly </a:t>
            </a:r>
            <a:r>
              <a:rPr lang="en-US" dirty="0"/>
              <a:t>metabolized to inactive metabolites via </a:t>
            </a:r>
            <a:r>
              <a:rPr lang="en-US" dirty="0" err="1"/>
              <a:t>glucuronidation</a:t>
            </a:r>
            <a:r>
              <a:rPr lang="en-US" dirty="0"/>
              <a:t>, and it does not inhibit or induce the CYP450 enzyme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Because </a:t>
            </a:r>
            <a:r>
              <a:rPr lang="en-US" i="1" dirty="0" err="1"/>
              <a:t>tapentadol</a:t>
            </a:r>
            <a:r>
              <a:rPr lang="en-US" i="1" dirty="0"/>
              <a:t> </a:t>
            </a:r>
            <a:r>
              <a:rPr lang="en-US" dirty="0"/>
              <a:t>does not produce active metabolites, dosing adjustment is not necessary in mild to moderate renal </a:t>
            </a:r>
            <a:r>
              <a:rPr lang="en-US" dirty="0" smtClean="0"/>
              <a:t>impair-</a:t>
            </a:r>
            <a:r>
              <a:rPr lang="en-US" dirty="0" err="1" smtClean="0"/>
              <a:t>ment</a:t>
            </a:r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/>
              <a:t>be avoided in patients who have received MAOIs within the last 14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It </a:t>
            </a:r>
            <a:r>
              <a:rPr lang="en-US" dirty="0"/>
              <a:t>is available in an immediate-release and extended-release formulation.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88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0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Tramadol</a:t>
            </a:r>
            <a:endParaRPr lang="en-US" sz="5400" i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3" y="1162594"/>
            <a:ext cx="11414760" cy="5486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Centrally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acting analgesic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binds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the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opioid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receptor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Undergoes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extensive metabolism via CYP450 2D6, leading to an active metabolite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much higher affinity for the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receptor than the parent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compound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Weakly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inhibits reuptake 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NE &amp; 5-HT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Used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manage moderate to moderately severe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pain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Respiratory depressant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activity is less than that of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morphine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Partially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reverse the analgesia produced by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tramadol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or its active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metabolite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Anaphylactoid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reactions have been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reported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Overdose or drug–drug interactions with medications, such as SSRIs, MAOIs, and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TCAs lead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toxicity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/CNS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excitation and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seizures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As with other agents that bind the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opioid receptor,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tramadol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has been associated with misuse and abuse.</a:t>
            </a:r>
          </a:p>
        </p:txBody>
      </p:sp>
    </p:spTree>
    <p:extLst>
      <p:ext uri="{BB962C8B-B14F-4D97-AF65-F5344CB8AC3E}">
        <p14:creationId xmlns:p14="http://schemas.microsoft.com/office/powerpoint/2010/main" val="279872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Antagonists</a:t>
            </a:r>
            <a:endParaRPr lang="en-US" sz="4800" i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produces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no profound effects in normal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individuals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patients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dependent on opioids, antagonists rapidly reverse the effect of agonists, such as 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or any full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agonist, and precipitate the symptoms of opioid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withdrawal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31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-166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Naloxone</a:t>
            </a:r>
            <a:endParaRPr lang="en-US" sz="54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1" y="1159419"/>
            <a:ext cx="11795761" cy="55026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Used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reverse the coma and respiratory depression of opioid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overdose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Rapidly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displaces all receptor-bound opioid molecules and, therefore, is able to reverse the effect of a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overdose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Within 30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sec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IV injection of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naloxone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the respiratory depression and coma characteristic of high doses of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morphine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are reversed, causing the patient to be revived and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alert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1/2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30 to 81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minutes/a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patient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lapse back into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respiratory depression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Competitive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antag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at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κ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Rs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10X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higher affinity for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than for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κ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receptors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This may explain why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naloxone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readily reverses respiratory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depression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with only minimal reversal of the analgesia that results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from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agonist stimulation of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κ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receptors in the spinal cord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Little to no clinical effect seen with oral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naloxone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but, IV, opioid antagonism occurs, and the patient experiences withdrawal. This is why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naloxone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has been combined with oral opioids to deter IV drug abuse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87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Naltrexone</a:t>
            </a:r>
            <a:endParaRPr lang="en-US" sz="5400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Similar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those of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naloxone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onger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duration of action than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naloxone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/a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single oral dose of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Naltrexone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combination with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clonidine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(and, sometimes, with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buprenorphine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is used for rapid opioid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detoxification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Although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it may also be beneficial in treating chronic alcoholism by an unknown mechanism, benzodiazepines and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clonidine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are preferred. </a:t>
            </a:r>
            <a:endParaRPr lang="en-US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Hhepatotoxicity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38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752" y="365125"/>
            <a:ext cx="12431504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Opioids</a:t>
            </a:r>
            <a:endParaRPr lang="en-US" sz="5400" i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1325564"/>
            <a:ext cx="11403874" cy="5297306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All opioids act by binding to specific opioid receptors in the CNS to produce effects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mimic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action of </a:t>
            </a:r>
            <a:r>
              <a:rPr lang="en-US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endogenous 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peptide neurotransmitters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(e.g., </a:t>
            </a:r>
            <a:r>
              <a:rPr lang="en-US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Endorphins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Enkephalins</a:t>
            </a:r>
            <a:r>
              <a:rPr lang="en-US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lang="en-US" i="1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Dynorphins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The primary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use is to relieve intense pain, whether that pain results from surgery, injury, or chronic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disease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Unfortunately, widespread availability of opioids has led to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abuse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of those agents with euphoric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properties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Antagonists that reverse the actions of opioids are also clinically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important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for use in cases of overdose</a:t>
            </a:r>
          </a:p>
        </p:txBody>
      </p:sp>
    </p:spTree>
    <p:extLst>
      <p:ext uri="{BB962C8B-B14F-4D97-AF65-F5344CB8AC3E}">
        <p14:creationId xmlns:p14="http://schemas.microsoft.com/office/powerpoint/2010/main" val="13571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095"/>
            <a:ext cx="7770717" cy="496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9974" y="179882"/>
            <a:ext cx="4383980" cy="653442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Many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receptor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families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designated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as </a:t>
            </a:r>
            <a:r>
              <a:rPr 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(mu), </a:t>
            </a:r>
            <a:r>
              <a:rPr 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κ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(kappa), and </a:t>
            </a:r>
            <a:r>
              <a:rPr 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(delta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Each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receptor family exhibits a different specificity for the drug(s) it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binds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analgesic properties of the opioids are primarily mediated by the </a:t>
            </a:r>
            <a:r>
              <a:rPr 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receptors that modulate responses to </a:t>
            </a:r>
            <a:r>
              <a:rPr lang="en-US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thermal, mechanical, and chemical </a:t>
            </a:r>
            <a:r>
              <a:rPr lang="en-US" u="sng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nociception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κ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receptors in the dorsal horn also contribute to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analgesia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by modulating the response to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chemical and thermal nociception.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2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0"/>
            <a:ext cx="6054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7" y="54000"/>
            <a:ext cx="4569936" cy="6804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nkephalins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interact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selectively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with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receptors in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periphery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All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three opioid receptors are members of the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G </a:t>
            </a:r>
            <a:r>
              <a:rPr lang="en-US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ptn</a:t>
            </a:r>
            <a:r>
              <a:rPr lang="en-US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–coupled 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family and inhibit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adenylyl </a:t>
            </a:r>
            <a:r>
              <a:rPr lang="en-US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cyclase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They are also associated with 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ion channels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increasing postsynaptic K+ efflux (hyperpolarization) or reducing presynaptic Ca2+ influx, thus impeding neuronal firing and transmitter release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40" y="54000"/>
            <a:ext cx="2408239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7" y="12999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Opioid Agonists / Morphine</a:t>
            </a:r>
            <a:endParaRPr lang="en-US" sz="5400" b="1" i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7" y="1685109"/>
            <a:ext cx="11310257" cy="45399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major analgesic drug contained in crude opium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 strong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 agonist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Currently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available opioids have various differences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receptor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affinity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pharmacokinetic profiles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routes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administration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adverse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effect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profiles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56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2674</Words>
  <Application>Microsoft Macintosh PowerPoint</Application>
  <PresentationFormat>Widescreen</PresentationFormat>
  <Paragraphs>228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Apple Chancery</vt:lpstr>
      <vt:lpstr>Calibri</vt:lpstr>
      <vt:lpstr>Calibri Light</vt:lpstr>
      <vt:lpstr>Times New Roman</vt:lpstr>
      <vt:lpstr>Wingdings</vt:lpstr>
      <vt:lpstr>Arial</vt:lpstr>
      <vt:lpstr>Office Theme</vt:lpstr>
      <vt:lpstr>Opiods</vt:lpstr>
      <vt:lpstr>Opioids</vt:lpstr>
      <vt:lpstr>PowerPoint Presentation</vt:lpstr>
      <vt:lpstr>PowerPoint Presentation</vt:lpstr>
      <vt:lpstr>Opioids</vt:lpstr>
      <vt:lpstr>PowerPoint Presentation</vt:lpstr>
      <vt:lpstr>PowerPoint Presentation</vt:lpstr>
      <vt:lpstr>PowerPoint Presentation</vt:lpstr>
      <vt:lpstr>Opioid Agonists / Morphine</vt:lpstr>
      <vt:lpstr>Morphine</vt:lpstr>
      <vt:lpstr>Actions</vt:lpstr>
      <vt:lpstr>PowerPoint Presentation</vt:lpstr>
      <vt:lpstr>PowerPoint Presentation</vt:lpstr>
      <vt:lpstr>PowerPoint Presentation</vt:lpstr>
      <vt:lpstr>PowerPoint Presentation</vt:lpstr>
      <vt:lpstr> Pharmacokinetics: </vt:lpstr>
      <vt:lpstr>PowerPoint Presentation</vt:lpstr>
      <vt:lpstr>Codeine</vt:lpstr>
      <vt:lpstr>Oxycodone and oxymorphone </vt:lpstr>
      <vt:lpstr>Hydromorphone and hydrocodone</vt:lpstr>
      <vt:lpstr>Fentanyl</vt:lpstr>
      <vt:lpstr>Sufentanil, Alfentanil, &amp; Remifentanil </vt:lpstr>
      <vt:lpstr>Methadone</vt:lpstr>
      <vt:lpstr>PowerPoint Presentation</vt:lpstr>
      <vt:lpstr>Meperidine</vt:lpstr>
      <vt:lpstr>Partial Agonists &amp; Mixed Agonist-Antagonists</vt:lpstr>
      <vt:lpstr>Buprenorphine</vt:lpstr>
      <vt:lpstr>Pentazocine</vt:lpstr>
      <vt:lpstr>Nalbuphine &amp; Butorphanol</vt:lpstr>
      <vt:lpstr>Tapentadol</vt:lpstr>
      <vt:lpstr>Tramadol</vt:lpstr>
      <vt:lpstr>Antagonists</vt:lpstr>
      <vt:lpstr>Naloxone</vt:lpstr>
      <vt:lpstr>Naltrexone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Opiods</dc:title>
  <dc:creator>Inam Arif</dc:creator>
  <cp:lastModifiedBy>Inam Arif</cp:lastModifiedBy>
  <cp:revision>34</cp:revision>
  <cp:lastPrinted>2018-11-06T02:58:10Z</cp:lastPrinted>
  <dcterms:created xsi:type="dcterms:W3CDTF">2018-11-04T18:21:30Z</dcterms:created>
  <dcterms:modified xsi:type="dcterms:W3CDTF">2018-11-06T03:03:38Z</dcterms:modified>
</cp:coreProperties>
</file>