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7" r:id="rId3"/>
    <p:sldId id="282" r:id="rId4"/>
    <p:sldId id="283" r:id="rId5"/>
    <p:sldId id="284" r:id="rId6"/>
    <p:sldId id="258" r:id="rId7"/>
    <p:sldId id="281" r:id="rId8"/>
    <p:sldId id="260" r:id="rId9"/>
    <p:sldId id="261" r:id="rId10"/>
    <p:sldId id="263" r:id="rId11"/>
    <p:sldId id="279" r:id="rId12"/>
    <p:sldId id="280" r:id="rId13"/>
    <p:sldId id="286" r:id="rId14"/>
    <p:sldId id="264" r:id="rId15"/>
    <p:sldId id="265" r:id="rId16"/>
    <p:sldId id="266" r:id="rId17"/>
    <p:sldId id="267" r:id="rId18"/>
    <p:sldId id="268" r:id="rId19"/>
    <p:sldId id="269" r:id="rId20"/>
    <p:sldId id="278" r:id="rId21"/>
    <p:sldId id="270" r:id="rId22"/>
    <p:sldId id="272" r:id="rId23"/>
    <p:sldId id="273" r:id="rId24"/>
    <p:sldId id="275" r:id="rId25"/>
    <p:sldId id="276"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88"/>
    <p:restoredTop sz="94671"/>
  </p:normalViewPr>
  <p:slideViewPr>
    <p:cSldViewPr snapToGrid="0" snapToObjects="1">
      <p:cViewPr varScale="1">
        <p:scale>
          <a:sx n="54" d="100"/>
          <a:sy n="54" d="100"/>
        </p:scale>
        <p:origin x="240" y="9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5A129-1944-C84E-8775-7FC24B499605}" type="datetimeFigureOut">
              <a:rPr lang="en-US" smtClean="0"/>
              <a:t>12/25/18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CA27BD-691C-5345-8474-C3AF192F9EED}" type="slidenum">
              <a:rPr lang="en-US" smtClean="0"/>
              <a:t>‹#›</a:t>
            </a:fld>
            <a:endParaRPr lang="en-US"/>
          </a:p>
        </p:txBody>
      </p:sp>
    </p:spTree>
    <p:extLst>
      <p:ext uri="{BB962C8B-B14F-4D97-AF65-F5344CB8AC3E}">
        <p14:creationId xmlns:p14="http://schemas.microsoft.com/office/powerpoint/2010/main" val="38228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2BE12A5-F7F5-1C42-A33D-CC88A9CBE83F}" type="datetimeFigureOut">
              <a:rPr lang="en-US" smtClean="0"/>
              <a:t>12/25/18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6D17E-A57D-F749-9400-46B45736F75D}" type="slidenum">
              <a:rPr lang="en-US" smtClean="0"/>
              <a:t>‹#›</a:t>
            </a:fld>
            <a:endParaRPr lang="en-US"/>
          </a:p>
        </p:txBody>
      </p:sp>
    </p:spTree>
    <p:extLst>
      <p:ext uri="{BB962C8B-B14F-4D97-AF65-F5344CB8AC3E}">
        <p14:creationId xmlns:p14="http://schemas.microsoft.com/office/powerpoint/2010/main" val="1411559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BE12A5-F7F5-1C42-A33D-CC88A9CBE83F}" type="datetimeFigureOut">
              <a:rPr lang="en-US" smtClean="0"/>
              <a:t>12/25/18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6D17E-A57D-F749-9400-46B45736F75D}" type="slidenum">
              <a:rPr lang="en-US" smtClean="0"/>
              <a:t>‹#›</a:t>
            </a:fld>
            <a:endParaRPr lang="en-US"/>
          </a:p>
        </p:txBody>
      </p:sp>
    </p:spTree>
    <p:extLst>
      <p:ext uri="{BB962C8B-B14F-4D97-AF65-F5344CB8AC3E}">
        <p14:creationId xmlns:p14="http://schemas.microsoft.com/office/powerpoint/2010/main" val="968240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BE12A5-F7F5-1C42-A33D-CC88A9CBE83F}" type="datetimeFigureOut">
              <a:rPr lang="en-US" smtClean="0"/>
              <a:t>12/25/18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6D17E-A57D-F749-9400-46B45736F75D}" type="slidenum">
              <a:rPr lang="en-US" smtClean="0"/>
              <a:t>‹#›</a:t>
            </a:fld>
            <a:endParaRPr lang="en-US"/>
          </a:p>
        </p:txBody>
      </p:sp>
    </p:spTree>
    <p:extLst>
      <p:ext uri="{BB962C8B-B14F-4D97-AF65-F5344CB8AC3E}">
        <p14:creationId xmlns:p14="http://schemas.microsoft.com/office/powerpoint/2010/main" val="1731985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BE12A5-F7F5-1C42-A33D-CC88A9CBE83F}" type="datetimeFigureOut">
              <a:rPr lang="en-US" smtClean="0"/>
              <a:t>12/25/18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6D17E-A57D-F749-9400-46B45736F75D}" type="slidenum">
              <a:rPr lang="en-US" smtClean="0"/>
              <a:t>‹#›</a:t>
            </a:fld>
            <a:endParaRPr lang="en-US"/>
          </a:p>
        </p:txBody>
      </p:sp>
    </p:spTree>
    <p:extLst>
      <p:ext uri="{BB962C8B-B14F-4D97-AF65-F5344CB8AC3E}">
        <p14:creationId xmlns:p14="http://schemas.microsoft.com/office/powerpoint/2010/main" val="836399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BE12A5-F7F5-1C42-A33D-CC88A9CBE83F}" type="datetimeFigureOut">
              <a:rPr lang="en-US" smtClean="0"/>
              <a:t>12/25/18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6D17E-A57D-F749-9400-46B45736F75D}" type="slidenum">
              <a:rPr lang="en-US" smtClean="0"/>
              <a:t>‹#›</a:t>
            </a:fld>
            <a:endParaRPr lang="en-US"/>
          </a:p>
        </p:txBody>
      </p:sp>
    </p:spTree>
    <p:extLst>
      <p:ext uri="{BB962C8B-B14F-4D97-AF65-F5344CB8AC3E}">
        <p14:creationId xmlns:p14="http://schemas.microsoft.com/office/powerpoint/2010/main" val="2082750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BE12A5-F7F5-1C42-A33D-CC88A9CBE83F}" type="datetimeFigureOut">
              <a:rPr lang="en-US" smtClean="0"/>
              <a:t>12/25/18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E6D17E-A57D-F749-9400-46B45736F75D}" type="slidenum">
              <a:rPr lang="en-US" smtClean="0"/>
              <a:t>‹#›</a:t>
            </a:fld>
            <a:endParaRPr lang="en-US"/>
          </a:p>
        </p:txBody>
      </p:sp>
    </p:spTree>
    <p:extLst>
      <p:ext uri="{BB962C8B-B14F-4D97-AF65-F5344CB8AC3E}">
        <p14:creationId xmlns:p14="http://schemas.microsoft.com/office/powerpoint/2010/main" val="801888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BE12A5-F7F5-1C42-A33D-CC88A9CBE83F}" type="datetimeFigureOut">
              <a:rPr lang="en-US" smtClean="0"/>
              <a:t>12/25/18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E6D17E-A57D-F749-9400-46B45736F75D}" type="slidenum">
              <a:rPr lang="en-US" smtClean="0"/>
              <a:t>‹#›</a:t>
            </a:fld>
            <a:endParaRPr lang="en-US"/>
          </a:p>
        </p:txBody>
      </p:sp>
    </p:spTree>
    <p:extLst>
      <p:ext uri="{BB962C8B-B14F-4D97-AF65-F5344CB8AC3E}">
        <p14:creationId xmlns:p14="http://schemas.microsoft.com/office/powerpoint/2010/main" val="1872302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BE12A5-F7F5-1C42-A33D-CC88A9CBE83F}" type="datetimeFigureOut">
              <a:rPr lang="en-US" smtClean="0"/>
              <a:t>12/25/18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E6D17E-A57D-F749-9400-46B45736F75D}" type="slidenum">
              <a:rPr lang="en-US" smtClean="0"/>
              <a:t>‹#›</a:t>
            </a:fld>
            <a:endParaRPr lang="en-US"/>
          </a:p>
        </p:txBody>
      </p:sp>
    </p:spTree>
    <p:extLst>
      <p:ext uri="{BB962C8B-B14F-4D97-AF65-F5344CB8AC3E}">
        <p14:creationId xmlns:p14="http://schemas.microsoft.com/office/powerpoint/2010/main" val="710456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BE12A5-F7F5-1C42-A33D-CC88A9CBE83F}" type="datetimeFigureOut">
              <a:rPr lang="en-US" smtClean="0"/>
              <a:t>12/25/18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E6D17E-A57D-F749-9400-46B45736F75D}" type="slidenum">
              <a:rPr lang="en-US" smtClean="0"/>
              <a:t>‹#›</a:t>
            </a:fld>
            <a:endParaRPr lang="en-US"/>
          </a:p>
        </p:txBody>
      </p:sp>
    </p:spTree>
    <p:extLst>
      <p:ext uri="{BB962C8B-B14F-4D97-AF65-F5344CB8AC3E}">
        <p14:creationId xmlns:p14="http://schemas.microsoft.com/office/powerpoint/2010/main" val="633318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BE12A5-F7F5-1C42-A33D-CC88A9CBE83F}" type="datetimeFigureOut">
              <a:rPr lang="en-US" smtClean="0"/>
              <a:t>12/25/18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E6D17E-A57D-F749-9400-46B45736F75D}" type="slidenum">
              <a:rPr lang="en-US" smtClean="0"/>
              <a:t>‹#›</a:t>
            </a:fld>
            <a:endParaRPr lang="en-US"/>
          </a:p>
        </p:txBody>
      </p:sp>
    </p:spTree>
    <p:extLst>
      <p:ext uri="{BB962C8B-B14F-4D97-AF65-F5344CB8AC3E}">
        <p14:creationId xmlns:p14="http://schemas.microsoft.com/office/powerpoint/2010/main" val="1249696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BE12A5-F7F5-1C42-A33D-CC88A9CBE83F}" type="datetimeFigureOut">
              <a:rPr lang="en-US" smtClean="0"/>
              <a:t>12/25/18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E6D17E-A57D-F749-9400-46B45736F75D}" type="slidenum">
              <a:rPr lang="en-US" smtClean="0"/>
              <a:t>‹#›</a:t>
            </a:fld>
            <a:endParaRPr lang="en-US"/>
          </a:p>
        </p:txBody>
      </p:sp>
    </p:spTree>
    <p:extLst>
      <p:ext uri="{BB962C8B-B14F-4D97-AF65-F5344CB8AC3E}">
        <p14:creationId xmlns:p14="http://schemas.microsoft.com/office/powerpoint/2010/main" val="126283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BE12A5-F7F5-1C42-A33D-CC88A9CBE83F}" type="datetimeFigureOut">
              <a:rPr lang="en-US" smtClean="0"/>
              <a:t>12/25/18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6D17E-A57D-F749-9400-46B45736F75D}" type="slidenum">
              <a:rPr lang="en-US" smtClean="0"/>
              <a:t>‹#›</a:t>
            </a:fld>
            <a:endParaRPr lang="en-US"/>
          </a:p>
        </p:txBody>
      </p:sp>
    </p:spTree>
    <p:extLst>
      <p:ext uri="{BB962C8B-B14F-4D97-AF65-F5344CB8AC3E}">
        <p14:creationId xmlns:p14="http://schemas.microsoft.com/office/powerpoint/2010/main" val="1340041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mailto:isamalhaj@yahoo.com" TargetMode="Externa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78769"/>
            <a:ext cx="6409038" cy="2387600"/>
          </a:xfrm>
        </p:spPr>
        <p:txBody>
          <a:bodyPr>
            <a:normAutofit/>
          </a:bodyPr>
          <a:lstStyle/>
          <a:p>
            <a:r>
              <a:rPr lang="en-US" sz="6600" b="1" i="1" dirty="0">
                <a:solidFill>
                  <a:srgbClr val="C00000"/>
                </a:solidFill>
                <a:latin typeface="Apple Chancery" charset="0"/>
                <a:ea typeface="Apple Chancery" charset="0"/>
                <a:cs typeface="Apple Chancery" charset="0"/>
              </a:rPr>
              <a:t>CNS Stimulants</a:t>
            </a:r>
          </a:p>
        </p:txBody>
      </p:sp>
      <p:sp>
        <p:nvSpPr>
          <p:cNvPr id="3" name="Subtitle 2"/>
          <p:cNvSpPr>
            <a:spLocks noGrp="1"/>
          </p:cNvSpPr>
          <p:nvPr>
            <p:ph type="subTitle" idx="1"/>
          </p:nvPr>
        </p:nvSpPr>
        <p:spPr>
          <a:xfrm>
            <a:off x="1524000" y="3509963"/>
            <a:ext cx="9144000" cy="1376791"/>
          </a:xfrm>
        </p:spPr>
        <p:txBody>
          <a:bodyPr>
            <a:normAutofit/>
          </a:bodyPr>
          <a:lstStyle/>
          <a:p>
            <a:r>
              <a:rPr lang="en-US" altLang="x-none" sz="2000" dirty="0" err="1">
                <a:latin typeface="Georgia" charset="0"/>
                <a:ea typeface="Georgia" charset="0"/>
                <a:cs typeface="Georgia" charset="0"/>
              </a:rPr>
              <a:t>Asst</a:t>
            </a:r>
            <a:r>
              <a:rPr lang="en-US" altLang="x-none" sz="2000" dirty="0">
                <a:latin typeface="Georgia" charset="0"/>
                <a:ea typeface="Georgia" charset="0"/>
                <a:cs typeface="Georgia" charset="0"/>
              </a:rPr>
              <a:t> Prof </a:t>
            </a:r>
            <a:r>
              <a:rPr lang="en-US" altLang="x-none" sz="2000" dirty="0" err="1">
                <a:latin typeface="Georgia" charset="0"/>
                <a:ea typeface="Georgia" charset="0"/>
                <a:cs typeface="Georgia" charset="0"/>
              </a:rPr>
              <a:t>Dr</a:t>
            </a:r>
            <a:r>
              <a:rPr lang="en-US" altLang="x-none" sz="2000" dirty="0">
                <a:latin typeface="Georgia" charset="0"/>
                <a:ea typeface="Georgia" charset="0"/>
                <a:cs typeface="Georgia" charset="0"/>
              </a:rPr>
              <a:t> Inam S. Arif</a:t>
            </a:r>
          </a:p>
          <a:p>
            <a:r>
              <a:rPr lang="en-US" altLang="x-none" sz="2000" dirty="0">
                <a:latin typeface="Georgia" charset="0"/>
                <a:ea typeface="Georgia" charset="0"/>
                <a:cs typeface="Georgia" charset="0"/>
                <a:hlinkClick r:id="rId2"/>
              </a:rPr>
              <a:t>isamalhaj@yahoo.com</a:t>
            </a:r>
            <a:endParaRPr lang="en-US" altLang="x-none" sz="2000" dirty="0">
              <a:latin typeface="Georgia" charset="0"/>
              <a:ea typeface="Georgia" charset="0"/>
              <a:cs typeface="Georgia" charset="0"/>
            </a:endParaRPr>
          </a:p>
          <a:p>
            <a:r>
              <a:rPr lang="en-US" altLang="x-none" sz="2000" dirty="0" err="1">
                <a:latin typeface="Georgia" charset="0"/>
                <a:ea typeface="Georgia" charset="0"/>
                <a:cs typeface="Georgia" charset="0"/>
              </a:rPr>
              <a:t>Pharm.dr.isamalhaj@uomustansiriyah.edu.iq</a:t>
            </a:r>
            <a:endParaRPr lang="en-US" altLang="x-none" sz="2000" dirty="0">
              <a:latin typeface="Georgia" charset="0"/>
              <a:ea typeface="Georgia" charset="0"/>
              <a:cs typeface="Georgia" charset="0"/>
            </a:endParaRPr>
          </a:p>
          <a:p>
            <a:endParaRPr lang="en-US" dirty="0"/>
          </a:p>
        </p:txBody>
      </p:sp>
      <p:pic>
        <p:nvPicPr>
          <p:cNvPr id="4" name="Picture 3"/>
          <p:cNvPicPr>
            <a:picLocks noChangeAspect="1"/>
          </p:cNvPicPr>
          <p:nvPr/>
        </p:nvPicPr>
        <p:blipFill>
          <a:blip r:embed="rId3"/>
          <a:stretch>
            <a:fillRect/>
          </a:stretch>
        </p:blipFill>
        <p:spPr>
          <a:xfrm>
            <a:off x="0" y="4886754"/>
            <a:ext cx="4381500" cy="1854200"/>
          </a:xfrm>
          <a:prstGeom prst="rect">
            <a:avLst/>
          </a:prstGeom>
        </p:spPr>
      </p:pic>
      <p:pic>
        <p:nvPicPr>
          <p:cNvPr id="5" name="Picture 4"/>
          <p:cNvPicPr>
            <a:picLocks noChangeAspect="1"/>
          </p:cNvPicPr>
          <p:nvPr/>
        </p:nvPicPr>
        <p:blipFill>
          <a:blip r:embed="rId4"/>
          <a:stretch>
            <a:fillRect/>
          </a:stretch>
        </p:blipFill>
        <p:spPr>
          <a:xfrm>
            <a:off x="8914885" y="137469"/>
            <a:ext cx="3086100" cy="2628900"/>
          </a:xfrm>
          <a:prstGeom prst="rect">
            <a:avLst/>
          </a:prstGeom>
        </p:spPr>
      </p:pic>
    </p:spTree>
    <p:extLst>
      <p:ext uri="{BB962C8B-B14F-4D97-AF65-F5344CB8AC3E}">
        <p14:creationId xmlns:p14="http://schemas.microsoft.com/office/powerpoint/2010/main" val="346824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006" y="0"/>
            <a:ext cx="10515600" cy="1325563"/>
          </a:xfrm>
        </p:spPr>
        <p:txBody>
          <a:bodyPr/>
          <a:lstStyle/>
          <a:p>
            <a:r>
              <a:rPr lang="en-US" dirty="0">
                <a:solidFill>
                  <a:srgbClr val="C00000"/>
                </a:solidFill>
                <a:latin typeface="Apple Chancery" charset="0"/>
                <a:ea typeface="Apple Chancery" charset="0"/>
                <a:cs typeface="Apple Chancery" charset="0"/>
              </a:rPr>
              <a:t>Nicotine/tobacco</a:t>
            </a:r>
          </a:p>
        </p:txBody>
      </p:sp>
      <p:sp>
        <p:nvSpPr>
          <p:cNvPr id="3" name="Content Placeholder 2"/>
          <p:cNvSpPr>
            <a:spLocks noGrp="1"/>
          </p:cNvSpPr>
          <p:nvPr>
            <p:ph idx="1"/>
          </p:nvPr>
        </p:nvSpPr>
        <p:spPr>
          <a:xfrm>
            <a:off x="383059" y="864973"/>
            <a:ext cx="11454714" cy="5894173"/>
          </a:xfrm>
        </p:spPr>
        <p:txBody>
          <a:bodyPr>
            <a:normAutofit fontScale="85000" lnSpcReduction="10000"/>
          </a:bodyPr>
          <a:lstStyle/>
          <a:p>
            <a:pPr marL="0" indent="0">
              <a:buNone/>
            </a:pPr>
            <a:r>
              <a:rPr lang="en-US" b="1" dirty="0">
                <a:solidFill>
                  <a:srgbClr val="C00000"/>
                </a:solidFill>
                <a:latin typeface="Times New Roman" charset="0"/>
                <a:ea typeface="Times New Roman" charset="0"/>
                <a:cs typeface="Times New Roman" charset="0"/>
              </a:rPr>
              <a:t>Uses:</a:t>
            </a:r>
          </a:p>
          <a:p>
            <a:pPr marL="0" indent="0">
              <a:buNone/>
            </a:pPr>
            <a:r>
              <a:rPr lang="en-US" b="1" dirty="0">
                <a:solidFill>
                  <a:srgbClr val="C00000"/>
                </a:solidFill>
                <a:latin typeface="Times New Roman" charset="0"/>
                <a:ea typeface="Times New Roman" charset="0"/>
                <a:cs typeface="Times New Roman" charset="0"/>
              </a:rPr>
              <a:t>Mechanism of action:</a:t>
            </a:r>
          </a:p>
          <a:p>
            <a:pPr marL="0" indent="0">
              <a:buNone/>
            </a:pPr>
            <a:r>
              <a:rPr lang="en-US" b="1" dirty="0">
                <a:solidFill>
                  <a:srgbClr val="C00000"/>
                </a:solidFill>
                <a:latin typeface="Times New Roman" charset="0"/>
                <a:ea typeface="Times New Roman" charset="0"/>
                <a:cs typeface="Times New Roman" charset="0"/>
              </a:rPr>
              <a:t>I- CNS:</a:t>
            </a:r>
            <a:r>
              <a:rPr lang="en-US" b="1"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highly lipid </a:t>
            </a:r>
            <a:r>
              <a:rPr lang="en-US" dirty="0" err="1">
                <a:latin typeface="Times New Roman" charset="0"/>
                <a:ea typeface="Times New Roman" charset="0"/>
                <a:cs typeface="Times New Roman" charset="0"/>
              </a:rPr>
              <a:t>solublity</a:t>
            </a:r>
            <a:r>
              <a:rPr lang="en-US" dirty="0">
                <a:latin typeface="Times New Roman" charset="0"/>
                <a:ea typeface="Times New Roman" charset="0"/>
                <a:cs typeface="Times New Roman" charset="0"/>
              </a:rPr>
              <a:t> &amp; readily crosses the BBB</a:t>
            </a:r>
          </a:p>
          <a:p>
            <a:r>
              <a:rPr lang="en-US" dirty="0">
                <a:latin typeface="Times New Roman" charset="0"/>
                <a:ea typeface="Times New Roman" charset="0"/>
                <a:cs typeface="Times New Roman" charset="0"/>
              </a:rPr>
              <a:t>Cigarette smoking or low doses produces euphoria and arousal, as well as relaxation</a:t>
            </a:r>
          </a:p>
          <a:p>
            <a:r>
              <a:rPr lang="en-US" dirty="0">
                <a:latin typeface="Times New Roman" charset="0"/>
                <a:ea typeface="Times New Roman" charset="0"/>
                <a:cs typeface="Times New Roman" charset="0"/>
              </a:rPr>
              <a:t> It improves attention, learning, problem solving, and reaction time</a:t>
            </a:r>
          </a:p>
          <a:p>
            <a:r>
              <a:rPr lang="en-US" dirty="0">
                <a:latin typeface="Times New Roman" charset="0"/>
                <a:ea typeface="Times New Roman" charset="0"/>
                <a:cs typeface="Times New Roman" charset="0"/>
              </a:rPr>
              <a:t> High doses result in central resp. paralysis &amp; severe hypotension / medullary paralysis </a:t>
            </a:r>
          </a:p>
          <a:p>
            <a:r>
              <a:rPr lang="en-US" i="1" dirty="0">
                <a:latin typeface="Times New Roman" charset="0"/>
                <a:ea typeface="Times New Roman" charset="0"/>
                <a:cs typeface="Times New Roman" charset="0"/>
              </a:rPr>
              <a:t>Nicotine </a:t>
            </a:r>
            <a:r>
              <a:rPr lang="en-US" dirty="0">
                <a:latin typeface="Times New Roman" charset="0"/>
                <a:ea typeface="Times New Roman" charset="0"/>
                <a:cs typeface="Times New Roman" charset="0"/>
              </a:rPr>
              <a:t>is also an appetite suppressant.</a:t>
            </a:r>
          </a:p>
          <a:p>
            <a:pPr marL="0" indent="0">
              <a:buNone/>
            </a:pPr>
            <a:r>
              <a:rPr lang="en-US" b="1" dirty="0">
                <a:solidFill>
                  <a:srgbClr val="C00000"/>
                </a:solidFill>
                <a:latin typeface="Times New Roman" charset="0"/>
                <a:ea typeface="Times New Roman" charset="0"/>
                <a:cs typeface="Times New Roman" charset="0"/>
              </a:rPr>
              <a:t>II- </a:t>
            </a:r>
            <a:r>
              <a:rPr lang="en-US" b="1" dirty="0" err="1">
                <a:solidFill>
                  <a:srgbClr val="C00000"/>
                </a:solidFill>
                <a:latin typeface="Times New Roman" charset="0"/>
                <a:ea typeface="Times New Roman" charset="0"/>
                <a:cs typeface="Times New Roman" charset="0"/>
              </a:rPr>
              <a:t>Peripheraleffects</a:t>
            </a:r>
            <a:r>
              <a:rPr lang="en-US" b="1" dirty="0">
                <a:solidFill>
                  <a:srgbClr val="C00000"/>
                </a:solidFill>
                <a:latin typeface="Times New Roman" charset="0"/>
                <a:ea typeface="Times New Roman" charset="0"/>
                <a:cs typeface="Times New Roman" charset="0"/>
              </a:rPr>
              <a:t>:</a:t>
            </a:r>
            <a:endParaRPr lang="en-US" dirty="0">
              <a:solidFill>
                <a:srgbClr val="C00000"/>
              </a:solidFill>
              <a:latin typeface="Times New Roman" charset="0"/>
              <a:ea typeface="Times New Roman" charset="0"/>
              <a:cs typeface="Times New Roman" charset="0"/>
            </a:endParaRPr>
          </a:p>
          <a:p>
            <a:r>
              <a:rPr lang="en-US" dirty="0">
                <a:latin typeface="Times New Roman" charset="0"/>
                <a:ea typeface="Times New Roman" charset="0"/>
                <a:cs typeface="Times New Roman" charset="0"/>
              </a:rPr>
              <a:t>Stimulation of </a:t>
            </a:r>
            <a:r>
              <a:rPr lang="en-US" dirty="0" err="1">
                <a:latin typeface="Times New Roman" charset="0"/>
                <a:ea typeface="Times New Roman" charset="0"/>
                <a:cs typeface="Times New Roman" charset="0"/>
              </a:rPr>
              <a:t>symp</a:t>
            </a:r>
            <a:r>
              <a:rPr lang="en-US" dirty="0">
                <a:latin typeface="Times New Roman" charset="0"/>
                <a:ea typeface="Times New Roman" charset="0"/>
                <a:cs typeface="Times New Roman" charset="0"/>
              </a:rPr>
              <a:t>. ganglia &amp; adrenal medulla / BP &amp; HR/ hypertensive patients???</a:t>
            </a:r>
          </a:p>
          <a:p>
            <a:r>
              <a:rPr lang="en-US" dirty="0">
                <a:latin typeface="Times New Roman" charset="0"/>
                <a:ea typeface="Times New Roman" charset="0"/>
                <a:cs typeface="Times New Roman" charset="0"/>
              </a:rPr>
              <a:t> Many patients with peripheral vascular disease / exacerbation of symptoms with smoking</a:t>
            </a:r>
          </a:p>
          <a:p>
            <a:r>
              <a:rPr lang="en-US" i="1" dirty="0">
                <a:latin typeface="Times New Roman" charset="0"/>
                <a:ea typeface="Times New Roman" charset="0"/>
                <a:cs typeface="Times New Roman" charset="0"/>
              </a:rPr>
              <a:t>Nicotine</a:t>
            </a:r>
            <a:r>
              <a:rPr lang="en-US" dirty="0">
                <a:latin typeface="Times New Roman" charset="0"/>
                <a:ea typeface="Times New Roman" charset="0"/>
                <a:cs typeface="Times New Roman" charset="0"/>
              </a:rPr>
              <a:t>- induced vasoconstriction decrease coronary BF / patient with angina ???</a:t>
            </a:r>
          </a:p>
          <a:p>
            <a:r>
              <a:rPr lang="en-US" dirty="0">
                <a:latin typeface="Times New Roman" charset="0"/>
                <a:ea typeface="Times New Roman" charset="0"/>
                <a:cs typeface="Times New Roman" charset="0"/>
              </a:rPr>
              <a:t> Stimulation of parasympathetic ganglia also increases motor activity of the bowel</a:t>
            </a:r>
          </a:p>
          <a:p>
            <a:r>
              <a:rPr lang="en-US" dirty="0">
                <a:latin typeface="Times New Roman" charset="0"/>
                <a:ea typeface="Times New Roman" charset="0"/>
                <a:cs typeface="Times New Roman" charset="0"/>
              </a:rPr>
              <a:t> At higher doses, BP falls &amp; both GIT &amp; bladder musculature???</a:t>
            </a:r>
          </a:p>
        </p:txBody>
      </p:sp>
    </p:spTree>
    <p:extLst>
      <p:ext uri="{BB962C8B-B14F-4D97-AF65-F5344CB8AC3E}">
        <p14:creationId xmlns:p14="http://schemas.microsoft.com/office/powerpoint/2010/main" val="881537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838" y="197708"/>
            <a:ext cx="10735962" cy="5979255"/>
          </a:xfrm>
        </p:spPr>
        <p:txBody>
          <a:bodyPr>
            <a:normAutofit fontScale="92500" lnSpcReduction="10000"/>
          </a:bodyPr>
          <a:lstStyle/>
          <a:p>
            <a:pPr marL="0" indent="0">
              <a:buNone/>
            </a:pPr>
            <a:r>
              <a:rPr lang="en-US" b="1" dirty="0"/>
              <a:t> </a:t>
            </a:r>
            <a:r>
              <a:rPr lang="en-US" b="1" dirty="0">
                <a:solidFill>
                  <a:srgbClr val="C00000"/>
                </a:solidFill>
                <a:latin typeface="Times New Roman" panose="02020603050405020304" pitchFamily="18" charset="0"/>
                <a:cs typeface="Times New Roman" panose="02020603050405020304" pitchFamily="18" charset="0"/>
              </a:rPr>
              <a:t>Pharmacokinetics: </a:t>
            </a:r>
            <a:endParaRPr lang="en-US" dirty="0">
              <a:latin typeface="Times New Roman" panose="02020603050405020304" pitchFamily="18" charset="0"/>
              <a:cs typeface="Times New Roman" panose="02020603050405020304" pitchFamily="18" charset="0"/>
            </a:endParaRPr>
          </a:p>
          <a:p>
            <a:pPr>
              <a:buClr>
                <a:srgbClr val="C00000"/>
              </a:buClr>
              <a:buFont typeface="Wingdings" charset="2"/>
              <a:buChar char="Ø"/>
            </a:pPr>
            <a:r>
              <a:rPr lang="en-US" dirty="0">
                <a:latin typeface="Times New Roman" panose="02020603050405020304" pitchFamily="18" charset="0"/>
                <a:cs typeface="Times New Roman" panose="02020603050405020304" pitchFamily="18" charset="0"/>
              </a:rPr>
              <a:t>Highly lipid soluble, absorption readily occurs via the oral mucosa, lungs, GI mucosa, and skin,  the placental membrane and is secreted in the breast milk</a:t>
            </a:r>
          </a:p>
          <a:p>
            <a:pPr>
              <a:buClr>
                <a:srgbClr val="C00000"/>
              </a:buClr>
              <a:buFont typeface="Wingdings" charset="2"/>
              <a:buChar char="Ø"/>
            </a:pPr>
            <a:r>
              <a:rPr lang="en-US" dirty="0">
                <a:latin typeface="Times New Roman" panose="02020603050405020304" pitchFamily="18" charset="0"/>
                <a:cs typeface="Times New Roman" panose="02020603050405020304" pitchFamily="18" charset="0"/>
              </a:rPr>
              <a:t>By inhaling tobacco smoke, smoker takes in 1 to 2 mg of </a:t>
            </a:r>
            <a:r>
              <a:rPr lang="en-US" i="1" dirty="0">
                <a:latin typeface="Times New Roman" panose="02020603050405020304" pitchFamily="18" charset="0"/>
                <a:cs typeface="Times New Roman" panose="02020603050405020304" pitchFamily="18" charset="0"/>
              </a:rPr>
              <a:t>nicotine </a:t>
            </a:r>
            <a:r>
              <a:rPr lang="ar-SA"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cigarette</a:t>
            </a:r>
          </a:p>
          <a:p>
            <a:pPr>
              <a:buClr>
                <a:srgbClr val="C00000"/>
              </a:buClr>
              <a:buFont typeface="Wingdings" charset="2"/>
              <a:buChar char="Ø"/>
            </a:pPr>
            <a:r>
              <a:rPr lang="en-US" dirty="0">
                <a:latin typeface="Times New Roman" panose="02020603050405020304" pitchFamily="18" charset="0"/>
                <a:cs typeface="Times New Roman" panose="02020603050405020304" pitchFamily="18" charset="0"/>
              </a:rPr>
              <a:t> The acute lethal dose is 60 mg</a:t>
            </a:r>
          </a:p>
          <a:p>
            <a:pPr>
              <a:buClr>
                <a:srgbClr val="C00000"/>
              </a:buClr>
              <a:buFont typeface="Wingdings" charset="2"/>
              <a:buChar char="Ø"/>
            </a:pPr>
            <a:r>
              <a:rPr lang="en-US" dirty="0">
                <a:latin typeface="Times New Roman" panose="02020603050405020304" pitchFamily="18" charset="0"/>
                <a:cs typeface="Times New Roman" panose="02020603050405020304" pitchFamily="18" charset="0"/>
              </a:rPr>
              <a:t> More than 90% of the </a:t>
            </a:r>
            <a:r>
              <a:rPr lang="en-US" i="1" dirty="0">
                <a:latin typeface="Times New Roman" panose="02020603050405020304" pitchFamily="18" charset="0"/>
                <a:cs typeface="Times New Roman" panose="02020603050405020304" pitchFamily="18" charset="0"/>
              </a:rPr>
              <a:t>nicotine </a:t>
            </a:r>
            <a:r>
              <a:rPr lang="en-US" dirty="0">
                <a:latin typeface="Times New Roman" panose="02020603050405020304" pitchFamily="18" charset="0"/>
                <a:cs typeface="Times New Roman" panose="02020603050405020304" pitchFamily="18" charset="0"/>
              </a:rPr>
              <a:t>inhaled in smoke is absorbed</a:t>
            </a:r>
          </a:p>
          <a:p>
            <a:pPr>
              <a:buClr>
                <a:srgbClr val="C00000"/>
              </a:buClr>
              <a:buFont typeface="Wingdings" charset="2"/>
              <a:buChar char="Ø"/>
            </a:pPr>
            <a:r>
              <a:rPr lang="en-US" dirty="0">
                <a:latin typeface="Times New Roman" panose="02020603050405020304" pitchFamily="18" charset="0"/>
                <a:cs typeface="Times New Roman" panose="02020603050405020304" pitchFamily="18" charset="0"/>
              </a:rPr>
              <a:t> Clearance of </a:t>
            </a:r>
            <a:r>
              <a:rPr lang="en-US" i="1" dirty="0">
                <a:latin typeface="Times New Roman" panose="02020603050405020304" pitchFamily="18" charset="0"/>
                <a:cs typeface="Times New Roman" panose="02020603050405020304" pitchFamily="18" charset="0"/>
              </a:rPr>
              <a:t>nicotine </a:t>
            </a:r>
            <a:r>
              <a:rPr lang="en-US" dirty="0">
                <a:latin typeface="Times New Roman" panose="02020603050405020304" pitchFamily="18" charset="0"/>
                <a:cs typeface="Times New Roman" panose="02020603050405020304" pitchFamily="18" charset="0"/>
              </a:rPr>
              <a:t>involves metabolism in the lung and the liver and urinary excretion</a:t>
            </a:r>
            <a:endParaRPr lang="ar-SA" dirty="0">
              <a:latin typeface="Times New Roman" panose="02020603050405020304" pitchFamily="18" charset="0"/>
              <a:cs typeface="Times New Roman" panose="02020603050405020304" pitchFamily="18" charset="0"/>
            </a:endParaRPr>
          </a:p>
          <a:p>
            <a:pPr>
              <a:buClr>
                <a:srgbClr val="C00000"/>
              </a:buClr>
              <a:buFont typeface="Wingdings" charset="2"/>
              <a:buChar char="Ø"/>
            </a:pPr>
            <a:r>
              <a:rPr lang="en-US" dirty="0">
                <a:latin typeface="Times New Roman" panose="02020603050405020304" pitchFamily="18" charset="0"/>
                <a:cs typeface="Times New Roman" panose="02020603050405020304" pitchFamily="18" charset="0"/>
              </a:rPr>
              <a:t> Tolerance to the toxic effects of </a:t>
            </a:r>
            <a:r>
              <a:rPr lang="en-US" i="1" dirty="0">
                <a:latin typeface="Times New Roman" panose="02020603050405020304" pitchFamily="18" charset="0"/>
                <a:cs typeface="Times New Roman" panose="02020603050405020304" pitchFamily="18" charset="0"/>
              </a:rPr>
              <a:t>nicotine </a:t>
            </a:r>
            <a:r>
              <a:rPr lang="en-US" dirty="0">
                <a:latin typeface="Times New Roman" panose="02020603050405020304" pitchFamily="18" charset="0"/>
                <a:cs typeface="Times New Roman" panose="02020603050405020304" pitchFamily="18" charset="0"/>
              </a:rPr>
              <a:t>develops rapidly, often within days.</a:t>
            </a:r>
          </a:p>
          <a:p>
            <a:endParaRPr lang="en-US" b="1"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 </a:t>
            </a:r>
            <a:r>
              <a:rPr lang="en-US" b="1" dirty="0">
                <a:solidFill>
                  <a:srgbClr val="C00000"/>
                </a:solidFill>
                <a:latin typeface="Times New Roman" panose="02020603050405020304" pitchFamily="18" charset="0"/>
                <a:cs typeface="Times New Roman" panose="02020603050405020304" pitchFamily="18" charset="0"/>
              </a:rPr>
              <a:t>Adverse effects: </a:t>
            </a:r>
          </a:p>
          <a:p>
            <a:pPr>
              <a:buClr>
                <a:srgbClr val="C00000"/>
              </a:buClr>
              <a:buFont typeface="Wingdings" charset="2"/>
              <a:buChar char="Ø"/>
            </a:pPr>
            <a:r>
              <a:rPr lang="en-US" dirty="0">
                <a:latin typeface="Times New Roman" panose="02020603050405020304" pitchFamily="18" charset="0"/>
                <a:cs typeface="Times New Roman" panose="02020603050405020304" pitchFamily="18" charset="0"/>
              </a:rPr>
              <a:t>The CNS effects </a:t>
            </a:r>
            <a:r>
              <a:rPr lang="ar-SA"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irritability and tremors</a:t>
            </a:r>
          </a:p>
          <a:p>
            <a:pPr>
              <a:buClr>
                <a:srgbClr val="C00000"/>
              </a:buClr>
              <a:buFont typeface="Wingdings" charset="2"/>
              <a:buChar char="Ø"/>
            </a:pPr>
            <a:r>
              <a:rPr lang="en-US" dirty="0">
                <a:latin typeface="Times New Roman" panose="02020603050405020304" pitchFamily="18" charset="0"/>
                <a:cs typeface="Times New Roman" panose="02020603050405020304" pitchFamily="18" charset="0"/>
              </a:rPr>
              <a:t>Intestinal cramps, diarrhea, and increased HR &amp; BP</a:t>
            </a:r>
          </a:p>
          <a:p>
            <a:pPr>
              <a:buClr>
                <a:srgbClr val="C00000"/>
              </a:buClr>
              <a:buFont typeface="Wingdings" charset="2"/>
              <a:buChar char="Ø"/>
            </a:pPr>
            <a:r>
              <a:rPr lang="en-US" dirty="0">
                <a:latin typeface="Times New Roman" panose="02020603050405020304" pitchFamily="18" charset="0"/>
                <a:cs typeface="Times New Roman" panose="02020603050405020304" pitchFamily="18" charset="0"/>
              </a:rPr>
              <a:t>Cigarette smoking increases the rate of metabolism for a number of drugs.</a:t>
            </a:r>
          </a:p>
        </p:txBody>
      </p:sp>
    </p:spTree>
    <p:extLst>
      <p:ext uri="{BB962C8B-B14F-4D97-AF65-F5344CB8AC3E}">
        <p14:creationId xmlns:p14="http://schemas.microsoft.com/office/powerpoint/2010/main" val="1081467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633" y="642552"/>
            <a:ext cx="10723605" cy="5855687"/>
          </a:xfrm>
        </p:spPr>
        <p:txBody>
          <a:bodyPr>
            <a:normAutofit/>
          </a:bodyPr>
          <a:lstStyle/>
          <a:p>
            <a:pPr marL="0" indent="0">
              <a:buNone/>
            </a:pPr>
            <a:r>
              <a:rPr lang="en-US" b="1" dirty="0">
                <a:solidFill>
                  <a:srgbClr val="C00000"/>
                </a:solidFill>
                <a:latin typeface="Times New Roman" charset="0"/>
                <a:ea typeface="Times New Roman" charset="0"/>
                <a:cs typeface="Times New Roman" charset="0"/>
              </a:rPr>
              <a:t>Withdrawal syndrome:</a:t>
            </a:r>
            <a:r>
              <a:rPr lang="en-US" b="1" dirty="0">
                <a:latin typeface="Times New Roman" charset="0"/>
                <a:ea typeface="Times New Roman" charset="0"/>
                <a:cs typeface="Times New Roman" charset="0"/>
              </a:rPr>
              <a:t> </a:t>
            </a:r>
          </a:p>
          <a:p>
            <a:pPr marL="0" indent="0">
              <a:buNone/>
            </a:pPr>
            <a:endParaRPr lang="en-US" dirty="0">
              <a:latin typeface="Times New Roman" charset="0"/>
              <a:ea typeface="Times New Roman" charset="0"/>
              <a:cs typeface="Times New Roman" charset="0"/>
            </a:endParaRPr>
          </a:p>
          <a:p>
            <a:pPr>
              <a:buClr>
                <a:srgbClr val="C00000"/>
              </a:buClr>
              <a:buFont typeface="Wingdings" pitchFamily="2" charset="2"/>
              <a:buChar char="Ø"/>
            </a:pPr>
            <a:r>
              <a:rPr lang="en-US" i="1" dirty="0">
                <a:latin typeface="Times New Roman" charset="0"/>
                <a:ea typeface="Times New Roman" charset="0"/>
                <a:cs typeface="Times New Roman" charset="0"/>
              </a:rPr>
              <a:t>Nicotine </a:t>
            </a:r>
            <a:r>
              <a:rPr lang="en-US" dirty="0">
                <a:latin typeface="Times New Roman" charset="0"/>
                <a:ea typeface="Times New Roman" charset="0"/>
                <a:cs typeface="Times New Roman" charset="0"/>
              </a:rPr>
              <a:t>is an addictive substance, and physical dependence develops rapidly and can be severe </a:t>
            </a:r>
          </a:p>
          <a:p>
            <a:pPr>
              <a:buClr>
                <a:srgbClr val="C00000"/>
              </a:buClr>
              <a:buFont typeface="Wingdings" pitchFamily="2" charset="2"/>
              <a:buChar char="Ø"/>
            </a:pPr>
            <a:r>
              <a:rPr lang="en-US" dirty="0">
                <a:latin typeface="Times New Roman" charset="0"/>
                <a:ea typeface="Times New Roman" charset="0"/>
                <a:cs typeface="Times New Roman" charset="0"/>
              </a:rPr>
              <a:t>Withdrawal symptoms / irritability, anxiety, restlessness, difficulty concentrating, headaches, and insomnia</a:t>
            </a:r>
          </a:p>
          <a:p>
            <a:pPr>
              <a:buClr>
                <a:srgbClr val="C00000"/>
              </a:buClr>
              <a:buFont typeface="Wingdings" pitchFamily="2" charset="2"/>
              <a:buChar char="Ø"/>
            </a:pPr>
            <a:r>
              <a:rPr lang="en-US" dirty="0">
                <a:latin typeface="Times New Roman" charset="0"/>
                <a:ea typeface="Times New Roman" charset="0"/>
                <a:cs typeface="Times New Roman" charset="0"/>
              </a:rPr>
              <a:t> Appetite is affected, and GI upset often occurs</a:t>
            </a:r>
          </a:p>
          <a:p>
            <a:pPr>
              <a:buClr>
                <a:srgbClr val="C00000"/>
              </a:buClr>
              <a:buFont typeface="Wingdings" pitchFamily="2" charset="2"/>
              <a:buChar char="Ø"/>
            </a:pPr>
            <a:r>
              <a:rPr lang="en-US" dirty="0">
                <a:latin typeface="Times New Roman" charset="0"/>
                <a:ea typeface="Times New Roman" charset="0"/>
                <a:cs typeface="Times New Roman" charset="0"/>
              </a:rPr>
              <a:t>The transdermal patch and chewing gum containing </a:t>
            </a:r>
            <a:r>
              <a:rPr lang="en-US" i="1" dirty="0">
                <a:latin typeface="Times New Roman" charset="0"/>
                <a:ea typeface="Times New Roman" charset="0"/>
                <a:cs typeface="Times New Roman" charset="0"/>
              </a:rPr>
              <a:t>nicotine </a:t>
            </a:r>
            <a:r>
              <a:rPr lang="en-US" dirty="0">
                <a:latin typeface="Times New Roman" charset="0"/>
                <a:ea typeface="Times New Roman" charset="0"/>
                <a:cs typeface="Times New Roman" charset="0"/>
              </a:rPr>
              <a:t>have been shown to reduce </a:t>
            </a:r>
            <a:r>
              <a:rPr lang="en-US" i="1" dirty="0">
                <a:latin typeface="Times New Roman" charset="0"/>
                <a:ea typeface="Times New Roman" charset="0"/>
                <a:cs typeface="Times New Roman" charset="0"/>
              </a:rPr>
              <a:t>nicotine </a:t>
            </a:r>
            <a:r>
              <a:rPr lang="en-US" dirty="0">
                <a:latin typeface="Times New Roman" charset="0"/>
                <a:ea typeface="Times New Roman" charset="0"/>
                <a:cs typeface="Times New Roman" charset="0"/>
              </a:rPr>
              <a:t>withdrawal symptoms and to help smokers stop smoking</a:t>
            </a:r>
          </a:p>
        </p:txBody>
      </p:sp>
      <p:pic>
        <p:nvPicPr>
          <p:cNvPr id="2" name="Picture 1">
            <a:extLst>
              <a:ext uri="{FF2B5EF4-FFF2-40B4-BE49-F238E27FC236}">
                <a16:creationId xmlns:a16="http://schemas.microsoft.com/office/drawing/2014/main" id="{3882A600-1988-9D4F-AA88-09D043741C12}"/>
              </a:ext>
            </a:extLst>
          </p:cNvPr>
          <p:cNvPicPr>
            <a:picLocks noChangeAspect="1"/>
          </p:cNvPicPr>
          <p:nvPr/>
        </p:nvPicPr>
        <p:blipFill>
          <a:blip r:embed="rId2"/>
          <a:stretch>
            <a:fillRect/>
          </a:stretch>
        </p:blipFill>
        <p:spPr>
          <a:xfrm>
            <a:off x="10449525" y="1948571"/>
            <a:ext cx="1595388" cy="2196000"/>
          </a:xfrm>
          <a:prstGeom prst="rect">
            <a:avLst/>
          </a:prstGeom>
        </p:spPr>
      </p:pic>
    </p:spTree>
    <p:extLst>
      <p:ext uri="{BB962C8B-B14F-4D97-AF65-F5344CB8AC3E}">
        <p14:creationId xmlns:p14="http://schemas.microsoft.com/office/powerpoint/2010/main" val="1384139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7A452F-938D-A442-B7EA-1A844D37CD28}"/>
              </a:ext>
            </a:extLst>
          </p:cNvPr>
          <p:cNvPicPr>
            <a:picLocks noChangeAspect="1"/>
          </p:cNvPicPr>
          <p:nvPr/>
        </p:nvPicPr>
        <p:blipFill>
          <a:blip r:embed="rId2"/>
          <a:stretch>
            <a:fillRect/>
          </a:stretch>
        </p:blipFill>
        <p:spPr>
          <a:xfrm>
            <a:off x="8306642" y="185352"/>
            <a:ext cx="3885358" cy="6768000"/>
          </a:xfrm>
          <a:prstGeom prst="rect">
            <a:avLst/>
          </a:prstGeom>
        </p:spPr>
      </p:pic>
      <p:sp>
        <p:nvSpPr>
          <p:cNvPr id="3" name="Rectangle 2">
            <a:extLst>
              <a:ext uri="{FF2B5EF4-FFF2-40B4-BE49-F238E27FC236}">
                <a16:creationId xmlns:a16="http://schemas.microsoft.com/office/drawing/2014/main" id="{C0D08CA7-5103-B045-A6C9-D535A2577165}"/>
              </a:ext>
            </a:extLst>
          </p:cNvPr>
          <p:cNvSpPr/>
          <p:nvPr/>
        </p:nvSpPr>
        <p:spPr>
          <a:xfrm>
            <a:off x="469557" y="1729946"/>
            <a:ext cx="7278129" cy="923330"/>
          </a:xfrm>
          <a:prstGeom prst="rect">
            <a:avLst/>
          </a:prstGeom>
        </p:spPr>
        <p:txBody>
          <a:bodyPr wrap="square">
            <a:spAutoFit/>
          </a:bodyPr>
          <a:lstStyle/>
          <a:p>
            <a:pPr marL="285750" indent="-285750">
              <a:buClr>
                <a:srgbClr val="C00000"/>
              </a:buClr>
              <a:buFont typeface="Wingdings" pitchFamily="2" charset="2"/>
              <a:buChar char="Ø"/>
            </a:pPr>
            <a:r>
              <a:rPr lang="en-US" dirty="0">
                <a:latin typeface="Times New Roman" charset="0"/>
                <a:ea typeface="Times New Roman" charset="0"/>
                <a:cs typeface="Times New Roman" charset="0"/>
              </a:rPr>
              <a:t>Other forms of </a:t>
            </a:r>
            <a:r>
              <a:rPr lang="en-US" i="1" dirty="0">
                <a:latin typeface="Times New Roman" charset="0"/>
                <a:ea typeface="Times New Roman" charset="0"/>
                <a:cs typeface="Times New Roman" charset="0"/>
              </a:rPr>
              <a:t>nicotine </a:t>
            </a:r>
            <a:r>
              <a:rPr lang="en-US" dirty="0">
                <a:latin typeface="Times New Roman" charset="0"/>
                <a:ea typeface="Times New Roman" charset="0"/>
                <a:cs typeface="Times New Roman" charset="0"/>
              </a:rPr>
              <a:t>replacement used for smoking cessation include the inhaler, nasal spray, and lozenges</a:t>
            </a:r>
          </a:p>
          <a:p>
            <a:pPr marL="285750" indent="-285750">
              <a:buClr>
                <a:srgbClr val="C00000"/>
              </a:buClr>
              <a:buFont typeface="Wingdings" pitchFamily="2" charset="2"/>
              <a:buChar char="Ø"/>
            </a:pPr>
            <a:r>
              <a:rPr lang="en-US" dirty="0">
                <a:latin typeface="Times New Roman" charset="0"/>
                <a:ea typeface="Times New Roman" charset="0"/>
                <a:cs typeface="Times New Roman" charset="0"/>
              </a:rPr>
              <a:t> </a:t>
            </a:r>
            <a:r>
              <a:rPr lang="en-US" i="1" dirty="0">
                <a:latin typeface="Times New Roman" charset="0"/>
                <a:ea typeface="Times New Roman" charset="0"/>
                <a:cs typeface="Times New Roman" charset="0"/>
              </a:rPr>
              <a:t>Bupropion, </a:t>
            </a:r>
            <a:r>
              <a:rPr lang="en-US" dirty="0">
                <a:latin typeface="Times New Roman" charset="0"/>
                <a:ea typeface="Times New Roman" charset="0"/>
                <a:cs typeface="Times New Roman" charset="0"/>
              </a:rPr>
              <a:t>an antidepressant, can reduce the craving for cigarettes.</a:t>
            </a:r>
          </a:p>
        </p:txBody>
      </p:sp>
    </p:spTree>
    <p:extLst>
      <p:ext uri="{BB962C8B-B14F-4D97-AF65-F5344CB8AC3E}">
        <p14:creationId xmlns:p14="http://schemas.microsoft.com/office/powerpoint/2010/main" val="869186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i="1" dirty="0" err="1">
                <a:solidFill>
                  <a:srgbClr val="C00000"/>
                </a:solidFill>
                <a:latin typeface="Apple Chancery" charset="0"/>
                <a:ea typeface="Apple Chancery" charset="0"/>
                <a:cs typeface="Apple Chancery" charset="0"/>
              </a:rPr>
              <a:t>Varenicline</a:t>
            </a:r>
            <a:endParaRPr lang="en-US" sz="5400" b="1" i="1" dirty="0">
              <a:solidFill>
                <a:srgbClr val="C00000"/>
              </a:solidFill>
              <a:latin typeface="Apple Chancery" charset="0"/>
              <a:ea typeface="Apple Chancery" charset="0"/>
              <a:cs typeface="Apple Chancery" charset="0"/>
            </a:endParaRPr>
          </a:p>
        </p:txBody>
      </p:sp>
      <p:sp>
        <p:nvSpPr>
          <p:cNvPr id="3" name="Content Placeholder 2"/>
          <p:cNvSpPr>
            <a:spLocks noGrp="1"/>
          </p:cNvSpPr>
          <p:nvPr>
            <p:ph idx="1"/>
          </p:nvPr>
        </p:nvSpPr>
        <p:spPr/>
        <p:txBody>
          <a:bodyPr/>
          <a:lstStyle/>
          <a:p>
            <a:r>
              <a:rPr lang="en-US" dirty="0">
                <a:latin typeface="Times New Roman" charset="0"/>
                <a:ea typeface="Times New Roman" charset="0"/>
                <a:cs typeface="Times New Roman" charset="0"/>
              </a:rPr>
              <a:t>A </a:t>
            </a:r>
            <a:r>
              <a:rPr lang="en-US" dirty="0">
                <a:solidFill>
                  <a:srgbClr val="C00000"/>
                </a:solidFill>
                <a:latin typeface="Times New Roman" charset="0"/>
                <a:ea typeface="Times New Roman" charset="0"/>
                <a:cs typeface="Times New Roman" charset="0"/>
              </a:rPr>
              <a:t>partial</a:t>
            </a:r>
            <a:r>
              <a:rPr lang="en-US" dirty="0">
                <a:latin typeface="Times New Roman" charset="0"/>
                <a:ea typeface="Times New Roman" charset="0"/>
                <a:cs typeface="Times New Roman" charset="0"/>
              </a:rPr>
              <a:t> agonist at neuronal N Ach </a:t>
            </a:r>
            <a:r>
              <a:rPr lang="en-US" dirty="0" err="1">
                <a:latin typeface="Times New Roman" charset="0"/>
                <a:ea typeface="Times New Roman" charset="0"/>
                <a:cs typeface="Times New Roman" charset="0"/>
              </a:rPr>
              <a:t>Rs</a:t>
            </a:r>
            <a:r>
              <a:rPr lang="en-US" dirty="0">
                <a:latin typeface="Times New Roman" charset="0"/>
                <a:ea typeface="Times New Roman" charset="0"/>
                <a:cs typeface="Times New Roman" charset="0"/>
              </a:rPr>
              <a:t> in CNS</a:t>
            </a:r>
          </a:p>
          <a:p>
            <a:r>
              <a:rPr lang="en-US" dirty="0">
                <a:latin typeface="Times New Roman" charset="0"/>
                <a:ea typeface="Times New Roman" charset="0"/>
                <a:cs typeface="Times New Roman" charset="0"/>
              </a:rPr>
              <a:t>Less euphoric effects than </a:t>
            </a:r>
            <a:r>
              <a:rPr lang="en-US" i="1" dirty="0">
                <a:latin typeface="Times New Roman" charset="0"/>
                <a:ea typeface="Times New Roman" charset="0"/>
                <a:cs typeface="Times New Roman" charset="0"/>
              </a:rPr>
              <a:t>nicotine </a:t>
            </a:r>
            <a:r>
              <a:rPr lang="en-US" dirty="0">
                <a:latin typeface="Times New Roman" charset="0"/>
                <a:ea typeface="Times New Roman" charset="0"/>
                <a:cs typeface="Times New Roman" charset="0"/>
              </a:rPr>
              <a:t>(</a:t>
            </a:r>
            <a:r>
              <a:rPr lang="en-US" i="1" dirty="0">
                <a:latin typeface="Times New Roman" charset="0"/>
                <a:ea typeface="Times New Roman" charset="0"/>
                <a:cs typeface="Times New Roman" charset="0"/>
              </a:rPr>
              <a:t>nicotine </a:t>
            </a:r>
            <a:r>
              <a:rPr lang="en-US" dirty="0">
                <a:latin typeface="Times New Roman" charset="0"/>
                <a:ea typeface="Times New Roman" charset="0"/>
                <a:cs typeface="Times New Roman" charset="0"/>
              </a:rPr>
              <a:t>is a full agonist)</a:t>
            </a:r>
          </a:p>
          <a:p>
            <a:r>
              <a:rPr lang="en-US" dirty="0">
                <a:latin typeface="Times New Roman" charset="0"/>
                <a:ea typeface="Times New Roman" charset="0"/>
                <a:cs typeface="Times New Roman" charset="0"/>
              </a:rPr>
              <a:t>Useful as an adjunct in the management of smoking cessation in patients with </a:t>
            </a:r>
            <a:r>
              <a:rPr lang="en-US" i="1" dirty="0">
                <a:latin typeface="Times New Roman" charset="0"/>
                <a:ea typeface="Times New Roman" charset="0"/>
                <a:cs typeface="Times New Roman" charset="0"/>
              </a:rPr>
              <a:t>nicotine </a:t>
            </a:r>
            <a:r>
              <a:rPr lang="en-US" dirty="0">
                <a:latin typeface="Times New Roman" charset="0"/>
                <a:ea typeface="Times New Roman" charset="0"/>
                <a:cs typeface="Times New Roman" charset="0"/>
              </a:rPr>
              <a:t>withdrawal symptoms</a:t>
            </a:r>
          </a:p>
          <a:p>
            <a:r>
              <a:rPr lang="en-US" dirty="0">
                <a:latin typeface="Times New Roman" charset="0"/>
                <a:ea typeface="Times New Roman" charset="0"/>
                <a:cs typeface="Times New Roman" charset="0"/>
              </a:rPr>
              <a:t> Attenuate the rewarding effects of </a:t>
            </a:r>
            <a:r>
              <a:rPr lang="en-US" i="1" dirty="0">
                <a:latin typeface="Times New Roman" charset="0"/>
                <a:ea typeface="Times New Roman" charset="0"/>
                <a:cs typeface="Times New Roman" charset="0"/>
              </a:rPr>
              <a:t>nicotine </a:t>
            </a:r>
            <a:r>
              <a:rPr lang="en-US" dirty="0">
                <a:latin typeface="Times New Roman" charset="0"/>
                <a:ea typeface="Times New Roman" charset="0"/>
                <a:cs typeface="Times New Roman" charset="0"/>
              </a:rPr>
              <a:t>if a person relapses and uses tobacco</a:t>
            </a:r>
          </a:p>
          <a:p>
            <a:r>
              <a:rPr lang="en-US" dirty="0">
                <a:latin typeface="Times New Roman" charset="0"/>
                <a:ea typeface="Times New Roman" charset="0"/>
                <a:cs typeface="Times New Roman" charset="0"/>
              </a:rPr>
              <a:t>Patients taking </a:t>
            </a:r>
            <a:r>
              <a:rPr lang="en-US" i="1" dirty="0" err="1">
                <a:latin typeface="Times New Roman" charset="0"/>
                <a:ea typeface="Times New Roman" charset="0"/>
                <a:cs typeface="Times New Roman" charset="0"/>
              </a:rPr>
              <a:t>varenicline</a:t>
            </a:r>
            <a:r>
              <a:rPr lang="en-US" i="1"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should be monitored for suicidal thoughts, vivid nightmares, and mood changes</a:t>
            </a:r>
          </a:p>
          <a:p>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512123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u="sng" dirty="0">
                <a:solidFill>
                  <a:srgbClr val="C00000"/>
                </a:solidFill>
                <a:latin typeface="Apple Chancery" charset="0"/>
                <a:ea typeface="Apple Chancery" charset="0"/>
                <a:cs typeface="Apple Chancery" charset="0"/>
              </a:rPr>
              <a:t>Cocaine</a:t>
            </a:r>
          </a:p>
        </p:txBody>
      </p:sp>
      <p:sp>
        <p:nvSpPr>
          <p:cNvPr id="3" name="Content Placeholder 2"/>
          <p:cNvSpPr>
            <a:spLocks noGrp="1"/>
          </p:cNvSpPr>
          <p:nvPr>
            <p:ph idx="1"/>
          </p:nvPr>
        </p:nvSpPr>
        <p:spPr>
          <a:xfrm>
            <a:off x="838200" y="1825625"/>
            <a:ext cx="10950146" cy="4351338"/>
          </a:xfrm>
        </p:spPr>
        <p:txBody>
          <a:bodyPr>
            <a:normAutofit/>
          </a:bodyPr>
          <a:lstStyle/>
          <a:p>
            <a:r>
              <a:rPr lang="en-US" dirty="0">
                <a:latin typeface="Times New Roman" charset="0"/>
                <a:ea typeface="Times New Roman" charset="0"/>
                <a:cs typeface="Times New Roman" charset="0"/>
              </a:rPr>
              <a:t>Addictive drug/ because of its abuse potential</a:t>
            </a:r>
          </a:p>
          <a:p>
            <a:r>
              <a:rPr lang="en-US" dirty="0">
                <a:latin typeface="Times New Roman" charset="0"/>
                <a:ea typeface="Times New Roman" charset="0"/>
                <a:cs typeface="Times New Roman" charset="0"/>
              </a:rPr>
              <a:t>Block reuptake of the monoamines (NE, 5-HT, &amp; DA) into the presynaptic terminals/ potentiates and prolongs the CNS and peripheral actions of these monoamines /prolongation of DA effects in the brain’s pleasure system (limbic system) produces the intense euphoria </a:t>
            </a:r>
          </a:p>
          <a:p>
            <a:r>
              <a:rPr lang="en-US" dirty="0">
                <a:latin typeface="Times New Roman" charset="0"/>
                <a:ea typeface="Times New Roman" charset="0"/>
                <a:cs typeface="Times New Roman" charset="0"/>
              </a:rPr>
              <a:t>Chronic intake of </a:t>
            </a:r>
            <a:r>
              <a:rPr lang="en-US" i="1" dirty="0">
                <a:latin typeface="Times New Roman" charset="0"/>
                <a:ea typeface="Times New Roman" charset="0"/>
                <a:cs typeface="Times New Roman" charset="0"/>
              </a:rPr>
              <a:t>cocaine </a:t>
            </a:r>
            <a:r>
              <a:rPr lang="en-US" dirty="0">
                <a:latin typeface="Times New Roman" charset="0"/>
                <a:ea typeface="Times New Roman" charset="0"/>
                <a:cs typeface="Times New Roman" charset="0"/>
              </a:rPr>
              <a:t>depletes DA/ triggers the vicious cycle of craving for </a:t>
            </a:r>
            <a:r>
              <a:rPr lang="en-US" i="1" dirty="0">
                <a:latin typeface="Times New Roman" charset="0"/>
                <a:ea typeface="Times New Roman" charset="0"/>
                <a:cs typeface="Times New Roman" charset="0"/>
              </a:rPr>
              <a:t>cocaine </a:t>
            </a:r>
            <a:r>
              <a:rPr lang="en-US" dirty="0">
                <a:latin typeface="Times New Roman" charset="0"/>
                <a:ea typeface="Times New Roman" charset="0"/>
                <a:cs typeface="Times New Roman" charset="0"/>
              </a:rPr>
              <a:t>that temporarily relieves severe depression</a:t>
            </a:r>
          </a:p>
        </p:txBody>
      </p:sp>
    </p:spTree>
    <p:extLst>
      <p:ext uri="{BB962C8B-B14F-4D97-AF65-F5344CB8AC3E}">
        <p14:creationId xmlns:p14="http://schemas.microsoft.com/office/powerpoint/2010/main" val="151610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937" y="129994"/>
            <a:ext cx="10515600" cy="1325563"/>
          </a:xfrm>
        </p:spPr>
        <p:txBody>
          <a:bodyPr>
            <a:normAutofit/>
          </a:bodyPr>
          <a:lstStyle/>
          <a:p>
            <a:r>
              <a:rPr lang="en-US" sz="5400" b="1" i="1" dirty="0">
                <a:solidFill>
                  <a:srgbClr val="C00000"/>
                </a:solidFill>
                <a:latin typeface="Apple Chancery" charset="0"/>
                <a:ea typeface="Apple Chancery" charset="0"/>
                <a:cs typeface="Apple Chancery" charset="0"/>
              </a:rPr>
              <a:t>Amphetamine</a:t>
            </a:r>
            <a:endParaRPr lang="en-US" sz="5400" b="1" dirty="0">
              <a:solidFill>
                <a:srgbClr val="C00000"/>
              </a:solidFill>
              <a:latin typeface="Apple Chancery" charset="0"/>
              <a:ea typeface="Apple Chancery" charset="0"/>
              <a:cs typeface="Apple Chancery" charset="0"/>
            </a:endParaRPr>
          </a:p>
        </p:txBody>
      </p:sp>
      <p:sp>
        <p:nvSpPr>
          <p:cNvPr id="3" name="Content Placeholder 2"/>
          <p:cNvSpPr>
            <a:spLocks noGrp="1"/>
          </p:cNvSpPr>
          <p:nvPr>
            <p:ph idx="1"/>
          </p:nvPr>
        </p:nvSpPr>
        <p:spPr>
          <a:xfrm>
            <a:off x="367937" y="1455557"/>
            <a:ext cx="11231880" cy="4351338"/>
          </a:xfrm>
        </p:spPr>
        <p:txBody>
          <a:bodyPr/>
          <a:lstStyle/>
          <a:p>
            <a:r>
              <a:rPr lang="en-US" dirty="0">
                <a:latin typeface="Times New Roman" charset="0"/>
                <a:ea typeface="Times New Roman" charset="0"/>
                <a:cs typeface="Times New Roman" charset="0"/>
              </a:rPr>
              <a:t>a sympathetic amine / similar </a:t>
            </a:r>
            <a:r>
              <a:rPr lang="en-US" i="1" dirty="0">
                <a:latin typeface="Times New Roman" charset="0"/>
                <a:ea typeface="Times New Roman" charset="0"/>
                <a:cs typeface="Times New Roman" charset="0"/>
              </a:rPr>
              <a:t>cocaine </a:t>
            </a:r>
          </a:p>
          <a:p>
            <a:r>
              <a:rPr lang="en-US" i="1" dirty="0" err="1">
                <a:latin typeface="Times New Roman" charset="0"/>
                <a:ea typeface="Times New Roman" charset="0"/>
                <a:cs typeface="Times New Roman" charset="0"/>
              </a:rPr>
              <a:t>Dextroamphetamine</a:t>
            </a:r>
            <a:r>
              <a:rPr lang="en-US" i="1" dirty="0">
                <a:latin typeface="Times New Roman" charset="0"/>
                <a:ea typeface="Times New Roman" charset="0"/>
                <a:cs typeface="Times New Roman" charset="0"/>
              </a:rPr>
              <a:t> </a:t>
            </a:r>
            <a:endParaRPr lang="en-US" dirty="0">
              <a:latin typeface="Times New Roman" charset="0"/>
              <a:ea typeface="Times New Roman" charset="0"/>
              <a:cs typeface="Times New Roman" charset="0"/>
            </a:endParaRPr>
          </a:p>
          <a:p>
            <a:r>
              <a:rPr lang="en-US" dirty="0">
                <a:latin typeface="Times New Roman" charset="0"/>
                <a:ea typeface="Times New Roman" charset="0"/>
                <a:cs typeface="Times New Roman" charset="0"/>
              </a:rPr>
              <a:t> </a:t>
            </a:r>
            <a:r>
              <a:rPr lang="en-US" i="1" dirty="0">
                <a:latin typeface="Times New Roman" charset="0"/>
                <a:ea typeface="Times New Roman" charset="0"/>
                <a:cs typeface="Times New Roman" charset="0"/>
              </a:rPr>
              <a:t>Methamphetamine </a:t>
            </a:r>
            <a:r>
              <a:rPr lang="en-US" dirty="0">
                <a:latin typeface="Times New Roman" charset="0"/>
                <a:ea typeface="Times New Roman" charset="0"/>
                <a:cs typeface="Times New Roman" charset="0"/>
              </a:rPr>
              <a:t>/ can be smoked and is preferred by many abusers</a:t>
            </a:r>
          </a:p>
          <a:p>
            <a:r>
              <a:rPr lang="en-US" dirty="0">
                <a:latin typeface="Times New Roman" charset="0"/>
                <a:ea typeface="Times New Roman" charset="0"/>
                <a:cs typeface="Times New Roman" charset="0"/>
              </a:rPr>
              <a:t> </a:t>
            </a:r>
            <a:r>
              <a:rPr lang="en-US" i="1" dirty="0">
                <a:latin typeface="Times New Roman" charset="0"/>
                <a:ea typeface="Times New Roman" charset="0"/>
                <a:cs typeface="Times New Roman" charset="0"/>
              </a:rPr>
              <a:t>3,4-Methylenedioxymethamphetamine </a:t>
            </a:r>
            <a:r>
              <a:rPr lang="en-US" dirty="0">
                <a:latin typeface="Times New Roman" charset="0"/>
                <a:ea typeface="Times New Roman" charset="0"/>
                <a:cs typeface="Times New Roman" charset="0"/>
              </a:rPr>
              <a:t>(also known as MDMA, or Ecstasy) is a synthetic derivative of </a:t>
            </a:r>
            <a:r>
              <a:rPr lang="en-US" i="1" dirty="0">
                <a:latin typeface="Times New Roman" charset="0"/>
                <a:ea typeface="Times New Roman" charset="0"/>
                <a:cs typeface="Times New Roman" charset="0"/>
              </a:rPr>
              <a:t>methamphetamine </a:t>
            </a:r>
            <a:r>
              <a:rPr lang="en-US" dirty="0">
                <a:latin typeface="Times New Roman" charset="0"/>
                <a:ea typeface="Times New Roman" charset="0"/>
                <a:cs typeface="Times New Roman" charset="0"/>
              </a:rPr>
              <a:t>with both stimulant and hallucinogenic properties</a:t>
            </a:r>
          </a:p>
          <a:p>
            <a:endParaRPr lang="en-US" dirty="0"/>
          </a:p>
        </p:txBody>
      </p:sp>
    </p:spTree>
    <p:extLst>
      <p:ext uri="{BB962C8B-B14F-4D97-AF65-F5344CB8AC3E}">
        <p14:creationId xmlns:p14="http://schemas.microsoft.com/office/powerpoint/2010/main" val="1206958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4497"/>
            <a:ext cx="10515600" cy="1325563"/>
          </a:xfrm>
        </p:spPr>
        <p:txBody>
          <a:bodyPr>
            <a:normAutofit/>
          </a:bodyPr>
          <a:lstStyle/>
          <a:p>
            <a:r>
              <a:rPr lang="en-US" sz="5400" b="1" dirty="0">
                <a:solidFill>
                  <a:srgbClr val="C00000"/>
                </a:solidFill>
                <a:latin typeface="Apple Chancery" charset="0"/>
                <a:ea typeface="Apple Chancery" charset="0"/>
                <a:cs typeface="Apple Chancery" charset="0"/>
              </a:rPr>
              <a:t>Mechanism of action</a:t>
            </a:r>
            <a:endParaRPr lang="en-US" sz="5400" dirty="0">
              <a:solidFill>
                <a:srgbClr val="C00000"/>
              </a:solidFill>
              <a:latin typeface="Apple Chancery" charset="0"/>
              <a:ea typeface="Apple Chancery" charset="0"/>
              <a:cs typeface="Apple Chancery" charset="0"/>
            </a:endParaRPr>
          </a:p>
        </p:txBody>
      </p:sp>
      <p:sp>
        <p:nvSpPr>
          <p:cNvPr id="3" name="Content Placeholder 2"/>
          <p:cNvSpPr>
            <a:spLocks noGrp="1"/>
          </p:cNvSpPr>
          <p:nvPr>
            <p:ph idx="1"/>
          </p:nvPr>
        </p:nvSpPr>
        <p:spPr/>
        <p:txBody>
          <a:bodyPr/>
          <a:lstStyle/>
          <a:p>
            <a:r>
              <a:rPr lang="en-US" dirty="0">
                <a:latin typeface="Times New Roman" charset="0"/>
                <a:ea typeface="Times New Roman" charset="0"/>
                <a:cs typeface="Times New Roman" charset="0"/>
              </a:rPr>
              <a:t>Indirect effects on the CNS and peripheral nervous system </a:t>
            </a:r>
          </a:p>
          <a:p>
            <a:r>
              <a:rPr lang="en-US" dirty="0">
                <a:latin typeface="Times New Roman" charset="0"/>
                <a:ea typeface="Times New Roman" charset="0"/>
                <a:cs typeface="Times New Roman" charset="0"/>
              </a:rPr>
              <a:t>Elevation of the level of catecholamine </a:t>
            </a:r>
          </a:p>
          <a:p>
            <a:r>
              <a:rPr lang="en-US" dirty="0">
                <a:latin typeface="Times New Roman" charset="0"/>
                <a:ea typeface="Times New Roman" charset="0"/>
                <a:cs typeface="Times New Roman" charset="0"/>
              </a:rPr>
              <a:t>Amphetamine enhances release of catecholamine stores</a:t>
            </a:r>
          </a:p>
          <a:p>
            <a:r>
              <a:rPr lang="en-US" dirty="0">
                <a:latin typeface="Times New Roman" charset="0"/>
                <a:ea typeface="Times New Roman" charset="0"/>
                <a:cs typeface="Times New Roman" charset="0"/>
              </a:rPr>
              <a:t>Inhibits monoamine oxidase (MAO) and is a weak reuptake transport inhibitor</a:t>
            </a:r>
          </a:p>
          <a:p>
            <a:r>
              <a:rPr lang="en-US" dirty="0">
                <a:latin typeface="Times New Roman" charset="0"/>
                <a:ea typeface="Times New Roman" charset="0"/>
                <a:cs typeface="Times New Roman" charset="0"/>
              </a:rPr>
              <a:t>As a result: the behavioral effects of </a:t>
            </a:r>
            <a:r>
              <a:rPr lang="en-US" i="1" dirty="0">
                <a:latin typeface="Times New Roman" charset="0"/>
                <a:ea typeface="Times New Roman" charset="0"/>
                <a:cs typeface="Times New Roman" charset="0"/>
              </a:rPr>
              <a:t>amphetamine </a:t>
            </a:r>
            <a:r>
              <a:rPr lang="en-US" dirty="0">
                <a:latin typeface="Times New Roman" charset="0"/>
                <a:ea typeface="Times New Roman" charset="0"/>
                <a:cs typeface="Times New Roman" charset="0"/>
              </a:rPr>
              <a:t>and its derivatives are similar to those of </a:t>
            </a:r>
            <a:r>
              <a:rPr lang="en-US" i="1" dirty="0">
                <a:latin typeface="Times New Roman" charset="0"/>
                <a:ea typeface="Times New Roman" charset="0"/>
                <a:cs typeface="Times New Roman" charset="0"/>
              </a:rPr>
              <a:t>cocaine.</a:t>
            </a: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29299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608" y="0"/>
            <a:ext cx="10515600" cy="1325563"/>
          </a:xfrm>
        </p:spPr>
        <p:txBody>
          <a:bodyPr/>
          <a:lstStyle/>
          <a:p>
            <a:r>
              <a:rPr lang="en-US" b="1" dirty="0"/>
              <a:t> </a:t>
            </a:r>
            <a:r>
              <a:rPr lang="en-US" sz="5400" b="1" dirty="0">
                <a:solidFill>
                  <a:srgbClr val="C00000"/>
                </a:solidFill>
                <a:latin typeface="Apple Chancery" charset="0"/>
                <a:ea typeface="Apple Chancery" charset="0"/>
                <a:cs typeface="Apple Chancery" charset="0"/>
              </a:rPr>
              <a:t>Actions</a:t>
            </a:r>
            <a:endParaRPr lang="en-US" sz="5400" dirty="0">
              <a:solidFill>
                <a:srgbClr val="C00000"/>
              </a:solidFill>
              <a:latin typeface="Apple Chancery" charset="0"/>
              <a:ea typeface="Apple Chancery" charset="0"/>
              <a:cs typeface="Apple Chancery" charset="0"/>
            </a:endParaRPr>
          </a:p>
        </p:txBody>
      </p:sp>
      <p:sp>
        <p:nvSpPr>
          <p:cNvPr id="3" name="Content Placeholder 2"/>
          <p:cNvSpPr>
            <a:spLocks noGrp="1"/>
          </p:cNvSpPr>
          <p:nvPr>
            <p:ph idx="1"/>
          </p:nvPr>
        </p:nvSpPr>
        <p:spPr>
          <a:xfrm>
            <a:off x="326571" y="1045028"/>
            <a:ext cx="11521440" cy="5264332"/>
          </a:xfrm>
        </p:spPr>
        <p:txBody>
          <a:bodyPr>
            <a:normAutofit/>
          </a:bodyPr>
          <a:lstStyle/>
          <a:p>
            <a:pPr marL="0" indent="0">
              <a:buNone/>
            </a:pPr>
            <a:r>
              <a:rPr lang="en-US" b="1" dirty="0">
                <a:solidFill>
                  <a:srgbClr val="C00000"/>
                </a:solidFill>
              </a:rPr>
              <a:t>CNS</a:t>
            </a:r>
            <a:r>
              <a:rPr lang="en-US" b="1" dirty="0"/>
              <a:t>: </a:t>
            </a:r>
          </a:p>
          <a:p>
            <a:pPr>
              <a:buFont typeface="Wingdings" charset="2"/>
              <a:buChar char="Ø"/>
            </a:pPr>
            <a:r>
              <a:rPr lang="en-US" dirty="0">
                <a:latin typeface="Times New Roman" charset="0"/>
                <a:ea typeface="Times New Roman" charset="0"/>
                <a:cs typeface="Times New Roman" charset="0"/>
              </a:rPr>
              <a:t>The major behavioral effects of </a:t>
            </a:r>
            <a:r>
              <a:rPr lang="en-US" i="1" u="sng" dirty="0">
                <a:solidFill>
                  <a:srgbClr val="C00000"/>
                </a:solidFill>
                <a:latin typeface="Times New Roman" charset="0"/>
                <a:ea typeface="Times New Roman" charset="0"/>
                <a:cs typeface="Times New Roman" charset="0"/>
              </a:rPr>
              <a:t>amphetamine </a:t>
            </a:r>
            <a:r>
              <a:rPr lang="en-US" dirty="0">
                <a:latin typeface="Times New Roman" charset="0"/>
                <a:ea typeface="Times New Roman" charset="0"/>
                <a:cs typeface="Times New Roman" charset="0"/>
              </a:rPr>
              <a:t>result from a combination of its DA &amp; NE release-enhancing properties</a:t>
            </a:r>
          </a:p>
          <a:p>
            <a:pPr>
              <a:buFont typeface="Wingdings" charset="2"/>
              <a:buChar char="Ø"/>
            </a:pPr>
            <a:r>
              <a:rPr lang="en-US" dirty="0">
                <a:latin typeface="Times New Roman" charset="0"/>
                <a:ea typeface="Times New Roman" charset="0"/>
                <a:cs typeface="Times New Roman" charset="0"/>
              </a:rPr>
              <a:t>Stimulates the entire cerebrospinal axis, cortex, brainstem, &amp; medulla</a:t>
            </a:r>
          </a:p>
          <a:p>
            <a:pPr>
              <a:buFont typeface="Wingdings" charset="2"/>
              <a:buChar char="Ø"/>
            </a:pPr>
            <a:r>
              <a:rPr lang="en-US" dirty="0">
                <a:latin typeface="Times New Roman" charset="0"/>
                <a:ea typeface="Times New Roman" charset="0"/>
                <a:cs typeface="Times New Roman" charset="0"/>
              </a:rPr>
              <a:t> leads to increased alertness, decreased fatigue, depressed appetite, and insomnia</a:t>
            </a:r>
          </a:p>
          <a:p>
            <a:pPr>
              <a:buFont typeface="Wingdings" charset="2"/>
              <a:buChar char="Ø"/>
            </a:pPr>
            <a:r>
              <a:rPr lang="en-US" dirty="0">
                <a:latin typeface="Times New Roman" charset="0"/>
                <a:ea typeface="Times New Roman" charset="0"/>
                <a:cs typeface="Times New Roman" charset="0"/>
              </a:rPr>
              <a:t>Used in hyperactivity in children, for narcolepsy, and for appetite control</a:t>
            </a:r>
          </a:p>
          <a:p>
            <a:pPr>
              <a:buFont typeface="Wingdings" charset="2"/>
              <a:buChar char="Ø"/>
            </a:pPr>
            <a:r>
              <a:rPr lang="en-US" dirty="0">
                <a:latin typeface="Times New Roman" charset="0"/>
                <a:ea typeface="Times New Roman" charset="0"/>
                <a:cs typeface="Times New Roman" charset="0"/>
              </a:rPr>
              <a:t> At high doses, psychosis and convulsions can ensue.</a:t>
            </a:r>
          </a:p>
          <a:p>
            <a:pPr>
              <a:buFont typeface="Wingdings" charset="2"/>
              <a:buChar char="Ø"/>
            </a:pPr>
            <a:r>
              <a:rPr lang="en-US" b="1" dirty="0">
                <a:latin typeface="Times New Roman" charset="0"/>
                <a:ea typeface="Times New Roman" charset="0"/>
                <a:cs typeface="Times New Roman" charset="0"/>
              </a:rPr>
              <a:t>   Sympathetic NS: </a:t>
            </a:r>
            <a:r>
              <a:rPr lang="en-US" dirty="0">
                <a:latin typeface="Times New Roman" charset="0"/>
                <a:ea typeface="Times New Roman" charset="0"/>
                <a:cs typeface="Times New Roman" charset="0"/>
              </a:rPr>
              <a:t>indirectly stimulating the receptors through NE release.</a:t>
            </a:r>
          </a:p>
          <a:p>
            <a:pPr marL="0" indent="0">
              <a:buNone/>
            </a:pP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017535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823" y="248194"/>
            <a:ext cx="12113858" cy="6609806"/>
          </a:xfrm>
        </p:spPr>
        <p:txBody>
          <a:bodyPr>
            <a:normAutofit/>
          </a:bodyPr>
          <a:lstStyle/>
          <a:p>
            <a:pPr marL="0" indent="0">
              <a:buNone/>
            </a:pPr>
            <a:r>
              <a:rPr lang="en-US" b="1" dirty="0">
                <a:solidFill>
                  <a:srgbClr val="C00000"/>
                </a:solidFill>
                <a:latin typeface="Times New Roman" charset="0"/>
                <a:ea typeface="Times New Roman" charset="0"/>
                <a:cs typeface="Times New Roman" charset="0"/>
              </a:rPr>
              <a:t>Therapeutic uses</a:t>
            </a:r>
          </a:p>
          <a:p>
            <a:r>
              <a:rPr lang="en-US" dirty="0">
                <a:latin typeface="Times New Roman" charset="0"/>
                <a:ea typeface="Times New Roman" charset="0"/>
                <a:cs typeface="Times New Roman" charset="0"/>
              </a:rPr>
              <a:t> chronic use/development of tolerance to the euphoric and anorectic effects.</a:t>
            </a:r>
          </a:p>
          <a:p>
            <a:pPr marL="0" indent="0">
              <a:buNone/>
            </a:pPr>
            <a:r>
              <a:rPr lang="en-US" b="1" dirty="0">
                <a:solidFill>
                  <a:srgbClr val="C00000"/>
                </a:solidFill>
                <a:latin typeface="Times New Roman" charset="0"/>
                <a:ea typeface="Times New Roman" charset="0"/>
                <a:cs typeface="Times New Roman" charset="0"/>
              </a:rPr>
              <a:t>I-Attention deficit hyperactivity disorder (ADHD): </a:t>
            </a:r>
            <a:r>
              <a:rPr lang="en-US" dirty="0">
                <a:latin typeface="Times New Roman" charset="0"/>
                <a:ea typeface="Times New Roman" charset="0"/>
                <a:cs typeface="Times New Roman" charset="0"/>
              </a:rPr>
              <a:t>Some young children are hyperkinetic and lack the ability to be involved in any one activity for longer than a few minutes</a:t>
            </a:r>
          </a:p>
          <a:p>
            <a:r>
              <a:rPr lang="en-US" dirty="0">
                <a:latin typeface="Times New Roman" charset="0"/>
                <a:ea typeface="Times New Roman" charset="0"/>
                <a:cs typeface="Times New Roman" charset="0"/>
              </a:rPr>
              <a:t> </a:t>
            </a:r>
            <a:r>
              <a:rPr lang="en-US" b="1" i="1" dirty="0" err="1">
                <a:solidFill>
                  <a:srgbClr val="C00000"/>
                </a:solidFill>
                <a:latin typeface="Times New Roman" charset="0"/>
                <a:ea typeface="Times New Roman" charset="0"/>
                <a:cs typeface="Times New Roman" charset="0"/>
              </a:rPr>
              <a:t>Dextroamphetamine</a:t>
            </a:r>
            <a:r>
              <a:rPr lang="en-US" b="1" dirty="0">
                <a:solidFill>
                  <a:srgbClr val="C00000"/>
                </a:solidFill>
                <a:latin typeface="Times New Roman" charset="0"/>
                <a:ea typeface="Times New Roman" charset="0"/>
                <a:cs typeface="Times New Roman" charset="0"/>
              </a:rPr>
              <a:t>, </a:t>
            </a:r>
            <a:r>
              <a:rPr lang="en-US" b="1" i="1" dirty="0">
                <a:solidFill>
                  <a:srgbClr val="C00000"/>
                </a:solidFill>
                <a:latin typeface="Times New Roman" charset="0"/>
                <a:ea typeface="Times New Roman" charset="0"/>
                <a:cs typeface="Times New Roman" charset="0"/>
              </a:rPr>
              <a:t>methamphetamine</a:t>
            </a:r>
            <a:r>
              <a:rPr lang="en-US" b="1" dirty="0">
                <a:solidFill>
                  <a:srgbClr val="C00000"/>
                </a:solidFill>
                <a:latin typeface="Times New Roman" charset="0"/>
                <a:ea typeface="Times New Roman" charset="0"/>
                <a:cs typeface="Times New Roman" charset="0"/>
              </a:rPr>
              <a:t>, the </a:t>
            </a:r>
            <a:r>
              <a:rPr lang="en-US" b="1" i="1" dirty="0">
                <a:solidFill>
                  <a:srgbClr val="C00000"/>
                </a:solidFill>
                <a:latin typeface="Times New Roman" charset="0"/>
                <a:ea typeface="Times New Roman" charset="0"/>
                <a:cs typeface="Times New Roman" charset="0"/>
              </a:rPr>
              <a:t>mixed amphetamine salts, </a:t>
            </a:r>
            <a:r>
              <a:rPr lang="en-US" b="1" dirty="0">
                <a:solidFill>
                  <a:srgbClr val="C00000"/>
                </a:solidFill>
                <a:latin typeface="Times New Roman" charset="0"/>
                <a:ea typeface="Times New Roman" charset="0"/>
                <a:cs typeface="Times New Roman" charset="0"/>
              </a:rPr>
              <a:t>&amp; </a:t>
            </a:r>
            <a:r>
              <a:rPr lang="en-US" b="1" i="1" dirty="0">
                <a:solidFill>
                  <a:srgbClr val="C00000"/>
                </a:solidFill>
                <a:latin typeface="Times New Roman" charset="0"/>
                <a:ea typeface="Times New Roman" charset="0"/>
                <a:cs typeface="Times New Roman" charset="0"/>
              </a:rPr>
              <a:t>methylphenidate </a:t>
            </a:r>
            <a:r>
              <a:rPr lang="en-US" dirty="0">
                <a:latin typeface="Times New Roman" charset="0"/>
                <a:ea typeface="Times New Roman" charset="0"/>
                <a:cs typeface="Times New Roman" charset="0"/>
              </a:rPr>
              <a:t>help improve attention &amp; alleviate behavioral problems </a:t>
            </a:r>
          </a:p>
          <a:p>
            <a:r>
              <a:rPr lang="en-US" b="1" i="1" dirty="0" err="1">
                <a:solidFill>
                  <a:srgbClr val="C00000"/>
                </a:solidFill>
                <a:latin typeface="Times New Roman" charset="0"/>
                <a:ea typeface="Times New Roman" charset="0"/>
                <a:cs typeface="Times New Roman" charset="0"/>
              </a:rPr>
              <a:t>Lisdexamfetamine</a:t>
            </a:r>
            <a:r>
              <a:rPr lang="en-US" i="1"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a prodrug converted to the active component </a:t>
            </a:r>
            <a:r>
              <a:rPr lang="en-US" i="1" dirty="0" err="1">
                <a:latin typeface="Times New Roman" charset="0"/>
                <a:ea typeface="Times New Roman" charset="0"/>
                <a:cs typeface="Times New Roman" charset="0"/>
              </a:rPr>
              <a:t>dextroamphetamine</a:t>
            </a:r>
            <a:r>
              <a:rPr lang="en-US" i="1"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after GI absorption and metabolism</a:t>
            </a:r>
          </a:p>
          <a:p>
            <a:r>
              <a:rPr lang="en-US" dirty="0">
                <a:latin typeface="Times New Roman" charset="0"/>
                <a:ea typeface="Times New Roman" charset="0"/>
                <a:cs typeface="Times New Roman" charset="0"/>
              </a:rPr>
              <a:t> </a:t>
            </a:r>
            <a:r>
              <a:rPr lang="en-US" b="1" i="1" dirty="0">
                <a:solidFill>
                  <a:srgbClr val="C00000"/>
                </a:solidFill>
                <a:latin typeface="Times New Roman" charset="0"/>
                <a:ea typeface="Times New Roman" charset="0"/>
                <a:cs typeface="Times New Roman" charset="0"/>
              </a:rPr>
              <a:t>Atomoxetine</a:t>
            </a:r>
            <a:r>
              <a:rPr lang="en-US" i="1"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is a nonstimulant drug approved for ADHD in children and adults. </a:t>
            </a:r>
          </a:p>
          <a:p>
            <a:pPr>
              <a:buClr>
                <a:srgbClr val="C00000"/>
              </a:buClr>
              <a:buFont typeface="Wingdings" pitchFamily="2" charset="2"/>
              <a:buChar char="ü"/>
            </a:pPr>
            <a:r>
              <a:rPr lang="en-US" sz="2400" dirty="0">
                <a:latin typeface="Times New Roman" charset="0"/>
                <a:ea typeface="Times New Roman" charset="0"/>
                <a:cs typeface="Times New Roman" charset="0"/>
              </a:rPr>
              <a:t>This drug should not be taken by individuals on MAO inhibitors and by patients with angle-closure glaucoma.] </a:t>
            </a:r>
          </a:p>
          <a:p>
            <a:pPr>
              <a:buClr>
                <a:srgbClr val="C00000"/>
              </a:buClr>
              <a:buFont typeface="Wingdings" pitchFamily="2" charset="2"/>
              <a:buChar char="ü"/>
            </a:pPr>
            <a:r>
              <a:rPr lang="en-US" sz="2400" i="1" dirty="0">
                <a:latin typeface="Times New Roman" charset="0"/>
                <a:ea typeface="Times New Roman" charset="0"/>
                <a:cs typeface="Times New Roman" charset="0"/>
              </a:rPr>
              <a:t>Atomoxetine </a:t>
            </a:r>
            <a:r>
              <a:rPr lang="en-US" sz="2400" dirty="0">
                <a:latin typeface="Times New Roman" charset="0"/>
                <a:ea typeface="Times New Roman" charset="0"/>
                <a:cs typeface="Times New Roman" charset="0"/>
              </a:rPr>
              <a:t>is more selective for inhibition of NE reuptake</a:t>
            </a:r>
          </a:p>
          <a:p>
            <a:pPr>
              <a:buClr>
                <a:srgbClr val="C00000"/>
              </a:buClr>
              <a:buFont typeface="Wingdings" pitchFamily="2" charset="2"/>
              <a:buChar char="ü"/>
            </a:pPr>
            <a:r>
              <a:rPr lang="en-US" sz="2400" dirty="0">
                <a:latin typeface="Times New Roman" charset="0"/>
                <a:ea typeface="Times New Roman" charset="0"/>
                <a:cs typeface="Times New Roman" charset="0"/>
              </a:rPr>
              <a:t> Therefore, it is not considered habit forming and is not a controlled substance.</a:t>
            </a:r>
          </a:p>
        </p:txBody>
      </p:sp>
    </p:spTree>
    <p:extLst>
      <p:ext uri="{BB962C8B-B14F-4D97-AF65-F5344CB8AC3E}">
        <p14:creationId xmlns:p14="http://schemas.microsoft.com/office/powerpoint/2010/main" val="1301102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Apple Chancery" charset="0"/>
                <a:ea typeface="Apple Chancery" charset="0"/>
                <a:cs typeface="Apple Chancery" charset="0"/>
              </a:rPr>
              <a:t>Psychomotor stimulants and hallucinogens</a:t>
            </a:r>
          </a:p>
        </p:txBody>
      </p:sp>
      <p:sp>
        <p:nvSpPr>
          <p:cNvPr id="3" name="Content Placeholder 2"/>
          <p:cNvSpPr>
            <a:spLocks noGrp="1"/>
          </p:cNvSpPr>
          <p:nvPr>
            <p:ph idx="1"/>
          </p:nvPr>
        </p:nvSpPr>
        <p:spPr/>
        <p:txBody>
          <a:bodyPr/>
          <a:lstStyle/>
          <a:p>
            <a:pPr marL="0" indent="0">
              <a:buNone/>
            </a:pPr>
            <a:r>
              <a:rPr lang="en-US" dirty="0">
                <a:latin typeface="Times New Roman" charset="0"/>
                <a:ea typeface="Times New Roman" charset="0"/>
                <a:cs typeface="Times New Roman" charset="0"/>
              </a:rPr>
              <a:t>Two groups of drugs act primarily to stimulate CNS</a:t>
            </a:r>
          </a:p>
          <a:p>
            <a:r>
              <a:rPr lang="en-US" dirty="0">
                <a:latin typeface="Times New Roman" charset="0"/>
                <a:ea typeface="Times New Roman" charset="0"/>
                <a:cs typeface="Times New Roman" charset="0"/>
              </a:rPr>
              <a:t>Psychomotor stimulants cause excitement and euphoria, decrease feelings of fatigue, and increase motor activity</a:t>
            </a:r>
          </a:p>
          <a:p>
            <a:r>
              <a:rPr lang="en-US" dirty="0">
                <a:latin typeface="Times New Roman" charset="0"/>
                <a:ea typeface="Times New Roman" charset="0"/>
                <a:cs typeface="Times New Roman" charset="0"/>
              </a:rPr>
              <a:t>Hallucinogens produce profound changes in thought patterns and mood, with little effect on the brainstem and spinal cord</a:t>
            </a:r>
          </a:p>
        </p:txBody>
      </p:sp>
    </p:spTree>
    <p:extLst>
      <p:ext uri="{BB962C8B-B14F-4D97-AF65-F5344CB8AC3E}">
        <p14:creationId xmlns:p14="http://schemas.microsoft.com/office/powerpoint/2010/main" val="456088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690" y="116932"/>
            <a:ext cx="11336384" cy="6388372"/>
          </a:xfrm>
        </p:spPr>
        <p:txBody>
          <a:bodyPr>
            <a:normAutofit lnSpcReduction="10000"/>
          </a:bodyPr>
          <a:lstStyle/>
          <a:p>
            <a:pPr marL="0" indent="0">
              <a:buNone/>
            </a:pPr>
            <a:r>
              <a:rPr lang="en-US" b="1" dirty="0">
                <a:solidFill>
                  <a:srgbClr val="C00000"/>
                </a:solidFill>
                <a:latin typeface="Times New Roman" panose="02020603050405020304" pitchFamily="18" charset="0"/>
                <a:cs typeface="Times New Roman" panose="02020603050405020304" pitchFamily="18" charset="0"/>
              </a:rPr>
              <a:t> II-Narcolepsy: </a:t>
            </a:r>
            <a:r>
              <a:rPr lang="en-US" dirty="0">
                <a:latin typeface="Times New Roman" panose="02020603050405020304" pitchFamily="18" charset="0"/>
                <a:cs typeface="Times New Roman" panose="02020603050405020304" pitchFamily="18" charset="0"/>
              </a:rPr>
              <a:t>rare sleep disorder characterized by uncontrollable bouts of sleepiness during the day, sometimes accompanied by catalepsy, a loss in muscle control, and even paralysis brought on by strong emotions such as laughter</a:t>
            </a:r>
          </a:p>
          <a:p>
            <a:r>
              <a:rPr lang="en-US" dirty="0">
                <a:latin typeface="Times New Roman" panose="02020603050405020304" pitchFamily="18" charset="0"/>
                <a:cs typeface="Times New Roman" panose="02020603050405020304" pitchFamily="18" charset="0"/>
              </a:rPr>
              <a:t>The sleepiness can be treated with drugs, such as the </a:t>
            </a:r>
            <a:r>
              <a:rPr lang="en-US" i="1" dirty="0">
                <a:latin typeface="Times New Roman" panose="02020603050405020304" pitchFamily="18" charset="0"/>
                <a:cs typeface="Times New Roman" panose="02020603050405020304" pitchFamily="18" charset="0"/>
              </a:rPr>
              <a:t>mixed amphetamine salts </a:t>
            </a:r>
            <a:r>
              <a:rPr lang="en-US" dirty="0">
                <a:latin typeface="Times New Roman" panose="02020603050405020304" pitchFamily="18" charset="0"/>
                <a:cs typeface="Times New Roman" panose="02020603050405020304" pitchFamily="18" charset="0"/>
              </a:rPr>
              <a:t>or </a:t>
            </a:r>
            <a:r>
              <a:rPr lang="en-US" i="1" dirty="0">
                <a:latin typeface="Times New Roman" panose="02020603050405020304" pitchFamily="18" charset="0"/>
                <a:cs typeface="Times New Roman" panose="02020603050405020304" pitchFamily="18" charset="0"/>
              </a:rPr>
              <a:t>methylphenidate</a:t>
            </a:r>
          </a:p>
          <a:p>
            <a:r>
              <a:rPr lang="en-US" i="1" dirty="0">
                <a:latin typeface="Times New Roman" panose="02020603050405020304" pitchFamily="18" charset="0"/>
                <a:cs typeface="Times New Roman" panose="02020603050405020304" pitchFamily="18" charset="0"/>
              </a:rPr>
              <a:t> </a:t>
            </a:r>
            <a:r>
              <a:rPr lang="en-US" i="1" dirty="0">
                <a:solidFill>
                  <a:srgbClr val="C00000"/>
                </a:solidFill>
                <a:latin typeface="Times New Roman" panose="02020603050405020304" pitchFamily="18" charset="0"/>
                <a:cs typeface="Times New Roman" panose="02020603050405020304" pitchFamily="18" charset="0"/>
              </a:rPr>
              <a:t>Modafinil </a:t>
            </a:r>
            <a:r>
              <a:rPr lang="en-US" dirty="0">
                <a:latin typeface="Times New Roman" panose="02020603050405020304" pitchFamily="18" charset="0"/>
                <a:cs typeface="Times New Roman" panose="02020603050405020304" pitchFamily="18" charset="0"/>
              </a:rPr>
              <a:t>and its R-enantiomer derivative, </a:t>
            </a:r>
            <a:r>
              <a:rPr lang="en-US" i="1" dirty="0">
                <a:solidFill>
                  <a:srgbClr val="C00000"/>
                </a:solidFill>
                <a:latin typeface="Times New Roman" panose="02020603050405020304" pitchFamily="18" charset="0"/>
                <a:cs typeface="Times New Roman" panose="02020603050405020304" pitchFamily="18" charset="0"/>
              </a:rPr>
              <a:t>Armodafinil</a:t>
            </a:r>
            <a:r>
              <a:rPr lang="en-US" dirty="0">
                <a:latin typeface="Times New Roman" panose="02020603050405020304" pitchFamily="18" charset="0"/>
                <a:cs typeface="Times New Roman" panose="02020603050405020304" pitchFamily="18" charset="0"/>
              </a:rPr>
              <a:t>, are considered </a:t>
            </a:r>
            <a:r>
              <a:rPr lang="en-US" dirty="0">
                <a:solidFill>
                  <a:srgbClr val="C00000"/>
                </a:solidFill>
                <a:latin typeface="Times New Roman" panose="02020603050405020304" pitchFamily="18" charset="0"/>
                <a:cs typeface="Times New Roman" panose="02020603050405020304" pitchFamily="18" charset="0"/>
              </a:rPr>
              <a:t>first-line agents for the </a:t>
            </a:r>
            <a:r>
              <a:rPr lang="en-US" dirty="0">
                <a:latin typeface="Times New Roman" panose="02020603050405020304" pitchFamily="18" charset="0"/>
                <a:cs typeface="Times New Roman" panose="02020603050405020304" pitchFamily="18" charset="0"/>
              </a:rPr>
              <a:t>treatment of narcolepsy (mechanism!!!)</a:t>
            </a:r>
          </a:p>
          <a:p>
            <a:pPr>
              <a:buClr>
                <a:srgbClr val="C00000"/>
              </a:buClr>
              <a:buFont typeface="Wingdings" charset="2"/>
              <a:buChar char="Ø"/>
            </a:pPr>
            <a:r>
              <a:rPr lang="en-US" dirty="0">
                <a:latin typeface="Times New Roman" panose="02020603050405020304" pitchFamily="18" charset="0"/>
                <a:cs typeface="Times New Roman" panose="02020603050405020304" pitchFamily="18" charset="0"/>
              </a:rPr>
              <a:t>promotes wakefulness, fewer psychoactive and euphoric effects and fewer alterations in mood, perception, thinking, and feelings typical of other CNS stimulants. </a:t>
            </a:r>
          </a:p>
          <a:p>
            <a:pPr>
              <a:buClr>
                <a:srgbClr val="C00000"/>
              </a:buClr>
              <a:buFont typeface="Wingdings" charset="2"/>
              <a:buChar char="Ø"/>
            </a:pPr>
            <a:r>
              <a:rPr lang="en-US" dirty="0">
                <a:latin typeface="Times New Roman" panose="02020603050405020304" pitchFamily="18" charset="0"/>
                <a:cs typeface="Times New Roman" panose="02020603050405020304" pitchFamily="18" charset="0"/>
              </a:rPr>
              <a:t>effective orally, extensive hepatic metabolism, excreted in urine</a:t>
            </a:r>
          </a:p>
          <a:p>
            <a:pPr>
              <a:buClr>
                <a:srgbClr val="C00000"/>
              </a:buClr>
              <a:buFont typeface="Wingdings" charset="2"/>
              <a:buChar char="Ø"/>
            </a:pPr>
            <a:r>
              <a:rPr lang="en-US" dirty="0">
                <a:latin typeface="Times New Roman" panose="02020603050405020304" pitchFamily="18" charset="0"/>
                <a:cs typeface="Times New Roman" panose="02020603050405020304" pitchFamily="18" charset="0"/>
              </a:rPr>
              <a:t> SE: Headaches, nausea, and nervousness </a:t>
            </a:r>
          </a:p>
          <a:p>
            <a:pPr>
              <a:buClr>
                <a:srgbClr val="C00000"/>
              </a:buClr>
              <a:buFont typeface="Wingdings" charset="2"/>
              <a:buChar char="Ø"/>
            </a:pPr>
            <a:r>
              <a:rPr lang="en-US" i="1" dirty="0" err="1">
                <a:solidFill>
                  <a:srgbClr val="C00000"/>
                </a:solidFill>
                <a:latin typeface="Times New Roman" panose="02020603050405020304" pitchFamily="18" charset="0"/>
                <a:cs typeface="Times New Roman" panose="02020603050405020304" pitchFamily="18" charset="0"/>
              </a:rPr>
              <a:t>Modafinil</a:t>
            </a:r>
            <a:r>
              <a:rPr lang="en-US" i="1" dirty="0">
                <a:solidFill>
                  <a:srgbClr val="C00000"/>
                </a:solidFill>
                <a:latin typeface="Times New Roman" panose="02020603050405020304" pitchFamily="18" charset="0"/>
                <a:cs typeface="Times New Roman" panose="02020603050405020304" pitchFamily="18" charset="0"/>
              </a:rPr>
              <a:t> </a:t>
            </a:r>
            <a:r>
              <a:rPr lang="en-US" dirty="0">
                <a:solidFill>
                  <a:srgbClr val="C00000"/>
                </a:solidFill>
                <a:latin typeface="Times New Roman" panose="02020603050405020304" pitchFamily="18" charset="0"/>
                <a:cs typeface="Times New Roman" panose="02020603050405020304" pitchFamily="18" charset="0"/>
              </a:rPr>
              <a:t>and </a:t>
            </a:r>
            <a:r>
              <a:rPr lang="en-US" i="1" dirty="0" err="1">
                <a:solidFill>
                  <a:srgbClr val="C00000"/>
                </a:solidFill>
                <a:latin typeface="Times New Roman" panose="02020603050405020304" pitchFamily="18" charset="0"/>
                <a:cs typeface="Times New Roman" panose="02020603050405020304" pitchFamily="18" charset="0"/>
              </a:rPr>
              <a:t>armodafinil</a:t>
            </a:r>
            <a:r>
              <a:rPr lang="en-US" i="1" dirty="0">
                <a:solidFill>
                  <a:srgbClr val="C0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may have some potential for abuse and physical dependence, and both are classified as controlled substances.</a:t>
            </a:r>
          </a:p>
          <a:p>
            <a:endParaRPr lang="en-US" dirty="0"/>
          </a:p>
        </p:txBody>
      </p:sp>
    </p:spTree>
    <p:extLst>
      <p:ext uri="{BB962C8B-B14F-4D97-AF65-F5344CB8AC3E}">
        <p14:creationId xmlns:p14="http://schemas.microsoft.com/office/powerpoint/2010/main" val="120350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13517"/>
            <a:ext cx="10515600" cy="4351338"/>
          </a:xfrm>
        </p:spPr>
        <p:txBody>
          <a:bodyPr>
            <a:normAutofit fontScale="92500" lnSpcReduction="10000"/>
          </a:bodyPr>
          <a:lstStyle/>
          <a:p>
            <a:pPr marL="0" indent="0">
              <a:buNone/>
            </a:pPr>
            <a:r>
              <a:rPr lang="en-US" b="1" dirty="0">
                <a:solidFill>
                  <a:srgbClr val="C00000"/>
                </a:solidFill>
              </a:rPr>
              <a:t>III- </a:t>
            </a:r>
            <a:r>
              <a:rPr lang="en-US" b="1" dirty="0">
                <a:solidFill>
                  <a:srgbClr val="C00000"/>
                </a:solidFill>
                <a:latin typeface="Times New Roman" charset="0"/>
                <a:ea typeface="Times New Roman" charset="0"/>
                <a:cs typeface="Times New Roman" charset="0"/>
              </a:rPr>
              <a:t>Appetite suppression:</a:t>
            </a:r>
          </a:p>
          <a:p>
            <a:pPr>
              <a:buClr>
                <a:srgbClr val="C00000"/>
              </a:buClr>
              <a:buFont typeface="Wingdings" pitchFamily="2" charset="2"/>
              <a:buChar char="ü"/>
            </a:pPr>
            <a:r>
              <a:rPr lang="en-US" b="1" dirty="0">
                <a:solidFill>
                  <a:srgbClr val="C00000"/>
                </a:solidFill>
                <a:latin typeface="Times New Roman" charset="0"/>
                <a:ea typeface="Times New Roman" charset="0"/>
                <a:cs typeface="Times New Roman" charset="0"/>
              </a:rPr>
              <a:t> </a:t>
            </a:r>
            <a:r>
              <a:rPr lang="en-US" i="1" dirty="0">
                <a:solidFill>
                  <a:srgbClr val="C00000"/>
                </a:solidFill>
                <a:latin typeface="Times New Roman" charset="0"/>
                <a:ea typeface="Times New Roman" charset="0"/>
                <a:cs typeface="Times New Roman" charset="0"/>
              </a:rPr>
              <a:t>Phentermine </a:t>
            </a:r>
            <a:r>
              <a:rPr lang="en-US" dirty="0">
                <a:solidFill>
                  <a:srgbClr val="C00000"/>
                </a:solidFill>
                <a:latin typeface="Times New Roman" charset="0"/>
                <a:ea typeface="Times New Roman" charset="0"/>
                <a:cs typeface="Times New Roman" charset="0"/>
              </a:rPr>
              <a:t>and </a:t>
            </a:r>
            <a:r>
              <a:rPr lang="en-US" i="1" dirty="0" err="1">
                <a:solidFill>
                  <a:srgbClr val="C00000"/>
                </a:solidFill>
                <a:latin typeface="Times New Roman" charset="0"/>
                <a:ea typeface="Times New Roman" charset="0"/>
                <a:cs typeface="Times New Roman" charset="0"/>
              </a:rPr>
              <a:t>Diethylpropion</a:t>
            </a:r>
            <a:r>
              <a:rPr lang="en-US" i="1" dirty="0">
                <a:solidFill>
                  <a:srgbClr val="C00000"/>
                </a:solidFill>
                <a:latin typeface="Times New Roman" charset="0"/>
                <a:ea typeface="Times New Roman" charset="0"/>
                <a:cs typeface="Times New Roman" charset="0"/>
              </a:rPr>
              <a:t> </a:t>
            </a:r>
            <a:r>
              <a:rPr lang="en-US" dirty="0">
                <a:latin typeface="Times New Roman" charset="0"/>
                <a:ea typeface="Times New Roman" charset="0"/>
                <a:cs typeface="Times New Roman" charset="0"/>
              </a:rPr>
              <a:t>are sympathomimetic amines that are related structurally to </a:t>
            </a:r>
            <a:r>
              <a:rPr lang="en-US" i="1" dirty="0">
                <a:latin typeface="Times New Roman" charset="0"/>
                <a:ea typeface="Times New Roman" charset="0"/>
                <a:cs typeface="Times New Roman" charset="0"/>
              </a:rPr>
              <a:t>amphetamine</a:t>
            </a:r>
          </a:p>
          <a:p>
            <a:pPr>
              <a:buClr>
                <a:srgbClr val="C00000"/>
              </a:buClr>
              <a:buFont typeface="Wingdings" pitchFamily="2" charset="2"/>
              <a:buChar char="ü"/>
            </a:pPr>
            <a:r>
              <a:rPr lang="en-US" dirty="0">
                <a:latin typeface="Times New Roman" charset="0"/>
                <a:ea typeface="Times New Roman" charset="0"/>
                <a:cs typeface="Times New Roman" charset="0"/>
              </a:rPr>
              <a:t>Used as </a:t>
            </a:r>
            <a:r>
              <a:rPr lang="en-US" dirty="0" err="1">
                <a:latin typeface="Times New Roman" charset="0"/>
                <a:ea typeface="Times New Roman" charset="0"/>
                <a:cs typeface="Times New Roman" charset="0"/>
              </a:rPr>
              <a:t>epitite</a:t>
            </a:r>
            <a:r>
              <a:rPr lang="en-US" dirty="0">
                <a:latin typeface="Times New Roman" charset="0"/>
                <a:ea typeface="Times New Roman" charset="0"/>
                <a:cs typeface="Times New Roman" charset="0"/>
              </a:rPr>
              <a:t>-suppressants in obesity</a:t>
            </a:r>
          </a:p>
          <a:p>
            <a:pPr>
              <a:buClr>
                <a:srgbClr val="C00000"/>
              </a:buClr>
              <a:buFont typeface="Wingdings" pitchFamily="2" charset="2"/>
              <a:buChar char="ü"/>
            </a:pPr>
            <a:endParaRPr lang="en-US" dirty="0">
              <a:latin typeface="Times New Roman" charset="0"/>
              <a:ea typeface="Times New Roman" charset="0"/>
              <a:cs typeface="Times New Roman" charset="0"/>
            </a:endParaRPr>
          </a:p>
          <a:p>
            <a:pPr marL="0" indent="0">
              <a:buClr>
                <a:srgbClr val="C00000"/>
              </a:buClr>
              <a:buNone/>
            </a:pPr>
            <a:r>
              <a:rPr lang="en-US" dirty="0">
                <a:solidFill>
                  <a:srgbClr val="C00000"/>
                </a:solidFill>
                <a:latin typeface="Times New Roman" charset="0"/>
                <a:ea typeface="Times New Roman" charset="0"/>
                <a:cs typeface="Times New Roman" charset="0"/>
              </a:rPr>
              <a:t>Pharmacokinetics:</a:t>
            </a:r>
            <a:endParaRPr lang="en-US" i="1" dirty="0">
              <a:solidFill>
                <a:srgbClr val="C00000"/>
              </a:solidFill>
              <a:latin typeface="Times New Roman" charset="0"/>
              <a:ea typeface="Times New Roman" charset="0"/>
              <a:cs typeface="Times New Roman" charset="0"/>
            </a:endParaRPr>
          </a:p>
          <a:p>
            <a:r>
              <a:rPr lang="en-US" dirty="0">
                <a:latin typeface="Times New Roman" charset="0"/>
                <a:ea typeface="Times New Roman" charset="0"/>
                <a:cs typeface="Times New Roman" charset="0"/>
              </a:rPr>
              <a:t>completely absorbed from the GI, metabolized by liver</a:t>
            </a:r>
          </a:p>
          <a:p>
            <a:r>
              <a:rPr lang="en-US" dirty="0">
                <a:latin typeface="Times New Roman" charset="0"/>
                <a:ea typeface="Times New Roman" charset="0"/>
                <a:cs typeface="Times New Roman" charset="0"/>
              </a:rPr>
              <a:t>Alkalization of urine???</a:t>
            </a:r>
          </a:p>
          <a:p>
            <a:r>
              <a:rPr lang="en-US" dirty="0">
                <a:latin typeface="Times New Roman" charset="0"/>
                <a:ea typeface="Times New Roman" charset="0"/>
                <a:cs typeface="Times New Roman" charset="0"/>
              </a:rPr>
              <a:t>Euphoria caused by </a:t>
            </a:r>
            <a:r>
              <a:rPr lang="en-US" i="1" dirty="0">
                <a:latin typeface="Times New Roman" charset="0"/>
                <a:ea typeface="Times New Roman" charset="0"/>
                <a:cs typeface="Times New Roman" charset="0"/>
              </a:rPr>
              <a:t>amphetamine </a:t>
            </a:r>
            <a:r>
              <a:rPr lang="en-US" dirty="0">
                <a:latin typeface="Times New Roman" charset="0"/>
                <a:ea typeface="Times New Roman" charset="0"/>
                <a:cs typeface="Times New Roman" charset="0"/>
              </a:rPr>
              <a:t>lasts 4 to 6 hours, or four- to eightfold longer than the effects of </a:t>
            </a:r>
            <a:r>
              <a:rPr lang="en-US" i="1" dirty="0">
                <a:latin typeface="Times New Roman" charset="0"/>
                <a:ea typeface="Times New Roman" charset="0"/>
                <a:cs typeface="Times New Roman" charset="0"/>
              </a:rPr>
              <a:t>cocaine.</a:t>
            </a:r>
            <a:endParaRPr lang="en-US" dirty="0">
              <a:latin typeface="Times New Roman" charset="0"/>
              <a:ea typeface="Times New Roman" charset="0"/>
              <a:cs typeface="Times New Roman" charset="0"/>
            </a:endParaRPr>
          </a:p>
          <a:p>
            <a:endParaRPr lang="en-US" dirty="0"/>
          </a:p>
        </p:txBody>
      </p:sp>
    </p:spTree>
    <p:extLst>
      <p:ext uri="{BB962C8B-B14F-4D97-AF65-F5344CB8AC3E}">
        <p14:creationId xmlns:p14="http://schemas.microsoft.com/office/powerpoint/2010/main" val="1953543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089" y="249908"/>
            <a:ext cx="11893911" cy="6608092"/>
          </a:xfrm>
        </p:spPr>
        <p:txBody>
          <a:bodyPr>
            <a:normAutofit lnSpcReduction="10000"/>
          </a:bodyPr>
          <a:lstStyle/>
          <a:p>
            <a:pPr marL="0" indent="0">
              <a:buNone/>
            </a:pPr>
            <a:r>
              <a:rPr lang="en-US" b="1" dirty="0">
                <a:solidFill>
                  <a:srgbClr val="C00000"/>
                </a:solidFill>
                <a:latin typeface="Times New Roman" charset="0"/>
                <a:ea typeface="Times New Roman" charset="0"/>
                <a:cs typeface="Times New Roman" charset="0"/>
              </a:rPr>
              <a:t>Adverse effects: </a:t>
            </a:r>
          </a:p>
          <a:p>
            <a:r>
              <a:rPr lang="en-US" dirty="0">
                <a:latin typeface="Times New Roman" charset="0"/>
                <a:ea typeface="Times New Roman" charset="0"/>
                <a:cs typeface="Times New Roman" charset="0"/>
              </a:rPr>
              <a:t>may cause addiction, leading to dependence, tolerance</a:t>
            </a:r>
          </a:p>
          <a:p>
            <a:pPr marL="0" indent="0">
              <a:buNone/>
            </a:pPr>
            <a:r>
              <a:rPr lang="en-US" b="1" dirty="0">
                <a:solidFill>
                  <a:srgbClr val="C00000"/>
                </a:solidFill>
                <a:latin typeface="Times New Roman" charset="0"/>
                <a:ea typeface="Times New Roman" charset="0"/>
                <a:cs typeface="Times New Roman" charset="0"/>
              </a:rPr>
              <a:t>a. CNS effects: </a:t>
            </a:r>
            <a:r>
              <a:rPr lang="en-US" dirty="0">
                <a:latin typeface="Times New Roman" charset="0"/>
                <a:ea typeface="Times New Roman" charset="0"/>
                <a:cs typeface="Times New Roman" charset="0"/>
              </a:rPr>
              <a:t>insomnia, irritability, weakness, dizziness, tremor, and hyperactive reflexes</a:t>
            </a:r>
          </a:p>
          <a:p>
            <a:r>
              <a:rPr lang="en-US" dirty="0">
                <a:latin typeface="Times New Roman" charset="0"/>
                <a:ea typeface="Times New Roman" charset="0"/>
                <a:cs typeface="Times New Roman" charset="0"/>
              </a:rPr>
              <a:t>can also cause confusion, delirium, panic states, and suicidal tendencies / BZDs             ( </a:t>
            </a:r>
            <a:r>
              <a:rPr lang="en-US" i="1" dirty="0" err="1">
                <a:latin typeface="Times New Roman" charset="0"/>
                <a:ea typeface="Times New Roman" charset="0"/>
                <a:cs typeface="Times New Roman" charset="0"/>
              </a:rPr>
              <a:t>lorazepsam</a:t>
            </a:r>
            <a:r>
              <a:rPr lang="en-US" dirty="0">
                <a:latin typeface="Times New Roman" charset="0"/>
                <a:ea typeface="Times New Roman" charset="0"/>
                <a:cs typeface="Times New Roman" charset="0"/>
              </a:rPr>
              <a:t>, are often used in the management of agitation and CNS stimulation secondary to </a:t>
            </a:r>
            <a:r>
              <a:rPr lang="en-US" i="1" dirty="0">
                <a:latin typeface="Times New Roman" charset="0"/>
                <a:ea typeface="Times New Roman" charset="0"/>
                <a:cs typeface="Times New Roman" charset="0"/>
              </a:rPr>
              <a:t>amphetamine </a:t>
            </a:r>
            <a:r>
              <a:rPr lang="en-US" dirty="0">
                <a:latin typeface="Times New Roman" charset="0"/>
                <a:ea typeface="Times New Roman" charset="0"/>
                <a:cs typeface="Times New Roman" charset="0"/>
              </a:rPr>
              <a:t>overdose)</a:t>
            </a:r>
          </a:p>
          <a:p>
            <a:r>
              <a:rPr lang="en-US" dirty="0">
                <a:latin typeface="Times New Roman" charset="0"/>
                <a:ea typeface="Times New Roman" charset="0"/>
                <a:cs typeface="Times New Roman" charset="0"/>
              </a:rPr>
              <a:t>Chronic </a:t>
            </a:r>
            <a:r>
              <a:rPr lang="en-US" i="1" dirty="0">
                <a:latin typeface="Times New Roman" charset="0"/>
                <a:ea typeface="Times New Roman" charset="0"/>
                <a:cs typeface="Times New Roman" charset="0"/>
              </a:rPr>
              <a:t>amphetamine </a:t>
            </a:r>
            <a:r>
              <a:rPr lang="en-US" dirty="0">
                <a:latin typeface="Times New Roman" charset="0"/>
                <a:ea typeface="Times New Roman" charset="0"/>
                <a:cs typeface="Times New Roman" charset="0"/>
              </a:rPr>
              <a:t>/“</a:t>
            </a:r>
            <a:r>
              <a:rPr lang="en-US" i="1" u="sng" dirty="0">
                <a:solidFill>
                  <a:srgbClr val="C00000"/>
                </a:solidFill>
                <a:latin typeface="Times New Roman" charset="0"/>
                <a:ea typeface="Times New Roman" charset="0"/>
                <a:cs typeface="Times New Roman" charset="0"/>
              </a:rPr>
              <a:t>Amphetamine Psychosis</a:t>
            </a:r>
            <a:r>
              <a:rPr lang="en-US" dirty="0">
                <a:latin typeface="Times New Roman" charset="0"/>
                <a:ea typeface="Times New Roman" charset="0"/>
                <a:cs typeface="Times New Roman" charset="0"/>
              </a:rPr>
              <a:t>” resembles psychotic episodes, psychic and physical dependence, tolerance within a few weeks</a:t>
            </a:r>
          </a:p>
          <a:p>
            <a:r>
              <a:rPr lang="en-US" dirty="0">
                <a:latin typeface="Times New Roman" charset="0"/>
                <a:ea typeface="Times New Roman" charset="0"/>
                <a:cs typeface="Times New Roman" charset="0"/>
              </a:rPr>
              <a:t> The anorectic effect of </a:t>
            </a:r>
            <a:r>
              <a:rPr lang="en-US" i="1" dirty="0">
                <a:latin typeface="Times New Roman" charset="0"/>
                <a:ea typeface="Times New Roman" charset="0"/>
                <a:cs typeface="Times New Roman" charset="0"/>
              </a:rPr>
              <a:t>amphetamine </a:t>
            </a:r>
            <a:r>
              <a:rPr lang="en-US" dirty="0">
                <a:latin typeface="Times New Roman" charset="0"/>
                <a:ea typeface="Times New Roman" charset="0"/>
                <a:cs typeface="Times New Roman" charset="0"/>
              </a:rPr>
              <a:t>is due to its action in the lateral hypothalamic feeding center.</a:t>
            </a:r>
          </a:p>
          <a:p>
            <a:pPr marL="0" indent="0">
              <a:buNone/>
            </a:pPr>
            <a:r>
              <a:rPr lang="en-US" b="1" dirty="0">
                <a:solidFill>
                  <a:srgbClr val="C00000"/>
                </a:solidFill>
                <a:latin typeface="Times New Roman" charset="0"/>
                <a:ea typeface="Times New Roman" charset="0"/>
                <a:cs typeface="Times New Roman" charset="0"/>
              </a:rPr>
              <a:t>b. CVS: </a:t>
            </a:r>
            <a:r>
              <a:rPr lang="en-US" dirty="0">
                <a:latin typeface="Times New Roman" charset="0"/>
                <a:ea typeface="Times New Roman" charset="0"/>
                <a:cs typeface="Times New Roman" charset="0"/>
              </a:rPr>
              <a:t>palpitations, cardiac arrhythmias, hypertension, anginal pain, etc.</a:t>
            </a:r>
          </a:p>
          <a:p>
            <a:pPr marL="0" indent="0">
              <a:buNone/>
            </a:pPr>
            <a:r>
              <a:rPr lang="en-US" b="1" dirty="0">
                <a:solidFill>
                  <a:srgbClr val="C00000"/>
                </a:solidFill>
                <a:latin typeface="Times New Roman" charset="0"/>
                <a:ea typeface="Times New Roman" charset="0"/>
                <a:cs typeface="Times New Roman" charset="0"/>
              </a:rPr>
              <a:t>c. GIT:</a:t>
            </a:r>
            <a:r>
              <a:rPr lang="en-US" dirty="0">
                <a:solidFill>
                  <a:srgbClr val="C00000"/>
                </a:solidFill>
                <a:latin typeface="Times New Roman" charset="0"/>
                <a:ea typeface="Times New Roman" charset="0"/>
                <a:cs typeface="Times New Roman" charset="0"/>
              </a:rPr>
              <a:t> </a:t>
            </a:r>
            <a:r>
              <a:rPr lang="en-US" dirty="0">
                <a:latin typeface="Times New Roman" charset="0"/>
                <a:ea typeface="Times New Roman" charset="0"/>
                <a:cs typeface="Times New Roman" charset="0"/>
              </a:rPr>
              <a:t> anorexia, nausea, vomiting, abdominal cramps, and diarrhea.</a:t>
            </a:r>
          </a:p>
          <a:p>
            <a:pPr marL="0" indent="0">
              <a:buNone/>
            </a:pPr>
            <a:r>
              <a:rPr lang="en-US" b="1" dirty="0">
                <a:solidFill>
                  <a:srgbClr val="C00000"/>
                </a:solidFill>
                <a:latin typeface="Times New Roman" charset="0"/>
                <a:ea typeface="Times New Roman" charset="0"/>
                <a:cs typeface="Times New Roman" charset="0"/>
              </a:rPr>
              <a:t>d. CI: </a:t>
            </a:r>
            <a:r>
              <a:rPr lang="en-US" dirty="0">
                <a:latin typeface="Times New Roman" charset="0"/>
                <a:ea typeface="Times New Roman" charset="0"/>
                <a:cs typeface="Times New Roman" charset="0"/>
              </a:rPr>
              <a:t>Patients with hypertension, cardiovascular disease, hyperthyroidism, glaucoma, or a history of drug abuse or those taking MAOIs</a:t>
            </a:r>
          </a:p>
          <a:p>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136311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0229" y="420914"/>
            <a:ext cx="10613571" cy="5756049"/>
          </a:xfrm>
        </p:spPr>
        <p:txBody>
          <a:bodyPr/>
          <a:lstStyle/>
          <a:p>
            <a:pPr marL="0" indent="0">
              <a:buNone/>
            </a:pPr>
            <a:r>
              <a:rPr lang="en-US" sz="3600" i="1" dirty="0">
                <a:solidFill>
                  <a:srgbClr val="C00000"/>
                </a:solidFill>
                <a:latin typeface="Apple Chancery" charset="0"/>
                <a:ea typeface="Apple Chancery" charset="0"/>
                <a:cs typeface="Apple Chancery" charset="0"/>
              </a:rPr>
              <a:t>Methylphenidate </a:t>
            </a:r>
          </a:p>
          <a:p>
            <a:r>
              <a:rPr lang="en-US" dirty="0">
                <a:latin typeface="Times New Roman" charset="0"/>
                <a:ea typeface="Times New Roman" charset="0"/>
                <a:cs typeface="Times New Roman" charset="0"/>
              </a:rPr>
              <a:t>CNS-stimulant properties similar to </a:t>
            </a:r>
            <a:r>
              <a:rPr lang="en-US" i="1" dirty="0">
                <a:latin typeface="Times New Roman" charset="0"/>
                <a:ea typeface="Times New Roman" charset="0"/>
                <a:cs typeface="Times New Roman" charset="0"/>
              </a:rPr>
              <a:t>amphetamine </a:t>
            </a:r>
            <a:r>
              <a:rPr lang="en-US" dirty="0">
                <a:latin typeface="Times New Roman" charset="0"/>
                <a:ea typeface="Times New Roman" charset="0"/>
                <a:cs typeface="Times New Roman" charset="0"/>
              </a:rPr>
              <a:t>and may also lead to abuse, although its addictive potential is controversial</a:t>
            </a:r>
          </a:p>
          <a:p>
            <a:r>
              <a:rPr lang="en-US" dirty="0">
                <a:latin typeface="Times New Roman" charset="0"/>
                <a:ea typeface="Times New Roman" charset="0"/>
                <a:cs typeface="Times New Roman" charset="0"/>
              </a:rPr>
              <a:t>Is now one of the most prescribed medications in children</a:t>
            </a:r>
          </a:p>
          <a:p>
            <a:r>
              <a:rPr lang="en-US" dirty="0">
                <a:latin typeface="Times New Roman" charset="0"/>
                <a:ea typeface="Times New Roman" charset="0"/>
                <a:cs typeface="Times New Roman" charset="0"/>
              </a:rPr>
              <a:t>The pharmacologically active isomer, </a:t>
            </a:r>
            <a:r>
              <a:rPr lang="en-US" i="1" dirty="0">
                <a:latin typeface="Times New Roman" charset="0"/>
                <a:ea typeface="Times New Roman" charset="0"/>
                <a:cs typeface="Times New Roman" charset="0"/>
              </a:rPr>
              <a:t>dexmethylphenidate, </a:t>
            </a:r>
            <a:r>
              <a:rPr lang="en-US" dirty="0">
                <a:latin typeface="Times New Roman" charset="0"/>
                <a:ea typeface="Times New Roman" charset="0"/>
                <a:cs typeface="Times New Roman" charset="0"/>
              </a:rPr>
              <a:t>is also a used for the treatment of ADHD.</a:t>
            </a:r>
          </a:p>
          <a:p>
            <a:endParaRPr lang="en-US" dirty="0">
              <a:latin typeface="Times New Roman" charset="0"/>
              <a:ea typeface="Times New Roman" charset="0"/>
              <a:cs typeface="Times New Roman" charset="0"/>
            </a:endParaRPr>
          </a:p>
          <a:p>
            <a:pPr marL="0" indent="0">
              <a:buNone/>
            </a:pPr>
            <a:r>
              <a:rPr lang="en-US" b="1" dirty="0">
                <a:solidFill>
                  <a:srgbClr val="C00000"/>
                </a:solidFill>
                <a:latin typeface="Times New Roman" charset="0"/>
                <a:ea typeface="Times New Roman" charset="0"/>
                <a:cs typeface="Times New Roman" charset="0"/>
              </a:rPr>
              <a:t>Mechanism of action: </a:t>
            </a:r>
          </a:p>
          <a:p>
            <a:pPr>
              <a:buClr>
                <a:srgbClr val="C00000"/>
              </a:buClr>
              <a:buFont typeface="Wingdings" pitchFamily="2" charset="2"/>
              <a:buChar char="ü"/>
            </a:pPr>
            <a:r>
              <a:rPr lang="en-US" dirty="0">
                <a:latin typeface="Times New Roman" charset="0"/>
                <a:ea typeface="Times New Roman" charset="0"/>
                <a:cs typeface="Times New Roman" charset="0"/>
              </a:rPr>
              <a:t>increasing both DA &amp; NE in the synaptic space</a:t>
            </a:r>
          </a:p>
          <a:p>
            <a:pPr>
              <a:buClr>
                <a:srgbClr val="C00000"/>
              </a:buClr>
              <a:buFont typeface="Wingdings" pitchFamily="2" charset="2"/>
              <a:buChar char="ü"/>
            </a:pPr>
            <a:r>
              <a:rPr lang="en-US" dirty="0">
                <a:latin typeface="Times New Roman" charset="0"/>
                <a:ea typeface="Times New Roman" charset="0"/>
                <a:cs typeface="Times New Roman" charset="0"/>
              </a:rPr>
              <a:t>less potential for abuse than </a:t>
            </a:r>
            <a:r>
              <a:rPr lang="en-US" i="1" dirty="0">
                <a:latin typeface="Times New Roman" charset="0"/>
                <a:ea typeface="Times New Roman" charset="0"/>
                <a:cs typeface="Times New Roman" charset="0"/>
              </a:rPr>
              <a:t>cocaine, </a:t>
            </a:r>
            <a:r>
              <a:rPr lang="en-US" dirty="0">
                <a:latin typeface="Times New Roman" charset="0"/>
                <a:ea typeface="Times New Roman" charset="0"/>
                <a:cs typeface="Times New Roman" charset="0"/>
              </a:rPr>
              <a:t>because it enters the brain much more slowly than </a:t>
            </a:r>
            <a:r>
              <a:rPr lang="en-US" i="1" dirty="0">
                <a:latin typeface="Times New Roman" charset="0"/>
                <a:ea typeface="Times New Roman" charset="0"/>
                <a:cs typeface="Times New Roman" charset="0"/>
              </a:rPr>
              <a:t>cocaine </a:t>
            </a:r>
            <a:r>
              <a:rPr lang="en-US" dirty="0">
                <a:latin typeface="Times New Roman" charset="0"/>
                <a:ea typeface="Times New Roman" charset="0"/>
                <a:cs typeface="Times New Roman" charset="0"/>
              </a:rPr>
              <a:t>and, thus, does not increase DA levels</a:t>
            </a:r>
            <a:endParaRPr lang="en-US" dirty="0"/>
          </a:p>
          <a:p>
            <a:pPr marL="0" indent="0">
              <a:buNone/>
            </a:pP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212572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8773" y="800014"/>
            <a:ext cx="10515600" cy="4351338"/>
          </a:xfrm>
        </p:spPr>
        <p:txBody>
          <a:bodyPr>
            <a:normAutofit/>
          </a:bodyPr>
          <a:lstStyle/>
          <a:p>
            <a:pPr marL="0" indent="0">
              <a:buNone/>
            </a:pPr>
            <a:r>
              <a:rPr lang="en-US" b="1" dirty="0">
                <a:solidFill>
                  <a:srgbClr val="C00000"/>
                </a:solidFill>
                <a:latin typeface="Times New Roman" charset="0"/>
                <a:ea typeface="Times New Roman" charset="0"/>
                <a:cs typeface="Times New Roman" charset="0"/>
              </a:rPr>
              <a:t>Therapeutic uses: </a:t>
            </a:r>
            <a:endParaRPr lang="en-US" i="1" dirty="0">
              <a:solidFill>
                <a:srgbClr val="C00000"/>
              </a:solidFill>
              <a:latin typeface="Times New Roman" charset="0"/>
              <a:ea typeface="Times New Roman" charset="0"/>
              <a:cs typeface="Times New Roman" charset="0"/>
            </a:endParaRPr>
          </a:p>
          <a:p>
            <a:r>
              <a:rPr lang="en-US" dirty="0">
                <a:latin typeface="Times New Roman" charset="0"/>
                <a:ea typeface="Times New Roman" charset="0"/>
                <a:cs typeface="Times New Roman" charset="0"/>
              </a:rPr>
              <a:t>ADHD, narcolepsy. </a:t>
            </a:r>
          </a:p>
          <a:p>
            <a:r>
              <a:rPr lang="en-US" dirty="0">
                <a:latin typeface="Times New Roman" charset="0"/>
                <a:ea typeface="Times New Roman" charset="0"/>
                <a:cs typeface="Times New Roman" charset="0"/>
              </a:rPr>
              <a:t>Unlike </a:t>
            </a:r>
            <a:r>
              <a:rPr lang="en-US" i="1" dirty="0">
                <a:latin typeface="Times New Roman" charset="0"/>
                <a:ea typeface="Times New Roman" charset="0"/>
                <a:cs typeface="Times New Roman" charset="0"/>
              </a:rPr>
              <a:t>methylphenidate, dexmethylphenidate </a:t>
            </a:r>
            <a:r>
              <a:rPr lang="en-US" dirty="0">
                <a:latin typeface="Times New Roman" charset="0"/>
                <a:ea typeface="Times New Roman" charset="0"/>
                <a:cs typeface="Times New Roman" charset="0"/>
              </a:rPr>
              <a:t>is not indicated in the treatment of narcolepsy.</a:t>
            </a:r>
          </a:p>
          <a:p>
            <a:pPr marL="0" indent="0">
              <a:buNone/>
            </a:pPr>
            <a:r>
              <a:rPr lang="en-US" b="1" dirty="0">
                <a:solidFill>
                  <a:srgbClr val="C00000"/>
                </a:solidFill>
                <a:latin typeface="Times New Roman" charset="0"/>
                <a:ea typeface="Times New Roman" charset="0"/>
                <a:cs typeface="Times New Roman" charset="0"/>
              </a:rPr>
              <a:t>Pharmacokinetics:</a:t>
            </a:r>
            <a:r>
              <a:rPr lang="en-US" b="1"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Both </a:t>
            </a:r>
            <a:r>
              <a:rPr lang="en-US" i="1" dirty="0">
                <a:latin typeface="Times New Roman" charset="0"/>
                <a:ea typeface="Times New Roman" charset="0"/>
                <a:cs typeface="Times New Roman" charset="0"/>
              </a:rPr>
              <a:t>methylphenidate </a:t>
            </a:r>
            <a:r>
              <a:rPr lang="en-US" dirty="0">
                <a:latin typeface="Times New Roman" charset="0"/>
                <a:ea typeface="Times New Roman" charset="0"/>
                <a:cs typeface="Times New Roman" charset="0"/>
              </a:rPr>
              <a:t>and </a:t>
            </a:r>
            <a:r>
              <a:rPr lang="en-US" i="1" dirty="0">
                <a:latin typeface="Times New Roman" charset="0"/>
                <a:ea typeface="Times New Roman" charset="0"/>
                <a:cs typeface="Times New Roman" charset="0"/>
              </a:rPr>
              <a:t>dexmethylphenidate </a:t>
            </a:r>
            <a:r>
              <a:rPr lang="en-US" dirty="0">
                <a:latin typeface="Times New Roman" charset="0"/>
                <a:ea typeface="Times New Roman" charset="0"/>
                <a:cs typeface="Times New Roman" charset="0"/>
              </a:rPr>
              <a:t>are readily absorbed after oral administration</a:t>
            </a:r>
          </a:p>
          <a:p>
            <a:r>
              <a:rPr lang="en-US" dirty="0">
                <a:latin typeface="Times New Roman" charset="0"/>
                <a:ea typeface="Times New Roman" charset="0"/>
                <a:cs typeface="Times New Roman" charset="0"/>
              </a:rPr>
              <a:t> </a:t>
            </a:r>
            <a:r>
              <a:rPr lang="en-US" i="1" dirty="0">
                <a:latin typeface="Times New Roman" charset="0"/>
                <a:ea typeface="Times New Roman" charset="0"/>
                <a:cs typeface="Times New Roman" charset="0"/>
              </a:rPr>
              <a:t>Methylphenidate </a:t>
            </a:r>
            <a:r>
              <a:rPr lang="en-US" dirty="0">
                <a:latin typeface="Times New Roman" charset="0"/>
                <a:ea typeface="Times New Roman" charset="0"/>
                <a:cs typeface="Times New Roman" charset="0"/>
              </a:rPr>
              <a:t>is available in extended-release oral formulations and as a transdermal patch for once-daily application</a:t>
            </a:r>
          </a:p>
          <a:p>
            <a:r>
              <a:rPr lang="en-US" dirty="0">
                <a:latin typeface="Times New Roman" charset="0"/>
                <a:ea typeface="Times New Roman" charset="0"/>
                <a:cs typeface="Times New Roman" charset="0"/>
              </a:rPr>
              <a:t>The </a:t>
            </a:r>
            <a:r>
              <a:rPr lang="en-US" dirty="0" err="1">
                <a:latin typeface="Times New Roman" charset="0"/>
                <a:ea typeface="Times New Roman" charset="0"/>
                <a:cs typeface="Times New Roman" charset="0"/>
              </a:rPr>
              <a:t>deesterified</a:t>
            </a:r>
            <a:r>
              <a:rPr lang="en-US" dirty="0">
                <a:latin typeface="Times New Roman" charset="0"/>
                <a:ea typeface="Times New Roman" charset="0"/>
                <a:cs typeface="Times New Roman" charset="0"/>
              </a:rPr>
              <a:t> product, </a:t>
            </a:r>
            <a:r>
              <a:rPr lang="en-US" dirty="0" err="1">
                <a:latin typeface="Times New Roman" charset="0"/>
                <a:ea typeface="Times New Roman" charset="0"/>
                <a:cs typeface="Times New Roman" charset="0"/>
              </a:rPr>
              <a:t>ritalinic</a:t>
            </a:r>
            <a:r>
              <a:rPr lang="en-US" dirty="0">
                <a:latin typeface="Times New Roman" charset="0"/>
                <a:ea typeface="Times New Roman" charset="0"/>
                <a:cs typeface="Times New Roman" charset="0"/>
              </a:rPr>
              <a:t> acid, is excreted in urine.</a:t>
            </a:r>
          </a:p>
        </p:txBody>
      </p:sp>
    </p:spTree>
    <p:extLst>
      <p:ext uri="{BB962C8B-B14F-4D97-AF65-F5344CB8AC3E}">
        <p14:creationId xmlns:p14="http://schemas.microsoft.com/office/powerpoint/2010/main" val="2031115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C00000"/>
                </a:solidFill>
                <a:latin typeface="Apple Braille Pinpoint 8 Dot" pitchFamily="2" charset="0"/>
                <a:cs typeface="Times New Roman" panose="02020603050405020304" pitchFamily="18" charset="0"/>
              </a:rPr>
              <a:t>Adverse Effects</a:t>
            </a:r>
          </a:p>
        </p:txBody>
      </p:sp>
      <p:sp>
        <p:nvSpPr>
          <p:cNvPr id="3" name="Content Placeholder 2"/>
          <p:cNvSpPr>
            <a:spLocks noGrp="1"/>
          </p:cNvSpPr>
          <p:nvPr>
            <p:ph idx="1"/>
          </p:nvPr>
        </p:nvSpPr>
        <p:spPr/>
        <p:txBody>
          <a:bodyPr/>
          <a:lstStyle/>
          <a:p>
            <a:r>
              <a:rPr lang="en-US" dirty="0">
                <a:latin typeface="Times New Roman" charset="0"/>
                <a:ea typeface="Times New Roman" charset="0"/>
                <a:cs typeface="Times New Roman" charset="0"/>
              </a:rPr>
              <a:t>GI: include abdominal pain and nausea</a:t>
            </a:r>
          </a:p>
          <a:p>
            <a:r>
              <a:rPr lang="en-US" dirty="0">
                <a:latin typeface="Times New Roman" charset="0"/>
                <a:ea typeface="Times New Roman" charset="0"/>
                <a:cs typeface="Times New Roman" charset="0"/>
              </a:rPr>
              <a:t>Anorexia, insomnia, nervousness, and fever</a:t>
            </a:r>
          </a:p>
          <a:p>
            <a:r>
              <a:rPr lang="en-US" dirty="0">
                <a:latin typeface="Times New Roman" charset="0"/>
                <a:ea typeface="Times New Roman" charset="0"/>
                <a:cs typeface="Times New Roman" charset="0"/>
              </a:rPr>
              <a:t> In seizure patients, </a:t>
            </a:r>
            <a:r>
              <a:rPr lang="en-US" i="1" dirty="0">
                <a:latin typeface="Times New Roman" charset="0"/>
                <a:ea typeface="Times New Roman" charset="0"/>
                <a:cs typeface="Times New Roman" charset="0"/>
              </a:rPr>
              <a:t>methylphenidate </a:t>
            </a:r>
            <a:r>
              <a:rPr lang="en-US" dirty="0">
                <a:latin typeface="Times New Roman" charset="0"/>
                <a:ea typeface="Times New Roman" charset="0"/>
                <a:cs typeface="Times New Roman" charset="0"/>
              </a:rPr>
              <a:t>may increase seizure frequency, especially if the patient is taking antidepressants. It is contraindicated in patients with glaucoma</a:t>
            </a:r>
          </a:p>
          <a:p>
            <a:r>
              <a:rPr lang="en-US" i="1" dirty="0">
                <a:latin typeface="Times New Roman" charset="0"/>
                <a:ea typeface="Times New Roman" charset="0"/>
                <a:cs typeface="Times New Roman" charset="0"/>
              </a:rPr>
              <a:t>Methylphenidate </a:t>
            </a:r>
            <a:r>
              <a:rPr lang="en-US" dirty="0">
                <a:solidFill>
                  <a:srgbClr val="C00000"/>
                </a:solidFill>
                <a:latin typeface="Times New Roman" charset="0"/>
                <a:ea typeface="Times New Roman" charset="0"/>
                <a:cs typeface="Times New Roman" charset="0"/>
              </a:rPr>
              <a:t>can inhibit the metabolism of </a:t>
            </a:r>
            <a:r>
              <a:rPr lang="en-US" i="1" dirty="0">
                <a:solidFill>
                  <a:srgbClr val="C00000"/>
                </a:solidFill>
                <a:latin typeface="Times New Roman" charset="0"/>
                <a:ea typeface="Times New Roman" charset="0"/>
                <a:cs typeface="Times New Roman" charset="0"/>
              </a:rPr>
              <a:t>warfarin, phenytoin, phenobarbital, primidone, </a:t>
            </a:r>
            <a:r>
              <a:rPr lang="en-US" dirty="0">
                <a:solidFill>
                  <a:srgbClr val="C00000"/>
                </a:solidFill>
                <a:latin typeface="Times New Roman" charset="0"/>
                <a:ea typeface="Times New Roman" charset="0"/>
                <a:cs typeface="Times New Roman" charset="0"/>
              </a:rPr>
              <a:t>and the tricyclic antidepressants.</a:t>
            </a:r>
          </a:p>
        </p:txBody>
      </p:sp>
    </p:spTree>
    <p:extLst>
      <p:ext uri="{BB962C8B-B14F-4D97-AF65-F5344CB8AC3E}">
        <p14:creationId xmlns:p14="http://schemas.microsoft.com/office/powerpoint/2010/main" val="559130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9838"/>
            <a:ext cx="10515600" cy="1325563"/>
          </a:xfrm>
        </p:spPr>
        <p:txBody>
          <a:bodyPr>
            <a:normAutofit/>
          </a:bodyPr>
          <a:lstStyle/>
          <a:p>
            <a:r>
              <a:rPr lang="en-US" sz="5400" dirty="0">
                <a:solidFill>
                  <a:srgbClr val="C00000"/>
                </a:solidFill>
                <a:latin typeface="Apple Chancery" charset="0"/>
                <a:ea typeface="Apple Chancery" charset="0"/>
                <a:cs typeface="Apple Chancery" charset="0"/>
              </a:rPr>
              <a:t>Hallucinogens</a:t>
            </a:r>
          </a:p>
        </p:txBody>
      </p:sp>
      <p:sp>
        <p:nvSpPr>
          <p:cNvPr id="3" name="Content Placeholder 2"/>
          <p:cNvSpPr>
            <a:spLocks noGrp="1"/>
          </p:cNvSpPr>
          <p:nvPr>
            <p:ph idx="1"/>
          </p:nvPr>
        </p:nvSpPr>
        <p:spPr/>
        <p:txBody>
          <a:bodyPr/>
          <a:lstStyle/>
          <a:p>
            <a:r>
              <a:rPr lang="en-US" dirty="0">
                <a:latin typeface="Times New Roman" charset="0"/>
                <a:ea typeface="Times New Roman" charset="0"/>
                <a:cs typeface="Times New Roman" charset="0"/>
              </a:rPr>
              <a:t>A few drugs have, as their primary action, the ability to induce altered perceptual states reminiscent of dreams</a:t>
            </a:r>
          </a:p>
          <a:p>
            <a:r>
              <a:rPr lang="en-US" dirty="0">
                <a:latin typeface="Times New Roman" charset="0"/>
                <a:ea typeface="Times New Roman" charset="0"/>
                <a:cs typeface="Times New Roman" charset="0"/>
              </a:rPr>
              <a:t> Many of these altered states are accompanied by visions of bright, colorful changes in the environment and by a plasticity of constantly changing shapes and color</a:t>
            </a:r>
          </a:p>
          <a:p>
            <a:r>
              <a:rPr lang="en-US" dirty="0">
                <a:latin typeface="Times New Roman" charset="0"/>
                <a:ea typeface="Times New Roman" charset="0"/>
                <a:cs typeface="Times New Roman" charset="0"/>
              </a:rPr>
              <a:t> The individual under the influence of these drugs is incapable of nor- mal decision making because the drug interferes with rational thought</a:t>
            </a:r>
          </a:p>
          <a:p>
            <a:r>
              <a:rPr lang="en-US" dirty="0">
                <a:latin typeface="Times New Roman" charset="0"/>
                <a:ea typeface="Times New Roman" charset="0"/>
                <a:cs typeface="Times New Roman" charset="0"/>
              </a:rPr>
              <a:t> These </a:t>
            </a:r>
            <a:r>
              <a:rPr lang="en-US" dirty="0" err="1">
                <a:latin typeface="Times New Roman" charset="0"/>
                <a:ea typeface="Times New Roman" charset="0"/>
                <a:cs typeface="Times New Roman" charset="0"/>
              </a:rPr>
              <a:t>cpds</a:t>
            </a:r>
            <a:r>
              <a:rPr lang="en-US" dirty="0">
                <a:latin typeface="Times New Roman" charset="0"/>
                <a:ea typeface="Times New Roman" charset="0"/>
                <a:cs typeface="Times New Roman" charset="0"/>
              </a:rPr>
              <a:t> are known as </a:t>
            </a:r>
            <a:r>
              <a:rPr lang="en-US" dirty="0">
                <a:solidFill>
                  <a:srgbClr val="C00000"/>
                </a:solidFill>
                <a:latin typeface="Times New Roman" charset="0"/>
                <a:ea typeface="Times New Roman" charset="0"/>
                <a:cs typeface="Times New Roman" charset="0"/>
              </a:rPr>
              <a:t>hallucinogens,</a:t>
            </a:r>
            <a:r>
              <a:rPr lang="en-US" dirty="0">
                <a:latin typeface="Times New Roman" charset="0"/>
                <a:ea typeface="Times New Roman" charset="0"/>
                <a:cs typeface="Times New Roman" charset="0"/>
              </a:rPr>
              <a:t> and </a:t>
            </a:r>
            <a:r>
              <a:rPr lang="en-US" i="1" dirty="0">
                <a:solidFill>
                  <a:srgbClr val="C00000"/>
                </a:solidFill>
                <a:latin typeface="Times New Roman" charset="0"/>
                <a:ea typeface="Times New Roman" charset="0"/>
                <a:cs typeface="Times New Roman" charset="0"/>
              </a:rPr>
              <a:t>lysergic acid diethylamide (LSD) </a:t>
            </a:r>
            <a:r>
              <a:rPr lang="en-US" dirty="0">
                <a:latin typeface="Times New Roman" charset="0"/>
                <a:ea typeface="Times New Roman" charset="0"/>
                <a:cs typeface="Times New Roman" charset="0"/>
              </a:rPr>
              <a:t>and </a:t>
            </a:r>
            <a:r>
              <a:rPr lang="en-US" i="1" dirty="0">
                <a:solidFill>
                  <a:srgbClr val="C00000"/>
                </a:solidFill>
                <a:latin typeface="Times New Roman" charset="0"/>
                <a:ea typeface="Times New Roman" charset="0"/>
                <a:cs typeface="Times New Roman" charset="0"/>
              </a:rPr>
              <a:t>tetrahydrocannabinol </a:t>
            </a:r>
            <a:r>
              <a:rPr lang="en-US" dirty="0">
                <a:latin typeface="Times New Roman" charset="0"/>
                <a:ea typeface="Times New Roman" charset="0"/>
                <a:cs typeface="Times New Roman" charset="0"/>
              </a:rPr>
              <a:t>(from marijuana) are examples of agents in this class. </a:t>
            </a:r>
          </a:p>
        </p:txBody>
      </p:sp>
    </p:spTree>
    <p:extLst>
      <p:ext uri="{BB962C8B-B14F-4D97-AF65-F5344CB8AC3E}">
        <p14:creationId xmlns:p14="http://schemas.microsoft.com/office/powerpoint/2010/main" val="2066937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D9ABDCE-ED71-DB49-A1F1-7D118F963A35}"/>
              </a:ext>
            </a:extLst>
          </p:cNvPr>
          <p:cNvPicPr>
            <a:picLocks noGrp="1" noChangeAspect="1"/>
          </p:cNvPicPr>
          <p:nvPr>
            <p:ph idx="1"/>
          </p:nvPr>
        </p:nvPicPr>
        <p:blipFill>
          <a:blip r:embed="rId2"/>
          <a:stretch>
            <a:fillRect/>
          </a:stretch>
        </p:blipFill>
        <p:spPr>
          <a:xfrm>
            <a:off x="1070280" y="0"/>
            <a:ext cx="10051440" cy="6948000"/>
          </a:xfrm>
          <a:prstGeom prst="rect">
            <a:avLst/>
          </a:prstGeom>
        </p:spPr>
      </p:pic>
    </p:spTree>
    <p:extLst>
      <p:ext uri="{BB962C8B-B14F-4D97-AF65-F5344CB8AC3E}">
        <p14:creationId xmlns:p14="http://schemas.microsoft.com/office/powerpoint/2010/main" val="2175121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977BA45-0BAB-954E-800D-58FC2C16BACA}"/>
              </a:ext>
            </a:extLst>
          </p:cNvPr>
          <p:cNvPicPr>
            <a:picLocks noGrp="1" noChangeAspect="1"/>
          </p:cNvPicPr>
          <p:nvPr>
            <p:ph idx="1"/>
          </p:nvPr>
        </p:nvPicPr>
        <p:blipFill>
          <a:blip r:embed="rId2"/>
          <a:stretch>
            <a:fillRect/>
          </a:stretch>
        </p:blipFill>
        <p:spPr>
          <a:xfrm>
            <a:off x="751703" y="0"/>
            <a:ext cx="9999567" cy="6912000"/>
          </a:xfrm>
          <a:prstGeom prst="rect">
            <a:avLst/>
          </a:prstGeom>
        </p:spPr>
      </p:pic>
    </p:spTree>
    <p:extLst>
      <p:ext uri="{BB962C8B-B14F-4D97-AF65-F5344CB8AC3E}">
        <p14:creationId xmlns:p14="http://schemas.microsoft.com/office/powerpoint/2010/main" val="1903433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FD532-0D07-6742-807D-1DCA3845EA7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DB5368C-EA3A-6F4F-AEC6-7DC1DA5B016B}"/>
              </a:ext>
            </a:extLst>
          </p:cNvPr>
          <p:cNvPicPr>
            <a:picLocks noGrp="1" noChangeAspect="1"/>
          </p:cNvPicPr>
          <p:nvPr>
            <p:ph idx="1"/>
          </p:nvPr>
        </p:nvPicPr>
        <p:blipFill>
          <a:blip r:embed="rId2"/>
          <a:stretch>
            <a:fillRect/>
          </a:stretch>
        </p:blipFill>
        <p:spPr>
          <a:xfrm>
            <a:off x="0" y="183743"/>
            <a:ext cx="12175200" cy="6408000"/>
          </a:xfrm>
          <a:prstGeom prst="rect">
            <a:avLst/>
          </a:prstGeom>
        </p:spPr>
      </p:pic>
    </p:spTree>
    <p:extLst>
      <p:ext uri="{BB962C8B-B14F-4D97-AF65-F5344CB8AC3E}">
        <p14:creationId xmlns:p14="http://schemas.microsoft.com/office/powerpoint/2010/main" val="147641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931" y="0"/>
            <a:ext cx="10515600" cy="1325563"/>
          </a:xfrm>
        </p:spPr>
        <p:txBody>
          <a:bodyPr/>
          <a:lstStyle/>
          <a:p>
            <a:r>
              <a:rPr lang="en-US" dirty="0">
                <a:solidFill>
                  <a:srgbClr val="C00000"/>
                </a:solidFill>
                <a:latin typeface="Apple Chancery" charset="0"/>
                <a:ea typeface="Apple Chancery" charset="0"/>
                <a:cs typeface="Apple Chancery" charset="0"/>
              </a:rPr>
              <a:t>Psychomotor Stimulants</a:t>
            </a:r>
          </a:p>
        </p:txBody>
      </p:sp>
      <p:sp>
        <p:nvSpPr>
          <p:cNvPr id="3" name="Content Placeholder 2"/>
          <p:cNvSpPr>
            <a:spLocks noGrp="1"/>
          </p:cNvSpPr>
          <p:nvPr>
            <p:ph idx="1"/>
          </p:nvPr>
        </p:nvSpPr>
        <p:spPr>
          <a:xfrm>
            <a:off x="341959" y="1325563"/>
            <a:ext cx="11850041" cy="5847921"/>
          </a:xfrm>
        </p:spPr>
        <p:txBody>
          <a:bodyPr>
            <a:normAutofit/>
          </a:bodyPr>
          <a:lstStyle/>
          <a:p>
            <a:pPr marL="0" indent="0">
              <a:buNone/>
            </a:pPr>
            <a:r>
              <a:rPr lang="en-US" sz="4000" i="1" dirty="0" err="1">
                <a:solidFill>
                  <a:srgbClr val="C00000"/>
                </a:solidFill>
                <a:latin typeface="Apple Chancery" charset="0"/>
                <a:ea typeface="Apple Chancery" charset="0"/>
                <a:cs typeface="Apple Chancery" charset="0"/>
              </a:rPr>
              <a:t>Methylxanthines</a:t>
            </a:r>
            <a:endParaRPr lang="en-US" sz="4000" i="1" dirty="0">
              <a:solidFill>
                <a:srgbClr val="C00000"/>
              </a:solidFill>
              <a:latin typeface="Apple Chancery" charset="0"/>
              <a:ea typeface="Apple Chancery" charset="0"/>
              <a:cs typeface="Apple Chancery" charset="0"/>
            </a:endParaRPr>
          </a:p>
          <a:p>
            <a:r>
              <a:rPr lang="en-US" b="1" i="1" dirty="0">
                <a:solidFill>
                  <a:srgbClr val="C00000"/>
                </a:solidFill>
                <a:latin typeface="Times New Roman" charset="0"/>
                <a:ea typeface="Times New Roman" charset="0"/>
                <a:cs typeface="Times New Roman" charset="0"/>
              </a:rPr>
              <a:t>Theophylline</a:t>
            </a:r>
            <a:r>
              <a:rPr lang="en-US" i="1"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found in tea; </a:t>
            </a:r>
            <a:r>
              <a:rPr lang="en-US" b="1" i="1" dirty="0">
                <a:solidFill>
                  <a:srgbClr val="C00000"/>
                </a:solidFill>
                <a:latin typeface="Times New Roman" charset="0"/>
                <a:ea typeface="Times New Roman" charset="0"/>
                <a:cs typeface="Times New Roman" charset="0"/>
              </a:rPr>
              <a:t>Theobromine</a:t>
            </a:r>
            <a:r>
              <a:rPr lang="en-US" i="1"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found in cocoa; and </a:t>
            </a:r>
            <a:r>
              <a:rPr lang="en-US" b="1" i="1" dirty="0">
                <a:solidFill>
                  <a:srgbClr val="C00000"/>
                </a:solidFill>
                <a:latin typeface="Times New Roman" charset="0"/>
                <a:ea typeface="Times New Roman" charset="0"/>
                <a:cs typeface="Times New Roman" charset="0"/>
              </a:rPr>
              <a:t>Caffeine </a:t>
            </a:r>
            <a:endParaRPr lang="en-US" b="1" dirty="0">
              <a:solidFill>
                <a:srgbClr val="C00000"/>
              </a:solidFill>
              <a:latin typeface="Times New Roman" charset="0"/>
              <a:ea typeface="Times New Roman" charset="0"/>
              <a:cs typeface="Times New Roman" charset="0"/>
            </a:endParaRPr>
          </a:p>
          <a:p>
            <a:r>
              <a:rPr lang="en-US" i="1" dirty="0">
                <a:latin typeface="Times New Roman" charset="0"/>
                <a:ea typeface="Times New Roman" charset="0"/>
                <a:cs typeface="Times New Roman" charset="0"/>
              </a:rPr>
              <a:t>Caffeine, </a:t>
            </a:r>
            <a:r>
              <a:rPr lang="en-US" dirty="0">
                <a:latin typeface="Times New Roman" charset="0"/>
                <a:ea typeface="Times New Roman" charset="0"/>
                <a:cs typeface="Times New Roman" charset="0"/>
              </a:rPr>
              <a:t>the most widely consumed stimulant in the world, is found in highest conc. in certain coffee products (e.g. espresso, tea, cola drinks, energy drinks, chocolate candy, and cocoa).</a:t>
            </a:r>
          </a:p>
          <a:p>
            <a:r>
              <a:rPr lang="en-US" b="1" dirty="0">
                <a:solidFill>
                  <a:srgbClr val="C00000"/>
                </a:solidFill>
                <a:latin typeface="Times New Roman" charset="0"/>
                <a:ea typeface="Times New Roman" charset="0"/>
                <a:cs typeface="Times New Roman" charset="0"/>
              </a:rPr>
              <a:t>Mechanism of action: </a:t>
            </a:r>
            <a:r>
              <a:rPr lang="en-US" dirty="0">
                <a:latin typeface="Times New Roman" charset="0"/>
                <a:ea typeface="Times New Roman" charset="0"/>
                <a:cs typeface="Times New Roman" charset="0"/>
              </a:rPr>
              <a:t>Several/including:</a:t>
            </a:r>
          </a:p>
          <a:p>
            <a:pPr>
              <a:buClr>
                <a:srgbClr val="C00000"/>
              </a:buClr>
              <a:buFont typeface="Wingdings" pitchFamily="2" charset="2"/>
              <a:buChar char="Ø"/>
            </a:pPr>
            <a:r>
              <a:rPr lang="en-US" dirty="0">
                <a:latin typeface="Times New Roman" charset="0"/>
                <a:ea typeface="Times New Roman" charset="0"/>
                <a:cs typeface="Times New Roman" charset="0"/>
              </a:rPr>
              <a:t> translocation of EC calcium</a:t>
            </a:r>
          </a:p>
          <a:p>
            <a:pPr>
              <a:buClr>
                <a:srgbClr val="C00000"/>
              </a:buClr>
              <a:buFont typeface="Wingdings" pitchFamily="2" charset="2"/>
              <a:buChar char="Ø"/>
            </a:pPr>
            <a:r>
              <a:rPr lang="en-US" dirty="0">
                <a:latin typeface="Times New Roman" charset="0"/>
                <a:ea typeface="Times New Roman" charset="0"/>
                <a:cs typeface="Times New Roman" charset="0"/>
              </a:rPr>
              <a:t>increase in cAMP &amp; cGMP caused by inhibition of PDEs</a:t>
            </a:r>
          </a:p>
          <a:p>
            <a:pPr>
              <a:buClr>
                <a:srgbClr val="C00000"/>
              </a:buClr>
              <a:buFont typeface="Wingdings" pitchFamily="2" charset="2"/>
              <a:buChar char="Ø"/>
            </a:pPr>
            <a:r>
              <a:rPr lang="en-US" dirty="0">
                <a:latin typeface="Times New Roman" charset="0"/>
                <a:ea typeface="Times New Roman" charset="0"/>
                <a:cs typeface="Times New Roman" charset="0"/>
              </a:rPr>
              <a:t>blockade of adenosine receptors</a:t>
            </a:r>
          </a:p>
          <a:p>
            <a:endParaRPr lang="en-US" dirty="0"/>
          </a:p>
        </p:txBody>
      </p:sp>
    </p:spTree>
    <p:extLst>
      <p:ext uri="{BB962C8B-B14F-4D97-AF65-F5344CB8AC3E}">
        <p14:creationId xmlns:p14="http://schemas.microsoft.com/office/powerpoint/2010/main" val="1114854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01DB171-0653-7140-85F6-DF532D889D41}"/>
              </a:ext>
            </a:extLst>
          </p:cNvPr>
          <p:cNvPicPr>
            <a:picLocks noGrp="1" noChangeAspect="1"/>
          </p:cNvPicPr>
          <p:nvPr>
            <p:ph idx="1"/>
          </p:nvPr>
        </p:nvPicPr>
        <p:blipFill>
          <a:blip r:embed="rId2"/>
          <a:stretch>
            <a:fillRect/>
          </a:stretch>
        </p:blipFill>
        <p:spPr>
          <a:xfrm>
            <a:off x="2539564" y="-18000"/>
            <a:ext cx="6241096" cy="6876000"/>
          </a:xfrm>
          <a:prstGeom prst="rect">
            <a:avLst/>
          </a:prstGeom>
        </p:spPr>
      </p:pic>
    </p:spTree>
    <p:extLst>
      <p:ext uri="{BB962C8B-B14F-4D97-AF65-F5344CB8AC3E}">
        <p14:creationId xmlns:p14="http://schemas.microsoft.com/office/powerpoint/2010/main" val="1307240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422" y="0"/>
            <a:ext cx="11763632" cy="6722076"/>
          </a:xfrm>
        </p:spPr>
        <p:txBody>
          <a:bodyPr>
            <a:normAutofit/>
          </a:bodyPr>
          <a:lstStyle/>
          <a:p>
            <a:r>
              <a:rPr lang="en-US" b="1" dirty="0">
                <a:solidFill>
                  <a:srgbClr val="C00000"/>
                </a:solidFill>
                <a:latin typeface="Times New Roman" charset="0"/>
                <a:ea typeface="Times New Roman" charset="0"/>
                <a:cs typeface="Times New Roman" charset="0"/>
              </a:rPr>
              <a:t>CNS of </a:t>
            </a:r>
            <a:r>
              <a:rPr lang="en-US" b="1" i="1" dirty="0">
                <a:solidFill>
                  <a:srgbClr val="C00000"/>
                </a:solidFill>
                <a:latin typeface="Times New Roman" charset="0"/>
                <a:ea typeface="Times New Roman" charset="0"/>
                <a:cs typeface="Times New Roman" charset="0"/>
              </a:rPr>
              <a:t>caffeine:</a:t>
            </a:r>
            <a:r>
              <a:rPr lang="en-US" i="1" dirty="0">
                <a:latin typeface="Times New Roman" charset="0"/>
                <a:ea typeface="Times New Roman" charset="0"/>
                <a:cs typeface="Times New Roman" charset="0"/>
              </a:rPr>
              <a:t> </a:t>
            </a:r>
          </a:p>
          <a:p>
            <a:pPr>
              <a:buClr>
                <a:srgbClr val="C00000"/>
              </a:buClr>
              <a:buFont typeface="Wingdings" pitchFamily="2" charset="2"/>
              <a:buChar char="Ø"/>
            </a:pPr>
            <a:r>
              <a:rPr lang="en-US" dirty="0">
                <a:latin typeface="Times New Roman" charset="0"/>
                <a:ea typeface="Times New Roman" charset="0"/>
                <a:cs typeface="Times New Roman" charset="0"/>
              </a:rPr>
              <a:t>1-2 cups of coffee (100 to 200 mg) causes a decrease in fatigue and increased mental alertness as a result of stimulating the cortex and other areas of the brain</a:t>
            </a:r>
          </a:p>
          <a:p>
            <a:pPr>
              <a:buClr>
                <a:srgbClr val="C00000"/>
              </a:buClr>
              <a:buFont typeface="Wingdings" pitchFamily="2" charset="2"/>
              <a:buChar char="Ø"/>
            </a:pPr>
            <a:r>
              <a:rPr lang="en-US" dirty="0">
                <a:latin typeface="Times New Roman" charset="0"/>
                <a:ea typeface="Times New Roman" charset="0"/>
                <a:cs typeface="Times New Roman" charset="0"/>
              </a:rPr>
              <a:t>12 to 15 cups of coffee/ 1.5 g of </a:t>
            </a:r>
            <a:r>
              <a:rPr lang="en-US" i="1" dirty="0">
                <a:latin typeface="Times New Roman" charset="0"/>
                <a:ea typeface="Times New Roman" charset="0"/>
                <a:cs typeface="Times New Roman" charset="0"/>
              </a:rPr>
              <a:t>caffeine </a:t>
            </a:r>
            <a:r>
              <a:rPr lang="en-US" dirty="0">
                <a:latin typeface="Times New Roman" charset="0"/>
                <a:ea typeface="Times New Roman" charset="0"/>
                <a:cs typeface="Times New Roman" charset="0"/>
              </a:rPr>
              <a:t>produces anxiety and tremors</a:t>
            </a:r>
          </a:p>
          <a:p>
            <a:pPr>
              <a:buClr>
                <a:srgbClr val="C00000"/>
              </a:buClr>
              <a:buFont typeface="Wingdings" pitchFamily="2" charset="2"/>
              <a:buChar char="Ø"/>
            </a:pPr>
            <a:r>
              <a:rPr lang="en-US" dirty="0">
                <a:latin typeface="Times New Roman" charset="0"/>
                <a:ea typeface="Times New Roman" charset="0"/>
                <a:cs typeface="Times New Roman" charset="0"/>
              </a:rPr>
              <a:t> 2 to 5 g  / spinal cord stimulation / only by very high doses</a:t>
            </a:r>
            <a:endParaRPr lang="en-US" i="1" dirty="0">
              <a:latin typeface="Times New Roman" charset="0"/>
              <a:ea typeface="Times New Roman" charset="0"/>
              <a:cs typeface="Times New Roman" charset="0"/>
            </a:endParaRPr>
          </a:p>
          <a:p>
            <a:pPr>
              <a:buClr>
                <a:srgbClr val="C00000"/>
              </a:buClr>
              <a:buFont typeface="Wingdings" pitchFamily="2" charset="2"/>
              <a:buChar char="Ø"/>
            </a:pPr>
            <a:r>
              <a:rPr lang="en-US" i="1"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Tolerance can rapidly develop to the stimulating properties of </a:t>
            </a:r>
            <a:r>
              <a:rPr lang="en-US" i="1" dirty="0">
                <a:latin typeface="Times New Roman" charset="0"/>
                <a:ea typeface="Times New Roman" charset="0"/>
                <a:cs typeface="Times New Roman" charset="0"/>
              </a:rPr>
              <a:t>caffeine</a:t>
            </a:r>
          </a:p>
          <a:p>
            <a:pPr>
              <a:buClr>
                <a:srgbClr val="C00000"/>
              </a:buClr>
              <a:buFont typeface="Wingdings" pitchFamily="2" charset="2"/>
              <a:buChar char="Ø"/>
            </a:pPr>
            <a:r>
              <a:rPr lang="en-US" dirty="0">
                <a:latin typeface="Times New Roman" charset="0"/>
                <a:ea typeface="Times New Roman" charset="0"/>
                <a:cs typeface="Times New Roman" charset="0"/>
              </a:rPr>
              <a:t> Withdrawal consists of </a:t>
            </a:r>
            <a:r>
              <a:rPr lang="en-US" dirty="0">
                <a:solidFill>
                  <a:srgbClr val="C00000"/>
                </a:solidFill>
                <a:latin typeface="Times New Roman" charset="0"/>
                <a:ea typeface="Times New Roman" charset="0"/>
                <a:cs typeface="Times New Roman" charset="0"/>
              </a:rPr>
              <a:t>feelings of fatigue and sedation</a:t>
            </a:r>
          </a:p>
          <a:p>
            <a:pPr>
              <a:buClr>
                <a:srgbClr val="C00000"/>
              </a:buClr>
              <a:buFont typeface="Wingdings" pitchFamily="2" charset="2"/>
              <a:buChar char="Ø"/>
            </a:pPr>
            <a:endParaRPr lang="en-US" dirty="0">
              <a:latin typeface="Times New Roman" charset="0"/>
              <a:ea typeface="Times New Roman" charset="0"/>
              <a:cs typeface="Times New Roman" charset="0"/>
            </a:endParaRPr>
          </a:p>
          <a:p>
            <a:r>
              <a:rPr lang="en-US" b="1" dirty="0">
                <a:solidFill>
                  <a:srgbClr val="C00000"/>
                </a:solidFill>
                <a:latin typeface="Times New Roman" charset="0"/>
                <a:ea typeface="Times New Roman" charset="0"/>
                <a:cs typeface="Times New Roman" charset="0"/>
              </a:rPr>
              <a:t>CVS:</a:t>
            </a:r>
            <a:r>
              <a:rPr lang="en-US" b="1"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A high dose of </a:t>
            </a:r>
            <a:r>
              <a:rPr lang="en-US" i="1" dirty="0">
                <a:latin typeface="Times New Roman" charset="0"/>
                <a:ea typeface="Times New Roman" charset="0"/>
                <a:cs typeface="Times New Roman" charset="0"/>
              </a:rPr>
              <a:t>caffeine </a:t>
            </a:r>
            <a:r>
              <a:rPr lang="en-US" dirty="0">
                <a:latin typeface="Times New Roman" charset="0"/>
                <a:ea typeface="Times New Roman" charset="0"/>
                <a:cs typeface="Times New Roman" charset="0"/>
              </a:rPr>
              <a:t>has +</a:t>
            </a:r>
            <a:r>
              <a:rPr lang="en-US" dirty="0" err="1">
                <a:latin typeface="Times New Roman" charset="0"/>
                <a:ea typeface="Times New Roman" charset="0"/>
                <a:cs typeface="Times New Roman" charset="0"/>
              </a:rPr>
              <a:t>ve</a:t>
            </a:r>
            <a:r>
              <a:rPr lang="en-US" dirty="0">
                <a:latin typeface="Times New Roman" charset="0"/>
                <a:ea typeface="Times New Roman" charset="0"/>
                <a:cs typeface="Times New Roman" charset="0"/>
              </a:rPr>
              <a:t> inotropic and chronotropic </a:t>
            </a:r>
          </a:p>
          <a:p>
            <a:r>
              <a:rPr lang="en-US" b="1" dirty="0">
                <a:solidFill>
                  <a:srgbClr val="C00000"/>
                </a:solidFill>
                <a:latin typeface="Times New Roman" charset="0"/>
                <a:ea typeface="Times New Roman" charset="0"/>
                <a:cs typeface="Times New Roman" charset="0"/>
              </a:rPr>
              <a:t>Diuretic action: </a:t>
            </a:r>
            <a:r>
              <a:rPr lang="en-US" i="1" dirty="0">
                <a:latin typeface="Times New Roman" charset="0"/>
                <a:ea typeface="Times New Roman" charset="0"/>
                <a:cs typeface="Times New Roman" charset="0"/>
              </a:rPr>
              <a:t>Caffeine </a:t>
            </a:r>
            <a:r>
              <a:rPr lang="en-US" dirty="0">
                <a:latin typeface="Times New Roman" charset="0"/>
                <a:ea typeface="Times New Roman" charset="0"/>
                <a:cs typeface="Times New Roman" charset="0"/>
              </a:rPr>
              <a:t>has a mild diuretic action that increases urinary output of sodium, chloride, and potassium</a:t>
            </a:r>
          </a:p>
          <a:p>
            <a:r>
              <a:rPr lang="en-US" b="1" dirty="0">
                <a:solidFill>
                  <a:srgbClr val="C00000"/>
                </a:solidFill>
                <a:latin typeface="Times New Roman" charset="0"/>
                <a:ea typeface="Times New Roman" charset="0"/>
                <a:cs typeface="Times New Roman" charset="0"/>
              </a:rPr>
              <a:t>Gastric mucosa: </a:t>
            </a:r>
            <a:r>
              <a:rPr lang="en-US" dirty="0">
                <a:latin typeface="Times New Roman" charset="0"/>
                <a:ea typeface="Times New Roman" charset="0"/>
                <a:cs typeface="Times New Roman" charset="0"/>
              </a:rPr>
              <a:t>Because methylxanthines stimulate secretion of gastric acid / peptic ulcers should avoid foods and beverages containing methylxanthines.</a:t>
            </a:r>
          </a:p>
          <a:p>
            <a:endParaRPr lang="en-US" dirty="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109383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703" y="308919"/>
            <a:ext cx="11821297" cy="6413155"/>
          </a:xfrm>
        </p:spPr>
        <p:txBody>
          <a:bodyPr>
            <a:normAutofit fontScale="85000" lnSpcReduction="20000"/>
          </a:bodyPr>
          <a:lstStyle/>
          <a:p>
            <a:pPr marL="0" indent="0">
              <a:buNone/>
            </a:pPr>
            <a:r>
              <a:rPr lang="en-US" b="1" dirty="0">
                <a:solidFill>
                  <a:srgbClr val="C00000"/>
                </a:solidFill>
                <a:latin typeface="Times New Roman" charset="0"/>
                <a:ea typeface="Times New Roman" charset="0"/>
                <a:cs typeface="Times New Roman" charset="0"/>
              </a:rPr>
              <a:t>Therapeutic uses: </a:t>
            </a:r>
          </a:p>
          <a:p>
            <a:pPr>
              <a:buClr>
                <a:srgbClr val="C00000"/>
              </a:buClr>
              <a:buFont typeface="Wingdings" pitchFamily="2" charset="2"/>
              <a:buChar char="Ø"/>
            </a:pPr>
            <a:r>
              <a:rPr lang="en-US" i="1" dirty="0">
                <a:latin typeface="Times New Roman" charset="0"/>
                <a:ea typeface="Times New Roman" charset="0"/>
                <a:cs typeface="Times New Roman" charset="0"/>
              </a:rPr>
              <a:t>Caffeine </a:t>
            </a:r>
            <a:r>
              <a:rPr lang="en-US" dirty="0">
                <a:latin typeface="Times New Roman" charset="0"/>
                <a:ea typeface="Times New Roman" charset="0"/>
                <a:cs typeface="Times New Roman" charset="0"/>
              </a:rPr>
              <a:t>and its derivatives relax SMs of the bronchioles</a:t>
            </a:r>
          </a:p>
          <a:p>
            <a:pPr>
              <a:buClr>
                <a:srgbClr val="C00000"/>
              </a:buClr>
              <a:buFont typeface="Wingdings" pitchFamily="2" charset="2"/>
              <a:buChar char="Ø"/>
            </a:pPr>
            <a:r>
              <a:rPr lang="en-US" dirty="0">
                <a:latin typeface="Times New Roman" charset="0"/>
                <a:ea typeface="Times New Roman" charset="0"/>
                <a:cs typeface="Times New Roman" charset="0"/>
              </a:rPr>
              <a:t>Recently replaced by other drugs</a:t>
            </a:r>
            <a:r>
              <a:rPr lang="en-US" dirty="0">
                <a:solidFill>
                  <a:srgbClr val="C00000"/>
                </a:solidFill>
                <a:latin typeface="Times New Roman" charset="0"/>
                <a:ea typeface="Times New Roman" charset="0"/>
                <a:cs typeface="Times New Roman" charset="0"/>
              </a:rPr>
              <a:t>???</a:t>
            </a:r>
            <a:r>
              <a:rPr lang="en-US" dirty="0">
                <a:latin typeface="Times New Roman" charset="0"/>
                <a:ea typeface="Times New Roman" charset="0"/>
                <a:cs typeface="Times New Roman" charset="0"/>
              </a:rPr>
              <a:t> </a:t>
            </a:r>
          </a:p>
          <a:p>
            <a:pPr>
              <a:buClr>
                <a:srgbClr val="C00000"/>
              </a:buClr>
              <a:buFont typeface="Wingdings" pitchFamily="2" charset="2"/>
              <a:buChar char="Ø"/>
            </a:pPr>
            <a:r>
              <a:rPr lang="en-US" dirty="0">
                <a:latin typeface="Times New Roman" charset="0"/>
                <a:ea typeface="Times New Roman" charset="0"/>
                <a:cs typeface="Times New Roman" charset="0"/>
              </a:rPr>
              <a:t>Used in combination with the analgesics </a:t>
            </a:r>
            <a:r>
              <a:rPr lang="en-US" i="1" dirty="0">
                <a:latin typeface="Times New Roman" charset="0"/>
                <a:ea typeface="Times New Roman" charset="0"/>
                <a:cs typeface="Times New Roman" charset="0"/>
              </a:rPr>
              <a:t>acetaminophen </a:t>
            </a:r>
            <a:r>
              <a:rPr lang="en-US" dirty="0">
                <a:latin typeface="Times New Roman" charset="0"/>
                <a:ea typeface="Times New Roman" charset="0"/>
                <a:cs typeface="Times New Roman" charset="0"/>
              </a:rPr>
              <a:t>and </a:t>
            </a:r>
            <a:r>
              <a:rPr lang="en-US" i="1" dirty="0">
                <a:latin typeface="Times New Roman" charset="0"/>
                <a:ea typeface="Times New Roman" charset="0"/>
                <a:cs typeface="Times New Roman" charset="0"/>
              </a:rPr>
              <a:t>aspirin </a:t>
            </a:r>
            <a:r>
              <a:rPr lang="en-US" dirty="0">
                <a:latin typeface="Times New Roman" charset="0"/>
                <a:ea typeface="Times New Roman" charset="0"/>
                <a:cs typeface="Times New Roman" charset="0"/>
              </a:rPr>
              <a:t>for the management of headaches in both prescription and OTC</a:t>
            </a:r>
          </a:p>
          <a:p>
            <a:pPr marL="0" indent="0">
              <a:buNone/>
            </a:pPr>
            <a:r>
              <a:rPr lang="en-US" b="1" dirty="0">
                <a:solidFill>
                  <a:srgbClr val="C00000"/>
                </a:solidFill>
                <a:latin typeface="Times New Roman" charset="0"/>
                <a:ea typeface="Times New Roman" charset="0"/>
                <a:cs typeface="Times New Roman" charset="0"/>
              </a:rPr>
              <a:t>Pharmacokinetics:</a:t>
            </a:r>
          </a:p>
          <a:p>
            <a:pPr marL="0" indent="0">
              <a:buNone/>
            </a:pPr>
            <a:r>
              <a:rPr lang="en-US" dirty="0">
                <a:latin typeface="Times New Roman" charset="0"/>
                <a:ea typeface="Times New Roman" charset="0"/>
                <a:cs typeface="Times New Roman" charset="0"/>
              </a:rPr>
              <a:t>well absorbed orally, distributes throughout the body, including the brain, cross the placenta to the fetus and are secreted into the breast milk, metabolized by CYP1A2 pathway, and excreted in the urine.</a:t>
            </a:r>
          </a:p>
          <a:p>
            <a:pPr marL="0" indent="0">
              <a:buNone/>
            </a:pPr>
            <a:r>
              <a:rPr lang="en-US" b="1" dirty="0">
                <a:solidFill>
                  <a:srgbClr val="C00000"/>
                </a:solidFill>
                <a:latin typeface="Times New Roman" charset="0"/>
                <a:ea typeface="Times New Roman" charset="0"/>
                <a:cs typeface="Times New Roman" charset="0"/>
              </a:rPr>
              <a:t>Adverse effects: </a:t>
            </a:r>
          </a:p>
          <a:p>
            <a:pPr>
              <a:buClr>
                <a:srgbClr val="C00000"/>
              </a:buClr>
              <a:buFont typeface="Wingdings" charset="2"/>
              <a:buChar char="Ø"/>
            </a:pPr>
            <a:r>
              <a:rPr lang="en-US" dirty="0">
                <a:latin typeface="Times New Roman" charset="0"/>
                <a:ea typeface="Times New Roman" charset="0"/>
                <a:cs typeface="Times New Roman" charset="0"/>
              </a:rPr>
              <a:t>Moderate doses of </a:t>
            </a:r>
            <a:r>
              <a:rPr lang="en-US" i="1" dirty="0">
                <a:latin typeface="Times New Roman" charset="0"/>
                <a:ea typeface="Times New Roman" charset="0"/>
                <a:cs typeface="Times New Roman" charset="0"/>
              </a:rPr>
              <a:t>caffeine </a:t>
            </a:r>
            <a:r>
              <a:rPr lang="en-US" dirty="0">
                <a:latin typeface="Times New Roman" charset="0"/>
                <a:ea typeface="Times New Roman" charset="0"/>
                <a:cs typeface="Times New Roman" charset="0"/>
              </a:rPr>
              <a:t>cause insomnia, anxiety, and agitation</a:t>
            </a:r>
          </a:p>
          <a:p>
            <a:pPr>
              <a:buClr>
                <a:srgbClr val="C00000"/>
              </a:buClr>
              <a:buFont typeface="Wingdings" charset="2"/>
              <a:buChar char="Ø"/>
            </a:pPr>
            <a:r>
              <a:rPr lang="en-US" dirty="0">
                <a:latin typeface="Times New Roman" charset="0"/>
                <a:ea typeface="Times New Roman" charset="0"/>
                <a:cs typeface="Times New Roman" charset="0"/>
              </a:rPr>
              <a:t>A high dosage is required for toxicity, which is manifested by emesis and convulsions</a:t>
            </a:r>
          </a:p>
          <a:p>
            <a:pPr>
              <a:buClr>
                <a:srgbClr val="C00000"/>
              </a:buClr>
              <a:buFont typeface="Wingdings" charset="2"/>
              <a:buChar char="Ø"/>
            </a:pPr>
            <a:r>
              <a:rPr lang="en-US" dirty="0">
                <a:latin typeface="Times New Roman" charset="0"/>
                <a:ea typeface="Times New Roman" charset="0"/>
                <a:cs typeface="Times New Roman" charset="0"/>
              </a:rPr>
              <a:t> The lethal dose is 10 g of </a:t>
            </a:r>
            <a:r>
              <a:rPr lang="en-US" i="1" dirty="0">
                <a:latin typeface="Times New Roman" charset="0"/>
                <a:ea typeface="Times New Roman" charset="0"/>
                <a:cs typeface="Times New Roman" charset="0"/>
              </a:rPr>
              <a:t>caffeine </a:t>
            </a:r>
            <a:r>
              <a:rPr lang="en-US" dirty="0">
                <a:latin typeface="Times New Roman" charset="0"/>
                <a:ea typeface="Times New Roman" charset="0"/>
                <a:cs typeface="Times New Roman" charset="0"/>
              </a:rPr>
              <a:t>(about 100 cups of coffee), which induces cardiac arrhythmias</a:t>
            </a:r>
          </a:p>
          <a:p>
            <a:pPr>
              <a:buClr>
                <a:srgbClr val="C00000"/>
              </a:buClr>
              <a:buFont typeface="Wingdings" charset="2"/>
              <a:buChar char="Ø"/>
            </a:pPr>
            <a:r>
              <a:rPr lang="en-US" dirty="0">
                <a:latin typeface="Times New Roman" charset="0"/>
                <a:ea typeface="Times New Roman" charset="0"/>
                <a:cs typeface="Times New Roman" charset="0"/>
              </a:rPr>
              <a:t> Death from </a:t>
            </a:r>
            <a:r>
              <a:rPr lang="en-US" i="1" dirty="0">
                <a:latin typeface="Times New Roman" charset="0"/>
                <a:ea typeface="Times New Roman" charset="0"/>
                <a:cs typeface="Times New Roman" charset="0"/>
              </a:rPr>
              <a:t>caffeine </a:t>
            </a:r>
            <a:r>
              <a:rPr lang="en-US" dirty="0">
                <a:latin typeface="Times New Roman" charset="0"/>
                <a:ea typeface="Times New Roman" charset="0"/>
                <a:cs typeface="Times New Roman" charset="0"/>
              </a:rPr>
              <a:t>is, therefore, highly unlikely</a:t>
            </a:r>
          </a:p>
          <a:p>
            <a:pPr>
              <a:buClr>
                <a:srgbClr val="C00000"/>
              </a:buClr>
              <a:buFont typeface="Wingdings" charset="2"/>
              <a:buChar char="Ø"/>
            </a:pPr>
            <a:r>
              <a:rPr lang="en-US" dirty="0">
                <a:latin typeface="Times New Roman" charset="0"/>
                <a:ea typeface="Times New Roman" charset="0"/>
                <a:cs typeface="Times New Roman" charset="0"/>
              </a:rPr>
              <a:t> Lethargy, irritability, and headache occur in users who routinely consume more than 600 mg of </a:t>
            </a:r>
            <a:r>
              <a:rPr lang="en-US" i="1" dirty="0">
                <a:latin typeface="Times New Roman" charset="0"/>
                <a:ea typeface="Times New Roman" charset="0"/>
                <a:cs typeface="Times New Roman" charset="0"/>
              </a:rPr>
              <a:t>caffeine </a:t>
            </a:r>
            <a:r>
              <a:rPr lang="en-US" dirty="0">
                <a:latin typeface="Times New Roman" charset="0"/>
                <a:ea typeface="Times New Roman" charset="0"/>
                <a:cs typeface="Times New Roman" charset="0"/>
              </a:rPr>
              <a:t>per day (roughly six cups of coffee per day) and then suddenly stop.</a:t>
            </a:r>
          </a:p>
        </p:txBody>
      </p:sp>
    </p:spTree>
    <p:extLst>
      <p:ext uri="{BB962C8B-B14F-4D97-AF65-F5344CB8AC3E}">
        <p14:creationId xmlns:p14="http://schemas.microsoft.com/office/powerpoint/2010/main" val="959074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1806</TotalTime>
  <Words>1967</Words>
  <Application>Microsoft Macintosh PowerPoint</Application>
  <PresentationFormat>Widescreen</PresentationFormat>
  <Paragraphs>158</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Apple Braille Pinpoint 8 Dot</vt:lpstr>
      <vt:lpstr>Apple Chancery</vt:lpstr>
      <vt:lpstr>Arial</vt:lpstr>
      <vt:lpstr>Calibri</vt:lpstr>
      <vt:lpstr>Calibri Light</vt:lpstr>
      <vt:lpstr>Georgia</vt:lpstr>
      <vt:lpstr>Times New Roman</vt:lpstr>
      <vt:lpstr>Wingdings</vt:lpstr>
      <vt:lpstr>Office Theme</vt:lpstr>
      <vt:lpstr>CNS Stimulants</vt:lpstr>
      <vt:lpstr>Psychomotor stimulants and hallucinogens</vt:lpstr>
      <vt:lpstr>PowerPoint Presentation</vt:lpstr>
      <vt:lpstr>PowerPoint Presentation</vt:lpstr>
      <vt:lpstr>PowerPoint Presentation</vt:lpstr>
      <vt:lpstr>Psychomotor Stimulants</vt:lpstr>
      <vt:lpstr>PowerPoint Presentation</vt:lpstr>
      <vt:lpstr>PowerPoint Presentation</vt:lpstr>
      <vt:lpstr>PowerPoint Presentation</vt:lpstr>
      <vt:lpstr>Nicotine/tobacco</vt:lpstr>
      <vt:lpstr>PowerPoint Presentation</vt:lpstr>
      <vt:lpstr>PowerPoint Presentation</vt:lpstr>
      <vt:lpstr>PowerPoint Presentation</vt:lpstr>
      <vt:lpstr>Varenicline</vt:lpstr>
      <vt:lpstr>Cocaine</vt:lpstr>
      <vt:lpstr>Amphetamine</vt:lpstr>
      <vt:lpstr>Mechanism of action</vt:lpstr>
      <vt:lpstr> Actions</vt:lpstr>
      <vt:lpstr>PowerPoint Presentation</vt:lpstr>
      <vt:lpstr>PowerPoint Presentation</vt:lpstr>
      <vt:lpstr>PowerPoint Presentation</vt:lpstr>
      <vt:lpstr>PowerPoint Presentation</vt:lpstr>
      <vt:lpstr>PowerPoint Presentation</vt:lpstr>
      <vt:lpstr>PowerPoint Presentation</vt:lpstr>
      <vt:lpstr>Adverse Effects</vt:lpstr>
      <vt:lpstr>Hallucinogens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CNS Stimulants</dc:title>
  <dc:creator>Inam Arif</dc:creator>
  <cp:lastModifiedBy>Inam Arif</cp:lastModifiedBy>
  <cp:revision>35</cp:revision>
  <dcterms:created xsi:type="dcterms:W3CDTF">2018-11-03T17:50:55Z</dcterms:created>
  <dcterms:modified xsi:type="dcterms:W3CDTF">2018-12-25T20:20:13Z</dcterms:modified>
</cp:coreProperties>
</file>