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81" r:id="rId6"/>
    <p:sldId id="279" r:id="rId7"/>
    <p:sldId id="259" r:id="rId8"/>
    <p:sldId id="282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83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4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070F3-80EA-4D1F-9FDE-F317FF2CC20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71BA80-A386-49BB-8502-CE0690149F52}">
      <dgm:prSet/>
      <dgm:spPr/>
      <dgm:t>
        <a:bodyPr/>
        <a:lstStyle/>
        <a:p>
          <a:pPr rtl="0"/>
          <a:r>
            <a:rPr lang="en-GB" dirty="0" smtClean="0"/>
            <a:t>1. Their size and molecular weight.</a:t>
          </a:r>
          <a:endParaRPr lang="en-US" dirty="0"/>
        </a:p>
      </dgm:t>
    </dgm:pt>
    <dgm:pt modelId="{F5640D4B-5AC0-4F54-AB92-A6B1672E6047}" type="parTrans" cxnId="{98B1820E-1057-4D10-ABD5-430FB04B7517}">
      <dgm:prSet/>
      <dgm:spPr/>
      <dgm:t>
        <a:bodyPr/>
        <a:lstStyle/>
        <a:p>
          <a:endParaRPr lang="en-US"/>
        </a:p>
      </dgm:t>
    </dgm:pt>
    <dgm:pt modelId="{EB8F09EE-3E8F-4A59-812C-75AD75B7FFC0}" type="sibTrans" cxnId="{98B1820E-1057-4D10-ABD5-430FB04B7517}">
      <dgm:prSet/>
      <dgm:spPr/>
      <dgm:t>
        <a:bodyPr/>
        <a:lstStyle/>
        <a:p>
          <a:endParaRPr lang="en-US"/>
        </a:p>
      </dgm:t>
    </dgm:pt>
    <dgm:pt modelId="{6A43D9A8-7CF3-4344-B699-68A322153074}">
      <dgm:prSet/>
      <dgm:spPr/>
      <dgm:t>
        <a:bodyPr/>
        <a:lstStyle/>
        <a:p>
          <a:pPr rtl="0"/>
          <a:r>
            <a:rPr lang="en-GB" dirty="0" smtClean="0"/>
            <a:t>2. Physicochemical properties (e.g., charge, lipophilicity).</a:t>
          </a:r>
          <a:endParaRPr lang="en-US" dirty="0"/>
        </a:p>
      </dgm:t>
    </dgm:pt>
    <dgm:pt modelId="{152DAA0A-5A2C-47A2-9E12-F2F791D6A669}" type="parTrans" cxnId="{81D89EA7-F2BC-41F6-9E06-42413665E92E}">
      <dgm:prSet/>
      <dgm:spPr/>
      <dgm:t>
        <a:bodyPr/>
        <a:lstStyle/>
        <a:p>
          <a:endParaRPr lang="en-US"/>
        </a:p>
      </dgm:t>
    </dgm:pt>
    <dgm:pt modelId="{60D1415A-03A5-4011-AB0B-7D0881C62CEF}" type="sibTrans" cxnId="{81D89EA7-F2BC-41F6-9E06-42413665E92E}">
      <dgm:prSet/>
      <dgm:spPr/>
      <dgm:t>
        <a:bodyPr/>
        <a:lstStyle/>
        <a:p>
          <a:endParaRPr lang="en-US"/>
        </a:p>
      </dgm:t>
    </dgm:pt>
    <dgm:pt modelId="{88DBAE6D-367C-4E47-BA05-52D38DCC67F2}">
      <dgm:prSet/>
      <dgm:spPr/>
      <dgm:t>
        <a:bodyPr/>
        <a:lstStyle/>
        <a:p>
          <a:pPr rtl="0"/>
          <a:r>
            <a:rPr lang="en-GB" dirty="0" smtClean="0"/>
            <a:t>3. Protein binding.</a:t>
          </a:r>
          <a:endParaRPr lang="en-US" dirty="0"/>
        </a:p>
      </dgm:t>
    </dgm:pt>
    <dgm:pt modelId="{CDD1D089-1F31-416F-AFFD-AD5EEE152A8B}" type="parTrans" cxnId="{966EFA5B-A2E4-4884-BB41-25286E603718}">
      <dgm:prSet/>
      <dgm:spPr/>
      <dgm:t>
        <a:bodyPr/>
        <a:lstStyle/>
        <a:p>
          <a:endParaRPr lang="en-US"/>
        </a:p>
      </dgm:t>
    </dgm:pt>
    <dgm:pt modelId="{D5F2EE39-1535-4470-B9EF-8489889BDA31}" type="sibTrans" cxnId="{966EFA5B-A2E4-4884-BB41-25286E603718}">
      <dgm:prSet/>
      <dgm:spPr/>
      <dgm:t>
        <a:bodyPr/>
        <a:lstStyle/>
        <a:p>
          <a:endParaRPr lang="en-US"/>
        </a:p>
      </dgm:t>
    </dgm:pt>
    <dgm:pt modelId="{10141AA8-2718-46C8-A5D8-EAE6149B9BA9}">
      <dgm:prSet/>
      <dgm:spPr/>
      <dgm:t>
        <a:bodyPr/>
        <a:lstStyle/>
        <a:p>
          <a:pPr rtl="0"/>
          <a:r>
            <a:rPr lang="en-GB" dirty="0" smtClean="0"/>
            <a:t>4. Their dependency on active transport processes.</a:t>
          </a:r>
          <a:endParaRPr lang="en-US" dirty="0"/>
        </a:p>
      </dgm:t>
    </dgm:pt>
    <dgm:pt modelId="{E6556693-C81E-45F8-A7D3-DF79139BE13D}" type="parTrans" cxnId="{7C3F249B-2409-4709-8600-4C456ADF98FF}">
      <dgm:prSet/>
      <dgm:spPr/>
      <dgm:t>
        <a:bodyPr/>
        <a:lstStyle/>
        <a:p>
          <a:endParaRPr lang="en-US"/>
        </a:p>
      </dgm:t>
    </dgm:pt>
    <dgm:pt modelId="{923D98D8-B27A-4565-A085-115A5CC7C91A}" type="sibTrans" cxnId="{7C3F249B-2409-4709-8600-4C456ADF98FF}">
      <dgm:prSet/>
      <dgm:spPr/>
      <dgm:t>
        <a:bodyPr/>
        <a:lstStyle/>
        <a:p>
          <a:endParaRPr lang="en-US"/>
        </a:p>
      </dgm:t>
    </dgm:pt>
    <dgm:pt modelId="{2FEAED0E-66B7-4488-A8FB-FBB9811B96D5}" type="pres">
      <dgm:prSet presAssocID="{936070F3-80EA-4D1F-9FDE-F317FF2CC2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0290D7-3F38-491F-A330-6D4F9110E4B6}" type="pres">
      <dgm:prSet presAssocID="{3271BA80-A386-49BB-8502-CE0690149F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E73BD-3CE6-4947-A0EA-B23985ADCD00}" type="pres">
      <dgm:prSet presAssocID="{EB8F09EE-3E8F-4A59-812C-75AD75B7FFC0}" presName="sibTrans" presStyleCnt="0"/>
      <dgm:spPr/>
    </dgm:pt>
    <dgm:pt modelId="{4D705A95-F905-4E4A-AD13-0B5A9AD930F9}" type="pres">
      <dgm:prSet presAssocID="{6A43D9A8-7CF3-4344-B699-68A3221530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74BAA-41AE-406C-8A45-0DB0F5F6DBE5}" type="pres">
      <dgm:prSet presAssocID="{60D1415A-03A5-4011-AB0B-7D0881C62CEF}" presName="sibTrans" presStyleCnt="0"/>
      <dgm:spPr/>
    </dgm:pt>
    <dgm:pt modelId="{E38DD48B-4E57-42F3-8B05-C3D12D08A465}" type="pres">
      <dgm:prSet presAssocID="{88DBAE6D-367C-4E47-BA05-52D38DCC67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F62F-A1DC-497E-A698-679DB489884B}" type="pres">
      <dgm:prSet presAssocID="{D5F2EE39-1535-4470-B9EF-8489889BDA31}" presName="sibTrans" presStyleCnt="0"/>
      <dgm:spPr/>
    </dgm:pt>
    <dgm:pt modelId="{76F6B2A5-E644-41A9-A87D-25E6E4B5A048}" type="pres">
      <dgm:prSet presAssocID="{10141AA8-2718-46C8-A5D8-EAE6149B9B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6CCD7-CE5F-4A8E-84AF-BDA5AB046B86}" type="presOf" srcId="{88DBAE6D-367C-4E47-BA05-52D38DCC67F2}" destId="{E38DD48B-4E57-42F3-8B05-C3D12D08A465}" srcOrd="0" destOrd="0" presId="urn:microsoft.com/office/officeart/2005/8/layout/hList6"/>
    <dgm:cxn modelId="{966EFA5B-A2E4-4884-BB41-25286E603718}" srcId="{936070F3-80EA-4D1F-9FDE-F317FF2CC208}" destId="{88DBAE6D-367C-4E47-BA05-52D38DCC67F2}" srcOrd="2" destOrd="0" parTransId="{CDD1D089-1F31-416F-AFFD-AD5EEE152A8B}" sibTransId="{D5F2EE39-1535-4470-B9EF-8489889BDA31}"/>
    <dgm:cxn modelId="{98B1820E-1057-4D10-ABD5-430FB04B7517}" srcId="{936070F3-80EA-4D1F-9FDE-F317FF2CC208}" destId="{3271BA80-A386-49BB-8502-CE0690149F52}" srcOrd="0" destOrd="0" parTransId="{F5640D4B-5AC0-4F54-AB92-A6B1672E6047}" sibTransId="{EB8F09EE-3E8F-4A59-812C-75AD75B7FFC0}"/>
    <dgm:cxn modelId="{46DC0A43-068E-4513-A56B-BAF0B0F738C7}" type="presOf" srcId="{6A43D9A8-7CF3-4344-B699-68A322153074}" destId="{4D705A95-F905-4E4A-AD13-0B5A9AD930F9}" srcOrd="0" destOrd="0" presId="urn:microsoft.com/office/officeart/2005/8/layout/hList6"/>
    <dgm:cxn modelId="{EAB1CC16-F0BB-4849-82BE-4C1D412012EC}" type="presOf" srcId="{936070F3-80EA-4D1F-9FDE-F317FF2CC208}" destId="{2FEAED0E-66B7-4488-A8FB-FBB9811B96D5}" srcOrd="0" destOrd="0" presId="urn:microsoft.com/office/officeart/2005/8/layout/hList6"/>
    <dgm:cxn modelId="{663133A9-62CB-45E1-9943-A7A5316E1F97}" type="presOf" srcId="{3271BA80-A386-49BB-8502-CE0690149F52}" destId="{5E0290D7-3F38-491F-A330-6D4F9110E4B6}" srcOrd="0" destOrd="0" presId="urn:microsoft.com/office/officeart/2005/8/layout/hList6"/>
    <dgm:cxn modelId="{64BCD28B-C838-4089-86DF-DCDAD3C16EC0}" type="presOf" srcId="{10141AA8-2718-46C8-A5D8-EAE6149B9BA9}" destId="{76F6B2A5-E644-41A9-A87D-25E6E4B5A048}" srcOrd="0" destOrd="0" presId="urn:microsoft.com/office/officeart/2005/8/layout/hList6"/>
    <dgm:cxn modelId="{81D89EA7-F2BC-41F6-9E06-42413665E92E}" srcId="{936070F3-80EA-4D1F-9FDE-F317FF2CC208}" destId="{6A43D9A8-7CF3-4344-B699-68A322153074}" srcOrd="1" destOrd="0" parTransId="{152DAA0A-5A2C-47A2-9E12-F2F791D6A669}" sibTransId="{60D1415A-03A5-4011-AB0B-7D0881C62CEF}"/>
    <dgm:cxn modelId="{7C3F249B-2409-4709-8600-4C456ADF98FF}" srcId="{936070F3-80EA-4D1F-9FDE-F317FF2CC208}" destId="{10141AA8-2718-46C8-A5D8-EAE6149B9BA9}" srcOrd="3" destOrd="0" parTransId="{E6556693-C81E-45F8-A7D3-DF79139BE13D}" sibTransId="{923D98D8-B27A-4565-A085-115A5CC7C91A}"/>
    <dgm:cxn modelId="{1832ACA9-1811-4464-81FD-3D5C77A476D9}" type="presParOf" srcId="{2FEAED0E-66B7-4488-A8FB-FBB9811B96D5}" destId="{5E0290D7-3F38-491F-A330-6D4F9110E4B6}" srcOrd="0" destOrd="0" presId="urn:microsoft.com/office/officeart/2005/8/layout/hList6"/>
    <dgm:cxn modelId="{AAA0E5E1-349D-4265-86A3-BE729B496F87}" type="presParOf" srcId="{2FEAED0E-66B7-4488-A8FB-FBB9811B96D5}" destId="{75BE73BD-3CE6-4947-A0EA-B23985ADCD00}" srcOrd="1" destOrd="0" presId="urn:microsoft.com/office/officeart/2005/8/layout/hList6"/>
    <dgm:cxn modelId="{EE6A653A-1D3C-49BB-8B44-D73A04FA4B3C}" type="presParOf" srcId="{2FEAED0E-66B7-4488-A8FB-FBB9811B96D5}" destId="{4D705A95-F905-4E4A-AD13-0B5A9AD930F9}" srcOrd="2" destOrd="0" presId="urn:microsoft.com/office/officeart/2005/8/layout/hList6"/>
    <dgm:cxn modelId="{5E84B22C-60DB-45D2-83D9-FF99B8B11FE2}" type="presParOf" srcId="{2FEAED0E-66B7-4488-A8FB-FBB9811B96D5}" destId="{17F74BAA-41AE-406C-8A45-0DB0F5F6DBE5}" srcOrd="3" destOrd="0" presId="urn:microsoft.com/office/officeart/2005/8/layout/hList6"/>
    <dgm:cxn modelId="{95AD8336-B4FB-4E9F-9B77-61C4C7FB8691}" type="presParOf" srcId="{2FEAED0E-66B7-4488-A8FB-FBB9811B96D5}" destId="{E38DD48B-4E57-42F3-8B05-C3D12D08A465}" srcOrd="4" destOrd="0" presId="urn:microsoft.com/office/officeart/2005/8/layout/hList6"/>
    <dgm:cxn modelId="{87FB792D-40C4-48A7-B9AD-01A497F7A1E0}" type="presParOf" srcId="{2FEAED0E-66B7-4488-A8FB-FBB9811B96D5}" destId="{EC71F62F-A1DC-497E-A698-679DB489884B}" srcOrd="5" destOrd="0" presId="urn:microsoft.com/office/officeart/2005/8/layout/hList6"/>
    <dgm:cxn modelId="{DDE36D81-2BA4-43E2-9801-600643D040AC}" type="presParOf" srcId="{2FEAED0E-66B7-4488-A8FB-FBB9811B96D5}" destId="{76F6B2A5-E644-41A9-A87D-25E6E4B5A04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90D7-3F38-491F-A330-6D4F9110E4B6}">
      <dsp:nvSpPr>
        <dsp:cNvPr id="0" name=""/>
        <dsp:cNvSpPr/>
      </dsp:nvSpPr>
      <dsp:spPr>
        <a:xfrm rot="16200000">
          <a:off x="-757076" y="759125"/>
          <a:ext cx="3528392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3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1. Their size and molecular weight.</a:t>
          </a:r>
          <a:endParaRPr lang="en-US" sz="1900" kern="1200" dirty="0"/>
        </a:p>
      </dsp:txBody>
      <dsp:txXfrm rot="5400000">
        <a:off x="2049" y="705678"/>
        <a:ext cx="2010141" cy="2117036"/>
      </dsp:txXfrm>
    </dsp:sp>
    <dsp:sp modelId="{4D705A95-F905-4E4A-AD13-0B5A9AD930F9}">
      <dsp:nvSpPr>
        <dsp:cNvPr id="0" name=""/>
        <dsp:cNvSpPr/>
      </dsp:nvSpPr>
      <dsp:spPr>
        <a:xfrm rot="16200000">
          <a:off x="1403825" y="759125"/>
          <a:ext cx="3528392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3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2. Physicochemical properties (e.g., charge, lipophilicity).</a:t>
          </a:r>
          <a:endParaRPr lang="en-US" sz="1900" kern="1200" dirty="0"/>
        </a:p>
      </dsp:txBody>
      <dsp:txXfrm rot="5400000">
        <a:off x="2162950" y="705678"/>
        <a:ext cx="2010141" cy="2117036"/>
      </dsp:txXfrm>
    </dsp:sp>
    <dsp:sp modelId="{E38DD48B-4E57-42F3-8B05-C3D12D08A465}">
      <dsp:nvSpPr>
        <dsp:cNvPr id="0" name=""/>
        <dsp:cNvSpPr/>
      </dsp:nvSpPr>
      <dsp:spPr>
        <a:xfrm rot="16200000">
          <a:off x="3564726" y="759125"/>
          <a:ext cx="3528392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3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3. Protein binding.</a:t>
          </a:r>
          <a:endParaRPr lang="en-US" sz="1900" kern="1200" dirty="0"/>
        </a:p>
      </dsp:txBody>
      <dsp:txXfrm rot="5400000">
        <a:off x="4323851" y="705678"/>
        <a:ext cx="2010141" cy="2117036"/>
      </dsp:txXfrm>
    </dsp:sp>
    <dsp:sp modelId="{76F6B2A5-E644-41A9-A87D-25E6E4B5A048}">
      <dsp:nvSpPr>
        <dsp:cNvPr id="0" name=""/>
        <dsp:cNvSpPr/>
      </dsp:nvSpPr>
      <dsp:spPr>
        <a:xfrm rot="16200000">
          <a:off x="5725628" y="759125"/>
          <a:ext cx="3528392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35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4. Their dependency on active transport processes.</a:t>
          </a:r>
          <a:endParaRPr lang="en-US" sz="1900" kern="1200" dirty="0"/>
        </a:p>
      </dsp:txBody>
      <dsp:txXfrm rot="5400000">
        <a:off x="6484753" y="705678"/>
        <a:ext cx="2010141" cy="2117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2CDE58-FFFB-4D88-8D61-16D69DDAC19B}" type="datetimeFigureOut">
              <a:rPr lang="ar-IQ" smtClean="0"/>
              <a:pPr/>
              <a:t>30/07/1439</a:t>
            </a:fld>
            <a:endParaRPr lang="ar-IQ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AD151F-48F8-4294-B1A8-A4766C0AF37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 anchor="ctr"/>
          <a:lstStyle/>
          <a:p>
            <a:r>
              <a:rPr lang="en-GB" dirty="0">
                <a:latin typeface="Algerian" pitchFamily="82" charset="0"/>
              </a:rPr>
              <a:t>Lecture-8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Distribution of protein therapeutics</a:t>
            </a:r>
            <a:endParaRPr lang="ar-IQ" sz="3200" dirty="0">
              <a:latin typeface="Aharoni" pitchFamily="2" charset="-79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04456"/>
          </a:xfrm>
        </p:spPr>
        <p:txBody>
          <a:bodyPr>
            <a:noAutofit/>
          </a:bodyPr>
          <a:lstStyle/>
          <a:p>
            <a:pPr algn="just" rtl="0"/>
            <a:r>
              <a:rPr lang="en-GB" sz="2800" dirty="0" smtClean="0"/>
              <a:t>The </a:t>
            </a:r>
            <a:r>
              <a:rPr lang="en-GB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compartment in which proteins initially distribute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IV </a:t>
            </a:r>
            <a:r>
              <a:rPr lang="en-GB" sz="2800" dirty="0" smtClean="0"/>
              <a:t>has thus typically a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distribution </a:t>
            </a:r>
            <a:r>
              <a:rPr lang="en-GB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or slightly larger than the plasma volume</a:t>
            </a:r>
            <a:r>
              <a:rPr lang="en-GB" sz="2800" dirty="0" smtClean="0"/>
              <a:t>, i.e.,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to 8 L</a:t>
            </a:r>
            <a:r>
              <a:rPr lang="en-GB" sz="2800" dirty="0" smtClean="0"/>
              <a:t>.</a:t>
            </a:r>
          </a:p>
          <a:p>
            <a:pPr marL="0" indent="0" algn="just" rtl="0">
              <a:buNone/>
            </a:pPr>
            <a:r>
              <a:rPr lang="en-GB" sz="2800" dirty="0" smtClean="0"/>
              <a:t> </a:t>
            </a:r>
            <a:endParaRPr lang="ar-IQ" sz="2800" dirty="0" smtClean="0"/>
          </a:p>
          <a:p>
            <a:pPr algn="just" rtl="0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volume of distribution frequently comprises with 14 to 20 L</a:t>
            </a:r>
            <a:r>
              <a:rPr lang="en-GB" sz="2800" dirty="0" smtClean="0"/>
              <a:t> not more than 2 to 3 times the initial volume of distribution.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464495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for such a distribution pattern</a:t>
            </a:r>
            <a:r>
              <a:rPr lang="en-GB" dirty="0" smtClean="0"/>
              <a:t> is the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t-PA analog </a:t>
            </a:r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tenecteplase</a:t>
            </a:r>
            <a:r>
              <a:rPr lang="en-GB" dirty="0" smtClean="0"/>
              <a:t>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Radiolabeled </a:t>
            </a:r>
            <a:r>
              <a:rPr lang="en-GB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I-tenecteplase </a:t>
            </a:r>
            <a:r>
              <a:rPr lang="en-GB" dirty="0" smtClean="0"/>
              <a:t>was described to have an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volume of distribution of 6.1 to 9.9 L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liver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as the only organ that had a significant uptake of radioactivity.</a:t>
            </a:r>
          </a:p>
          <a:p>
            <a:pPr algn="just" rtl="0">
              <a:buFont typeface="Wingdings" pitchFamily="2" charset="2"/>
              <a:buChar char="Ø"/>
            </a:pPr>
            <a:endParaRPr lang="en-GB" dirty="0" smtClean="0"/>
          </a:p>
          <a:p>
            <a:pPr algn="just" rtl="0">
              <a:buFont typeface="Wingdings" pitchFamily="2" charset="2"/>
              <a:buChar char="ü"/>
            </a:pPr>
            <a:r>
              <a:rPr lang="en-GB" dirty="0" smtClean="0"/>
              <a:t>That 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volume of distribution suggests primarily intravascular distribution for </a:t>
            </a:r>
            <a:r>
              <a:rPr lang="en-GB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tenecteplase</a:t>
            </a:r>
            <a:r>
              <a:rPr lang="en-GB" dirty="0" smtClean="0"/>
              <a:t>, consistent with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drug’s large molecular weight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r>
              <a:rPr lang="en-GB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kDa</a:t>
            </a:r>
            <a:r>
              <a:rPr lang="en-GB" dirty="0" smtClean="0"/>
              <a:t>.    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1776"/>
            <a:ext cx="8534400" cy="7589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rtl="0"/>
            <a:r>
              <a:rPr lang="en-GB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volume of distribution for proteins </a:t>
            </a:r>
            <a:endParaRPr lang="ar-IQ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 rtl="0"/>
            <a:r>
              <a:rPr lang="en-GB" dirty="0" smtClean="0"/>
              <a:t>The pharmacokinetic calculations of volume of distribution may be problematic for many protein therapeutics.</a:t>
            </a:r>
          </a:p>
          <a:p>
            <a:pPr algn="just" rtl="0"/>
            <a:endParaRPr lang="en-GB" dirty="0" smtClean="0"/>
          </a:p>
          <a:p>
            <a:pPr algn="just" rtl="0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Non-compartmental determination of volume of distribution at steady state (</a:t>
            </a: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dirty="0" smtClean="0"/>
              <a:t> using statistical moment theory assume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first-order disposition </a:t>
            </a:r>
            <a:r>
              <a:rPr lang="en-GB" dirty="0" smtClean="0"/>
              <a:t>processes with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 occurring from:</a:t>
            </a:r>
          </a:p>
          <a:p>
            <a:pPr marL="0" indent="0" algn="just" rtl="0">
              <a:buNone/>
            </a:pP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hred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Rapidly equilibrating or central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compartment (liver and kidney)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0">
              <a:buNone/>
            </a:pP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GB" dirty="0" smtClean="0"/>
              <a:t>In addition to the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proteolysis and receptor-mediated elimination in peripheral tissues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constitute a substantial fraction of the overall elimination process</a:t>
            </a:r>
            <a:r>
              <a:rPr lang="en-GB" dirty="0" smtClean="0"/>
              <a:t>.</a:t>
            </a:r>
          </a:p>
          <a:p>
            <a:pPr algn="just" rtl="0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therapeutics are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from slowly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equilibrating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at a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greater than their distribution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in the volume of distribution assessment may occur</a:t>
            </a:r>
            <a:r>
              <a:rPr lang="en-GB" dirty="0"/>
              <a:t>. </a:t>
            </a:r>
            <a:endParaRPr lang="ar-IQ" dirty="0"/>
          </a:p>
          <a:p>
            <a:pPr algn="just" rtl="0"/>
            <a:endParaRPr lang="en-GB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355976" y="234888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9330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</a:p>
          <a:p>
            <a:pPr algn="just" rtl="0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characterizing the distribution of protein therapeutics can only be overcome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actual protein concentrations in the tissue by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Biopsy 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necropsy.</a:t>
            </a:r>
          </a:p>
          <a:p>
            <a:pPr algn="just" rtl="0"/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Via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biodistribution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studies with radiolabeled compound and / or imaging techniques. </a:t>
            </a:r>
            <a:endParaRPr lang="ar-IQ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marL="514350" indent="-514350" rtl="0">
              <a:buFont typeface="+mj-lt"/>
              <a:buAutoNum type="arabicParenR" startAt="4"/>
            </a:pPr>
            <a:r>
              <a:rPr lang="en-GB" sz="3200" u="sng" dirty="0" smtClean="0"/>
              <a:t>Protein Binding of Protein Therapeutics</a:t>
            </a:r>
            <a:endParaRPr lang="ar-IQ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82272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en-GB" dirty="0" smtClean="0"/>
              <a:t>Another factor that can influence the distribution of therapeutic peptides and proteins is:</a:t>
            </a:r>
          </a:p>
          <a:p>
            <a:pPr marL="0" indent="0" algn="just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binding of active endogenous protein and peptides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therapeutically administered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proteins)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specific binding proteins involved in their transport and regulation.</a:t>
            </a:r>
          </a:p>
          <a:p>
            <a:pPr algn="just" rtl="0"/>
            <a:endParaRPr lang="en-GB" dirty="0" smtClean="0"/>
          </a:p>
          <a:p>
            <a:pPr marL="0" indent="0" algn="just" rtl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or facilitate cellular uptake processes and thus affect the drug’s pharmacodynamics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11960" y="458112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44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GB" dirty="0" smtClean="0"/>
              <a:t>It is a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pharmacokinetic principle</a:t>
            </a:r>
            <a:r>
              <a:rPr lang="en-GB" dirty="0" smtClean="0"/>
              <a:t>, which is also applicable to proteins (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free, unbound fraction of a drug substance is accessible to distribution and elimination processes as well as interaction with its target structures at the site of action</a:t>
            </a:r>
            <a:r>
              <a:rPr lang="en-GB" dirty="0" smtClean="0"/>
              <a:t>) for example a receptor or ion channel. </a:t>
            </a:r>
          </a:p>
          <a:p>
            <a:pPr algn="just" rtl="0"/>
            <a:endParaRPr lang="en-GB" dirty="0" smtClean="0"/>
          </a:p>
          <a:p>
            <a:pPr marL="0" indent="0" algn="just" rtl="0">
              <a:buNone/>
            </a:pPr>
            <a:r>
              <a:rPr lang="en-GB" dirty="0" smtClean="0"/>
              <a:t>Thus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binding</a:t>
            </a:r>
            <a:r>
              <a:rPr lang="en-GB" dirty="0" smtClean="0"/>
              <a:t> may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the pharmacodynamics</a:t>
            </a:r>
            <a:r>
              <a:rPr lang="en-GB" dirty="0" smtClean="0"/>
              <a:t>, but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disposition properties of protein therapeutics</a:t>
            </a:r>
            <a:r>
              <a:rPr lang="en-GB" dirty="0" smtClean="0"/>
              <a:t>. </a:t>
            </a:r>
            <a:endParaRPr lang="ar-IQ" dirty="0"/>
          </a:p>
        </p:txBody>
      </p:sp>
      <p:sp>
        <p:nvSpPr>
          <p:cNvPr id="4" name="Down Arrow 3"/>
          <p:cNvSpPr/>
          <p:nvPr/>
        </p:nvSpPr>
        <p:spPr>
          <a:xfrm>
            <a:off x="4572000" y="414908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 rtl="0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binding affects: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unbound fraction of a protein drug and thus the fraction available to exert pharmacological activity. </a:t>
            </a:r>
          </a:p>
          <a:p>
            <a:pPr marL="514350" indent="-514350" algn="just" rtl="0">
              <a:buFont typeface="+mj-lt"/>
              <a:buAutoNum type="arabicPeriod"/>
            </a:pPr>
            <a:endParaRPr lang="en-GB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rtl="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Prolongs protein circulation time by acting as a storage depot or it enhances protein clearance.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an dir="u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 rtl="0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cytokines</a:t>
            </a:r>
            <a:r>
              <a:rPr lang="en-GB" dirty="0" smtClean="0"/>
              <a:t>, for example, may after </a:t>
            </a:r>
            <a:r>
              <a:rPr lang="en-GB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administration encounter cytokine-binding proteins </a:t>
            </a:r>
            <a:r>
              <a:rPr lang="en-GB" dirty="0" smtClean="0"/>
              <a:t>including (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 cytokine receptors and anti-cytokine antibodies</a:t>
            </a:r>
            <a:r>
              <a:rPr lang="en-GB" dirty="0" smtClean="0"/>
              <a:t>). </a:t>
            </a:r>
          </a:p>
          <a:p>
            <a:pPr algn="just" rtl="0"/>
            <a:r>
              <a:rPr lang="en-GB" dirty="0" smtClean="0"/>
              <a:t>In either case, 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binding protein may either prolong the cytokine circulation time by acting as a storage depot or it may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the cytokine clearance. </a:t>
            </a:r>
            <a:endParaRPr lang="ar-IQ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erris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u="sng" dirty="0" smtClean="0"/>
              <a:t>Distribution Mechanisms and Volumes</a:t>
            </a:r>
            <a:endParaRPr lang="ar-IQ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9"/>
            <a:ext cx="8229600" cy="1008112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GB" dirty="0" smtClean="0"/>
              <a:t>The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and extent of protein distribution is determined</a:t>
            </a:r>
            <a:r>
              <a:rPr lang="en-GB" dirty="0" smtClean="0"/>
              <a:t> largely by: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3666500"/>
              </p:ext>
            </p:extLst>
          </p:nvPr>
        </p:nvGraphicFramePr>
        <p:xfrm>
          <a:off x="323528" y="2708920"/>
          <a:ext cx="84969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hormone,</a:t>
            </a:r>
            <a:r>
              <a:rPr lang="en-GB" dirty="0" smtClean="0"/>
              <a:t> as another example,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at least two binding protein in plasma.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marL="0" indent="0" algn="just" rtl="0">
              <a:buNone/>
            </a:pPr>
            <a:r>
              <a:rPr lang="en-GB" dirty="0" smtClean="0"/>
              <a:t>This protein binding substantially: </a:t>
            </a:r>
          </a:p>
          <a:p>
            <a:pPr marL="0" indent="0" algn="just" rtl="0">
              <a:buNone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reduce growth hormone elimination with a tenfold smaller clearance of total compared to free growth hormone</a:t>
            </a:r>
            <a:endParaRPr lang="en-GB" dirty="0" smtClean="0"/>
          </a:p>
          <a:p>
            <a:pPr marL="0" indent="0" algn="just" rtl="0">
              <a:buNone/>
            </a:pPr>
            <a:r>
              <a:rPr lang="en-GB" dirty="0" smtClean="0"/>
              <a:t>B-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 its activity via reduction of receptor interaction. </a:t>
            </a:r>
            <a:endParaRPr lang="ar-IQ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699792" y="242088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conveyor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Specific protein bindings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 rtl="0"/>
            <a:r>
              <a:rPr lang="en-GB" dirty="0" smtClean="0"/>
              <a:t>Apart from these specific bindings,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peptides and proteins may also be non-specifically bound to plasma proteins.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algn="just" rtl="0"/>
            <a:r>
              <a:rPr lang="en-GB" dirty="0" smtClean="0"/>
              <a:t>For example, </a:t>
            </a:r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metkephamid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metenkephalin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</a:t>
            </a:r>
            <a:r>
              <a:rPr lang="en-GB" dirty="0" smtClean="0"/>
              <a:t>, was described to be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 to 49% bound to albumin</a:t>
            </a:r>
            <a:r>
              <a:rPr lang="en-GB" dirty="0" smtClean="0"/>
              <a:t>, and </a:t>
            </a:r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octreotide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somatostatin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</a:t>
            </a:r>
            <a:r>
              <a:rPr lang="en-GB" dirty="0" smtClean="0"/>
              <a:t>, is up to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bound to lipoproteins</a:t>
            </a:r>
            <a:r>
              <a:rPr lang="en-GB" dirty="0" smtClean="0"/>
              <a:t>. 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GB" dirty="0" smtClean="0">
                <a:solidFill>
                  <a:schemeClr val="tx1"/>
                </a:solidFill>
              </a:rPr>
              <a:t>Distribution via Receptor-Mediated Uptake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GB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Site-specific receptor-mediated uptake</a:t>
            </a:r>
          </a:p>
          <a:p>
            <a:pPr marL="0" indent="0" algn="just" rtl="0">
              <a:buNone/>
            </a:pPr>
            <a:r>
              <a:rPr lang="en-GB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 rtl="0">
              <a:buNone/>
            </a:pP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substantially </a:t>
            </a:r>
            <a:r>
              <a:rPr lang="en-GB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contribute to the </a:t>
            </a:r>
            <a:r>
              <a:rPr lang="en-GB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protein therapeutics, as well as to </a:t>
            </a:r>
            <a:r>
              <a:rPr lang="en-GB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 and pharmacodynamics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rtl="0"/>
            <a:endParaRPr lang="en-GB" dirty="0" smtClean="0"/>
          </a:p>
          <a:p>
            <a:pPr algn="just" rtl="0"/>
            <a:r>
              <a:rPr lang="en-GB" dirty="0" smtClean="0"/>
              <a:t>The generally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volume of distribution </a:t>
            </a:r>
            <a:r>
              <a:rPr lang="en-GB" dirty="0" smtClean="0"/>
              <a:t>should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necessarily</a:t>
            </a:r>
            <a:r>
              <a:rPr lang="en-GB" dirty="0" smtClean="0"/>
              <a:t> be interpreted as </a:t>
            </a:r>
            <a:r>
              <a:rPr lang="en-GB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tissue penetration</a:t>
            </a:r>
            <a:r>
              <a:rPr lang="en-GB" dirty="0" smtClean="0"/>
              <a:t>.</a:t>
            </a:r>
          </a:p>
          <a:p>
            <a:pPr algn="just" rtl="0"/>
            <a:endParaRPr lang="en-GB" dirty="0" smtClean="0"/>
          </a:p>
          <a:p>
            <a:pPr algn="just" rtl="0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Receptor-mediated specific uptake into the target organ</a:t>
            </a:r>
          </a:p>
          <a:p>
            <a:pPr marL="0" indent="0" algn="just" rtl="0">
              <a:buNone/>
            </a:pPr>
            <a:endParaRPr lang="en-GB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Therapeutically effective tissue concentrations despite a relatively small volume of distribution</a:t>
            </a:r>
            <a:r>
              <a:rPr lang="en-GB" dirty="0" smtClean="0"/>
              <a:t>. </a:t>
            </a:r>
            <a:endParaRPr lang="ar-IQ" dirty="0"/>
          </a:p>
        </p:txBody>
      </p:sp>
      <p:sp>
        <p:nvSpPr>
          <p:cNvPr id="4" name="Down Arrow 3"/>
          <p:cNvSpPr/>
          <p:nvPr/>
        </p:nvSpPr>
        <p:spPr>
          <a:xfrm>
            <a:off x="4499992" y="486916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11960" y="1916832"/>
            <a:ext cx="3960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indow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GB" dirty="0" smtClean="0">
                <a:solidFill>
                  <a:schemeClr val="tx1"/>
                </a:solidFill>
              </a:rPr>
              <a:t>Example</a:t>
            </a:r>
            <a:r>
              <a:rPr lang="en-GB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 rtl="0">
              <a:buNone/>
            </a:pP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Nartograstim</a:t>
            </a:r>
            <a:r>
              <a:rPr lang="en-GB" dirty="0" smtClean="0"/>
              <a:t>,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recombinant derivative of the granulocyte-colony-stimulating factor</a:t>
            </a:r>
            <a:r>
              <a:rPr lang="en-GB" dirty="0" smtClean="0"/>
              <a:t> (G-CSF) </a:t>
            </a:r>
          </a:p>
          <a:p>
            <a:pPr marL="0" indent="0" algn="just" rtl="0">
              <a:buNone/>
            </a:pPr>
            <a:r>
              <a:rPr lang="en-GB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characterized by a specific, dose-dependent and saturable tissue uptake into the target organ bone marrow</a:t>
            </a:r>
            <a:endParaRPr lang="en-GB" dirty="0" smtClean="0"/>
          </a:p>
          <a:p>
            <a:pPr marL="0" indent="0" algn="just" rtl="0">
              <a:buNone/>
            </a:pPr>
            <a:r>
              <a:rPr lang="en-GB" dirty="0" smtClean="0"/>
              <a:t> </a:t>
            </a:r>
            <a:r>
              <a:rPr lang="en-GB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receptor-mediated endocytosis</a:t>
            </a:r>
            <a:r>
              <a:rPr lang="en-GB" dirty="0" smtClean="0"/>
              <a:t>. 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 isContent="1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569371"/>
          </a:xfrm>
        </p:spPr>
        <p:txBody>
          <a:bodyPr>
            <a:normAutofit fontScale="70000" lnSpcReduction="20000"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en-GB" b="1" dirty="0" smtClean="0"/>
              <a:t>What is the role of plasma binding proteins for natural proteins?</a:t>
            </a:r>
          </a:p>
          <a:p>
            <a:pPr algn="just" rtl="0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proteins may act as circulating reservoirs for the proteins</a:t>
            </a:r>
            <a:r>
              <a:rPr lang="en-GB" dirty="0" smtClean="0"/>
              <a:t> that are their ligand. Consequently, the protein ligands may be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from elimination and distribution.</a:t>
            </a:r>
            <a:r>
              <a:rPr lang="en-GB" dirty="0" smtClean="0"/>
              <a:t> In some cases,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binding may protect the organism from undesirable, acute effect;</a:t>
            </a:r>
            <a:r>
              <a:rPr lang="en-GB" dirty="0" smtClean="0"/>
              <a:t> in other cases, receptor binding may be facilitated by the binding protein.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marL="514350" indent="-514350" algn="just" rtl="0">
              <a:buFont typeface="+mj-lt"/>
              <a:buAutoNum type="arabicPeriod" startAt="2"/>
            </a:pPr>
            <a:r>
              <a:rPr lang="en-GB" b="1" dirty="0" smtClean="0"/>
              <a:t>Which pathway of absorption is rather unique for proteins after SC injection?</a:t>
            </a:r>
          </a:p>
          <a:p>
            <a:pPr marL="514350" indent="-514350" algn="just" rtl="0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Biodistribution </a:t>
            </a:r>
            <a:r>
              <a:rPr lang="en-GB" dirty="0" smtClean="0"/>
              <a:t>from the injection site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lymphatic system</a:t>
            </a:r>
            <a:r>
              <a:rPr lang="en-GB" dirty="0" smtClean="0"/>
              <a:t>.</a:t>
            </a:r>
          </a:p>
          <a:p>
            <a:pPr algn="just" rtl="0"/>
            <a:endParaRPr lang="en-GB" dirty="0" smtClean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ythrough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514350" indent="-514350" algn="just" rtl="0">
              <a:buNone/>
            </a:pPr>
            <a:r>
              <a:rPr lang="en-GB" b="1" dirty="0" smtClean="0"/>
              <a:t>3.     </a:t>
            </a:r>
            <a:r>
              <a:rPr lang="en-GB" sz="3200" b="1" dirty="0" smtClean="0"/>
              <a:t>Why are protein therapeutics generally not active upon oral administration?</a:t>
            </a:r>
          </a:p>
          <a:p>
            <a:pPr marL="514350" indent="-514350" algn="just" rtl="0"/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gastrointestinal mucosa is a major absorption barrier for hydrophilic macromolecule such as proteins. </a:t>
            </a:r>
            <a:r>
              <a:rPr lang="en-GB" sz="3200" dirty="0" smtClean="0"/>
              <a:t>In addition,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peptide and protein therapeutics are degraded by the extensive peptidase and protease activity in the gastrointestinal tract. 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processes minimize the oral bioavailability of protein therapeutics</a:t>
            </a:r>
            <a:r>
              <a:rPr lang="en-GB" sz="3200" dirty="0" smtClean="0"/>
              <a:t>. </a:t>
            </a:r>
          </a:p>
          <a:p>
            <a:pPr marL="514350" indent="-514350" algn="just" rtl="0"/>
            <a:endParaRPr lang="en-GB" dirty="0" smtClean="0"/>
          </a:p>
          <a:p>
            <a:pPr marL="514350" indent="-514350" algn="just" rtl="0">
              <a:buNone/>
            </a:pPr>
            <a:r>
              <a:rPr lang="en-GB" b="1" dirty="0" smtClean="0"/>
              <a:t>4.     </a:t>
            </a:r>
            <a:r>
              <a:rPr lang="en-GB" sz="3400" b="1" dirty="0" smtClean="0"/>
              <a:t>What is the major driving force for the transport of proteins from the vascular to the extravascular space?</a:t>
            </a:r>
          </a:p>
          <a:p>
            <a:pPr marL="514350" indent="-514350" algn="just" rtl="0"/>
            <a:r>
              <a:rPr lang="en-GB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</a:t>
            </a:r>
            <a:r>
              <a:rPr lang="en-GB" sz="3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extravasation</a:t>
            </a:r>
            <a:r>
              <a:rPr lang="en-GB" sz="3400" dirty="0" smtClean="0"/>
              <a:t>, i.e., </a:t>
            </a:r>
            <a:r>
              <a:rPr lang="en-GB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from the blood or vascular space to the interstitial tissue space, is predominantly mediated by fluid convection. </a:t>
            </a:r>
            <a:r>
              <a:rPr lang="en-GB" sz="3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molecules follow the fluid flux from the vascular space through pores between adjacent cells into the interstitial space.</a:t>
            </a:r>
            <a:r>
              <a:rPr lang="en-GB" sz="3400" dirty="0" smtClean="0"/>
              <a:t> </a:t>
            </a:r>
            <a:r>
              <a:rPr lang="en-GB" sz="3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Drainage of the interstitial space through the lymphatic system allows protein therapeutics to distribute back into the vascular space</a:t>
            </a:r>
            <a:r>
              <a:rPr lang="en-GB" sz="3400" dirty="0" smtClean="0"/>
              <a:t>. 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87868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104456"/>
          </a:xfrm>
        </p:spPr>
        <p:txBody>
          <a:bodyPr anchor="ctr">
            <a:normAutofit fontScale="92500" lnSpcReduction="20000"/>
          </a:bodyPr>
          <a:lstStyle/>
          <a:p>
            <a:pPr marL="514350" indent="-514350" algn="just" rtl="0">
              <a:buFont typeface="+mj-lt"/>
              <a:buAutoNum type="arabicParenR"/>
            </a:pPr>
            <a:r>
              <a:rPr lang="en-GB" dirty="0" smtClean="0"/>
              <a:t> Most therapeutic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have high molecular weights and are thus large in size</a:t>
            </a:r>
          </a:p>
          <a:p>
            <a:pPr algn="just" rtl="0"/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en-GB" dirty="0" smtClean="0"/>
              <a:t> Their apparent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distribution is usually small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to the volume of extracellular space </a:t>
            </a:r>
            <a:r>
              <a:rPr lang="en-GB" dirty="0" smtClean="0"/>
              <a:t>due to:</a:t>
            </a:r>
          </a:p>
          <a:p>
            <a:pPr marL="0" indent="0" algn="ctr" rtl="0">
              <a:buNone/>
            </a:pPr>
            <a:endParaRPr lang="en-GB" dirty="0" smtClean="0"/>
          </a:p>
          <a:p>
            <a:pPr marL="0" indent="0" algn="ctr" rtl="0">
              <a:buNone/>
            </a:pPr>
            <a:r>
              <a:rPr lang="en-GB" dirty="0" smtClean="0"/>
              <a:t>Their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mobility secondary to impaired passage through biomembranes</a:t>
            </a:r>
            <a:r>
              <a:rPr lang="en-GB" dirty="0" smtClean="0"/>
              <a:t>.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99992" y="26369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499992" y="407707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5589240"/>
            <a:ext cx="82809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rtl="0">
              <a:buFont typeface="Wingdings" pitchFamily="2" charset="2"/>
              <a:buChar char="q"/>
            </a:pPr>
            <a:r>
              <a:rPr lang="en-GB" sz="2400" dirty="0" smtClean="0"/>
              <a:t> Thus size-dependent </a:t>
            </a:r>
            <a:r>
              <a:rPr lang="en-GB" sz="2400" dirty="0"/>
              <a:t>sieving of macromolecules through the capillary </a:t>
            </a:r>
            <a:r>
              <a:rPr lang="en-GB" sz="2400" dirty="0" smtClean="0"/>
              <a:t>walls.</a:t>
            </a:r>
            <a:endParaRPr lang="en-GB" sz="2400" dirty="0"/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20000"/>
          </a:bodyPr>
          <a:lstStyle/>
          <a:p>
            <a:pPr marL="514350" indent="-514350" algn="just" rtl="0">
              <a:buFont typeface="+mj-lt"/>
              <a:buAutoNum type="arabicParenR" startAt="2"/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may also play an important role in the biodistribution of proteins. </a:t>
            </a:r>
          </a:p>
          <a:p>
            <a:pPr algn="just" rtl="0">
              <a:buFont typeface="Wingdings" pitchFamily="2" charset="2"/>
              <a:buChar char="ü"/>
            </a:pPr>
            <a:r>
              <a:rPr lang="en-GB" dirty="0" smtClean="0"/>
              <a:t>It has been suggested that the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electrostatic attraction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positively charged proteins and negatively charged cell membranes)</a:t>
            </a:r>
            <a:r>
              <a:rPr lang="en-GB" dirty="0" smtClean="0"/>
              <a:t> might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rate and extent of tissue distribution</a:t>
            </a:r>
            <a:r>
              <a:rPr lang="en-GB" dirty="0" smtClean="0"/>
              <a:t>.</a:t>
            </a:r>
          </a:p>
          <a:p>
            <a:pPr marL="0" indent="0" algn="just" rtl="0">
              <a:buNone/>
            </a:pPr>
            <a:r>
              <a:rPr lang="en-GB" dirty="0" smtClean="0"/>
              <a:t> </a:t>
            </a:r>
          </a:p>
          <a:p>
            <a:pPr marL="0" indent="0" algn="just" rtl="0">
              <a:buNone/>
            </a:pP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GB" dirty="0" smtClean="0"/>
              <a:t> </a:t>
            </a:r>
            <a:r>
              <a:rPr lang="en-GB" dirty="0" smtClean="0">
                <a:latin typeface="Arial Narrow" pitchFamily="34" charset="0"/>
              </a:rPr>
              <a:t>Most </a:t>
            </a:r>
            <a:r>
              <a:rPr lang="en-GB" u="sng" dirty="0" smtClean="0">
                <a:latin typeface="Arial Narrow" pitchFamily="34" charset="0"/>
              </a:rPr>
              <a:t>cell surfaces </a:t>
            </a:r>
            <a:r>
              <a:rPr lang="en-GB" dirty="0" smtClean="0">
                <a:latin typeface="Arial Narrow" pitchFamily="34" charset="0"/>
              </a:rPr>
              <a:t>are </a:t>
            </a:r>
            <a:r>
              <a:rPr lang="en-GB" u="sng" dirty="0" smtClean="0">
                <a:latin typeface="Arial Narrow" pitchFamily="34" charset="0"/>
              </a:rPr>
              <a:t>negatively charged </a:t>
            </a:r>
            <a:r>
              <a:rPr lang="en-GB" dirty="0" smtClean="0">
                <a:latin typeface="Arial Narrow" pitchFamily="34" charset="0"/>
              </a:rPr>
              <a:t>because of their </a:t>
            </a:r>
            <a:r>
              <a:rPr lang="en-GB" u="sng" dirty="0" smtClean="0">
                <a:latin typeface="Arial Narrow" pitchFamily="34" charset="0"/>
              </a:rPr>
              <a:t>abundance of glycoaminoglycans in the extracellular matrix</a:t>
            </a:r>
            <a:r>
              <a:rPr lang="en-GB" dirty="0" smtClean="0">
                <a:latin typeface="Arial Narrow" pitchFamily="34" charset="0"/>
              </a:rPr>
              <a:t>. </a:t>
            </a:r>
            <a:endParaRPr lang="ar-IQ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7745"/>
      </p:ext>
    </p:extLst>
  </p:cSld>
  <p:clrMapOvr>
    <a:masterClrMapping/>
  </p:clrMapOvr>
  <p:transition spd="med" advClick="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74383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uptake and binding to intra- and extravascular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  <a:r>
              <a:rPr lang="en-GB" dirty="0" smtClean="0"/>
              <a:t> </a:t>
            </a:r>
          </a:p>
          <a:p>
            <a:pPr marL="514350" indent="-514350" algn="just">
              <a:buFont typeface="+mj-lt"/>
              <a:buAutoNum type="arabicParenR" startAt="3"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apparent volume of distribution of protein drugs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r>
              <a:rPr lang="en-GB" dirty="0" smtClean="0"/>
              <a:t>(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dirty="0" smtClean="0"/>
              <a:t> Volume </a:t>
            </a:r>
            <a:r>
              <a:rPr lang="en-GB" dirty="0"/>
              <a:t>of distribution of interferon </a:t>
            </a:r>
            <a:r>
              <a:rPr lang="el-GR" dirty="0"/>
              <a:t>β</a:t>
            </a:r>
            <a:r>
              <a:rPr lang="en-GB" dirty="0"/>
              <a:t>-</a:t>
            </a:r>
            <a:r>
              <a:rPr lang="en-GB" dirty="0" err="1"/>
              <a:t>Ib</a:t>
            </a:r>
            <a:r>
              <a:rPr lang="en-GB" dirty="0"/>
              <a:t> is 2.8 L/ Kg)</a:t>
            </a:r>
          </a:p>
          <a:p>
            <a:pPr algn="just"/>
            <a:endParaRPr lang="ar-IQ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644008" y="249289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9262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1"/>
          </a:xfrm>
        </p:spPr>
        <p:txBody>
          <a:bodyPr>
            <a:normAutofit fontScale="70000" lnSpcReduction="20000"/>
          </a:bodyPr>
          <a:lstStyle/>
          <a:p>
            <a:pPr marL="0" indent="0" algn="just" rtl="0">
              <a:buNone/>
            </a:pPr>
            <a:r>
              <a:rPr lang="en-GB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Enter:</a:t>
            </a:r>
            <a:r>
              <a:rPr lang="en-GB" dirty="0" smtClean="0"/>
              <a:t> In contrast to small molecule drugs,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transport from vascular space into the interstitial space of tissues </a:t>
            </a:r>
            <a:r>
              <a:rPr lang="en-GB" dirty="0" smtClean="0"/>
              <a:t>is largely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mediated by convection</a:t>
            </a:r>
            <a:r>
              <a:rPr lang="en-GB" dirty="0" smtClean="0"/>
              <a:t> </a:t>
            </a:r>
            <a:r>
              <a:rPr lang="en-GB" i="1" dirty="0" smtClean="0"/>
              <a:t>rather than diffusion.</a:t>
            </a:r>
            <a:r>
              <a:rPr lang="en-GB" dirty="0" smtClean="0"/>
              <a:t> </a:t>
            </a:r>
          </a:p>
          <a:p>
            <a:pPr algn="just" rtl="0"/>
            <a:endParaRPr lang="en-GB" dirty="0" smtClean="0"/>
          </a:p>
          <a:p>
            <a:pPr algn="just" rtl="0"/>
            <a:endParaRPr lang="en-GB" dirty="0" smtClean="0"/>
          </a:p>
          <a:p>
            <a:pPr marL="0" indent="0" algn="just" rtl="0">
              <a:buNone/>
            </a:pP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(unidirectional fluid flux from the vascular space </a:t>
            </a:r>
            <a:r>
              <a:rPr lang="en-GB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paracellular pores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interstitial tissue space)</a:t>
            </a:r>
            <a:r>
              <a:rPr lang="en-GB" dirty="0" smtClean="0"/>
              <a:t>. 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marL="0" indent="0" algn="just" rtl="0">
              <a:buNone/>
            </a:pPr>
            <a:r>
              <a:rPr lang="en-GB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Exit:</a:t>
            </a:r>
            <a:r>
              <a:rPr lang="en-GB" dirty="0" smtClean="0"/>
              <a:t> The subsequent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from the tissues </a:t>
            </a:r>
            <a:r>
              <a:rPr lang="en-GB" dirty="0" smtClean="0"/>
              <a:t>is accomplished by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 drainage back into the systemic circulation.</a:t>
            </a:r>
          </a:p>
          <a:p>
            <a:pPr algn="just" rtl="0"/>
            <a:endParaRPr lang="en-GB" dirty="0" smtClean="0">
              <a:solidFill>
                <a:srgbClr val="FF0000"/>
              </a:solidFill>
            </a:endParaRPr>
          </a:p>
          <a:p>
            <a:pPr algn="just" rtl="0"/>
            <a:r>
              <a:rPr lang="en-GB" dirty="0" smtClean="0"/>
              <a:t>Another, but much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prominent pathway for the movement of protein molecules from the vascular to the interstitial space</a:t>
            </a:r>
            <a:r>
              <a:rPr lang="en-GB" dirty="0" smtClean="0"/>
              <a:t> is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transcellular migration via endocytosis</a:t>
            </a:r>
            <a:r>
              <a:rPr lang="en-GB" dirty="0" smtClean="0"/>
              <a:t>.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392190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ippl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Pharmacokinetics of proteins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36" y="1412776"/>
            <a:ext cx="8503920" cy="4422232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IV administration, peptides and proteins usually follow</a:t>
            </a:r>
            <a:r>
              <a:rPr lang="en-GB" dirty="0" smtClean="0"/>
              <a:t> a biexponential plasma concentration-time profile that can best be described by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two-compartment pharmacokinetic model.</a:t>
            </a:r>
          </a:p>
          <a:p>
            <a:pPr marL="0" indent="0" algn="just" rtl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 rtl="0">
              <a:buNone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compartment</a:t>
            </a:r>
            <a:r>
              <a:rPr lang="en-GB" dirty="0" smtClean="0"/>
              <a:t> represents primarily the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space and the interstitial space </a:t>
            </a:r>
            <a:r>
              <a:rPr lang="en-GB" dirty="0" smtClean="0"/>
              <a:t>of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well-perfused organs with permeable capillary walls, including the liver and kidney.</a:t>
            </a:r>
          </a:p>
          <a:p>
            <a:pPr marL="0" indent="0" algn="just" rtl="0">
              <a:buNone/>
            </a:pPr>
            <a:r>
              <a:rPr lang="en-GB" dirty="0" smtClean="0"/>
              <a:t> </a:t>
            </a:r>
          </a:p>
          <a:p>
            <a:pPr algn="just" rtl="0">
              <a:buFont typeface="Wingdings" pitchFamily="2" charset="2"/>
              <a:buChar char="q"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compartment</a:t>
            </a:r>
            <a:r>
              <a:rPr lang="en-GB" dirty="0" smtClean="0"/>
              <a:t> is more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of concentration-time profile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interstitial space </a:t>
            </a:r>
            <a:r>
              <a:rPr lang="en-GB" dirty="0" smtClean="0"/>
              <a:t>of slowly equilibrating tissues.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27984" y="29249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honeycomb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2033</TotalTime>
  <Words>1306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Lecture-8</vt:lpstr>
      <vt:lpstr>Distribution Mechanisms and 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Pharmacokinetics of proteins</vt:lpstr>
      <vt:lpstr>PowerPoint Presentation</vt:lpstr>
      <vt:lpstr>PowerPoint Presentation</vt:lpstr>
      <vt:lpstr>Determination volume of distribution for proteins </vt:lpstr>
      <vt:lpstr>PowerPoint Presentation</vt:lpstr>
      <vt:lpstr>PowerPoint Presentation</vt:lpstr>
      <vt:lpstr>Protein Binding of Protein Therapeutics</vt:lpstr>
      <vt:lpstr>PowerPoint Presentation</vt:lpstr>
      <vt:lpstr>PowerPoint Presentation</vt:lpstr>
      <vt:lpstr>PowerPoint Presentation</vt:lpstr>
      <vt:lpstr>Examples </vt:lpstr>
      <vt:lpstr>Examples </vt:lpstr>
      <vt:lpstr>Specific protein bindings</vt:lpstr>
      <vt:lpstr>Distribution via Receptor-Mediated Uptake</vt:lpstr>
      <vt:lpstr>Example </vt:lpstr>
      <vt:lpstr>Questions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biotechnology </dc:title>
  <dc:creator>hp pavilion</dc:creator>
  <cp:lastModifiedBy>First Processor</cp:lastModifiedBy>
  <cp:revision>67</cp:revision>
  <dcterms:created xsi:type="dcterms:W3CDTF">2014-04-10T13:52:37Z</dcterms:created>
  <dcterms:modified xsi:type="dcterms:W3CDTF">2018-04-15T17:36:03Z</dcterms:modified>
</cp:coreProperties>
</file>