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1"/>
  </p:notesMasterIdLst>
  <p:sldIdLst>
    <p:sldId id="256" r:id="rId2"/>
    <p:sldId id="257" r:id="rId3"/>
    <p:sldId id="290" r:id="rId4"/>
    <p:sldId id="260" r:id="rId5"/>
    <p:sldId id="261" r:id="rId6"/>
    <p:sldId id="264" r:id="rId7"/>
    <p:sldId id="265" r:id="rId8"/>
    <p:sldId id="267" r:id="rId9"/>
    <p:sldId id="268" r:id="rId10"/>
    <p:sldId id="270" r:id="rId11"/>
    <p:sldId id="272" r:id="rId12"/>
    <p:sldId id="273" r:id="rId13"/>
    <p:sldId id="274" r:id="rId14"/>
    <p:sldId id="276" r:id="rId15"/>
    <p:sldId id="294" r:id="rId16"/>
    <p:sldId id="279" r:id="rId17"/>
    <p:sldId id="281" r:id="rId18"/>
    <p:sldId id="282" r:id="rId19"/>
    <p:sldId id="283" r:id="rId20"/>
    <p:sldId id="285" r:id="rId21"/>
    <p:sldId id="288" r:id="rId22"/>
    <p:sldId id="303" r:id="rId23"/>
    <p:sldId id="286" r:id="rId24"/>
    <p:sldId id="287" r:id="rId25"/>
    <p:sldId id="295" r:id="rId26"/>
    <p:sldId id="296" r:id="rId27"/>
    <p:sldId id="305" r:id="rId28"/>
    <p:sldId id="306" r:id="rId29"/>
    <p:sldId id="307" r:id="rId3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3" d="100"/>
          <a:sy n="63" d="100"/>
        </p:scale>
        <p:origin x="-1344"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D09C75-D12B-42E6-835D-7A5BB6CB4890}"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D1EF966C-5F59-432C-9C89-BB6974B08CB9}">
      <dgm:prSet/>
      <dgm:spPr/>
      <dgm:t>
        <a:bodyPr/>
        <a:lstStyle/>
        <a:p>
          <a:pPr algn="l" rtl="0"/>
          <a:r>
            <a:rPr lang="en-GB" b="1" u="sng" dirty="0" smtClean="0">
              <a:solidFill>
                <a:srgbClr val="002060"/>
              </a:solidFill>
              <a:effectLst>
                <a:outerShdw blurRad="38100" dist="38100" dir="2700000" algn="tl">
                  <a:srgbClr val="000000">
                    <a:alpha val="43137"/>
                  </a:srgbClr>
                </a:outerShdw>
              </a:effectLst>
            </a:rPr>
            <a:t>Molecular weight determines: </a:t>
          </a:r>
        </a:p>
        <a:p>
          <a:pPr algn="l" rtl="0"/>
          <a:r>
            <a:rPr lang="en-GB" b="1" dirty="0" smtClean="0">
              <a:effectLst>
                <a:outerShdw blurRad="38100" dist="38100" dir="2700000" algn="tl">
                  <a:srgbClr val="000000">
                    <a:alpha val="43137"/>
                  </a:srgbClr>
                </a:outerShdw>
              </a:effectLst>
            </a:rPr>
            <a:t>1. the major metabolism site </a:t>
          </a:r>
        </a:p>
        <a:p>
          <a:pPr algn="l" rtl="0"/>
          <a:r>
            <a:rPr lang="en-GB" b="1" dirty="0" smtClean="0">
              <a:effectLst>
                <a:outerShdw blurRad="38100" dist="38100" dir="2700000" algn="tl">
                  <a:srgbClr val="000000">
                    <a:alpha val="43137"/>
                  </a:srgbClr>
                </a:outerShdw>
              </a:effectLst>
            </a:rPr>
            <a:t>2. the predominant degradation process.</a:t>
          </a:r>
          <a:endParaRPr lang="en-US" b="1" dirty="0">
            <a:effectLst>
              <a:outerShdw blurRad="38100" dist="38100" dir="2700000" algn="tl">
                <a:srgbClr val="000000">
                  <a:alpha val="43137"/>
                </a:srgbClr>
              </a:outerShdw>
            </a:effectLst>
          </a:endParaRPr>
        </a:p>
      </dgm:t>
    </dgm:pt>
    <dgm:pt modelId="{A9CA8189-92D5-4289-B3D3-1E562CB4510B}" type="parTrans" cxnId="{D66A7468-5D43-49F8-AD9C-8054A7DEE8E3}">
      <dgm:prSet/>
      <dgm:spPr/>
      <dgm:t>
        <a:bodyPr/>
        <a:lstStyle/>
        <a:p>
          <a:endParaRPr lang="en-US"/>
        </a:p>
      </dgm:t>
    </dgm:pt>
    <dgm:pt modelId="{617B0B65-C072-4F0B-BE73-B4CE81E279D7}" type="sibTrans" cxnId="{D66A7468-5D43-49F8-AD9C-8054A7DEE8E3}">
      <dgm:prSet/>
      <dgm:spPr/>
      <dgm:t>
        <a:bodyPr/>
        <a:lstStyle/>
        <a:p>
          <a:endParaRPr lang="en-US"/>
        </a:p>
      </dgm:t>
    </dgm:pt>
    <dgm:pt modelId="{EBFCB606-371F-46E9-B185-292FBE00472E}">
      <dgm:prSet/>
      <dgm:spPr/>
      <dgm:t>
        <a:bodyPr/>
        <a:lstStyle/>
        <a:p>
          <a:pPr rtl="0"/>
          <a:r>
            <a:rPr lang="en-GB" b="1" u="sng" dirty="0" smtClean="0">
              <a:solidFill>
                <a:srgbClr val="002060"/>
              </a:solidFill>
              <a:effectLst>
                <a:outerShdw blurRad="38100" dist="38100" dir="2700000" algn="tl">
                  <a:srgbClr val="000000">
                    <a:alpha val="43137"/>
                  </a:srgbClr>
                </a:outerShdw>
              </a:effectLst>
            </a:rPr>
            <a:t>Proteolytic enzymes such as proteases and peptidases </a:t>
          </a:r>
          <a:r>
            <a:rPr lang="en-GB" dirty="0" smtClean="0"/>
            <a:t>are ubiquitous (everywhere) throughout the body.</a:t>
          </a:r>
          <a:endParaRPr lang="en-US" dirty="0"/>
        </a:p>
      </dgm:t>
    </dgm:pt>
    <dgm:pt modelId="{9E324210-0180-4E29-8ECC-C3B362481212}" type="parTrans" cxnId="{31927F2F-0ECC-4F87-93F6-8C9152EDA899}">
      <dgm:prSet/>
      <dgm:spPr/>
      <dgm:t>
        <a:bodyPr/>
        <a:lstStyle/>
        <a:p>
          <a:endParaRPr lang="en-US"/>
        </a:p>
      </dgm:t>
    </dgm:pt>
    <dgm:pt modelId="{069A8792-C752-400B-A012-6A2271B6BF80}" type="sibTrans" cxnId="{31927F2F-0ECC-4F87-93F6-8C9152EDA899}">
      <dgm:prSet/>
      <dgm:spPr/>
      <dgm:t>
        <a:bodyPr/>
        <a:lstStyle/>
        <a:p>
          <a:endParaRPr lang="en-US"/>
        </a:p>
      </dgm:t>
    </dgm:pt>
    <dgm:pt modelId="{8230D516-E0A9-4F1E-A647-758820820DA6}">
      <dgm:prSet custT="1"/>
      <dgm:spPr/>
      <dgm:t>
        <a:bodyPr/>
        <a:lstStyle/>
        <a:p>
          <a:pPr rtl="0"/>
          <a:r>
            <a:rPr lang="en-GB" sz="2000" b="1" u="sng" dirty="0" smtClean="0">
              <a:solidFill>
                <a:srgbClr val="002060"/>
              </a:solidFill>
              <a:effectLst>
                <a:outerShdw blurRad="38100" dist="38100" dir="2700000" algn="tl">
                  <a:srgbClr val="000000">
                    <a:alpha val="43137"/>
                  </a:srgbClr>
                </a:outerShdw>
              </a:effectLst>
            </a:rPr>
            <a:t>Sites capable of extensive peptide and protein metabolism</a:t>
          </a:r>
          <a:r>
            <a:rPr lang="en-GB" sz="1800" b="1" u="sng" dirty="0" smtClean="0">
              <a:solidFill>
                <a:srgbClr val="002060"/>
              </a:solidFill>
              <a:effectLst>
                <a:outerShdw blurRad="38100" dist="38100" dir="2700000" algn="tl">
                  <a:srgbClr val="000000">
                    <a:alpha val="43137"/>
                  </a:srgbClr>
                </a:outerShdw>
              </a:effectLst>
            </a:rPr>
            <a:t> </a:t>
          </a:r>
          <a:r>
            <a:rPr lang="en-GB" sz="1800" dirty="0" smtClean="0"/>
            <a:t>are not only limited to the </a:t>
          </a:r>
          <a:r>
            <a:rPr lang="en-GB" sz="1800" b="1" dirty="0" smtClean="0">
              <a:solidFill>
                <a:srgbClr val="00B050"/>
              </a:solidFill>
              <a:effectLst>
                <a:outerShdw blurRad="38100" dist="38100" dir="2700000" algn="tl">
                  <a:srgbClr val="000000">
                    <a:alpha val="43137"/>
                  </a:srgbClr>
                </a:outerShdw>
              </a:effectLst>
            </a:rPr>
            <a:t>liver, kidneys, and gastrointestinal tissue, </a:t>
          </a:r>
          <a:r>
            <a:rPr lang="en-GB" sz="1800" dirty="0" smtClean="0"/>
            <a:t>but also include </a:t>
          </a:r>
          <a:r>
            <a:rPr lang="en-GB" sz="1800" b="1" dirty="0" smtClean="0">
              <a:solidFill>
                <a:srgbClr val="00B050"/>
              </a:solidFill>
              <a:effectLst>
                <a:outerShdw blurRad="38100" dist="38100" dir="2700000" algn="tl">
                  <a:srgbClr val="000000">
                    <a:alpha val="43137"/>
                  </a:srgbClr>
                </a:outerShdw>
              </a:effectLst>
            </a:rPr>
            <a:t>blood and vascular endothelium </a:t>
          </a:r>
          <a:r>
            <a:rPr lang="en-GB" sz="1800" dirty="0" smtClean="0"/>
            <a:t>as well as </a:t>
          </a:r>
          <a:r>
            <a:rPr lang="en-GB" sz="1800" b="1" dirty="0" smtClean="0">
              <a:solidFill>
                <a:srgbClr val="00B050"/>
              </a:solidFill>
              <a:effectLst>
                <a:outerShdw blurRad="38100" dist="38100" dir="2700000" algn="tl">
                  <a:srgbClr val="000000">
                    <a:alpha val="43137"/>
                  </a:srgbClr>
                </a:outerShdw>
              </a:effectLst>
            </a:rPr>
            <a:t>other organs and tissues.  </a:t>
          </a:r>
          <a:endParaRPr lang="en-US" sz="1800" b="1" dirty="0">
            <a:solidFill>
              <a:srgbClr val="00B050"/>
            </a:solidFill>
            <a:effectLst>
              <a:outerShdw blurRad="38100" dist="38100" dir="2700000" algn="tl">
                <a:srgbClr val="000000">
                  <a:alpha val="43137"/>
                </a:srgbClr>
              </a:outerShdw>
            </a:effectLst>
          </a:endParaRPr>
        </a:p>
      </dgm:t>
    </dgm:pt>
    <dgm:pt modelId="{9E89B5E6-57A9-4E6C-AF72-886E00F62137}" type="parTrans" cxnId="{A3D9A6AA-7077-4A5E-8366-E73C0B62EBC0}">
      <dgm:prSet/>
      <dgm:spPr/>
      <dgm:t>
        <a:bodyPr/>
        <a:lstStyle/>
        <a:p>
          <a:endParaRPr lang="en-US"/>
        </a:p>
      </dgm:t>
    </dgm:pt>
    <dgm:pt modelId="{CFA12505-09C6-4FB3-8A23-41BA1AC26259}" type="sibTrans" cxnId="{A3D9A6AA-7077-4A5E-8366-E73C0B62EBC0}">
      <dgm:prSet/>
      <dgm:spPr/>
      <dgm:t>
        <a:bodyPr/>
        <a:lstStyle/>
        <a:p>
          <a:endParaRPr lang="en-US"/>
        </a:p>
      </dgm:t>
    </dgm:pt>
    <dgm:pt modelId="{0726811C-AC75-43EB-8224-B964A182813F}" type="pres">
      <dgm:prSet presAssocID="{B7D09C75-D12B-42E6-835D-7A5BB6CB4890}" presName="Name0" presStyleCnt="0">
        <dgm:presLayoutVars>
          <dgm:dir/>
          <dgm:resizeHandles val="exact"/>
        </dgm:presLayoutVars>
      </dgm:prSet>
      <dgm:spPr/>
      <dgm:t>
        <a:bodyPr/>
        <a:lstStyle/>
        <a:p>
          <a:endParaRPr lang="en-US"/>
        </a:p>
      </dgm:t>
    </dgm:pt>
    <dgm:pt modelId="{5AC47D51-3572-4158-A1BE-8FCBB1317856}" type="pres">
      <dgm:prSet presAssocID="{D1EF966C-5F59-432C-9C89-BB6974B08CB9}" presName="node" presStyleLbl="node1" presStyleIdx="0" presStyleCnt="3">
        <dgm:presLayoutVars>
          <dgm:bulletEnabled val="1"/>
        </dgm:presLayoutVars>
      </dgm:prSet>
      <dgm:spPr/>
      <dgm:t>
        <a:bodyPr/>
        <a:lstStyle/>
        <a:p>
          <a:endParaRPr lang="en-US"/>
        </a:p>
      </dgm:t>
    </dgm:pt>
    <dgm:pt modelId="{A379C230-EC28-4DD8-AA76-9B6CEFA07336}" type="pres">
      <dgm:prSet presAssocID="{617B0B65-C072-4F0B-BE73-B4CE81E279D7}" presName="sibTrans" presStyleCnt="0"/>
      <dgm:spPr/>
    </dgm:pt>
    <dgm:pt modelId="{26670088-B5AD-42DC-A599-6B4F1CBBA59C}" type="pres">
      <dgm:prSet presAssocID="{EBFCB606-371F-46E9-B185-292FBE00472E}" presName="node" presStyleLbl="node1" presStyleIdx="1" presStyleCnt="3">
        <dgm:presLayoutVars>
          <dgm:bulletEnabled val="1"/>
        </dgm:presLayoutVars>
      </dgm:prSet>
      <dgm:spPr/>
      <dgm:t>
        <a:bodyPr/>
        <a:lstStyle/>
        <a:p>
          <a:endParaRPr lang="en-US"/>
        </a:p>
      </dgm:t>
    </dgm:pt>
    <dgm:pt modelId="{7D09CC79-D63A-4910-8B5E-79B2670A0F90}" type="pres">
      <dgm:prSet presAssocID="{069A8792-C752-400B-A012-6A2271B6BF80}" presName="sibTrans" presStyleCnt="0"/>
      <dgm:spPr/>
    </dgm:pt>
    <dgm:pt modelId="{383BB9B8-8379-4632-B088-DC854C5C961C}" type="pres">
      <dgm:prSet presAssocID="{8230D516-E0A9-4F1E-A647-758820820DA6}" presName="node" presStyleLbl="node1" presStyleIdx="2" presStyleCnt="3">
        <dgm:presLayoutVars>
          <dgm:bulletEnabled val="1"/>
        </dgm:presLayoutVars>
      </dgm:prSet>
      <dgm:spPr/>
      <dgm:t>
        <a:bodyPr/>
        <a:lstStyle/>
        <a:p>
          <a:endParaRPr lang="en-US"/>
        </a:p>
      </dgm:t>
    </dgm:pt>
  </dgm:ptLst>
  <dgm:cxnLst>
    <dgm:cxn modelId="{B2F4BEA7-41C1-4F19-BD7B-C45D32D9CF94}" type="presOf" srcId="{EBFCB606-371F-46E9-B185-292FBE00472E}" destId="{26670088-B5AD-42DC-A599-6B4F1CBBA59C}" srcOrd="0" destOrd="0" presId="urn:microsoft.com/office/officeart/2005/8/layout/hList6"/>
    <dgm:cxn modelId="{B6A7C983-5BD7-4EA7-B9FC-99E417D6B3E6}" type="presOf" srcId="{B7D09C75-D12B-42E6-835D-7A5BB6CB4890}" destId="{0726811C-AC75-43EB-8224-B964A182813F}" srcOrd="0" destOrd="0" presId="urn:microsoft.com/office/officeart/2005/8/layout/hList6"/>
    <dgm:cxn modelId="{31927F2F-0ECC-4F87-93F6-8C9152EDA899}" srcId="{B7D09C75-D12B-42E6-835D-7A5BB6CB4890}" destId="{EBFCB606-371F-46E9-B185-292FBE00472E}" srcOrd="1" destOrd="0" parTransId="{9E324210-0180-4E29-8ECC-C3B362481212}" sibTransId="{069A8792-C752-400B-A012-6A2271B6BF80}"/>
    <dgm:cxn modelId="{D66A7468-5D43-49F8-AD9C-8054A7DEE8E3}" srcId="{B7D09C75-D12B-42E6-835D-7A5BB6CB4890}" destId="{D1EF966C-5F59-432C-9C89-BB6974B08CB9}" srcOrd="0" destOrd="0" parTransId="{A9CA8189-92D5-4289-B3D3-1E562CB4510B}" sibTransId="{617B0B65-C072-4F0B-BE73-B4CE81E279D7}"/>
    <dgm:cxn modelId="{D4E8F720-E782-412C-BDD7-B7FC41E0B6FD}" type="presOf" srcId="{D1EF966C-5F59-432C-9C89-BB6974B08CB9}" destId="{5AC47D51-3572-4158-A1BE-8FCBB1317856}" srcOrd="0" destOrd="0" presId="urn:microsoft.com/office/officeart/2005/8/layout/hList6"/>
    <dgm:cxn modelId="{A3D9A6AA-7077-4A5E-8366-E73C0B62EBC0}" srcId="{B7D09C75-D12B-42E6-835D-7A5BB6CB4890}" destId="{8230D516-E0A9-4F1E-A647-758820820DA6}" srcOrd="2" destOrd="0" parTransId="{9E89B5E6-57A9-4E6C-AF72-886E00F62137}" sibTransId="{CFA12505-09C6-4FB3-8A23-41BA1AC26259}"/>
    <dgm:cxn modelId="{556C0367-4E71-4561-9F4D-DB620EB97E42}" type="presOf" srcId="{8230D516-E0A9-4F1E-A647-758820820DA6}" destId="{383BB9B8-8379-4632-B088-DC854C5C961C}" srcOrd="0" destOrd="0" presId="urn:microsoft.com/office/officeart/2005/8/layout/hList6"/>
    <dgm:cxn modelId="{B4F8FB09-C129-4561-949A-EE666CE5389A}" type="presParOf" srcId="{0726811C-AC75-43EB-8224-B964A182813F}" destId="{5AC47D51-3572-4158-A1BE-8FCBB1317856}" srcOrd="0" destOrd="0" presId="urn:microsoft.com/office/officeart/2005/8/layout/hList6"/>
    <dgm:cxn modelId="{D8F66F4F-9B38-4CC9-ACB1-41A3BE697688}" type="presParOf" srcId="{0726811C-AC75-43EB-8224-B964A182813F}" destId="{A379C230-EC28-4DD8-AA76-9B6CEFA07336}" srcOrd="1" destOrd="0" presId="urn:microsoft.com/office/officeart/2005/8/layout/hList6"/>
    <dgm:cxn modelId="{555D7262-2F1C-40DB-A5CF-067CB8CA424F}" type="presParOf" srcId="{0726811C-AC75-43EB-8224-B964A182813F}" destId="{26670088-B5AD-42DC-A599-6B4F1CBBA59C}" srcOrd="2" destOrd="0" presId="urn:microsoft.com/office/officeart/2005/8/layout/hList6"/>
    <dgm:cxn modelId="{668D75BC-3B90-444F-A2B4-32FC2A952DFB}" type="presParOf" srcId="{0726811C-AC75-43EB-8224-B964A182813F}" destId="{7D09CC79-D63A-4910-8B5E-79B2670A0F90}" srcOrd="3" destOrd="0" presId="urn:microsoft.com/office/officeart/2005/8/layout/hList6"/>
    <dgm:cxn modelId="{0280B780-1C46-448F-9601-5594FD2050D1}" type="presParOf" srcId="{0726811C-AC75-43EB-8224-B964A182813F}" destId="{383BB9B8-8379-4632-B088-DC854C5C961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47D51-3572-4158-A1BE-8FCBB1317856}">
      <dsp:nvSpPr>
        <dsp:cNvPr id="0" name=""/>
        <dsp:cNvSpPr/>
      </dsp:nvSpPr>
      <dsp:spPr>
        <a:xfrm rot="16200000">
          <a:off x="-1373742" y="1374762"/>
          <a:ext cx="5400600" cy="2651075"/>
        </a:xfrm>
        <a:prstGeom prst="flowChartManualOperation">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836" bIns="0" numCol="1" spcCol="1270" anchor="ctr" anchorCtr="0">
          <a:noAutofit/>
        </a:bodyPr>
        <a:lstStyle/>
        <a:p>
          <a:pPr lvl="0" algn="l" defTabSz="1022350" rtl="0">
            <a:lnSpc>
              <a:spcPct val="90000"/>
            </a:lnSpc>
            <a:spcBef>
              <a:spcPct val="0"/>
            </a:spcBef>
            <a:spcAft>
              <a:spcPct val="35000"/>
            </a:spcAft>
          </a:pPr>
          <a:r>
            <a:rPr lang="en-GB" sz="2300" b="1" u="sng" kern="1200" dirty="0" smtClean="0">
              <a:solidFill>
                <a:srgbClr val="002060"/>
              </a:solidFill>
              <a:effectLst>
                <a:outerShdw blurRad="38100" dist="38100" dir="2700000" algn="tl">
                  <a:srgbClr val="000000">
                    <a:alpha val="43137"/>
                  </a:srgbClr>
                </a:outerShdw>
              </a:effectLst>
            </a:rPr>
            <a:t>Molecular weight determines: </a:t>
          </a:r>
        </a:p>
        <a:p>
          <a:pPr lvl="0" algn="l" defTabSz="1022350" rtl="0">
            <a:lnSpc>
              <a:spcPct val="90000"/>
            </a:lnSpc>
            <a:spcBef>
              <a:spcPct val="0"/>
            </a:spcBef>
            <a:spcAft>
              <a:spcPct val="35000"/>
            </a:spcAft>
          </a:pPr>
          <a:r>
            <a:rPr lang="en-GB" sz="2300" b="1" kern="1200" dirty="0" smtClean="0">
              <a:effectLst>
                <a:outerShdw blurRad="38100" dist="38100" dir="2700000" algn="tl">
                  <a:srgbClr val="000000">
                    <a:alpha val="43137"/>
                  </a:srgbClr>
                </a:outerShdw>
              </a:effectLst>
            </a:rPr>
            <a:t>1. the major metabolism site </a:t>
          </a:r>
        </a:p>
        <a:p>
          <a:pPr lvl="0" algn="l" defTabSz="1022350" rtl="0">
            <a:lnSpc>
              <a:spcPct val="90000"/>
            </a:lnSpc>
            <a:spcBef>
              <a:spcPct val="0"/>
            </a:spcBef>
            <a:spcAft>
              <a:spcPct val="35000"/>
            </a:spcAft>
          </a:pPr>
          <a:r>
            <a:rPr lang="en-GB" sz="2300" b="1" kern="1200" dirty="0" smtClean="0">
              <a:effectLst>
                <a:outerShdw blurRad="38100" dist="38100" dir="2700000" algn="tl">
                  <a:srgbClr val="000000">
                    <a:alpha val="43137"/>
                  </a:srgbClr>
                </a:outerShdw>
              </a:effectLst>
            </a:rPr>
            <a:t>2. the predominant degradation process.</a:t>
          </a:r>
          <a:endParaRPr lang="en-US" sz="2300" b="1" kern="1200" dirty="0">
            <a:effectLst>
              <a:outerShdw blurRad="38100" dist="38100" dir="2700000" algn="tl">
                <a:srgbClr val="000000">
                  <a:alpha val="43137"/>
                </a:srgbClr>
              </a:outerShdw>
            </a:effectLst>
          </a:endParaRPr>
        </a:p>
      </dsp:txBody>
      <dsp:txXfrm rot="5400000">
        <a:off x="1020" y="1080120"/>
        <a:ext cx="2651075" cy="3240360"/>
      </dsp:txXfrm>
    </dsp:sp>
    <dsp:sp modelId="{26670088-B5AD-42DC-A599-6B4F1CBBA59C}">
      <dsp:nvSpPr>
        <dsp:cNvPr id="0" name=""/>
        <dsp:cNvSpPr/>
      </dsp:nvSpPr>
      <dsp:spPr>
        <a:xfrm rot="16200000">
          <a:off x="1476163" y="1374762"/>
          <a:ext cx="5400600" cy="2651075"/>
        </a:xfrm>
        <a:prstGeom prst="flowChartManualOperation">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836" bIns="0" numCol="1" spcCol="1270" anchor="ctr" anchorCtr="0">
          <a:noAutofit/>
        </a:bodyPr>
        <a:lstStyle/>
        <a:p>
          <a:pPr lvl="0" algn="ctr" defTabSz="1022350" rtl="0">
            <a:lnSpc>
              <a:spcPct val="90000"/>
            </a:lnSpc>
            <a:spcBef>
              <a:spcPct val="0"/>
            </a:spcBef>
            <a:spcAft>
              <a:spcPct val="35000"/>
            </a:spcAft>
          </a:pPr>
          <a:r>
            <a:rPr lang="en-GB" sz="2300" b="1" u="sng" kern="1200" dirty="0" smtClean="0">
              <a:solidFill>
                <a:srgbClr val="002060"/>
              </a:solidFill>
              <a:effectLst>
                <a:outerShdw blurRad="38100" dist="38100" dir="2700000" algn="tl">
                  <a:srgbClr val="000000">
                    <a:alpha val="43137"/>
                  </a:srgbClr>
                </a:outerShdw>
              </a:effectLst>
            </a:rPr>
            <a:t>Proteolytic enzymes such as proteases and peptidases </a:t>
          </a:r>
          <a:r>
            <a:rPr lang="en-GB" sz="2300" kern="1200" dirty="0" smtClean="0"/>
            <a:t>are ubiquitous (everywhere) throughout the body.</a:t>
          </a:r>
          <a:endParaRPr lang="en-US" sz="2300" kern="1200" dirty="0"/>
        </a:p>
      </dsp:txBody>
      <dsp:txXfrm rot="5400000">
        <a:off x="2850925" y="1080120"/>
        <a:ext cx="2651075" cy="3240360"/>
      </dsp:txXfrm>
    </dsp:sp>
    <dsp:sp modelId="{383BB9B8-8379-4632-B088-DC854C5C961C}">
      <dsp:nvSpPr>
        <dsp:cNvPr id="0" name=""/>
        <dsp:cNvSpPr/>
      </dsp:nvSpPr>
      <dsp:spPr>
        <a:xfrm rot="16200000">
          <a:off x="4326070" y="1374762"/>
          <a:ext cx="5400600" cy="2651075"/>
        </a:xfrm>
        <a:prstGeom prst="flowChartManualOperation">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en-GB" sz="2000" b="1" u="sng" kern="1200" dirty="0" smtClean="0">
              <a:solidFill>
                <a:srgbClr val="002060"/>
              </a:solidFill>
              <a:effectLst>
                <a:outerShdw blurRad="38100" dist="38100" dir="2700000" algn="tl">
                  <a:srgbClr val="000000">
                    <a:alpha val="43137"/>
                  </a:srgbClr>
                </a:outerShdw>
              </a:effectLst>
            </a:rPr>
            <a:t>Sites capable of extensive peptide and protein metabolism</a:t>
          </a:r>
          <a:r>
            <a:rPr lang="en-GB" sz="1800" b="1" u="sng" kern="1200" dirty="0" smtClean="0">
              <a:solidFill>
                <a:srgbClr val="002060"/>
              </a:solidFill>
              <a:effectLst>
                <a:outerShdw blurRad="38100" dist="38100" dir="2700000" algn="tl">
                  <a:srgbClr val="000000">
                    <a:alpha val="43137"/>
                  </a:srgbClr>
                </a:outerShdw>
              </a:effectLst>
            </a:rPr>
            <a:t> </a:t>
          </a:r>
          <a:r>
            <a:rPr lang="en-GB" sz="1800" kern="1200" dirty="0" smtClean="0"/>
            <a:t>are not only limited to the </a:t>
          </a:r>
          <a:r>
            <a:rPr lang="en-GB" sz="1800" b="1" kern="1200" dirty="0" smtClean="0">
              <a:solidFill>
                <a:srgbClr val="00B050"/>
              </a:solidFill>
              <a:effectLst>
                <a:outerShdw blurRad="38100" dist="38100" dir="2700000" algn="tl">
                  <a:srgbClr val="000000">
                    <a:alpha val="43137"/>
                  </a:srgbClr>
                </a:outerShdw>
              </a:effectLst>
            </a:rPr>
            <a:t>liver, kidneys, and gastrointestinal tissue, </a:t>
          </a:r>
          <a:r>
            <a:rPr lang="en-GB" sz="1800" kern="1200" dirty="0" smtClean="0"/>
            <a:t>but also include </a:t>
          </a:r>
          <a:r>
            <a:rPr lang="en-GB" sz="1800" b="1" kern="1200" dirty="0" smtClean="0">
              <a:solidFill>
                <a:srgbClr val="00B050"/>
              </a:solidFill>
              <a:effectLst>
                <a:outerShdw blurRad="38100" dist="38100" dir="2700000" algn="tl">
                  <a:srgbClr val="000000">
                    <a:alpha val="43137"/>
                  </a:srgbClr>
                </a:outerShdw>
              </a:effectLst>
            </a:rPr>
            <a:t>blood and vascular endothelium </a:t>
          </a:r>
          <a:r>
            <a:rPr lang="en-GB" sz="1800" kern="1200" dirty="0" smtClean="0"/>
            <a:t>as well as </a:t>
          </a:r>
          <a:r>
            <a:rPr lang="en-GB" sz="1800" b="1" kern="1200" dirty="0" smtClean="0">
              <a:solidFill>
                <a:srgbClr val="00B050"/>
              </a:solidFill>
              <a:effectLst>
                <a:outerShdw blurRad="38100" dist="38100" dir="2700000" algn="tl">
                  <a:srgbClr val="000000">
                    <a:alpha val="43137"/>
                  </a:srgbClr>
                </a:outerShdw>
              </a:effectLst>
            </a:rPr>
            <a:t>other organs and tissues.  </a:t>
          </a:r>
          <a:endParaRPr lang="en-US" sz="1800" b="1" kern="1200" dirty="0">
            <a:solidFill>
              <a:srgbClr val="00B050"/>
            </a:solidFill>
            <a:effectLst>
              <a:outerShdw blurRad="38100" dist="38100" dir="2700000" algn="tl">
                <a:srgbClr val="000000">
                  <a:alpha val="43137"/>
                </a:srgbClr>
              </a:outerShdw>
            </a:effectLst>
          </a:endParaRPr>
        </a:p>
      </dsp:txBody>
      <dsp:txXfrm rot="5400000">
        <a:off x="5700832" y="1080120"/>
        <a:ext cx="2651075" cy="324036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A42B0BB-E11A-43E5-9C0E-F083EEDB5AA1}" type="datetimeFigureOut">
              <a:rPr lang="ar-IQ" smtClean="0"/>
              <a:pPr/>
              <a:t>20/08/1438</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7604A7D-4018-4D67-8414-034A3BA52928}" type="slidenum">
              <a:rPr lang="ar-IQ" smtClean="0"/>
              <a:pPr/>
              <a:t>‹#›</a:t>
            </a:fld>
            <a:endParaRPr lang="ar-IQ"/>
          </a:p>
        </p:txBody>
      </p:sp>
    </p:spTree>
    <p:extLst>
      <p:ext uri="{BB962C8B-B14F-4D97-AF65-F5344CB8AC3E}">
        <p14:creationId xmlns:p14="http://schemas.microsoft.com/office/powerpoint/2010/main" val="225554355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C7604A7D-4018-4D67-8414-034A3BA52928}" type="slidenum">
              <a:rPr lang="ar-IQ" smtClean="0"/>
              <a:pPr/>
              <a:t>5</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C8D5175-AECB-4F1A-B059-624E88EA9621}" type="datetimeFigureOut">
              <a:rPr lang="ar-IQ" smtClean="0"/>
              <a:pPr/>
              <a:t>20/08/1438</a:t>
            </a:fld>
            <a:endParaRPr lang="ar-IQ"/>
          </a:p>
        </p:txBody>
      </p:sp>
      <p:sp>
        <p:nvSpPr>
          <p:cNvPr id="17" name="Footer Placeholder 16"/>
          <p:cNvSpPr>
            <a:spLocks noGrp="1"/>
          </p:cNvSpPr>
          <p:nvPr>
            <p:ph type="ftr" sz="quarter" idx="11"/>
          </p:nvPr>
        </p:nvSpPr>
        <p:spPr/>
        <p:txBody>
          <a:bodyPr/>
          <a:lstStyle/>
          <a:p>
            <a:endParaRPr lang="ar-IQ"/>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A53B990-6F36-4D46-ABCE-C71E54D51B26}" type="slidenum">
              <a:rPr lang="ar-IQ" smtClean="0"/>
              <a:pPr/>
              <a:t>‹#›</a:t>
            </a:fld>
            <a:endParaRPr lang="ar-IQ"/>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8D5175-AECB-4F1A-B059-624E88EA9621}" type="datetimeFigureOut">
              <a:rPr lang="ar-IQ" smtClean="0"/>
              <a:pPr/>
              <a:t>20/08/1438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53B990-6F36-4D46-ABCE-C71E54D51B26}"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A53B990-6F36-4D46-ABCE-C71E54D51B26}" type="slidenum">
              <a:rPr lang="ar-IQ" smtClean="0"/>
              <a:pPr/>
              <a:t>‹#›</a:t>
            </a:fld>
            <a:endParaRPr lang="ar-IQ"/>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8D5175-AECB-4F1A-B059-624E88EA9621}" type="datetimeFigureOut">
              <a:rPr lang="ar-IQ" smtClean="0"/>
              <a:pPr/>
              <a:t>20/08/1438</a:t>
            </a:fld>
            <a:endParaRPr lang="ar-IQ"/>
          </a:p>
        </p:txBody>
      </p:sp>
      <p:sp>
        <p:nvSpPr>
          <p:cNvPr id="5" name="Footer Placeholder 4"/>
          <p:cNvSpPr>
            <a:spLocks noGrp="1"/>
          </p:cNvSpPr>
          <p:nvPr>
            <p:ph type="ftr" sz="quarter" idx="11"/>
          </p:nvPr>
        </p:nvSpPr>
        <p:spPr/>
        <p:txBody>
          <a:bodyPr/>
          <a:lstStyle/>
          <a:p>
            <a:endParaRPr lang="ar-IQ"/>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C8D5175-AECB-4F1A-B059-624E88EA9621}" type="datetimeFigureOut">
              <a:rPr lang="ar-IQ" smtClean="0"/>
              <a:pPr/>
              <a:t>20/08/1438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4361688" y="1026372"/>
            <a:ext cx="457200" cy="441325"/>
          </a:xfrm>
        </p:spPr>
        <p:txBody>
          <a:bodyPr/>
          <a:lstStyle/>
          <a:p>
            <a:fld id="{3A53B990-6F36-4D46-ABCE-C71E54D51B26}" type="slidenum">
              <a:rPr lang="ar-IQ" smtClean="0"/>
              <a:pPr/>
              <a:t>‹#›</a:t>
            </a:fld>
            <a:endParaRPr lang="ar-IQ"/>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IQ"/>
          </a:p>
        </p:txBody>
      </p:sp>
      <p:sp>
        <p:nvSpPr>
          <p:cNvPr id="4" name="Date Placeholder 3"/>
          <p:cNvSpPr>
            <a:spLocks noGrp="1"/>
          </p:cNvSpPr>
          <p:nvPr>
            <p:ph type="dt" sz="half" idx="10"/>
          </p:nvPr>
        </p:nvSpPr>
        <p:spPr/>
        <p:txBody>
          <a:bodyPr/>
          <a:lstStyle/>
          <a:p>
            <a:fld id="{1C8D5175-AECB-4F1A-B059-624E88EA9621}" type="datetimeFigureOut">
              <a:rPr lang="ar-IQ" smtClean="0"/>
              <a:pPr/>
              <a:t>20/08/1438</a:t>
            </a:fld>
            <a:endParaRPr lang="ar-IQ"/>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A53B990-6F36-4D46-ABCE-C71E54D51B26}" type="slidenum">
              <a:rPr lang="ar-IQ" smtClean="0"/>
              <a:pPr/>
              <a:t>‹#›</a:t>
            </a:fld>
            <a:endParaRPr lang="ar-IQ"/>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C8D5175-AECB-4F1A-B059-624E88EA9621}" type="datetimeFigureOut">
              <a:rPr lang="ar-IQ" smtClean="0"/>
              <a:pPr/>
              <a:t>20/08/1438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53B990-6F36-4D46-ABCE-C71E54D51B26}" type="slidenum">
              <a:rPr lang="ar-IQ" smtClean="0"/>
              <a:pPr/>
              <a:t>‹#›</a:t>
            </a:fld>
            <a:endParaRPr lang="ar-IQ"/>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C8D5175-AECB-4F1A-B059-624E88EA9621}" type="datetimeFigureOut">
              <a:rPr lang="ar-IQ" smtClean="0"/>
              <a:pPr/>
              <a:t>20/08/1438</a:t>
            </a:fld>
            <a:endParaRPr lang="ar-IQ"/>
          </a:p>
        </p:txBody>
      </p:sp>
      <p:sp>
        <p:nvSpPr>
          <p:cNvPr id="8" name="Footer Placeholder 7"/>
          <p:cNvSpPr>
            <a:spLocks noGrp="1"/>
          </p:cNvSpPr>
          <p:nvPr>
            <p:ph type="ftr" sz="quarter" idx="11"/>
          </p:nvPr>
        </p:nvSpPr>
        <p:spPr>
          <a:xfrm>
            <a:off x="304800" y="6409944"/>
            <a:ext cx="3581400" cy="365760"/>
          </a:xfrm>
        </p:spPr>
        <p:txBody>
          <a:bodyPr/>
          <a:lstStyle/>
          <a:p>
            <a:endParaRPr lang="ar-IQ"/>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A53B990-6F36-4D46-ABCE-C71E54D51B26}" type="slidenum">
              <a:rPr lang="ar-IQ" smtClean="0"/>
              <a:pPr/>
              <a:t>‹#›</a:t>
            </a:fld>
            <a:endParaRPr lang="ar-IQ"/>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8D5175-AECB-4F1A-B059-624E88EA9621}" type="datetimeFigureOut">
              <a:rPr lang="ar-IQ" smtClean="0"/>
              <a:pPr/>
              <a:t>20/08/1438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a:xfrm>
            <a:off x="4343400" y="1036020"/>
            <a:ext cx="457200" cy="441325"/>
          </a:xfrm>
        </p:spPr>
        <p:txBody>
          <a:bodyPr/>
          <a:lstStyle/>
          <a:p>
            <a:fld id="{3A53B990-6F36-4D46-ABCE-C71E54D51B26}"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C8D5175-AECB-4F1A-B059-624E88EA9621}" type="datetimeFigureOut">
              <a:rPr lang="ar-IQ" smtClean="0"/>
              <a:pPr/>
              <a:t>20/08/1438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A53B990-6F36-4D46-ABCE-C71E54D51B26}"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A53B990-6F36-4D46-ABCE-C71E54D51B26}" type="slidenum">
              <a:rPr lang="ar-IQ" smtClean="0"/>
              <a:pPr/>
              <a:t>‹#›</a:t>
            </a:fld>
            <a:endParaRPr lang="ar-IQ"/>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C8D5175-AECB-4F1A-B059-624E88EA9621}" type="datetimeFigureOut">
              <a:rPr lang="ar-IQ" smtClean="0"/>
              <a:pPr/>
              <a:t>20/08/1438</a:t>
            </a:fld>
            <a:endParaRPr lang="ar-IQ"/>
          </a:p>
        </p:txBody>
      </p:sp>
      <p:sp>
        <p:nvSpPr>
          <p:cNvPr id="6" name="Footer Placeholder 5"/>
          <p:cNvSpPr>
            <a:spLocks noGrp="1"/>
          </p:cNvSpPr>
          <p:nvPr>
            <p:ph type="ftr" sz="quarter" idx="11"/>
          </p:nvPr>
        </p:nvSpPr>
        <p:spPr>
          <a:xfrm>
            <a:off x="301752" y="6410848"/>
            <a:ext cx="3383280" cy="365760"/>
          </a:xfrm>
        </p:spPr>
        <p:txBody>
          <a:bodyPr/>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A53B990-6F36-4D46-ABCE-C71E54D51B26}" type="slidenum">
              <a:rPr lang="ar-IQ" smtClean="0"/>
              <a:pPr/>
              <a:t>‹#›</a:t>
            </a:fld>
            <a:endParaRPr lang="ar-IQ"/>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C8D5175-AECB-4F1A-B059-624E88EA9621}" type="datetimeFigureOut">
              <a:rPr lang="ar-IQ" smtClean="0"/>
              <a:pPr/>
              <a:t>20/08/1438</a:t>
            </a:fld>
            <a:endParaRPr lang="ar-IQ"/>
          </a:p>
        </p:txBody>
      </p:sp>
      <p:sp>
        <p:nvSpPr>
          <p:cNvPr id="6" name="Footer Placeholder 5"/>
          <p:cNvSpPr>
            <a:spLocks noGrp="1"/>
          </p:cNvSpPr>
          <p:nvPr>
            <p:ph type="ftr" sz="quarter" idx="11"/>
          </p:nvPr>
        </p:nvSpPr>
        <p:spPr>
          <a:xfrm>
            <a:off x="301752" y="6410848"/>
            <a:ext cx="3584448" cy="365760"/>
          </a:xfrm>
        </p:spPr>
        <p:txBody>
          <a:bodyPr/>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C8D5175-AECB-4F1A-B059-624E88EA9621}" type="datetimeFigureOut">
              <a:rPr lang="ar-IQ" smtClean="0"/>
              <a:pPr/>
              <a:t>20/08/1438</a:t>
            </a:fld>
            <a:endParaRPr lang="ar-IQ"/>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IQ"/>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A53B990-6F36-4D46-ABCE-C71E54D51B26}" type="slidenum">
              <a:rPr lang="ar-IQ" smtClean="0"/>
              <a:pPr/>
              <a:t>‹#›</a:t>
            </a:fld>
            <a:endParaRPr lang="ar-IQ"/>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3789040"/>
            <a:ext cx="6400800" cy="1752600"/>
          </a:xfrm>
        </p:spPr>
        <p:style>
          <a:lnRef idx="1">
            <a:schemeClr val="accent5"/>
          </a:lnRef>
          <a:fillRef idx="3">
            <a:schemeClr val="accent5"/>
          </a:fillRef>
          <a:effectRef idx="2">
            <a:schemeClr val="accent5"/>
          </a:effectRef>
          <a:fontRef idx="minor">
            <a:schemeClr val="lt1"/>
          </a:fontRef>
        </p:style>
        <p:txBody>
          <a:bodyPr>
            <a:normAutofit fontScale="92500" lnSpcReduction="20000"/>
          </a:bodyPr>
          <a:lstStyle/>
          <a:p>
            <a:pPr algn="ctr" rtl="0"/>
            <a:r>
              <a:rPr lang="en-GB" sz="4800" dirty="0" smtClean="0">
                <a:solidFill>
                  <a:schemeClr val="bg1"/>
                </a:solidFill>
              </a:rPr>
              <a:t>Elimination of Protein Therapeutics</a:t>
            </a:r>
            <a:endParaRPr lang="ar-IQ" sz="2800" dirty="0">
              <a:solidFill>
                <a:schemeClr val="bg1"/>
              </a:solidFill>
            </a:endParaRPr>
          </a:p>
        </p:txBody>
      </p:sp>
      <p:sp>
        <p:nvSpPr>
          <p:cNvPr id="2" name="Title 1"/>
          <p:cNvSpPr>
            <a:spLocks noGrp="1"/>
          </p:cNvSpPr>
          <p:nvPr>
            <p:ph type="ctrTitle"/>
          </p:nvPr>
        </p:nvSpPr>
        <p:spPr>
          <a:xfrm>
            <a:off x="685800" y="1268760"/>
            <a:ext cx="7772400" cy="1470025"/>
          </a:xfrm>
        </p:spPr>
        <p:style>
          <a:lnRef idx="1">
            <a:schemeClr val="accent2"/>
          </a:lnRef>
          <a:fillRef idx="2">
            <a:schemeClr val="accent2"/>
          </a:fillRef>
          <a:effectRef idx="1">
            <a:schemeClr val="accent2"/>
          </a:effectRef>
          <a:fontRef idx="minor">
            <a:schemeClr val="dk1"/>
          </a:fontRef>
        </p:style>
        <p:txBody>
          <a:bodyPr>
            <a:normAutofit/>
          </a:bodyPr>
          <a:lstStyle/>
          <a:p>
            <a:pPr algn="ctr" rtl="0"/>
            <a:r>
              <a:rPr lang="en-GB" dirty="0" smtClean="0"/>
              <a:t>Lecture-9-10</a:t>
            </a:r>
            <a:br>
              <a:rPr lang="en-GB" dirty="0" smtClean="0"/>
            </a:br>
            <a:r>
              <a:rPr lang="en-GB" dirty="0" smtClean="0"/>
              <a:t>Pharmaceutical Biotechnology </a:t>
            </a:r>
            <a:endParaRPr lang="ar-IQ" dirty="0"/>
          </a:p>
        </p:txBody>
      </p:sp>
    </p:spTree>
  </p:cSld>
  <p:clrMapOvr>
    <a:masterClrMapping/>
  </p:clrMapOvr>
  <p:transition spd="med" advClick="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107288" cy="1154097"/>
          </a:xfrm>
        </p:spPr>
        <p:txBody>
          <a:bodyPr>
            <a:normAutofit/>
          </a:bodyPr>
          <a:lstStyle/>
          <a:p>
            <a:pPr algn="ctr"/>
            <a:r>
              <a:rPr lang="en-GB" dirty="0" smtClean="0"/>
              <a:t>Renal Protein Metabolism and Excretion </a:t>
            </a:r>
            <a:endParaRPr lang="ar-IQ"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323528" y="1556793"/>
                <a:ext cx="8424936" cy="4032448"/>
              </a:xfrm>
            </p:spPr>
            <p:style>
              <a:lnRef idx="1">
                <a:schemeClr val="accent4"/>
              </a:lnRef>
              <a:fillRef idx="2">
                <a:schemeClr val="accent4"/>
              </a:fillRef>
              <a:effectRef idx="1">
                <a:schemeClr val="accent4"/>
              </a:effectRef>
              <a:fontRef idx="minor">
                <a:schemeClr val="dk1"/>
              </a:fontRef>
            </p:style>
            <p:txBody>
              <a:bodyPr anchor="ctr">
                <a:normAutofit fontScale="77500" lnSpcReduction="20000"/>
              </a:bodyPr>
              <a:lstStyle/>
              <a:p>
                <a:pPr marL="514350" indent="-514350" algn="l" rtl="0">
                  <a:buClr>
                    <a:srgbClr val="7030A0"/>
                  </a:buClr>
                  <a:buFont typeface="+mj-lt"/>
                  <a:buAutoNum type="arabicPeriod"/>
                </a:pPr>
                <a:r>
                  <a:rPr lang="en-GB" sz="3200" b="1" dirty="0" smtClean="0">
                    <a:solidFill>
                      <a:schemeClr val="tx1"/>
                    </a:solidFill>
                    <a:effectLst>
                      <a:outerShdw blurRad="38100" dist="38100" dir="2700000" algn="tl">
                        <a:srgbClr val="000000">
                          <a:alpha val="43137"/>
                        </a:srgbClr>
                      </a:outerShdw>
                    </a:effectLst>
                    <a:latin typeface="Algerian" pitchFamily="82" charset="0"/>
                  </a:rPr>
                  <a:t>Size selectivity:</a:t>
                </a:r>
                <a:r>
                  <a:rPr lang="en-GB" sz="2400" b="1" dirty="0" smtClean="0">
                    <a:solidFill>
                      <a:schemeClr val="tx1"/>
                    </a:solidFill>
                    <a:effectLst>
                      <a:outerShdw blurRad="38100" dist="38100" dir="2700000" algn="tl">
                        <a:srgbClr val="000000">
                          <a:alpha val="43137"/>
                        </a:srgbClr>
                      </a:outerShdw>
                    </a:effectLst>
                    <a:latin typeface="Algerian" pitchFamily="82" charset="0"/>
                  </a:rPr>
                  <a:t> </a:t>
                </a:r>
                <a:r>
                  <a:rPr lang="en-GB" sz="2400" b="1" dirty="0" smtClean="0">
                    <a:solidFill>
                      <a:schemeClr val="tx1"/>
                    </a:solidFill>
                    <a:effectLst>
                      <a:outerShdw blurRad="38100" dist="38100" dir="2700000" algn="tl">
                        <a:srgbClr val="000000">
                          <a:alpha val="43137"/>
                        </a:srgbClr>
                      </a:outerShdw>
                    </a:effectLst>
                    <a:latin typeface="Berlin Sans FB Demi" pitchFamily="34" charset="0"/>
                  </a:rPr>
                  <a:t>The kidneys are a major site of protein metabolism </a:t>
                </a:r>
                <a:r>
                  <a:rPr lang="en-GB" sz="2400" b="1" u="sng" dirty="0" smtClean="0">
                    <a:solidFill>
                      <a:schemeClr val="tx1"/>
                    </a:solidFill>
                    <a:effectLst>
                      <a:outerShdw blurRad="38100" dist="38100" dir="2700000" algn="tl">
                        <a:srgbClr val="000000">
                          <a:alpha val="43137"/>
                        </a:srgbClr>
                      </a:outerShdw>
                    </a:effectLst>
                    <a:latin typeface="Berlin Sans FB Demi" pitchFamily="34" charset="0"/>
                  </a:rPr>
                  <a:t>(for smaller sized proteins that undergo glomerular filtration)</a:t>
                </a:r>
                <a:r>
                  <a:rPr lang="en-GB" sz="2400" b="1" dirty="0" smtClean="0">
                    <a:solidFill>
                      <a:schemeClr val="tx1"/>
                    </a:solidFill>
                    <a:effectLst>
                      <a:outerShdw blurRad="38100" dist="38100" dir="2700000" algn="tl">
                        <a:srgbClr val="000000">
                          <a:alpha val="43137"/>
                        </a:srgbClr>
                      </a:outerShdw>
                    </a:effectLst>
                    <a:latin typeface="Berlin Sans FB Demi" pitchFamily="34" charset="0"/>
                  </a:rPr>
                  <a:t>.</a:t>
                </a:r>
              </a:p>
              <a:p>
                <a:pPr marL="514350" indent="-514350" algn="l" rtl="0">
                  <a:buFont typeface="+mj-lt"/>
                  <a:buAutoNum type="arabicPeriod"/>
                </a:pPr>
                <a:endParaRPr lang="en-GB" sz="2400" b="1" dirty="0" smtClean="0">
                  <a:solidFill>
                    <a:schemeClr val="tx1"/>
                  </a:solidFill>
                  <a:effectLst>
                    <a:outerShdw blurRad="38100" dist="38100" dir="2700000" algn="tl">
                      <a:srgbClr val="000000">
                        <a:alpha val="43137"/>
                      </a:srgbClr>
                    </a:outerShdw>
                  </a:effectLst>
                  <a:latin typeface="Berlin Sans FB Demi" pitchFamily="34" charset="0"/>
                </a:endParaRPr>
              </a:p>
              <a:p>
                <a:pPr algn="l" rtl="0"/>
                <a:r>
                  <a:rPr lang="en-GB" b="1" dirty="0" smtClean="0">
                    <a:solidFill>
                      <a:schemeClr val="tx1"/>
                    </a:solidFill>
                    <a:effectLst>
                      <a:outerShdw blurRad="38100" dist="38100" dir="2700000" algn="tl">
                        <a:srgbClr val="000000">
                          <a:alpha val="43137"/>
                        </a:srgbClr>
                      </a:outerShdw>
                    </a:effectLst>
                  </a:rPr>
                  <a:t>The size-selective cut-off for glomerular filtration</a:t>
                </a:r>
                <a:r>
                  <a:rPr lang="en-GB" dirty="0" smtClean="0">
                    <a:solidFill>
                      <a:schemeClr val="tx1"/>
                    </a:solidFill>
                  </a:rPr>
                  <a:t> </a:t>
                </a:r>
                <a:r>
                  <a:rPr lang="en-GB" dirty="0" smtClean="0">
                    <a:solidFill>
                      <a:schemeClr val="tx1"/>
                    </a:solidFill>
                    <a:latin typeface="Berlin Sans FB Demi" pitchFamily="34" charset="0"/>
                  </a:rPr>
                  <a:t>(60 </a:t>
                </a:r>
                <a:r>
                  <a:rPr lang="en-GB" dirty="0" err="1" smtClean="0">
                    <a:solidFill>
                      <a:schemeClr val="tx1"/>
                    </a:solidFill>
                    <a:latin typeface="Berlin Sans FB Demi" pitchFamily="34" charset="0"/>
                  </a:rPr>
                  <a:t>kDa</a:t>
                </a:r>
                <a:r>
                  <a:rPr lang="en-GB" dirty="0" smtClean="0">
                    <a:solidFill>
                      <a:schemeClr val="tx1"/>
                    </a:solidFill>
                    <a:latin typeface="Berlin Sans FB Demi" pitchFamily="34" charset="0"/>
                  </a:rPr>
                  <a:t>),</a:t>
                </a:r>
                <a:r>
                  <a:rPr lang="en-GB" dirty="0" smtClean="0">
                    <a:solidFill>
                      <a:schemeClr val="tx1"/>
                    </a:solidFill>
                  </a:rPr>
                  <a:t> although the effective molecule radius </a:t>
                </a:r>
                <a:r>
                  <a:rPr lang="en-GB" dirty="0" smtClean="0">
                    <a:solidFill>
                      <a:schemeClr val="tx1"/>
                    </a:solidFill>
                    <a:effectLst>
                      <a:outerShdw blurRad="38100" dist="38100" dir="2700000" algn="tl">
                        <a:srgbClr val="000000">
                          <a:alpha val="43137"/>
                        </a:srgbClr>
                      </a:outerShdw>
                    </a:effectLst>
                  </a:rPr>
                  <a:t>based on molecular weight and conformation is probably the limiting factor</a:t>
                </a:r>
                <a:r>
                  <a:rPr lang="en-GB" dirty="0" smtClean="0">
                    <a:solidFill>
                      <a:schemeClr val="tx1"/>
                    </a:solidFill>
                  </a:rPr>
                  <a:t>. </a:t>
                </a:r>
              </a:p>
              <a:p>
                <a:pPr algn="l" rtl="0"/>
                <a:r>
                  <a:rPr lang="en-GB" dirty="0" smtClean="0">
                    <a:solidFill>
                      <a:schemeClr val="tx1"/>
                    </a:solidFill>
                    <a:latin typeface="Aharoni" pitchFamily="2" charset="-79"/>
                    <a:cs typeface="Aharoni" pitchFamily="2" charset="-79"/>
                  </a:rPr>
                  <a:t>Glomerular filtration is most efficient </a:t>
                </a:r>
                <a:r>
                  <a:rPr lang="en-GB" dirty="0" smtClean="0">
                    <a:solidFill>
                      <a:schemeClr val="tx1"/>
                    </a:solidFill>
                  </a:rPr>
                  <a:t>for proteins </a:t>
                </a:r>
                <a:r>
                  <a:rPr lang="en-GB" dirty="0" smtClean="0">
                    <a:solidFill>
                      <a:schemeClr val="tx1"/>
                    </a:solidFill>
                    <a:latin typeface="Aharoni" pitchFamily="2" charset="-79"/>
                    <a:cs typeface="Aharoni" pitchFamily="2" charset="-79"/>
                  </a:rPr>
                  <a:t>smaller than 30 </a:t>
                </a:r>
                <a:r>
                  <a:rPr lang="en-GB" dirty="0" err="1" smtClean="0">
                    <a:solidFill>
                      <a:schemeClr val="tx1"/>
                    </a:solidFill>
                    <a:latin typeface="Aharoni" pitchFamily="2" charset="-79"/>
                    <a:cs typeface="Aharoni" pitchFamily="2" charset="-79"/>
                  </a:rPr>
                  <a:t>kDa</a:t>
                </a:r>
                <a:r>
                  <a:rPr lang="en-GB" dirty="0" smtClean="0">
                    <a:solidFill>
                      <a:schemeClr val="tx1"/>
                    </a:solidFill>
                  </a:rPr>
                  <a:t>. </a:t>
                </a:r>
              </a:p>
              <a:p>
                <a:pPr algn="l" rtl="0"/>
                <a:r>
                  <a:rPr lang="en-GB" b="1" dirty="0">
                    <a:solidFill>
                      <a:schemeClr val="tx1"/>
                    </a:solidFill>
                    <a:effectLst>
                      <a:outerShdw blurRad="38100" dist="38100" dir="2700000" algn="tl">
                        <a:srgbClr val="000000">
                          <a:alpha val="43137"/>
                        </a:srgbClr>
                      </a:outerShdw>
                    </a:effectLst>
                  </a:rPr>
                  <a:t>Peptides and small proteins (&lt;5kDa) are filtered very efficiently</a:t>
                </a:r>
                <a:r>
                  <a:rPr lang="en-GB" dirty="0">
                    <a:solidFill>
                      <a:schemeClr val="tx1"/>
                    </a:solidFill>
                  </a:rPr>
                  <a:t>, and their </a:t>
                </a:r>
                <a:r>
                  <a:rPr lang="en-GB" b="1" dirty="0">
                    <a:solidFill>
                      <a:schemeClr val="tx1"/>
                    </a:solidFill>
                    <a:effectLst>
                      <a:outerShdw blurRad="38100" dist="38100" dir="2700000" algn="tl">
                        <a:srgbClr val="000000">
                          <a:alpha val="43137"/>
                        </a:srgbClr>
                      </a:outerShdw>
                    </a:effectLst>
                  </a:rPr>
                  <a:t>glomerular filtration clearance approaches the glomerular filtration rate (</a:t>
                </a:r>
                <a:r>
                  <a:rPr lang="en-GB" b="1" dirty="0" smtClean="0">
                    <a:solidFill>
                      <a:schemeClr val="tx1"/>
                    </a:solidFill>
                    <a:effectLst>
                      <a:outerShdw blurRad="38100" dist="38100" dir="2700000" algn="tl">
                        <a:srgbClr val="000000">
                          <a:alpha val="43137"/>
                        </a:srgbClr>
                      </a:outerShdw>
                    </a:effectLst>
                  </a:rPr>
                  <a:t>GFR,</a:t>
                </a:r>
                <a14:m>
                  <m:oMath xmlns:m="http://schemas.openxmlformats.org/officeDocument/2006/math">
                    <m:r>
                      <a:rPr lang="en-GB" b="1" i="1" dirty="0" smtClean="0">
                        <a:solidFill>
                          <a:schemeClr val="tx1"/>
                        </a:solidFill>
                        <a:effectLst>
                          <a:outerShdw blurRad="38100" dist="38100" dir="2700000" algn="tl">
                            <a:srgbClr val="000000">
                              <a:alpha val="43137"/>
                            </a:srgbClr>
                          </a:outerShdw>
                        </a:effectLst>
                        <a:latin typeface="Cambria Math"/>
                        <a:ea typeface="Cambria Math"/>
                      </a:rPr>
                      <m:t>~</m:t>
                    </m:r>
                  </m:oMath>
                </a14:m>
                <a:r>
                  <a:rPr lang="en-GB" b="1" dirty="0" smtClean="0">
                    <a:solidFill>
                      <a:schemeClr val="tx1"/>
                    </a:solidFill>
                    <a:effectLst>
                      <a:outerShdw blurRad="38100" dist="38100" dir="2700000" algn="tl">
                        <a:srgbClr val="000000">
                          <a:alpha val="43137"/>
                        </a:srgbClr>
                      </a:outerShdw>
                    </a:effectLst>
                  </a:rPr>
                  <a:t>120 </a:t>
                </a:r>
                <a:r>
                  <a:rPr lang="en-GB" b="1" dirty="0">
                    <a:solidFill>
                      <a:schemeClr val="tx1"/>
                    </a:solidFill>
                    <a:effectLst>
                      <a:outerShdw blurRad="38100" dist="38100" dir="2700000" algn="tl">
                        <a:srgbClr val="000000">
                          <a:alpha val="43137"/>
                        </a:srgbClr>
                      </a:outerShdw>
                    </a:effectLst>
                  </a:rPr>
                  <a:t>mL/ min in humans).</a:t>
                </a:r>
              </a:p>
              <a:p>
                <a:pPr algn="l" rtl="0"/>
                <a:r>
                  <a:rPr lang="en-GB" b="1" dirty="0">
                    <a:solidFill>
                      <a:schemeClr val="tx1"/>
                    </a:solidFill>
                    <a:effectLst>
                      <a:outerShdw blurRad="38100" dist="38100" dir="2700000" algn="tl">
                        <a:srgbClr val="000000">
                          <a:alpha val="43137"/>
                        </a:srgbClr>
                      </a:outerShdw>
                    </a:effectLst>
                  </a:rPr>
                  <a:t>For molecular weight exceeding 30 </a:t>
                </a:r>
                <a:r>
                  <a:rPr lang="en-GB" b="1" dirty="0" err="1">
                    <a:solidFill>
                      <a:schemeClr val="tx1"/>
                    </a:solidFill>
                    <a:effectLst>
                      <a:outerShdw blurRad="38100" dist="38100" dir="2700000" algn="tl">
                        <a:srgbClr val="000000">
                          <a:alpha val="43137"/>
                        </a:srgbClr>
                      </a:outerShdw>
                    </a:effectLst>
                  </a:rPr>
                  <a:t>kDa</a:t>
                </a:r>
                <a:r>
                  <a:rPr lang="en-GB" b="1" dirty="0">
                    <a:solidFill>
                      <a:schemeClr val="tx1"/>
                    </a:solidFill>
                    <a:effectLst>
                      <a:outerShdw blurRad="38100" dist="38100" dir="2700000" algn="tl">
                        <a:srgbClr val="000000">
                          <a:alpha val="43137"/>
                        </a:srgbClr>
                      </a:outerShdw>
                    </a:effectLst>
                  </a:rPr>
                  <a:t>, the filtration rate falls off sharply.</a:t>
                </a:r>
              </a:p>
              <a:p>
                <a:pPr algn="just" rtl="0"/>
                <a:endParaRPr lang="ar-IQ"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23528" y="1556793"/>
                <a:ext cx="8424936" cy="4032448"/>
              </a:xfrm>
              <a:blipFill rotWithShape="1">
                <a:blip r:embed="rId2"/>
                <a:stretch>
                  <a:fillRect/>
                </a:stretch>
              </a:blipFill>
            </p:spPr>
            <p:txBody>
              <a:bodyPr/>
              <a:lstStyle/>
              <a:p>
                <a:r>
                  <a:rPr lang="ar-IQ">
                    <a:noFill/>
                  </a:rPr>
                  <a:t> </a:t>
                </a:r>
              </a:p>
            </p:txBody>
          </p:sp>
        </mc:Fallback>
      </mc:AlternateContent>
      <p:sp>
        <p:nvSpPr>
          <p:cNvPr id="4" name="Content Placeholder 2"/>
          <p:cNvSpPr txBox="1">
            <a:spLocks/>
          </p:cNvSpPr>
          <p:nvPr/>
        </p:nvSpPr>
        <p:spPr>
          <a:xfrm>
            <a:off x="251520" y="5661248"/>
            <a:ext cx="8424936" cy="144016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dk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dk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dk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dk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dk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dk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dk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dk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dk1"/>
                </a:solidFill>
                <a:latin typeface="+mn-lt"/>
                <a:ea typeface="+mn-ea"/>
                <a:cs typeface="+mn-cs"/>
              </a:defRPr>
            </a:lvl9pPr>
          </a:lstStyle>
          <a:p>
            <a:pPr marL="502920" indent="-457200" algn="just">
              <a:buClr>
                <a:srgbClr val="7030A0"/>
              </a:buClr>
              <a:buFont typeface="+mj-lt"/>
              <a:buAutoNum type="arabicPeriod" startAt="2"/>
            </a:pPr>
            <a:r>
              <a:rPr lang="en-GB" sz="3200" b="1" dirty="0" smtClean="0">
                <a:solidFill>
                  <a:srgbClr val="7030A0"/>
                </a:solidFill>
                <a:latin typeface="Algerian" pitchFamily="82" charset="0"/>
              </a:rPr>
              <a:t>charge selectivity </a:t>
            </a:r>
            <a:r>
              <a:rPr lang="en-GB" dirty="0" smtClean="0"/>
              <a:t>observed for glomerular filtration where </a:t>
            </a:r>
            <a:r>
              <a:rPr lang="en-GB" b="1" dirty="0" smtClean="0">
                <a:effectLst>
                  <a:outerShdw blurRad="38100" dist="38100" dir="2700000" algn="tl">
                    <a:srgbClr val="000000">
                      <a:alpha val="43137"/>
                    </a:srgbClr>
                  </a:outerShdw>
                </a:effectLst>
                <a:latin typeface="Berlin Sans FB Demi" pitchFamily="34" charset="0"/>
              </a:rPr>
              <a:t>anionic macromolecules pass through the capillary wall &lt; neutral macromolecules &lt; cationic macromolecules. </a:t>
            </a:r>
            <a:endParaRPr lang="ar-IQ" b="1" dirty="0">
              <a:effectLst>
                <a:outerShdw blurRad="38100" dist="38100" dir="2700000" algn="tl">
                  <a:srgbClr val="000000">
                    <a:alpha val="43137"/>
                  </a:srgbClr>
                </a:outerShdw>
              </a:effectLst>
              <a:latin typeface="Berlin Sans FB Dem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advClick="0">
        <p14:vortex/>
      </p:transition>
    </mc:Choice>
    <mc:Fallback xmlns="">
      <p:transitio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18864" y="3140969"/>
            <a:ext cx="8229600" cy="3456383"/>
          </a:xfrm>
        </p:spPr>
        <p:txBody>
          <a:bodyPr>
            <a:normAutofit fontScale="92500"/>
          </a:bodyPr>
          <a:lstStyle/>
          <a:p>
            <a:pPr marL="514350" indent="-514350" algn="just" rtl="0">
              <a:buFont typeface="+mj-lt"/>
              <a:buAutoNum type="arabicPeriod"/>
            </a:pPr>
            <a:r>
              <a:rPr lang="en-GB" sz="3200" b="1" u="sng" dirty="0" smtClean="0">
                <a:solidFill>
                  <a:srgbClr val="FF0000"/>
                </a:solidFill>
                <a:effectLst>
                  <a:outerShdw blurRad="38100" dist="38100" dir="2700000" algn="tl">
                    <a:srgbClr val="000000">
                      <a:alpha val="43137"/>
                    </a:srgbClr>
                  </a:outerShdw>
                </a:effectLst>
              </a:rPr>
              <a:t>The first mechanism</a:t>
            </a:r>
            <a:r>
              <a:rPr lang="en-GB" sz="3200" b="1" dirty="0" smtClean="0">
                <a:solidFill>
                  <a:srgbClr val="FF0000"/>
                </a:solidFill>
                <a:effectLst>
                  <a:outerShdw blurRad="38100" dist="38100" dir="2700000" algn="tl">
                    <a:srgbClr val="000000">
                      <a:alpha val="43137"/>
                    </a:srgbClr>
                  </a:outerShdw>
                </a:effectLst>
              </a:rPr>
              <a:t> </a:t>
            </a:r>
          </a:p>
          <a:p>
            <a:pPr marL="0" indent="0" algn="just" rtl="0">
              <a:buNone/>
            </a:pPr>
            <a:r>
              <a:rPr lang="en-GB" sz="2400" dirty="0" smtClean="0"/>
              <a:t>Involves </a:t>
            </a:r>
            <a:r>
              <a:rPr lang="en-GB" sz="2400" b="1" dirty="0" smtClean="0">
                <a:solidFill>
                  <a:srgbClr val="FFFF00"/>
                </a:solidFill>
                <a:effectLst>
                  <a:outerShdw blurRad="38100" dist="38100" dir="2700000" algn="tl">
                    <a:srgbClr val="000000">
                      <a:alpha val="43137"/>
                    </a:srgbClr>
                  </a:outerShdw>
                </a:effectLst>
              </a:rPr>
              <a:t>glomerular </a:t>
            </a:r>
            <a:r>
              <a:rPr lang="en-GB" sz="2400" b="1" u="sng" dirty="0" smtClean="0">
                <a:solidFill>
                  <a:srgbClr val="FFFF00"/>
                </a:solidFill>
                <a:effectLst>
                  <a:outerShdw blurRad="38100" dist="38100" dir="2700000" algn="tl">
                    <a:srgbClr val="000000">
                      <a:alpha val="43137"/>
                    </a:srgbClr>
                  </a:outerShdw>
                </a:effectLst>
              </a:rPr>
              <a:t>filtration</a:t>
            </a:r>
            <a:r>
              <a:rPr lang="en-GB" sz="2400" b="1" dirty="0" smtClean="0">
                <a:solidFill>
                  <a:srgbClr val="FFFF00"/>
                </a:solidFill>
                <a:effectLst>
                  <a:outerShdw blurRad="38100" dist="38100" dir="2700000" algn="tl">
                    <a:srgbClr val="000000">
                      <a:alpha val="43137"/>
                    </a:srgbClr>
                  </a:outerShdw>
                </a:effectLst>
              </a:rPr>
              <a:t> </a:t>
            </a:r>
            <a:r>
              <a:rPr lang="en-GB" sz="2400" dirty="0" smtClean="0"/>
              <a:t>of larger, complex peptides and proteins </a:t>
            </a:r>
            <a:r>
              <a:rPr lang="en-GB" sz="2400" b="1" dirty="0" smtClean="0">
                <a:solidFill>
                  <a:srgbClr val="FFFF00"/>
                </a:solidFill>
                <a:effectLst>
                  <a:outerShdw blurRad="38100" dist="38100" dir="2700000" algn="tl">
                    <a:srgbClr val="000000">
                      <a:alpha val="43137"/>
                    </a:srgbClr>
                  </a:outerShdw>
                </a:effectLst>
              </a:rPr>
              <a:t>followed by </a:t>
            </a:r>
            <a:r>
              <a:rPr lang="en-GB" sz="2400" b="1" u="sng" dirty="0" smtClean="0">
                <a:solidFill>
                  <a:srgbClr val="FFFF00"/>
                </a:solidFill>
                <a:effectLst>
                  <a:outerShdw blurRad="38100" dist="38100" dir="2700000" algn="tl">
                    <a:srgbClr val="000000">
                      <a:alpha val="43137"/>
                    </a:srgbClr>
                  </a:outerShdw>
                </a:effectLst>
              </a:rPr>
              <a:t>reabsorption</a:t>
            </a:r>
            <a:r>
              <a:rPr lang="en-GB" sz="2400" b="1" dirty="0" smtClean="0">
                <a:solidFill>
                  <a:srgbClr val="FFFF00"/>
                </a:solidFill>
                <a:effectLst>
                  <a:outerShdw blurRad="38100" dist="38100" dir="2700000" algn="tl">
                    <a:srgbClr val="000000">
                      <a:alpha val="43137"/>
                    </a:srgbClr>
                  </a:outerShdw>
                </a:effectLst>
              </a:rPr>
              <a:t> into </a:t>
            </a:r>
            <a:r>
              <a:rPr lang="en-GB" sz="2400" b="1" dirty="0" err="1" smtClean="0">
                <a:solidFill>
                  <a:srgbClr val="FFFF00"/>
                </a:solidFill>
                <a:effectLst>
                  <a:outerShdw blurRad="38100" dist="38100" dir="2700000" algn="tl">
                    <a:srgbClr val="000000">
                      <a:alpha val="43137"/>
                    </a:srgbClr>
                  </a:outerShdw>
                </a:effectLst>
              </a:rPr>
              <a:t>endocytic</a:t>
            </a:r>
            <a:r>
              <a:rPr lang="en-GB" sz="2400" b="1" dirty="0" smtClean="0">
                <a:solidFill>
                  <a:srgbClr val="FFFF00"/>
                </a:solidFill>
                <a:effectLst>
                  <a:outerShdw blurRad="38100" dist="38100" dir="2700000" algn="tl">
                    <a:srgbClr val="000000">
                      <a:alpha val="43137"/>
                    </a:srgbClr>
                  </a:outerShdw>
                </a:effectLst>
              </a:rPr>
              <a:t> vesicles </a:t>
            </a:r>
            <a:r>
              <a:rPr lang="en-GB" sz="2400" dirty="0" smtClean="0"/>
              <a:t>in the proximal tubule and </a:t>
            </a:r>
            <a:r>
              <a:rPr lang="en-GB" sz="2400" b="1" dirty="0" smtClean="0">
                <a:solidFill>
                  <a:srgbClr val="FFFF00"/>
                </a:solidFill>
                <a:effectLst>
                  <a:outerShdw blurRad="38100" dist="38100" dir="2700000" algn="tl">
                    <a:srgbClr val="000000">
                      <a:alpha val="43137"/>
                    </a:srgbClr>
                  </a:outerShdw>
                </a:effectLst>
              </a:rPr>
              <a:t>subsequent </a:t>
            </a:r>
            <a:r>
              <a:rPr lang="en-GB" sz="2400" b="1" u="sng" dirty="0" smtClean="0">
                <a:solidFill>
                  <a:srgbClr val="FFFF00"/>
                </a:solidFill>
                <a:effectLst>
                  <a:outerShdw blurRad="38100" dist="38100" dir="2700000" algn="tl">
                    <a:srgbClr val="000000">
                      <a:alpha val="43137"/>
                    </a:srgbClr>
                  </a:outerShdw>
                </a:effectLst>
              </a:rPr>
              <a:t>hydrolysis</a:t>
            </a:r>
            <a:r>
              <a:rPr lang="en-GB" sz="2400" b="1" dirty="0" smtClean="0">
                <a:solidFill>
                  <a:srgbClr val="FFFF00"/>
                </a:solidFill>
                <a:effectLst>
                  <a:outerShdw blurRad="38100" dist="38100" dir="2700000" algn="tl">
                    <a:srgbClr val="000000">
                      <a:alpha val="43137"/>
                    </a:srgbClr>
                  </a:outerShdw>
                </a:effectLst>
              </a:rPr>
              <a:t> into small peptide fragments and amino acids.</a:t>
            </a:r>
          </a:p>
          <a:p>
            <a:pPr marL="0" indent="0" algn="just" rtl="0">
              <a:buNone/>
            </a:pPr>
            <a:endParaRPr lang="en-GB" sz="2400" b="1" dirty="0" smtClean="0">
              <a:solidFill>
                <a:srgbClr val="FFFF00"/>
              </a:solidFill>
              <a:effectLst>
                <a:outerShdw blurRad="38100" dist="38100" dir="2700000" algn="tl">
                  <a:srgbClr val="000000">
                    <a:alpha val="43137"/>
                  </a:srgbClr>
                </a:outerShdw>
              </a:effectLst>
            </a:endParaRPr>
          </a:p>
          <a:p>
            <a:pPr marL="45720" indent="0" algn="just" rtl="0">
              <a:buNone/>
            </a:pPr>
            <a:r>
              <a:rPr lang="en-GB" sz="2400" b="1" u="sng" dirty="0" smtClean="0">
                <a:solidFill>
                  <a:schemeClr val="bg1"/>
                </a:solidFill>
                <a:effectLst>
                  <a:outerShdw blurRad="38100" dist="38100" dir="2700000" algn="tl">
                    <a:srgbClr val="000000">
                      <a:alpha val="43137"/>
                    </a:srgbClr>
                  </a:outerShdw>
                </a:effectLst>
              </a:rPr>
              <a:t>Example:</a:t>
            </a:r>
            <a:r>
              <a:rPr lang="en-GB" sz="2400" dirty="0" smtClean="0"/>
              <a:t> </a:t>
            </a:r>
            <a:r>
              <a:rPr lang="en-GB" sz="2400" b="1" dirty="0" smtClean="0">
                <a:solidFill>
                  <a:srgbClr val="0070C0"/>
                </a:solidFill>
                <a:effectLst>
                  <a:outerShdw blurRad="38100" dist="38100" dir="2700000" algn="tl">
                    <a:srgbClr val="000000">
                      <a:alpha val="43137"/>
                    </a:srgbClr>
                  </a:outerShdw>
                </a:effectLst>
              </a:rPr>
              <a:t>This mechanism of elimination has been described for IL-2, IL-11, growth hormone, and insulin.  </a:t>
            </a:r>
            <a:endParaRPr lang="ar-IQ" sz="2400" b="1" dirty="0">
              <a:solidFill>
                <a:srgbClr val="0070C0"/>
              </a:solidFill>
              <a:effectLst>
                <a:outerShdw blurRad="38100" dist="38100" dir="2700000" algn="tl">
                  <a:srgbClr val="000000">
                    <a:alpha val="43137"/>
                  </a:srgbClr>
                </a:outerShdw>
              </a:effectLst>
            </a:endParaRPr>
          </a:p>
        </p:txBody>
      </p:sp>
      <p:sp>
        <p:nvSpPr>
          <p:cNvPr id="2" name="Rectangle 1"/>
          <p:cNvSpPr/>
          <p:nvPr/>
        </p:nvSpPr>
        <p:spPr>
          <a:xfrm>
            <a:off x="251520" y="404664"/>
            <a:ext cx="7848872" cy="138499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rtl="0"/>
            <a:r>
              <a:rPr lang="en-GB" sz="2800" b="1" dirty="0">
                <a:solidFill>
                  <a:schemeClr val="bg1"/>
                </a:solidFill>
                <a:effectLst>
                  <a:outerShdw blurRad="38100" dist="38100" dir="2700000" algn="tl">
                    <a:srgbClr val="000000">
                      <a:alpha val="43137"/>
                    </a:srgbClr>
                  </a:outerShdw>
                </a:effectLst>
              </a:rPr>
              <a:t>Renal metabolism </a:t>
            </a:r>
            <a:r>
              <a:rPr lang="en-GB" sz="2800" dirty="0"/>
              <a:t>of peptides and small proteins is </a:t>
            </a:r>
            <a:r>
              <a:rPr lang="en-GB" sz="2800" dirty="0">
                <a:solidFill>
                  <a:schemeClr val="bg1"/>
                </a:solidFill>
              </a:rPr>
              <a:t>mediated through </a:t>
            </a:r>
            <a:r>
              <a:rPr lang="en-GB" sz="2800" b="1" dirty="0">
                <a:solidFill>
                  <a:schemeClr val="bg1"/>
                </a:solidFill>
              </a:rPr>
              <a:t>three highly effective </a:t>
            </a:r>
            <a:r>
              <a:rPr lang="en-GB" sz="2800" b="1" dirty="0" smtClean="0">
                <a:solidFill>
                  <a:schemeClr val="bg1"/>
                </a:solidFill>
              </a:rPr>
              <a:t>processes</a:t>
            </a:r>
            <a:r>
              <a:rPr lang="en-GB" sz="2800" dirty="0" smtClean="0">
                <a:solidFill>
                  <a:schemeClr val="bg1"/>
                </a:solidFill>
              </a:rPr>
              <a:t>:</a:t>
            </a:r>
            <a:r>
              <a:rPr lang="en-GB" sz="2800" dirty="0" smtClean="0"/>
              <a:t> </a:t>
            </a:r>
            <a:endParaRPr lang="en-GB" sz="2800" dirty="0"/>
          </a:p>
        </p:txBody>
      </p:sp>
      <p:sp>
        <p:nvSpPr>
          <p:cNvPr id="4" name="Rectangle 3"/>
          <p:cNvSpPr/>
          <p:nvPr/>
        </p:nvSpPr>
        <p:spPr>
          <a:xfrm>
            <a:off x="827584" y="2132856"/>
            <a:ext cx="7632848" cy="830997"/>
          </a:xfrm>
          <a:prstGeom prst="rect">
            <a:avLst/>
          </a:prstGeom>
        </p:spPr>
        <p:style>
          <a:lnRef idx="0">
            <a:scrgbClr r="0" g="0" b="0"/>
          </a:lnRef>
          <a:fillRef idx="1003">
            <a:schemeClr val="lt2"/>
          </a:fillRef>
          <a:effectRef idx="0">
            <a:scrgbClr r="0" g="0" b="0"/>
          </a:effectRef>
          <a:fontRef idx="major"/>
        </p:style>
        <p:txBody>
          <a:bodyPr wrap="square">
            <a:spAutoFit/>
          </a:bodyPr>
          <a:lstStyle/>
          <a:p>
            <a:pPr algn="just" rtl="0"/>
            <a:r>
              <a:rPr lang="en-US" sz="2400" b="1" dirty="0" smtClean="0">
                <a:effectLst>
                  <a:outerShdw blurRad="38100" dist="38100" dir="2700000" algn="tl">
                    <a:srgbClr val="000000">
                      <a:alpha val="43137"/>
                    </a:srgbClr>
                  </a:outerShdw>
                </a:effectLst>
              </a:rPr>
              <a:t>Only </a:t>
            </a:r>
            <a:r>
              <a:rPr lang="en-US" sz="2400" b="1" dirty="0">
                <a:effectLst>
                  <a:outerShdw blurRad="38100" dist="38100" dir="2700000" algn="tl">
                    <a:srgbClr val="000000">
                      <a:alpha val="43137"/>
                    </a:srgbClr>
                  </a:outerShdw>
                </a:effectLst>
              </a:rPr>
              <a:t>minuscule amounts of intact protein are detected in urine. </a:t>
            </a:r>
          </a:p>
        </p:txBody>
      </p:sp>
      <p:sp>
        <p:nvSpPr>
          <p:cNvPr id="5" name="Down Arrow 4"/>
          <p:cNvSpPr/>
          <p:nvPr/>
        </p:nvSpPr>
        <p:spPr>
          <a:xfrm>
            <a:off x="4312072" y="1609638"/>
            <a:ext cx="252028" cy="595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advClick="0">
        <p14:shred/>
      </p:transition>
    </mc:Choice>
    <mc:Fallback xmlns="">
      <p:transition spd="med"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6573" y="548680"/>
            <a:ext cx="8229600" cy="3240360"/>
          </a:xfrm>
        </p:spPr>
        <p:txBody>
          <a:bodyPr>
            <a:normAutofit fontScale="85000" lnSpcReduction="10000"/>
          </a:bodyPr>
          <a:lstStyle/>
          <a:p>
            <a:pPr marL="502920" indent="-457200" algn="l" rtl="0">
              <a:buFont typeface="+mj-lt"/>
              <a:buAutoNum type="arabicPeriod" startAt="2"/>
            </a:pPr>
            <a:r>
              <a:rPr lang="en-GB" sz="3200" b="1" u="sng" dirty="0" smtClean="0">
                <a:solidFill>
                  <a:srgbClr val="FF0000"/>
                </a:solidFill>
                <a:effectLst>
                  <a:outerShdw blurRad="38100" dist="38100" dir="2700000" algn="tl">
                    <a:srgbClr val="000000">
                      <a:alpha val="43137"/>
                    </a:srgbClr>
                  </a:outerShdw>
                </a:effectLst>
              </a:rPr>
              <a:t>The second mechanism</a:t>
            </a:r>
            <a:r>
              <a:rPr lang="en-GB" sz="3200" b="1" dirty="0" smtClean="0"/>
              <a:t> </a:t>
            </a:r>
          </a:p>
          <a:p>
            <a:pPr marL="45720" indent="0" algn="just" rtl="0">
              <a:buNone/>
            </a:pPr>
            <a:r>
              <a:rPr lang="en-GB" dirty="0" smtClean="0"/>
              <a:t>Needs </a:t>
            </a:r>
            <a:r>
              <a:rPr lang="en-GB" b="1" dirty="0" smtClean="0">
                <a:solidFill>
                  <a:srgbClr val="FFFF00"/>
                </a:solidFill>
                <a:effectLst>
                  <a:outerShdw blurRad="38100" dist="38100" dir="2700000" algn="tl">
                    <a:srgbClr val="000000">
                      <a:alpha val="43137"/>
                    </a:srgbClr>
                  </a:outerShdw>
                </a:effectLst>
              </a:rPr>
              <a:t>glomerular </a:t>
            </a:r>
            <a:r>
              <a:rPr lang="en-GB" b="1" u="sng" dirty="0" smtClean="0">
                <a:solidFill>
                  <a:srgbClr val="FFFF00"/>
                </a:solidFill>
                <a:effectLst>
                  <a:outerShdw blurRad="38100" dist="38100" dir="2700000" algn="tl">
                    <a:srgbClr val="000000">
                      <a:alpha val="43137"/>
                    </a:srgbClr>
                  </a:outerShdw>
                </a:effectLst>
              </a:rPr>
              <a:t>filtration</a:t>
            </a:r>
            <a:r>
              <a:rPr lang="en-GB" b="1" dirty="0" smtClean="0">
                <a:solidFill>
                  <a:srgbClr val="FFFF00"/>
                </a:solidFill>
                <a:effectLst>
                  <a:outerShdw blurRad="38100" dist="38100" dir="2700000" algn="tl">
                    <a:srgbClr val="000000">
                      <a:alpha val="43137"/>
                    </a:srgbClr>
                  </a:outerShdw>
                </a:effectLst>
              </a:rPr>
              <a:t> </a:t>
            </a:r>
            <a:r>
              <a:rPr lang="en-GB" dirty="0" smtClean="0"/>
              <a:t>followed by </a:t>
            </a:r>
            <a:r>
              <a:rPr lang="en-GB" b="1" dirty="0" smtClean="0">
                <a:solidFill>
                  <a:srgbClr val="FFFF00"/>
                </a:solidFill>
                <a:effectLst>
                  <a:outerShdw blurRad="38100" dist="38100" dir="2700000" algn="tl">
                    <a:srgbClr val="000000">
                      <a:alpha val="43137"/>
                    </a:srgbClr>
                  </a:outerShdw>
                </a:effectLst>
              </a:rPr>
              <a:t>intraluminal </a:t>
            </a:r>
            <a:r>
              <a:rPr lang="en-GB" b="1" u="sng" dirty="0" smtClean="0">
                <a:solidFill>
                  <a:srgbClr val="FFFF00"/>
                </a:solidFill>
                <a:effectLst>
                  <a:outerShdw blurRad="38100" dist="38100" dir="2700000" algn="tl">
                    <a:srgbClr val="000000">
                      <a:alpha val="43137"/>
                    </a:srgbClr>
                  </a:outerShdw>
                </a:effectLst>
              </a:rPr>
              <a:t>metabolism</a:t>
            </a:r>
            <a:r>
              <a:rPr lang="en-GB" b="1" dirty="0" smtClean="0">
                <a:solidFill>
                  <a:srgbClr val="FFFF00"/>
                </a:solidFill>
                <a:effectLst>
                  <a:outerShdw blurRad="38100" dist="38100" dir="2700000" algn="tl">
                    <a:srgbClr val="000000">
                      <a:alpha val="43137"/>
                    </a:srgbClr>
                  </a:outerShdw>
                </a:effectLst>
              </a:rPr>
              <a:t>, predominantly by </a:t>
            </a:r>
            <a:r>
              <a:rPr lang="en-GB" b="1" dirty="0" err="1" smtClean="0">
                <a:solidFill>
                  <a:srgbClr val="FFFF00"/>
                </a:solidFill>
                <a:effectLst>
                  <a:outerShdw blurRad="38100" dist="38100" dir="2700000" algn="tl">
                    <a:srgbClr val="000000">
                      <a:alpha val="43137"/>
                    </a:srgbClr>
                  </a:outerShdw>
                </a:effectLst>
              </a:rPr>
              <a:t>exopeptidases</a:t>
            </a:r>
            <a:r>
              <a:rPr lang="en-GB" dirty="0" smtClean="0"/>
              <a:t> in the luminal brush border membrane of the proximal tubule. The </a:t>
            </a:r>
            <a:r>
              <a:rPr lang="en-GB" b="1" dirty="0" smtClean="0">
                <a:solidFill>
                  <a:srgbClr val="FFFF00"/>
                </a:solidFill>
                <a:effectLst>
                  <a:outerShdw blurRad="38100" dist="38100" dir="2700000" algn="tl">
                    <a:srgbClr val="000000">
                      <a:alpha val="43137"/>
                    </a:srgbClr>
                  </a:outerShdw>
                </a:effectLst>
              </a:rPr>
              <a:t>resulting peptide fragments and amino acids are </a:t>
            </a:r>
            <a:r>
              <a:rPr lang="en-GB" b="1" u="sng" dirty="0" smtClean="0">
                <a:solidFill>
                  <a:srgbClr val="FFFF00"/>
                </a:solidFill>
                <a:effectLst>
                  <a:outerShdw blurRad="38100" dist="38100" dir="2700000" algn="tl">
                    <a:srgbClr val="000000">
                      <a:alpha val="43137"/>
                    </a:srgbClr>
                  </a:outerShdw>
                </a:effectLst>
              </a:rPr>
              <a:t>reabsorbed</a:t>
            </a:r>
            <a:r>
              <a:rPr lang="en-GB" b="1" dirty="0" smtClean="0">
                <a:solidFill>
                  <a:srgbClr val="FFFF00"/>
                </a:solidFill>
                <a:effectLst>
                  <a:outerShdw blurRad="38100" dist="38100" dir="2700000" algn="tl">
                    <a:srgbClr val="000000">
                      <a:alpha val="43137"/>
                    </a:srgbClr>
                  </a:outerShdw>
                </a:effectLst>
              </a:rPr>
              <a:t> into systemic circulation</a:t>
            </a:r>
            <a:r>
              <a:rPr lang="en-GB" dirty="0" smtClean="0"/>
              <a:t>.</a:t>
            </a:r>
          </a:p>
          <a:p>
            <a:pPr marL="45720" indent="0" algn="just" rtl="0">
              <a:buNone/>
            </a:pPr>
            <a:endParaRPr lang="en-GB" dirty="0" smtClean="0"/>
          </a:p>
          <a:p>
            <a:pPr marL="45720" indent="0" algn="just" rtl="0">
              <a:buNone/>
            </a:pPr>
            <a:r>
              <a:rPr lang="en-GB" b="1" u="sng" dirty="0" smtClean="0">
                <a:solidFill>
                  <a:srgbClr val="0070C0"/>
                </a:solidFill>
                <a:effectLst>
                  <a:outerShdw blurRad="38100" dist="38100" dir="2700000" algn="tl">
                    <a:srgbClr val="000000">
                      <a:alpha val="43137"/>
                    </a:srgbClr>
                  </a:outerShdw>
                </a:effectLst>
              </a:rPr>
              <a:t>Example:</a:t>
            </a:r>
            <a:r>
              <a:rPr lang="en-GB" dirty="0" smtClean="0"/>
              <a:t> This route of disposition applies to </a:t>
            </a:r>
            <a:r>
              <a:rPr lang="en-GB" b="1" dirty="0" smtClean="0">
                <a:solidFill>
                  <a:srgbClr val="0070C0"/>
                </a:solidFill>
                <a:effectLst>
                  <a:outerShdw blurRad="38100" dist="38100" dir="2700000" algn="tl">
                    <a:srgbClr val="000000">
                      <a:alpha val="43137"/>
                    </a:srgbClr>
                  </a:outerShdw>
                </a:effectLst>
              </a:rPr>
              <a:t>small linear peptides such as glucagon and LH-RH.</a:t>
            </a:r>
          </a:p>
        </p:txBody>
      </p:sp>
      <p:sp>
        <p:nvSpPr>
          <p:cNvPr id="4" name="Content Placeholder 2"/>
          <p:cNvSpPr txBox="1">
            <a:spLocks/>
          </p:cNvSpPr>
          <p:nvPr/>
        </p:nvSpPr>
        <p:spPr>
          <a:xfrm>
            <a:off x="352097" y="3833664"/>
            <a:ext cx="8352928" cy="3024336"/>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just">
              <a:buNone/>
            </a:pPr>
            <a:r>
              <a:rPr lang="en-GB" sz="3200" b="1" u="sng" dirty="0" smtClean="0">
                <a:solidFill>
                  <a:schemeClr val="accent4"/>
                </a:solidFill>
                <a:effectLst>
                  <a:outerShdw blurRad="38100" dist="38100" dir="2700000" algn="tl">
                    <a:srgbClr val="000000">
                      <a:alpha val="43137"/>
                    </a:srgbClr>
                  </a:outerShdw>
                </a:effectLst>
              </a:rPr>
              <a:t>Note:</a:t>
            </a:r>
          </a:p>
          <a:p>
            <a:pPr marL="502920" indent="-457200" algn="just">
              <a:buFont typeface="+mj-lt"/>
              <a:buAutoNum type="alphaLcParenR"/>
            </a:pPr>
            <a:r>
              <a:rPr lang="en-GB" dirty="0" smtClean="0"/>
              <a:t>Recent studies implicate the </a:t>
            </a:r>
            <a:r>
              <a:rPr lang="en-GB" b="1" dirty="0" smtClean="0">
                <a:solidFill>
                  <a:srgbClr val="FF0000"/>
                </a:solidFill>
                <a:effectLst>
                  <a:outerShdw blurRad="38100" dist="38100" dir="2700000" algn="tl">
                    <a:srgbClr val="000000">
                      <a:alpha val="43137"/>
                    </a:srgbClr>
                  </a:outerShdw>
                </a:effectLst>
              </a:rPr>
              <a:t>proton driven peptide transporters PEPT1 and especially PEPT2 </a:t>
            </a:r>
            <a:r>
              <a:rPr lang="en-GB" b="1" dirty="0" smtClean="0">
                <a:solidFill>
                  <a:srgbClr val="92D050"/>
                </a:solidFill>
                <a:effectLst>
                  <a:outerShdw blurRad="38100" dist="38100" dir="2700000" algn="tl">
                    <a:srgbClr val="000000">
                      <a:alpha val="43137"/>
                    </a:srgbClr>
                  </a:outerShdw>
                </a:effectLst>
              </a:rPr>
              <a:t>(the main route of cellular uptake of small peptides and peptide-like drugs from the glomerular filtrates).</a:t>
            </a:r>
          </a:p>
          <a:p>
            <a:pPr marL="502920" indent="-457200" algn="just">
              <a:buFont typeface="+mj-lt"/>
              <a:buAutoNum type="alphaLcParenR"/>
            </a:pPr>
            <a:r>
              <a:rPr lang="en-GB" b="1" dirty="0" smtClean="0">
                <a:effectLst>
                  <a:outerShdw blurRad="38100" dist="38100" dir="2700000" algn="tl">
                    <a:srgbClr val="000000">
                      <a:alpha val="43137"/>
                    </a:srgbClr>
                  </a:outerShdw>
                </a:effectLst>
              </a:rPr>
              <a:t>These high-affinity transport proteins exhibit selective uptake of di- and </a:t>
            </a:r>
            <a:r>
              <a:rPr lang="en-GB" b="1" dirty="0" err="1" smtClean="0">
                <a:effectLst>
                  <a:outerShdw blurRad="38100" dist="38100" dir="2700000" algn="tl">
                    <a:srgbClr val="000000">
                      <a:alpha val="43137"/>
                    </a:srgbClr>
                  </a:outerShdw>
                </a:effectLst>
              </a:rPr>
              <a:t>tripeptides</a:t>
            </a:r>
            <a:r>
              <a:rPr lang="en-GB" b="1" dirty="0" smtClean="0">
                <a:effectLst>
                  <a:outerShdw blurRad="38100" dist="38100" dir="2700000" algn="tl">
                    <a:srgbClr val="000000">
                      <a:alpha val="43137"/>
                    </a:srgbClr>
                  </a:outerShdw>
                </a:effectLst>
              </a:rPr>
              <a:t>, which implicates their role in renal amino acid homeostasis. </a:t>
            </a:r>
            <a:endParaRPr lang="ar-IQ" b="1" dirty="0" smtClean="0">
              <a:effectLst>
                <a:outerShdw blurRad="38100" dist="38100" dir="2700000" algn="tl">
                  <a:srgbClr val="000000">
                    <a:alpha val="43137"/>
                  </a:srgbClr>
                </a:outerShdw>
              </a:effectLst>
            </a:endParaRPr>
          </a:p>
          <a:p>
            <a:pPr algn="just"/>
            <a:endParaRPr lang="ar-IQ" dirty="0"/>
          </a:p>
        </p:txBody>
      </p:sp>
    </p:spTree>
  </p:cSld>
  <p:clrMapOvr>
    <a:masterClrMapping/>
  </p:clrMapOvr>
  <mc:AlternateContent xmlns:mc="http://schemas.openxmlformats.org/markup-compatibility/2006" xmlns:p14="http://schemas.microsoft.com/office/powerpoint/2010/main">
    <mc:Choice Requires="p14">
      <p:transition spd="med" advClick="0">
        <p14:switch dir="l"/>
      </p:transition>
    </mc:Choice>
    <mc:Fallback xmlns="">
      <p:transition spd="med"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299789"/>
            <a:ext cx="8208912" cy="5289451"/>
          </a:xfrm>
        </p:spPr>
        <p:txBody>
          <a:bodyPr>
            <a:normAutofit fontScale="92500" lnSpcReduction="10000"/>
          </a:bodyPr>
          <a:lstStyle/>
          <a:p>
            <a:pPr algn="just" rtl="0"/>
            <a:r>
              <a:rPr lang="en-GB" sz="2400" dirty="0" smtClean="0"/>
              <a:t>For both mechanisms, </a:t>
            </a:r>
            <a:r>
              <a:rPr lang="en-GB" sz="2400" dirty="0" smtClean="0">
                <a:solidFill>
                  <a:srgbClr val="C00000"/>
                </a:solidFill>
              </a:rPr>
              <a:t>glomerular filtration </a:t>
            </a:r>
            <a:r>
              <a:rPr lang="en-GB" sz="2400" dirty="0" smtClean="0"/>
              <a:t>is the dominant, </a:t>
            </a:r>
            <a:r>
              <a:rPr lang="en-GB" sz="2400" dirty="0" smtClean="0">
                <a:solidFill>
                  <a:srgbClr val="C00000"/>
                </a:solidFill>
              </a:rPr>
              <a:t>rate-limiting step </a:t>
            </a:r>
            <a:r>
              <a:rPr lang="en-GB" sz="2400" dirty="0" smtClean="0"/>
              <a:t>as subsequent degradation process are not saturable under physiologic conditions.</a:t>
            </a:r>
          </a:p>
          <a:p>
            <a:pPr marL="45720" indent="0" algn="just" rtl="0">
              <a:buNone/>
            </a:pPr>
            <a:r>
              <a:rPr lang="en-GB" sz="2400" dirty="0" smtClean="0"/>
              <a:t> </a:t>
            </a:r>
          </a:p>
          <a:p>
            <a:pPr algn="just" rtl="0"/>
            <a:r>
              <a:rPr lang="en-GB" sz="2400" dirty="0" smtClean="0"/>
              <a:t>Due to this limitation of renal elimination, </a:t>
            </a:r>
            <a:r>
              <a:rPr lang="en-GB" sz="2400" dirty="0" smtClean="0">
                <a:solidFill>
                  <a:srgbClr val="00B0F0"/>
                </a:solidFill>
              </a:rPr>
              <a:t>the renal contribution to the overall elimination of proteins is dependent on the proteolytic activity for these proteins in other body organs:</a:t>
            </a:r>
          </a:p>
          <a:p>
            <a:pPr marL="514350" indent="-514350" algn="just">
              <a:buFont typeface="+mj-lt"/>
              <a:buAutoNum type="arabicPeriod"/>
            </a:pPr>
            <a:r>
              <a:rPr lang="en-GB" sz="2400" dirty="0" smtClean="0">
                <a:solidFill>
                  <a:srgbClr val="00B0F0"/>
                </a:solidFill>
              </a:rPr>
              <a:t> </a:t>
            </a:r>
            <a:r>
              <a:rPr lang="en-GB" sz="2400" dirty="0">
                <a:solidFill>
                  <a:srgbClr val="FFFF00"/>
                </a:solidFill>
              </a:rPr>
              <a:t>If metabolic activity for these proteins is high in other body regions, </a:t>
            </a:r>
            <a:r>
              <a:rPr lang="en-GB" sz="2400" dirty="0"/>
              <a:t>there is only minor renal contribution to total clearance, and it becomes negligible </a:t>
            </a:r>
            <a:r>
              <a:rPr lang="en-GB" sz="2400" dirty="0" smtClean="0"/>
              <a:t>in the </a:t>
            </a:r>
            <a:r>
              <a:rPr lang="en-GB" sz="2400" dirty="0"/>
              <a:t>presence of unspecific degradation throughout the body.</a:t>
            </a:r>
          </a:p>
          <a:p>
            <a:pPr marL="514350" indent="-514350" algn="just">
              <a:buFont typeface="+mj-lt"/>
              <a:buAutoNum type="arabicPeriod"/>
            </a:pPr>
            <a:r>
              <a:rPr lang="en-GB" sz="2400" dirty="0">
                <a:solidFill>
                  <a:srgbClr val="FFFF00"/>
                </a:solidFill>
              </a:rPr>
              <a:t>If metabolic activity is low in other </a:t>
            </a:r>
            <a:r>
              <a:rPr lang="en-GB" sz="2400" dirty="0" smtClean="0">
                <a:solidFill>
                  <a:srgbClr val="FFFF00"/>
                </a:solidFill>
              </a:rPr>
              <a:t>tissues </a:t>
            </a:r>
            <a:r>
              <a:rPr lang="en-GB" sz="2400" dirty="0">
                <a:solidFill>
                  <a:srgbClr val="FFFF00"/>
                </a:solidFill>
              </a:rPr>
              <a:t>or if distribution to the extravascular space is limited,</a:t>
            </a:r>
            <a:r>
              <a:rPr lang="en-GB" sz="2400" dirty="0"/>
              <a:t> however, the renal contribution to total clearance may approach 100%.</a:t>
            </a:r>
            <a:endParaRPr lang="ar-IQ" sz="2400" dirty="0"/>
          </a:p>
          <a:p>
            <a:pPr algn="just" rtl="0"/>
            <a:endParaRPr lang="ar-IQ" sz="2400" dirty="0">
              <a:solidFill>
                <a:srgbClr val="00B0F0"/>
              </a:solidFill>
            </a:endParaRPr>
          </a:p>
        </p:txBody>
      </p:sp>
      <p:sp>
        <p:nvSpPr>
          <p:cNvPr id="2" name="Rectangle 1"/>
          <p:cNvSpPr/>
          <p:nvPr/>
        </p:nvSpPr>
        <p:spPr>
          <a:xfrm>
            <a:off x="323528" y="5517232"/>
            <a:ext cx="8352928" cy="1015663"/>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rtl="0"/>
            <a:r>
              <a:rPr lang="en-GB" sz="2400" b="1" u="sng" dirty="0" smtClean="0">
                <a:solidFill>
                  <a:srgbClr val="FF0000"/>
                </a:solidFill>
                <a:effectLst>
                  <a:outerShdw blurRad="38100" dist="38100" dir="2700000" algn="tl">
                    <a:srgbClr val="000000">
                      <a:alpha val="43137"/>
                    </a:srgbClr>
                  </a:outerShdw>
                </a:effectLst>
              </a:rPr>
              <a:t>Example:</a:t>
            </a:r>
            <a:r>
              <a:rPr lang="en-GB" dirty="0" smtClean="0">
                <a:solidFill>
                  <a:srgbClr val="FF0000"/>
                </a:solidFill>
              </a:rPr>
              <a:t> </a:t>
            </a:r>
            <a:r>
              <a:rPr lang="en-GB" b="1" dirty="0" smtClean="0">
                <a:solidFill>
                  <a:schemeClr val="bg1"/>
                </a:solidFill>
                <a:effectLst>
                  <a:outerShdw blurRad="38100" dist="38100" dir="2700000" algn="tl">
                    <a:srgbClr val="000000">
                      <a:alpha val="43137"/>
                    </a:srgbClr>
                  </a:outerShdw>
                </a:effectLst>
              </a:rPr>
              <a:t>Recombinant </a:t>
            </a:r>
            <a:r>
              <a:rPr lang="en-GB" b="1" dirty="0">
                <a:solidFill>
                  <a:schemeClr val="bg1"/>
                </a:solidFill>
                <a:effectLst>
                  <a:outerShdw blurRad="38100" dist="38100" dir="2700000" algn="tl">
                    <a:srgbClr val="000000">
                      <a:alpha val="43137"/>
                    </a:srgbClr>
                  </a:outerShdw>
                </a:effectLst>
              </a:rPr>
              <a:t>human interleukin-10 (rhIL-10), for which clearance correlation closely with GFR, making dose adjustments necessary in patient with impaired renal function.</a:t>
            </a:r>
          </a:p>
        </p:txBody>
      </p:sp>
    </p:spTree>
  </p:cSld>
  <p:clrMapOvr>
    <a:masterClrMapping/>
  </p:clrMapOvr>
  <mc:AlternateContent xmlns:mc="http://schemas.openxmlformats.org/markup-compatibility/2006" xmlns:p14="http://schemas.microsoft.com/office/powerpoint/2010/main">
    <mc:Choice Requires="p14">
      <p:transition spd="med" advClick="0">
        <p14:flip dir="l"/>
      </p:transition>
    </mc:Choice>
    <mc:Fallback xmlns="">
      <p:transition spd="med"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9"/>
            <a:ext cx="8229600" cy="1800200"/>
          </a:xfrm>
        </p:spPr>
        <p:txBody>
          <a:bodyPr>
            <a:normAutofit/>
          </a:bodyPr>
          <a:lstStyle/>
          <a:p>
            <a:pPr marL="514350" indent="-514350" algn="l" rtl="0">
              <a:buFont typeface="+mj-lt"/>
              <a:buAutoNum type="arabicPeriod" startAt="3"/>
            </a:pPr>
            <a:r>
              <a:rPr lang="en-GB" sz="3200" b="1" dirty="0" smtClean="0">
                <a:solidFill>
                  <a:srgbClr val="FF0000"/>
                </a:solidFill>
                <a:effectLst>
                  <a:outerShdw blurRad="38100" dist="38100" dir="2700000" algn="tl">
                    <a:srgbClr val="000000">
                      <a:alpha val="43137"/>
                    </a:srgbClr>
                  </a:outerShdw>
                </a:effectLst>
              </a:rPr>
              <a:t>The third mechanism </a:t>
            </a:r>
          </a:p>
          <a:p>
            <a:pPr marL="0" indent="0" algn="just" rtl="0">
              <a:buNone/>
            </a:pPr>
            <a:r>
              <a:rPr lang="en-GB" sz="2400" b="1" dirty="0" smtClean="0">
                <a:solidFill>
                  <a:srgbClr val="FFFF00"/>
                </a:solidFill>
                <a:effectLst>
                  <a:outerShdw blurRad="38100" dist="38100" dir="2700000" algn="tl">
                    <a:srgbClr val="000000">
                      <a:alpha val="43137"/>
                    </a:srgbClr>
                  </a:outerShdw>
                </a:effectLst>
              </a:rPr>
              <a:t>Renal metabolism</a:t>
            </a:r>
            <a:r>
              <a:rPr lang="en-GB" sz="2400" b="1" dirty="0" smtClean="0">
                <a:effectLst>
                  <a:outerShdw blurRad="38100" dist="38100" dir="2700000" algn="tl">
                    <a:srgbClr val="000000">
                      <a:alpha val="43137"/>
                    </a:srgbClr>
                  </a:outerShdw>
                </a:effectLst>
              </a:rPr>
              <a:t> </a:t>
            </a:r>
            <a:r>
              <a:rPr lang="en-GB" sz="2400" b="1" dirty="0" smtClean="0">
                <a:solidFill>
                  <a:srgbClr val="FFFF00"/>
                </a:solidFill>
                <a:effectLst>
                  <a:outerShdw blurRad="38100" dist="38100" dir="2700000" algn="tl">
                    <a:srgbClr val="000000">
                      <a:alpha val="43137"/>
                    </a:srgbClr>
                  </a:outerShdw>
                </a:effectLst>
              </a:rPr>
              <a:t>in </a:t>
            </a:r>
            <a:r>
              <a:rPr lang="en-GB" sz="2400" b="1" dirty="0" err="1" smtClean="0">
                <a:solidFill>
                  <a:srgbClr val="FFFF00"/>
                </a:solidFill>
                <a:effectLst>
                  <a:outerShdw blurRad="38100" dist="38100" dir="2700000" algn="tl">
                    <a:srgbClr val="000000">
                      <a:alpha val="43137"/>
                    </a:srgbClr>
                  </a:outerShdw>
                </a:effectLst>
              </a:rPr>
              <a:t>peritubular</a:t>
            </a:r>
            <a:r>
              <a:rPr lang="en-GB" sz="2400" b="1" dirty="0" smtClean="0">
                <a:solidFill>
                  <a:srgbClr val="FFFF00"/>
                </a:solidFill>
                <a:effectLst>
                  <a:outerShdw blurRad="38100" dist="38100" dir="2700000" algn="tl">
                    <a:srgbClr val="000000">
                      <a:alpha val="43137"/>
                    </a:srgbClr>
                  </a:outerShdw>
                </a:effectLst>
              </a:rPr>
              <a:t> extraction</a:t>
            </a:r>
            <a:r>
              <a:rPr lang="en-GB" sz="2400" b="1" dirty="0" smtClean="0">
                <a:effectLst>
                  <a:outerShdw blurRad="38100" dist="38100" dir="2700000" algn="tl">
                    <a:srgbClr val="000000">
                      <a:alpha val="43137"/>
                    </a:srgbClr>
                  </a:outerShdw>
                </a:effectLst>
              </a:rPr>
              <a:t> </a:t>
            </a:r>
            <a:r>
              <a:rPr lang="en-GB" sz="2400" dirty="0" smtClean="0"/>
              <a:t>of peptides and proteins from post-glomerular capillaries with </a:t>
            </a:r>
            <a:r>
              <a:rPr lang="en-GB" sz="2400" b="1" dirty="0" smtClean="0">
                <a:solidFill>
                  <a:srgbClr val="FFFF00"/>
                </a:solidFill>
                <a:effectLst>
                  <a:outerShdw blurRad="38100" dist="38100" dir="2700000" algn="tl">
                    <a:srgbClr val="000000">
                      <a:alpha val="43137"/>
                    </a:srgbClr>
                  </a:outerShdw>
                </a:effectLst>
              </a:rPr>
              <a:t>subsequent intracellular metabolism. </a:t>
            </a:r>
          </a:p>
          <a:p>
            <a:pPr algn="l" rtl="0"/>
            <a:endParaRPr lang="en-GB" dirty="0" smtClean="0"/>
          </a:p>
          <a:p>
            <a:pPr algn="l" rtl="0"/>
            <a:endParaRPr lang="ar-IQ" dirty="0"/>
          </a:p>
        </p:txBody>
      </p:sp>
      <p:pic>
        <p:nvPicPr>
          <p:cNvPr id="4" name="Picture 2"/>
          <p:cNvPicPr>
            <a:picLocks noChangeAspect="1" noChangeArrowheads="1"/>
          </p:cNvPicPr>
          <p:nvPr/>
        </p:nvPicPr>
        <p:blipFill>
          <a:blip r:embed="rId2" cstate="print"/>
          <a:srcRect t="1575" b="18101"/>
          <a:stretch>
            <a:fillRect/>
          </a:stretch>
        </p:blipFill>
        <p:spPr bwMode="auto">
          <a:xfrm>
            <a:off x="827584" y="2564904"/>
            <a:ext cx="7344816" cy="403980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advClick="0">
        <p14:gallery dir="r"/>
      </p:transition>
    </mc:Choice>
    <mc:Fallback xmlns="">
      <p:transition spd="med"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8).jpg"/>
          <p:cNvPicPr>
            <a:picLocks noGrp="1" noChangeAspect="1"/>
          </p:cNvPicPr>
          <p:nvPr>
            <p:ph sz="quarter" idx="1"/>
          </p:nvPr>
        </p:nvPicPr>
        <p:blipFill>
          <a:blip r:embed="rId2" cstate="print"/>
          <a:stretch>
            <a:fillRect/>
          </a:stretch>
        </p:blipFill>
        <p:spPr>
          <a:xfrm>
            <a:off x="1387634" y="1760347"/>
            <a:ext cx="6332220" cy="4105656"/>
          </a:xfrm>
        </p:spPr>
      </p:pic>
      <p:pic>
        <p:nvPicPr>
          <p:cNvPr id="3" name="Picture 2" descr="C:\Users\hp pavilion\Pictures\صور للمحاضرات\300px-Physiology_of_Nephron.png"/>
          <p:cNvPicPr>
            <a:picLocks noChangeAspect="1" noChangeArrowheads="1"/>
          </p:cNvPicPr>
          <p:nvPr/>
        </p:nvPicPr>
        <p:blipFill>
          <a:blip r:embed="rId3" cstate="print"/>
          <a:srcRect/>
          <a:stretch>
            <a:fillRect/>
          </a:stretch>
        </p:blipFill>
        <p:spPr bwMode="auto">
          <a:xfrm>
            <a:off x="251520" y="404664"/>
            <a:ext cx="4332444" cy="6048672"/>
          </a:xfrm>
          <a:prstGeom prst="rect">
            <a:avLst/>
          </a:prstGeom>
          <a:ln w="28575">
            <a:solidFill>
              <a:schemeClr val="accent4"/>
            </a:solid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315200" cy="709972"/>
          </a:xfrm>
        </p:spPr>
        <p:txBody>
          <a:bodyPr>
            <a:normAutofit/>
          </a:bodyPr>
          <a:lstStyle/>
          <a:p>
            <a:pPr rtl="0"/>
            <a:r>
              <a:rPr lang="en-GB" dirty="0" smtClean="0"/>
              <a:t>Hepatic Protein Metabolism </a:t>
            </a:r>
            <a:endParaRPr lang="ar-IQ" dirty="0"/>
          </a:p>
        </p:txBody>
      </p:sp>
      <p:sp>
        <p:nvSpPr>
          <p:cNvPr id="3" name="Content Placeholder 2"/>
          <p:cNvSpPr>
            <a:spLocks noGrp="1"/>
          </p:cNvSpPr>
          <p:nvPr>
            <p:ph sz="quarter" idx="1"/>
          </p:nvPr>
        </p:nvSpPr>
        <p:spPr>
          <a:xfrm>
            <a:off x="323528" y="1340769"/>
            <a:ext cx="8424936" cy="2304255"/>
          </a:xfrm>
        </p:spPr>
        <p:txBody>
          <a:bodyPr>
            <a:normAutofit fontScale="77500" lnSpcReduction="20000"/>
          </a:bodyPr>
          <a:lstStyle/>
          <a:p>
            <a:pPr algn="just" rtl="0"/>
            <a:r>
              <a:rPr lang="en-GB" dirty="0" smtClean="0"/>
              <a:t>Aside from renal and gastrointestinal metabolism, </a:t>
            </a:r>
            <a:r>
              <a:rPr lang="en-GB" sz="2800" b="1" dirty="0" smtClean="0">
                <a:solidFill>
                  <a:srgbClr val="0070C0"/>
                </a:solidFill>
                <a:effectLst>
                  <a:outerShdw blurRad="38100" dist="38100" dir="2700000" algn="tl">
                    <a:srgbClr val="000000">
                      <a:alpha val="43137"/>
                    </a:srgbClr>
                  </a:outerShdw>
                </a:effectLst>
              </a:rPr>
              <a:t>the liver play a major role in the metabolism of protein therapeutics.</a:t>
            </a:r>
          </a:p>
          <a:p>
            <a:pPr marL="45720" indent="0" algn="just" rtl="0">
              <a:buNone/>
            </a:pPr>
            <a:r>
              <a:rPr lang="en-GB" sz="2400" b="1" dirty="0" smtClean="0">
                <a:effectLst>
                  <a:outerShdw blurRad="38100" dist="38100" dir="2700000" algn="tl">
                    <a:srgbClr val="000000">
                      <a:alpha val="43137"/>
                    </a:srgbClr>
                  </a:outerShdw>
                </a:effectLst>
              </a:rPr>
              <a:t> </a:t>
            </a:r>
          </a:p>
          <a:p>
            <a:pPr algn="just" rtl="0"/>
            <a:r>
              <a:rPr lang="en-GB" b="1" dirty="0" smtClean="0">
                <a:solidFill>
                  <a:srgbClr val="FFFF00"/>
                </a:solidFill>
                <a:effectLst>
                  <a:outerShdw blurRad="38100" dist="38100" dir="2700000" algn="tl">
                    <a:srgbClr val="000000">
                      <a:alpha val="43137"/>
                    </a:srgbClr>
                  </a:outerShdw>
                </a:effectLst>
              </a:rPr>
              <a:t>Exogenous + endogenous proteins</a:t>
            </a:r>
            <a:r>
              <a:rPr lang="en-GB" dirty="0" smtClean="0"/>
              <a:t> undergo </a:t>
            </a:r>
            <a:r>
              <a:rPr lang="en-GB" b="1" dirty="0" smtClean="0">
                <a:solidFill>
                  <a:srgbClr val="FF0000"/>
                </a:solidFill>
              </a:rPr>
              <a:t>proteolytic degradation to dipeptides and amino acids</a:t>
            </a:r>
            <a:r>
              <a:rPr lang="en-GB" dirty="0" smtClean="0"/>
              <a:t> that are </a:t>
            </a:r>
            <a:r>
              <a:rPr lang="en-GB" b="1" dirty="0" smtClean="0">
                <a:solidFill>
                  <a:srgbClr val="00B050"/>
                </a:solidFill>
                <a:effectLst>
                  <a:outerShdw blurRad="38100" dist="38100" dir="2700000" algn="tl">
                    <a:srgbClr val="000000">
                      <a:alpha val="43137"/>
                    </a:srgbClr>
                  </a:outerShdw>
                </a:effectLst>
              </a:rPr>
              <a:t>reused for endogenous protein synthesis. </a:t>
            </a:r>
            <a:endParaRPr lang="ar-IQ" b="1" dirty="0">
              <a:solidFill>
                <a:srgbClr val="00B050"/>
              </a:solidFill>
              <a:effectLst>
                <a:outerShdw blurRad="38100" dist="38100" dir="2700000" algn="tl">
                  <a:srgbClr val="000000">
                    <a:alpha val="43137"/>
                  </a:srgbClr>
                </a:outerShdw>
              </a:effectLst>
            </a:endParaRPr>
          </a:p>
        </p:txBody>
      </p:sp>
      <p:sp>
        <p:nvSpPr>
          <p:cNvPr id="4" name="Right Arrow 3"/>
          <p:cNvSpPr/>
          <p:nvPr/>
        </p:nvSpPr>
        <p:spPr>
          <a:xfrm>
            <a:off x="4860032" y="2924944"/>
            <a:ext cx="100811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323528" y="3789040"/>
            <a:ext cx="8424936" cy="2808312"/>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lgn="just"/>
            <a:r>
              <a:rPr lang="en-GB" sz="2400" b="1" dirty="0" smtClean="0">
                <a:solidFill>
                  <a:srgbClr val="0070C0"/>
                </a:solidFill>
                <a:effectLst>
                  <a:outerShdw blurRad="38100" dist="38100" dir="2700000" algn="tl">
                    <a:srgbClr val="000000">
                      <a:alpha val="43137"/>
                    </a:srgbClr>
                  </a:outerShdw>
                </a:effectLst>
              </a:rPr>
              <a:t>Proteolysis</a:t>
            </a:r>
            <a:r>
              <a:rPr lang="en-GB" sz="2400" dirty="0" smtClean="0"/>
              <a:t> starts with </a:t>
            </a:r>
            <a:r>
              <a:rPr lang="en-GB" sz="2400" b="1" dirty="0" err="1" smtClean="0">
                <a:solidFill>
                  <a:srgbClr val="FFFF00"/>
                </a:solidFill>
                <a:effectLst>
                  <a:outerShdw blurRad="38100" dist="38100" dir="2700000" algn="tl">
                    <a:srgbClr val="000000">
                      <a:alpha val="43137"/>
                    </a:srgbClr>
                  </a:outerShdw>
                </a:effectLst>
              </a:rPr>
              <a:t>endopeptidases</a:t>
            </a:r>
            <a:r>
              <a:rPr lang="en-GB" sz="2400" dirty="0" smtClean="0"/>
              <a:t> that attack (middle part of the protein), and </a:t>
            </a:r>
            <a:r>
              <a:rPr lang="en-GB" sz="2400" b="1" dirty="0" smtClean="0">
                <a:solidFill>
                  <a:srgbClr val="0070C0"/>
                </a:solidFill>
                <a:effectLst>
                  <a:outerShdw blurRad="38100" dist="38100" dir="2700000" algn="tl">
                    <a:srgbClr val="000000">
                      <a:alpha val="43137"/>
                    </a:srgbClr>
                  </a:outerShdw>
                </a:effectLst>
              </a:rPr>
              <a:t>the resulting </a:t>
            </a:r>
            <a:r>
              <a:rPr lang="en-GB" sz="2400" b="1" dirty="0" err="1" smtClean="0">
                <a:solidFill>
                  <a:srgbClr val="0070C0"/>
                </a:solidFill>
                <a:effectLst>
                  <a:outerShdw blurRad="38100" dist="38100" dir="2700000" algn="tl">
                    <a:srgbClr val="000000">
                      <a:alpha val="43137"/>
                    </a:srgbClr>
                  </a:outerShdw>
                </a:effectLst>
              </a:rPr>
              <a:t>oligopeptides</a:t>
            </a:r>
            <a:r>
              <a:rPr lang="en-GB" sz="2400" b="1" dirty="0" smtClean="0">
                <a:solidFill>
                  <a:srgbClr val="0070C0"/>
                </a:solidFill>
                <a:effectLst>
                  <a:outerShdw blurRad="38100" dist="38100" dir="2700000" algn="tl">
                    <a:srgbClr val="000000">
                      <a:alpha val="43137"/>
                    </a:srgbClr>
                  </a:outerShdw>
                </a:effectLst>
              </a:rPr>
              <a:t> are then further degraded by</a:t>
            </a:r>
            <a:r>
              <a:rPr lang="en-GB" sz="2400" dirty="0" smtClean="0"/>
              <a:t> </a:t>
            </a:r>
            <a:r>
              <a:rPr lang="en-GB" sz="2400" b="1" dirty="0" err="1" smtClean="0">
                <a:solidFill>
                  <a:srgbClr val="FFFF00"/>
                </a:solidFill>
                <a:effectLst>
                  <a:outerShdw blurRad="38100" dist="38100" dir="2700000" algn="tl">
                    <a:srgbClr val="000000">
                      <a:alpha val="43137"/>
                    </a:srgbClr>
                  </a:outerShdw>
                </a:effectLst>
              </a:rPr>
              <a:t>exopeptidases</a:t>
            </a:r>
            <a:r>
              <a:rPr lang="en-GB" sz="2400" dirty="0" smtClean="0"/>
              <a:t>. </a:t>
            </a:r>
          </a:p>
          <a:p>
            <a:pPr algn="just"/>
            <a:endParaRPr lang="en-GB" sz="2400" dirty="0" smtClean="0"/>
          </a:p>
          <a:p>
            <a:pPr algn="just"/>
            <a:r>
              <a:rPr lang="en-GB" sz="2400" dirty="0" smtClean="0">
                <a:solidFill>
                  <a:schemeClr val="bg1"/>
                </a:solidFill>
              </a:rPr>
              <a:t>The rate of hepatic metabolism is largely dependent on</a:t>
            </a:r>
            <a:r>
              <a:rPr lang="en-GB" sz="2400" dirty="0" smtClean="0"/>
              <a:t> </a:t>
            </a:r>
            <a:r>
              <a:rPr lang="en-GB" sz="2400" b="1" dirty="0" smtClean="0">
                <a:solidFill>
                  <a:srgbClr val="00B050"/>
                </a:solidFill>
                <a:effectLst>
                  <a:outerShdw blurRad="38100" dist="38100" dir="2700000" algn="tl">
                    <a:srgbClr val="000000">
                      <a:alpha val="43137"/>
                    </a:srgbClr>
                  </a:outerShdw>
                </a:effectLst>
              </a:rPr>
              <a:t>the specific amino acid sequence of the protein. </a:t>
            </a:r>
            <a:endParaRPr lang="ar-IQ" sz="2400" b="1" dirty="0">
              <a:solidFill>
                <a:srgbClr val="00B05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advClick="0">
        <p14:prism dir="r"/>
      </p:transition>
    </mc:Choice>
    <mc:Fallback xmlns="">
      <p:transition spd="med"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196752"/>
            <a:ext cx="8568952" cy="5256583"/>
          </a:xfrm>
        </p:spPr>
        <p:txBody>
          <a:bodyPr>
            <a:normAutofit fontScale="92500" lnSpcReduction="10000"/>
          </a:bodyPr>
          <a:lstStyle/>
          <a:p>
            <a:pPr algn="just" rtl="0"/>
            <a:r>
              <a:rPr lang="en-GB" sz="3200" dirty="0" smtClean="0"/>
              <a:t>A prerequisite for protein metabolism is </a:t>
            </a:r>
            <a:r>
              <a:rPr lang="en-GB" sz="3200" dirty="0" smtClean="0">
                <a:solidFill>
                  <a:srgbClr val="C00000"/>
                </a:solidFill>
              </a:rPr>
              <a:t>the uptake of proteins into the hepatocytes:</a:t>
            </a:r>
          </a:p>
          <a:p>
            <a:pPr algn="just" rtl="0"/>
            <a:endParaRPr lang="en-GB" sz="2400" dirty="0" smtClean="0">
              <a:solidFill>
                <a:srgbClr val="C00000"/>
              </a:solidFill>
            </a:endParaRPr>
          </a:p>
          <a:p>
            <a:pPr marL="514350" indent="-514350" algn="just" rtl="0">
              <a:buFont typeface="+mj-lt"/>
              <a:buAutoNum type="arabicPeriod"/>
            </a:pPr>
            <a:r>
              <a:rPr lang="en-GB" sz="2400" dirty="0" smtClean="0"/>
              <a:t>Small peptides may cross the hepatocyte membrane via </a:t>
            </a:r>
            <a:r>
              <a:rPr lang="en-GB" sz="2400" dirty="0" smtClean="0">
                <a:solidFill>
                  <a:srgbClr val="C00000"/>
                </a:solidFill>
              </a:rPr>
              <a:t>simple passive diffusion </a:t>
            </a:r>
            <a:r>
              <a:rPr lang="en-GB" sz="2400" dirty="0" smtClean="0"/>
              <a:t>if they have sufficient  hydrophobicity. </a:t>
            </a:r>
          </a:p>
          <a:p>
            <a:pPr marL="0" indent="0" algn="just" rtl="0">
              <a:buNone/>
            </a:pPr>
            <a:r>
              <a:rPr lang="en-GB" sz="2400" b="1" u="sng" dirty="0" smtClean="0">
                <a:solidFill>
                  <a:srgbClr val="00B050"/>
                </a:solidFill>
                <a:effectLst>
                  <a:outerShdw blurRad="38100" dist="38100" dir="2700000" algn="tl">
                    <a:srgbClr val="000000">
                      <a:alpha val="43137"/>
                    </a:srgbClr>
                  </a:outerShdw>
                </a:effectLst>
              </a:rPr>
              <a:t>Example:</a:t>
            </a:r>
            <a:r>
              <a:rPr lang="en-GB" sz="2400" dirty="0" smtClean="0">
                <a:solidFill>
                  <a:srgbClr val="00B050"/>
                </a:solidFill>
              </a:rPr>
              <a:t> Peptides of this nature include the cyclosporine (cyclic peptides). </a:t>
            </a:r>
          </a:p>
          <a:p>
            <a:pPr marL="514350" indent="-514350" algn="just" rtl="0">
              <a:buFont typeface="+mj-lt"/>
              <a:buAutoNum type="arabicPeriod"/>
            </a:pPr>
            <a:endParaRPr lang="en-GB" sz="2400" dirty="0" smtClean="0"/>
          </a:p>
          <a:p>
            <a:pPr marL="514350" indent="-514350" algn="just" rtl="0">
              <a:buFont typeface="+mj-lt"/>
              <a:buAutoNum type="arabicPeriod" startAt="2"/>
            </a:pPr>
            <a:r>
              <a:rPr lang="en-GB" sz="2400" dirty="0" smtClean="0"/>
              <a:t>Other cyclic and linear peptides of small size (&lt;1.4 </a:t>
            </a:r>
            <a:r>
              <a:rPr lang="en-GB" sz="2400" dirty="0" err="1" smtClean="0"/>
              <a:t>kDa</a:t>
            </a:r>
            <a:r>
              <a:rPr lang="en-GB" sz="2400" dirty="0" smtClean="0"/>
              <a:t>) and hydrophobic nature (containing aromatic amino acids), </a:t>
            </a:r>
            <a:r>
              <a:rPr lang="en-GB" sz="2400" b="1" dirty="0" smtClean="0">
                <a:solidFill>
                  <a:srgbClr val="00B050"/>
                </a:solidFill>
                <a:effectLst>
                  <a:outerShdw blurRad="38100" dist="38100" dir="2700000" algn="tl">
                    <a:srgbClr val="000000">
                      <a:alpha val="43137"/>
                    </a:srgbClr>
                  </a:outerShdw>
                </a:effectLst>
              </a:rPr>
              <a:t>such as cholecystokinin-8 (CCK-8; 8 </a:t>
            </a:r>
            <a:r>
              <a:rPr lang="en-GB" sz="2400" b="1" dirty="0" err="1" smtClean="0">
                <a:solidFill>
                  <a:srgbClr val="00B050"/>
                </a:solidFill>
                <a:effectLst>
                  <a:outerShdw blurRad="38100" dist="38100" dir="2700000" algn="tl">
                    <a:srgbClr val="000000">
                      <a:alpha val="43137"/>
                    </a:srgbClr>
                  </a:outerShdw>
                </a:effectLst>
              </a:rPr>
              <a:t>aminoacids</a:t>
            </a:r>
            <a:r>
              <a:rPr lang="en-GB" sz="2400" b="1" dirty="0" smtClean="0">
                <a:solidFill>
                  <a:srgbClr val="00B050"/>
                </a:solidFill>
                <a:effectLst>
                  <a:outerShdw blurRad="38100" dist="38100" dir="2700000" algn="tl">
                    <a:srgbClr val="000000">
                      <a:alpha val="43137"/>
                    </a:srgbClr>
                  </a:outerShdw>
                </a:effectLst>
              </a:rPr>
              <a:t>)</a:t>
            </a:r>
            <a:r>
              <a:rPr lang="en-GB" sz="2400" dirty="0" smtClean="0"/>
              <a:t> are taken up by the hepatocytes by </a:t>
            </a:r>
            <a:r>
              <a:rPr lang="en-GB" sz="2400" dirty="0" smtClean="0">
                <a:solidFill>
                  <a:srgbClr val="C00000"/>
                </a:solidFill>
              </a:rPr>
              <a:t>a carrier-mediated transport</a:t>
            </a:r>
            <a:r>
              <a:rPr lang="en-GB" sz="2400" dirty="0" smtClean="0"/>
              <a:t>, in this case of CCK-8 by the </a:t>
            </a:r>
            <a:r>
              <a:rPr lang="en-GB" sz="2400" dirty="0" smtClean="0">
                <a:solidFill>
                  <a:srgbClr val="FF0000"/>
                </a:solidFill>
              </a:rPr>
              <a:t>organic anion transporting polypeptide OATP-8 </a:t>
            </a:r>
            <a:r>
              <a:rPr lang="en-GB" sz="2400" dirty="0" smtClean="0"/>
              <a:t>(SLCOIB3) </a:t>
            </a:r>
          </a:p>
          <a:p>
            <a:pPr algn="just" rtl="0"/>
            <a:endParaRPr lang="ar-IQ" dirty="0"/>
          </a:p>
        </p:txBody>
      </p:sp>
      <p:sp>
        <p:nvSpPr>
          <p:cNvPr id="2" name="Down Arrow 1"/>
          <p:cNvSpPr/>
          <p:nvPr/>
        </p:nvSpPr>
        <p:spPr>
          <a:xfrm>
            <a:off x="4499992" y="6021288"/>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advClick="0">
        <p14:doors dir="vert"/>
      </p:transition>
    </mc:Choice>
    <mc:Fallback xmlns="">
      <p:transition spd="med"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340768"/>
            <a:ext cx="8424936" cy="4824536"/>
          </a:xfrm>
        </p:spPr>
        <p:txBody>
          <a:bodyPr>
            <a:noAutofit/>
          </a:bodyPr>
          <a:lstStyle/>
          <a:p>
            <a:pPr marL="45720" indent="0" algn="just" rtl="0">
              <a:buNone/>
            </a:pPr>
            <a:r>
              <a:rPr lang="en-GB" sz="2400" dirty="0" smtClean="0"/>
              <a:t>After internalization into the cytosol, these peptides are usually metabolized by </a:t>
            </a:r>
            <a:r>
              <a:rPr lang="en-GB" sz="2400" dirty="0" smtClean="0">
                <a:solidFill>
                  <a:srgbClr val="C00000"/>
                </a:solidFill>
              </a:rPr>
              <a:t>microsomal enzymes (</a:t>
            </a:r>
            <a:r>
              <a:rPr lang="en-GB" sz="2400" dirty="0" err="1" smtClean="0">
                <a:solidFill>
                  <a:srgbClr val="C00000"/>
                </a:solidFill>
              </a:rPr>
              <a:t>cytochrom</a:t>
            </a:r>
            <a:r>
              <a:rPr lang="en-GB" sz="2400" dirty="0" smtClean="0">
                <a:solidFill>
                  <a:srgbClr val="C00000"/>
                </a:solidFill>
              </a:rPr>
              <a:t> P-450 3A for cyclosporine A) or cytosolic peptidases (CCK-8).</a:t>
            </a:r>
          </a:p>
          <a:p>
            <a:pPr algn="just" rtl="0"/>
            <a:endParaRPr lang="en-GB" sz="2400" dirty="0" smtClean="0">
              <a:solidFill>
                <a:srgbClr val="C00000"/>
              </a:solidFill>
            </a:endParaRPr>
          </a:p>
          <a:p>
            <a:pPr marL="45720" indent="0" algn="ctr" rtl="0">
              <a:buNone/>
            </a:pPr>
            <a:endParaRPr lang="en-GB" sz="2400" b="1" dirty="0" smtClean="0">
              <a:solidFill>
                <a:srgbClr val="0070C0"/>
              </a:solidFill>
              <a:effectLst>
                <a:outerShdw blurRad="38100" dist="38100" dir="2700000" algn="tl">
                  <a:srgbClr val="000000">
                    <a:alpha val="43137"/>
                  </a:srgbClr>
                </a:outerShdw>
              </a:effectLst>
            </a:endParaRPr>
          </a:p>
          <a:p>
            <a:pPr marL="45720" indent="0" algn="ctr" rtl="0">
              <a:buNone/>
            </a:pPr>
            <a:r>
              <a:rPr lang="en-GB" sz="2400" b="1" dirty="0" smtClean="0">
                <a:solidFill>
                  <a:srgbClr val="0070C0"/>
                </a:solidFill>
                <a:effectLst>
                  <a:outerShdw blurRad="38100" dist="38100" dir="2700000" algn="tl">
                    <a:srgbClr val="000000">
                      <a:alpha val="43137"/>
                    </a:srgbClr>
                  </a:outerShdw>
                </a:effectLst>
              </a:rPr>
              <a:t>Then typically excreted into the bile by active export transporters.</a:t>
            </a:r>
          </a:p>
          <a:p>
            <a:pPr marL="45720" indent="0" algn="just" rtl="0">
              <a:buNone/>
            </a:pPr>
            <a:r>
              <a:rPr lang="en-GB" sz="2400" dirty="0" smtClean="0">
                <a:solidFill>
                  <a:srgbClr val="C00000"/>
                </a:solidFill>
              </a:rPr>
              <a:t> </a:t>
            </a:r>
          </a:p>
          <a:p>
            <a:pPr algn="just" rtl="0">
              <a:buFont typeface="Wingdings" pitchFamily="2" charset="2"/>
              <a:buChar char="q"/>
            </a:pPr>
            <a:r>
              <a:rPr lang="en-GB" sz="2400" dirty="0" smtClean="0"/>
              <a:t> These </a:t>
            </a:r>
            <a:r>
              <a:rPr lang="en-GB" sz="2400" b="1" dirty="0" smtClean="0">
                <a:solidFill>
                  <a:srgbClr val="FFFF00"/>
                </a:solidFill>
                <a:effectLst>
                  <a:outerShdw blurRad="38100" dist="38100" dir="2700000" algn="tl">
                    <a:srgbClr val="000000">
                      <a:alpha val="43137"/>
                    </a:srgbClr>
                  </a:outerShdw>
                </a:effectLst>
              </a:rPr>
              <a:t>hepatic clearance pathways </a:t>
            </a:r>
            <a:r>
              <a:rPr lang="en-GB" sz="2400" dirty="0" smtClean="0"/>
              <a:t>are identical to those known for </a:t>
            </a:r>
            <a:r>
              <a:rPr lang="en-GB" sz="2400" b="1" dirty="0" smtClean="0">
                <a:solidFill>
                  <a:srgbClr val="FFFF00"/>
                </a:solidFill>
                <a:effectLst>
                  <a:outerShdw blurRad="38100" dist="38100" dir="2700000" algn="tl">
                    <a:srgbClr val="000000">
                      <a:alpha val="43137"/>
                    </a:srgbClr>
                  </a:outerShdw>
                </a:effectLst>
              </a:rPr>
              <a:t>most small hydrophobic drug molecules</a:t>
            </a:r>
            <a:r>
              <a:rPr lang="en-GB" sz="2400" dirty="0" smtClean="0"/>
              <a:t>.</a:t>
            </a:r>
          </a:p>
          <a:p>
            <a:pPr algn="just" rtl="0">
              <a:buNone/>
            </a:pPr>
            <a:r>
              <a:rPr lang="en-GB" sz="2400" dirty="0" smtClean="0"/>
              <a:t> </a:t>
            </a:r>
            <a:endParaRPr lang="ar-IQ" sz="2400" dirty="0"/>
          </a:p>
        </p:txBody>
      </p:sp>
      <p:sp>
        <p:nvSpPr>
          <p:cNvPr id="2" name="Down Arrow 1"/>
          <p:cNvSpPr/>
          <p:nvPr/>
        </p:nvSpPr>
        <p:spPr>
          <a:xfrm>
            <a:off x="4716016" y="2564904"/>
            <a:ext cx="43204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advClick="0">
        <p14:prism dir="r" isInverted="1"/>
      </p:transition>
    </mc:Choice>
    <mc:Fallback xmlns="">
      <p:transition spd="med"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260648"/>
            <a:ext cx="4968552" cy="6408711"/>
          </a:xfrm>
        </p:spPr>
        <p:txBody>
          <a:bodyPr>
            <a:normAutofit/>
          </a:bodyPr>
          <a:lstStyle/>
          <a:p>
            <a:pPr marL="514350" indent="-514350" algn="just" rtl="0">
              <a:buFont typeface="+mj-lt"/>
              <a:buAutoNum type="arabicPeriod" startAt="3"/>
            </a:pPr>
            <a:r>
              <a:rPr lang="en-GB" sz="2400" dirty="0" smtClean="0"/>
              <a:t>Uptake of larger peptides and proteins is facilitated via various </a:t>
            </a:r>
            <a:r>
              <a:rPr lang="en-GB" sz="2400" b="1" dirty="0" smtClean="0">
                <a:solidFill>
                  <a:srgbClr val="C00000"/>
                </a:solidFill>
                <a:effectLst>
                  <a:outerShdw blurRad="38100" dist="38100" dir="2700000" algn="tl">
                    <a:srgbClr val="000000">
                      <a:alpha val="43137"/>
                    </a:srgbClr>
                  </a:outerShdw>
                </a:effectLst>
              </a:rPr>
              <a:t>carrier-mediated, energy-dependent transport processes.</a:t>
            </a:r>
            <a:r>
              <a:rPr lang="en-GB" sz="2400" b="1" dirty="0" smtClean="0">
                <a:effectLst>
                  <a:outerShdw blurRad="38100" dist="38100" dir="2700000" algn="tl">
                    <a:srgbClr val="000000">
                      <a:alpha val="43137"/>
                    </a:srgbClr>
                  </a:outerShdw>
                </a:effectLst>
              </a:rPr>
              <a:t> </a:t>
            </a:r>
          </a:p>
          <a:p>
            <a:pPr marL="514350" indent="-514350" algn="just" rtl="0">
              <a:buFont typeface="+mj-lt"/>
              <a:buAutoNum type="arabicPeriod" startAt="3"/>
            </a:pPr>
            <a:endParaRPr lang="en-GB" sz="2400" dirty="0" smtClean="0"/>
          </a:p>
          <a:p>
            <a:pPr algn="just" rtl="0"/>
            <a:r>
              <a:rPr lang="en-GB" sz="2400" dirty="0" smtClean="0">
                <a:solidFill>
                  <a:srgbClr val="FFFF00"/>
                </a:solidFill>
              </a:rPr>
              <a:t>One of the possibilities is receptor-mediated endocytosis: </a:t>
            </a:r>
            <a:r>
              <a:rPr lang="en-GB" sz="2400" b="1" dirty="0" smtClean="0">
                <a:solidFill>
                  <a:srgbClr val="00B050"/>
                </a:solidFill>
                <a:effectLst>
                  <a:outerShdw blurRad="38100" dist="38100" dir="2700000" algn="tl">
                    <a:srgbClr val="000000">
                      <a:alpha val="43137"/>
                    </a:srgbClr>
                  </a:outerShdw>
                </a:effectLst>
              </a:rPr>
              <a:t>such as for insulin and epidermal growth factor.</a:t>
            </a:r>
          </a:p>
          <a:p>
            <a:pPr marL="45720" indent="0" algn="just" rtl="0">
              <a:buNone/>
            </a:pPr>
            <a:r>
              <a:rPr lang="en-GB" sz="2400" b="1" dirty="0" smtClean="0">
                <a:solidFill>
                  <a:srgbClr val="00B050"/>
                </a:solidFill>
                <a:effectLst>
                  <a:outerShdw blurRad="38100" dist="38100" dir="2700000" algn="tl">
                    <a:srgbClr val="000000">
                      <a:alpha val="43137"/>
                    </a:srgbClr>
                  </a:outerShdw>
                </a:effectLst>
              </a:rPr>
              <a:t> </a:t>
            </a:r>
          </a:p>
          <a:p>
            <a:pPr algn="ctr" rtl="0"/>
            <a:r>
              <a:rPr lang="en-GB" sz="2400" dirty="0" smtClean="0"/>
              <a:t>In Receptor-mediated endocytosis, </a:t>
            </a:r>
            <a:r>
              <a:rPr lang="en-GB" sz="2400" b="1" dirty="0" smtClean="0">
                <a:solidFill>
                  <a:srgbClr val="0070C0"/>
                </a:solidFill>
                <a:effectLst>
                  <a:outerShdw blurRad="38100" dist="38100" dir="2700000" algn="tl">
                    <a:srgbClr val="000000">
                      <a:alpha val="43137"/>
                    </a:srgbClr>
                  </a:outerShdw>
                </a:effectLst>
              </a:rPr>
              <a:t>circulating proteins are recognized by </a:t>
            </a:r>
            <a:r>
              <a:rPr lang="en-GB" sz="2400" b="1" u="sng" dirty="0" smtClean="0">
                <a:solidFill>
                  <a:srgbClr val="0070C0"/>
                </a:solidFill>
                <a:effectLst>
                  <a:outerShdw blurRad="38100" dist="38100" dir="2700000" algn="tl">
                    <a:srgbClr val="000000">
                      <a:alpha val="43137"/>
                    </a:srgbClr>
                  </a:outerShdw>
                </a:effectLst>
              </a:rPr>
              <a:t>specific hepatic receptor proteins. </a:t>
            </a:r>
            <a:endParaRPr lang="ar-IQ" sz="2400" b="1" u="sng" dirty="0">
              <a:solidFill>
                <a:srgbClr val="0070C0"/>
              </a:solidFill>
              <a:effectLst>
                <a:outerShdw blurRad="38100" dist="38100" dir="2700000" algn="tl">
                  <a:srgbClr val="000000">
                    <a:alpha val="43137"/>
                  </a:srgbClr>
                </a:outerShdw>
              </a:effectLst>
            </a:endParaRPr>
          </a:p>
        </p:txBody>
      </p:sp>
      <p:pic>
        <p:nvPicPr>
          <p:cNvPr id="4" name="Content Placeholder 3" descr="receptor mediated endocytosis_jpg.png"/>
          <p:cNvPicPr>
            <a:picLocks noChangeAspect="1"/>
          </p:cNvPicPr>
          <p:nvPr/>
        </p:nvPicPr>
        <p:blipFill>
          <a:blip r:embed="rId2" cstate="print"/>
          <a:stretch>
            <a:fillRect/>
          </a:stretch>
        </p:blipFill>
        <p:spPr>
          <a:xfrm>
            <a:off x="5364088" y="116632"/>
            <a:ext cx="3779912" cy="67413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advClick="0">
        <p14:pan dir="u"/>
      </p:transition>
    </mc:Choice>
    <mc:Fallback xmlns="">
      <p:transitio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836712"/>
            <a:ext cx="8229600" cy="1440160"/>
          </a:xfrm>
        </p:spPr>
        <p:txBody>
          <a:bodyPr>
            <a:noAutofit/>
          </a:bodyPr>
          <a:lstStyle/>
          <a:p>
            <a:pPr marL="45720" indent="0" algn="just" rtl="0">
              <a:buNone/>
            </a:pPr>
            <a:r>
              <a:rPr lang="en-GB" sz="2800" dirty="0" smtClean="0"/>
              <a:t>Protein-based therapeutics are generally subject to the same catabolic pathways as endogenous or dietetic proteins:</a:t>
            </a:r>
          </a:p>
          <a:p>
            <a:pPr marL="45720" indent="0" algn="just" rtl="0">
              <a:buNone/>
            </a:pPr>
            <a:endParaRPr lang="en-GB" sz="3400" dirty="0" smtClean="0"/>
          </a:p>
        </p:txBody>
      </p:sp>
      <p:sp>
        <p:nvSpPr>
          <p:cNvPr id="4" name="Content Placeholder 2"/>
          <p:cNvSpPr txBox="1">
            <a:spLocks/>
          </p:cNvSpPr>
          <p:nvPr/>
        </p:nvSpPr>
        <p:spPr>
          <a:xfrm>
            <a:off x="323528" y="4974697"/>
            <a:ext cx="7315200" cy="1883303"/>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endParaRPr lang="ar-IQ" dirty="0"/>
          </a:p>
        </p:txBody>
      </p:sp>
      <p:sp>
        <p:nvSpPr>
          <p:cNvPr id="2" name="Rectangle 1"/>
          <p:cNvSpPr/>
          <p:nvPr/>
        </p:nvSpPr>
        <p:spPr>
          <a:xfrm>
            <a:off x="354466" y="2467630"/>
            <a:ext cx="8321990" cy="3985706"/>
          </a:xfrm>
          <a:prstGeom prst="rect">
            <a:avLst/>
          </a:prstGeom>
        </p:spPr>
        <p:txBody>
          <a:bodyPr wrap="square">
            <a:spAutoFit/>
          </a:bodyPr>
          <a:lstStyle/>
          <a:p>
            <a:pPr marL="342900" indent="-342900" algn="just" rtl="0">
              <a:buFont typeface="+mj-lt"/>
              <a:buAutoNum type="arabicPeriod"/>
            </a:pPr>
            <a:r>
              <a:rPr lang="en-GB" sz="2300" b="1" u="sng"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The </a:t>
            </a:r>
            <a:r>
              <a:rPr lang="en-GB" sz="2300" b="1" u="sng" dirty="0">
                <a:solidFill>
                  <a:srgbClr val="FF0000"/>
                </a:solidFill>
                <a:effectLst>
                  <a:outerShdw blurRad="38100" dist="38100" dir="2700000" algn="tl">
                    <a:srgbClr val="000000">
                      <a:alpha val="43137"/>
                    </a:srgbClr>
                  </a:outerShdw>
                </a:effectLst>
                <a:latin typeface="Aharoni" pitchFamily="2" charset="-79"/>
                <a:cs typeface="Aharoni" pitchFamily="2" charset="-79"/>
              </a:rPr>
              <a:t>end products of protein metabolism are thus amino acids</a:t>
            </a:r>
            <a:r>
              <a:rPr lang="en-GB" sz="2300" dirty="0">
                <a:latin typeface="Aharoni" pitchFamily="2" charset="-79"/>
                <a:cs typeface="Aharoni" pitchFamily="2" charset="-79"/>
              </a:rPr>
              <a:t> </a:t>
            </a:r>
            <a:r>
              <a:rPr lang="en-GB" sz="2300" dirty="0"/>
              <a:t>that are </a:t>
            </a:r>
            <a:r>
              <a:rPr lang="en-GB" sz="2300" dirty="0">
                <a:solidFill>
                  <a:schemeClr val="tx2"/>
                </a:solidFill>
              </a:rPr>
              <a:t>reutilized</a:t>
            </a:r>
            <a:r>
              <a:rPr lang="en-GB" sz="2300" dirty="0"/>
              <a:t> in the endogenous amino acid pool </a:t>
            </a:r>
            <a:r>
              <a:rPr lang="en-GB" sz="2300" b="1" dirty="0">
                <a:solidFill>
                  <a:schemeClr val="tx2"/>
                </a:solidFill>
                <a:effectLst>
                  <a:outerShdw blurRad="38100" dist="38100" dir="2700000" algn="tl">
                    <a:srgbClr val="000000">
                      <a:alpha val="43137"/>
                    </a:srgbClr>
                  </a:outerShdw>
                </a:effectLst>
              </a:rPr>
              <a:t>for the de novo biosynthesis of structural or functional proteins in the human body</a:t>
            </a:r>
            <a:r>
              <a:rPr lang="en-GB" sz="2300" b="1" dirty="0" smtClean="0">
                <a:solidFill>
                  <a:schemeClr val="tx2"/>
                </a:solidFill>
                <a:effectLst>
                  <a:outerShdw blurRad="38100" dist="38100" dir="2700000" algn="tl">
                    <a:srgbClr val="000000">
                      <a:alpha val="43137"/>
                    </a:srgbClr>
                  </a:outerShdw>
                </a:effectLst>
              </a:rPr>
              <a:t>.</a:t>
            </a:r>
          </a:p>
          <a:p>
            <a:pPr marL="342900" indent="-342900" algn="just" rtl="0">
              <a:buFont typeface="+mj-lt"/>
              <a:buAutoNum type="arabicPeriod"/>
            </a:pPr>
            <a:endParaRPr lang="en-GB" sz="2300" b="1" dirty="0" smtClean="0">
              <a:solidFill>
                <a:schemeClr val="tx2"/>
              </a:solidFill>
              <a:effectLst>
                <a:outerShdw blurRad="38100" dist="38100" dir="2700000" algn="tl">
                  <a:srgbClr val="000000">
                    <a:alpha val="43137"/>
                  </a:srgbClr>
                </a:outerShdw>
              </a:effectLst>
            </a:endParaRPr>
          </a:p>
          <a:p>
            <a:pPr marL="342900" indent="-342900" algn="just" rtl="0">
              <a:buFont typeface="+mj-lt"/>
              <a:buAutoNum type="arabicPeriod"/>
            </a:pPr>
            <a:r>
              <a:rPr lang="en-US" sz="2300" b="1" u="sng"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Non-metabolic </a:t>
            </a:r>
            <a:r>
              <a:rPr lang="en-US" sz="2300" b="1" u="sng" dirty="0">
                <a:solidFill>
                  <a:srgbClr val="FF0000"/>
                </a:solidFill>
                <a:effectLst>
                  <a:outerShdw blurRad="38100" dist="38100" dir="2700000" algn="tl">
                    <a:srgbClr val="000000">
                      <a:alpha val="43137"/>
                    </a:srgbClr>
                  </a:outerShdw>
                </a:effectLst>
                <a:latin typeface="Aharoni" pitchFamily="2" charset="-79"/>
                <a:cs typeface="Aharoni" pitchFamily="2" charset="-79"/>
              </a:rPr>
              <a:t>elimination pathways </a:t>
            </a:r>
            <a:r>
              <a:rPr lang="en-US" sz="2300" b="1" u="sng"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(renal </a:t>
            </a:r>
            <a:r>
              <a:rPr lang="en-US" sz="2300" b="1" u="sng" dirty="0">
                <a:solidFill>
                  <a:srgbClr val="FF0000"/>
                </a:solidFill>
                <a:effectLst>
                  <a:outerShdw blurRad="38100" dist="38100" dir="2700000" algn="tl">
                    <a:srgbClr val="000000">
                      <a:alpha val="43137"/>
                    </a:srgbClr>
                  </a:outerShdw>
                </a:effectLst>
                <a:latin typeface="Aharoni" pitchFamily="2" charset="-79"/>
                <a:cs typeface="Aharoni" pitchFamily="2" charset="-79"/>
              </a:rPr>
              <a:t>or biliary </a:t>
            </a:r>
            <a:r>
              <a:rPr lang="en-US" sz="2300" b="1" u="sng"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excretion) </a:t>
            </a:r>
            <a:r>
              <a:rPr lang="en-US" sz="2300" b="1" u="sng" dirty="0">
                <a:solidFill>
                  <a:srgbClr val="FF0000"/>
                </a:solidFill>
                <a:effectLst>
                  <a:outerShdw blurRad="38100" dist="38100" dir="2700000" algn="tl">
                    <a:srgbClr val="000000">
                      <a:alpha val="43137"/>
                    </a:srgbClr>
                  </a:outerShdw>
                </a:effectLst>
                <a:latin typeface="Aharoni" pitchFamily="2" charset="-79"/>
                <a:cs typeface="Aharoni" pitchFamily="2" charset="-79"/>
              </a:rPr>
              <a:t>are negligible for most </a:t>
            </a:r>
            <a:r>
              <a:rPr lang="en-US" sz="2300" b="1" u="sng"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proteins.</a:t>
            </a:r>
          </a:p>
          <a:p>
            <a:pPr marL="342900" indent="-342900" algn="just" rtl="0">
              <a:buFont typeface="+mj-lt"/>
              <a:buAutoNum type="arabicPeriod"/>
            </a:pPr>
            <a:endParaRPr lang="en-US" sz="2300" b="1" dirty="0" smtClean="0">
              <a:solidFill>
                <a:schemeClr val="tx2"/>
              </a:solidFill>
              <a:effectLst>
                <a:outerShdw blurRad="38100" dist="38100" dir="2700000" algn="tl">
                  <a:srgbClr val="000000">
                    <a:alpha val="43137"/>
                  </a:srgbClr>
                </a:outerShdw>
              </a:effectLst>
            </a:endParaRPr>
          </a:p>
          <a:p>
            <a:pPr algn="just" rtl="0"/>
            <a:r>
              <a:rPr lang="en-US" sz="2300" b="1" u="sng" dirty="0" smtClean="0">
                <a:solidFill>
                  <a:schemeClr val="bg1"/>
                </a:solidFill>
                <a:effectLst>
                  <a:outerShdw blurRad="38100" dist="38100" dir="2700000" algn="tl">
                    <a:srgbClr val="000000">
                      <a:alpha val="43137"/>
                    </a:srgbClr>
                  </a:outerShdw>
                </a:effectLst>
                <a:latin typeface="Bauhaus 93" pitchFamily="82" charset="0"/>
              </a:rPr>
              <a:t>Example:</a:t>
            </a:r>
            <a:r>
              <a:rPr lang="en-US" sz="2300" b="1" dirty="0" smtClean="0">
                <a:solidFill>
                  <a:schemeClr val="bg1"/>
                </a:solidFill>
                <a:effectLst>
                  <a:outerShdw blurRad="38100" dist="38100" dir="2700000" algn="tl">
                    <a:srgbClr val="000000">
                      <a:alpha val="43137"/>
                    </a:srgbClr>
                  </a:outerShdw>
                </a:effectLst>
                <a:latin typeface="Bauhaus 93" pitchFamily="82" charset="0"/>
              </a:rPr>
              <a:t> </a:t>
            </a:r>
            <a:r>
              <a:rPr lang="en-US" sz="2300" b="1" dirty="0" smtClean="0">
                <a:solidFill>
                  <a:srgbClr val="00B0F0"/>
                </a:solidFill>
                <a:effectLst>
                  <a:outerShdw blurRad="38100" dist="38100" dir="2700000" algn="tl">
                    <a:srgbClr val="000000">
                      <a:alpha val="43137"/>
                    </a:srgbClr>
                  </a:outerShdw>
                </a:effectLst>
              </a:rPr>
              <a:t>If </a:t>
            </a:r>
            <a:r>
              <a:rPr lang="en-US" sz="2300" b="1" u="sng" dirty="0">
                <a:solidFill>
                  <a:srgbClr val="00B0F0"/>
                </a:solidFill>
                <a:effectLst>
                  <a:outerShdw blurRad="38100" dist="38100" dir="2700000" algn="tl">
                    <a:srgbClr val="000000">
                      <a:alpha val="43137"/>
                    </a:srgbClr>
                  </a:outerShdw>
                </a:effectLst>
              </a:rPr>
              <a:t>biliary excretion</a:t>
            </a:r>
            <a:r>
              <a:rPr lang="en-US" sz="2300" b="1" dirty="0">
                <a:solidFill>
                  <a:srgbClr val="00B0F0"/>
                </a:solidFill>
                <a:effectLst>
                  <a:outerShdw blurRad="38100" dist="38100" dir="2700000" algn="tl">
                    <a:srgbClr val="000000">
                      <a:alpha val="43137"/>
                    </a:srgbClr>
                  </a:outerShdw>
                </a:effectLst>
              </a:rPr>
              <a:t> occurs, however, it is generally followed by subsequent </a:t>
            </a:r>
            <a:r>
              <a:rPr lang="en-US" sz="2300" b="1" u="sng" dirty="0">
                <a:solidFill>
                  <a:srgbClr val="00B0F0"/>
                </a:solidFill>
                <a:effectLst>
                  <a:outerShdw blurRad="38100" dist="38100" dir="2700000" algn="tl">
                    <a:srgbClr val="000000">
                      <a:alpha val="43137"/>
                    </a:srgbClr>
                  </a:outerShdw>
                </a:effectLst>
              </a:rPr>
              <a:t>metabolic degradation </a:t>
            </a:r>
            <a:r>
              <a:rPr lang="en-US" sz="2300" b="1" dirty="0">
                <a:solidFill>
                  <a:srgbClr val="00B0F0"/>
                </a:solidFill>
                <a:effectLst>
                  <a:outerShdw blurRad="38100" dist="38100" dir="2700000" algn="tl">
                    <a:srgbClr val="000000">
                      <a:alpha val="43137"/>
                    </a:srgbClr>
                  </a:outerShdw>
                </a:effectLst>
              </a:rPr>
              <a:t>of the compound in the </a:t>
            </a:r>
            <a:r>
              <a:rPr lang="en-US" sz="2300" b="1" u="sng" dirty="0">
                <a:solidFill>
                  <a:srgbClr val="00B0F0"/>
                </a:solidFill>
                <a:effectLst>
                  <a:outerShdw blurRad="38100" dist="38100" dir="2700000" algn="tl">
                    <a:srgbClr val="000000">
                      <a:alpha val="43137"/>
                    </a:srgbClr>
                  </a:outerShdw>
                </a:effectLst>
              </a:rPr>
              <a:t>gastrointestinal tract</a:t>
            </a:r>
            <a:r>
              <a:rPr lang="en-US" sz="2300" b="1" dirty="0">
                <a:solidFill>
                  <a:srgbClr val="00B0F0"/>
                </a:solidFill>
                <a:effectLst>
                  <a:outerShdw blurRad="38100" dist="38100" dir="2700000" algn="tl">
                    <a:srgbClr val="000000">
                      <a:alpha val="43137"/>
                    </a:srgbClr>
                  </a:outerShdw>
                </a:effectLst>
              </a:rPr>
              <a:t>.  </a:t>
            </a:r>
          </a:p>
        </p:txBody>
      </p:sp>
    </p:spTree>
  </p:cSld>
  <p:clrMapOvr>
    <a:masterClrMapping/>
  </p:clrMapOvr>
  <p:transition spd="med" advClick="0">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40768"/>
            <a:ext cx="8229600" cy="5256584"/>
          </a:xfrm>
        </p:spPr>
        <p:txBody>
          <a:bodyPr>
            <a:normAutofit lnSpcReduction="10000"/>
          </a:bodyPr>
          <a:lstStyle/>
          <a:p>
            <a:pPr marL="502920" indent="-457200" algn="just" rtl="0">
              <a:buFont typeface="+mj-lt"/>
              <a:buAutoNum type="arabicPeriod"/>
            </a:pPr>
            <a:r>
              <a:rPr lang="en-GB" sz="2400" dirty="0" smtClean="0"/>
              <a:t>The </a:t>
            </a:r>
            <a:r>
              <a:rPr lang="en-GB" sz="2400" dirty="0" smtClean="0">
                <a:solidFill>
                  <a:srgbClr val="C00000"/>
                </a:solidFill>
              </a:rPr>
              <a:t>receptors</a:t>
            </a:r>
            <a:r>
              <a:rPr lang="en-GB" sz="2400" dirty="0" smtClean="0"/>
              <a:t> </a:t>
            </a:r>
            <a:r>
              <a:rPr lang="en-GB" sz="2400" dirty="0" smtClean="0">
                <a:solidFill>
                  <a:srgbClr val="FFFF00"/>
                </a:solidFill>
              </a:rPr>
              <a:t>(integral membrane glycoproteins with an exposed binding domain on the extracellular side of cell membrane).</a:t>
            </a:r>
          </a:p>
          <a:p>
            <a:pPr marL="502920" indent="-457200" algn="just" rtl="0">
              <a:buFont typeface="+mj-lt"/>
              <a:buAutoNum type="arabicPeriod"/>
            </a:pPr>
            <a:r>
              <a:rPr lang="en-GB" sz="2400" dirty="0" smtClean="0"/>
              <a:t>After the binding of the circulating protein to the receptor, </a:t>
            </a:r>
            <a:r>
              <a:rPr lang="en-GB" sz="2400" dirty="0" smtClean="0">
                <a:solidFill>
                  <a:srgbClr val="0070C0"/>
                </a:solidFill>
              </a:rPr>
              <a:t>the complex is already present or moves in coated pit regions, and the membrane invaginates and pinches off to form an endocytotic coated vesicle that contains the receptor and ligand (internalization)</a:t>
            </a:r>
            <a:r>
              <a:rPr lang="en-GB" sz="2400" dirty="0" smtClean="0"/>
              <a:t>. </a:t>
            </a:r>
          </a:p>
          <a:p>
            <a:pPr marL="502920" indent="-457200" algn="just" rtl="0">
              <a:buFont typeface="+mj-lt"/>
              <a:buAutoNum type="arabicPeriod"/>
            </a:pPr>
            <a:r>
              <a:rPr lang="en-GB" sz="2400" dirty="0" smtClean="0">
                <a:solidFill>
                  <a:srgbClr val="00B050"/>
                </a:solidFill>
              </a:rPr>
              <a:t>The vesicle coat consists of proteins </a:t>
            </a:r>
            <a:r>
              <a:rPr lang="en-GB" sz="2400" dirty="0" smtClean="0"/>
              <a:t>(</a:t>
            </a:r>
            <a:r>
              <a:rPr lang="en-GB" sz="2400" dirty="0" err="1" smtClean="0"/>
              <a:t>clathrin</a:t>
            </a:r>
            <a:r>
              <a:rPr lang="en-GB" sz="2400" dirty="0" smtClean="0"/>
              <a:t>, </a:t>
            </a:r>
            <a:r>
              <a:rPr lang="en-GB" sz="2400" dirty="0" err="1" smtClean="0"/>
              <a:t>adaptin</a:t>
            </a:r>
            <a:r>
              <a:rPr lang="en-GB" sz="2400" dirty="0" smtClean="0"/>
              <a:t>, and others), </a:t>
            </a:r>
            <a:r>
              <a:rPr lang="en-GB" sz="2400" dirty="0" smtClean="0">
                <a:solidFill>
                  <a:srgbClr val="00B050"/>
                </a:solidFill>
              </a:rPr>
              <a:t>which are then removed by </a:t>
            </a:r>
            <a:r>
              <a:rPr lang="en-GB" sz="2400" dirty="0" smtClean="0"/>
              <a:t>an </a:t>
            </a:r>
            <a:r>
              <a:rPr lang="en-GB" sz="2400" dirty="0" err="1" smtClean="0"/>
              <a:t>uncoating</a:t>
            </a:r>
            <a:r>
              <a:rPr lang="en-GB" sz="2400" dirty="0" smtClean="0"/>
              <a:t> adenosine </a:t>
            </a:r>
            <a:r>
              <a:rPr lang="en-GB" sz="2400" dirty="0" err="1" smtClean="0"/>
              <a:t>triphosphatase</a:t>
            </a:r>
            <a:r>
              <a:rPr lang="en-GB" sz="2400" dirty="0" smtClean="0"/>
              <a:t> </a:t>
            </a:r>
            <a:r>
              <a:rPr lang="en-GB" sz="2400" dirty="0" smtClean="0">
                <a:solidFill>
                  <a:srgbClr val="00B050"/>
                </a:solidFill>
              </a:rPr>
              <a:t>(ATPase).</a:t>
            </a:r>
          </a:p>
          <a:p>
            <a:pPr marL="502920" indent="-457200" algn="just" rtl="0">
              <a:buFont typeface="+mj-lt"/>
              <a:buAutoNum type="arabicPeriod"/>
            </a:pPr>
            <a:r>
              <a:rPr lang="en-GB" sz="2400" dirty="0" smtClean="0">
                <a:solidFill>
                  <a:schemeClr val="tx2"/>
                </a:solidFill>
              </a:rPr>
              <a:t>The vesicle parts </a:t>
            </a:r>
            <a:r>
              <a:rPr lang="en-GB" sz="2400" dirty="0" smtClean="0"/>
              <a:t>(the receptor and the ligand) </a:t>
            </a:r>
            <a:r>
              <a:rPr lang="en-GB" sz="2400" dirty="0" smtClean="0">
                <a:solidFill>
                  <a:schemeClr val="tx2"/>
                </a:solidFill>
              </a:rPr>
              <a:t>dissociate and are targeted to various intracellular locations.</a:t>
            </a:r>
          </a:p>
        </p:txBody>
      </p:sp>
      <p:sp>
        <p:nvSpPr>
          <p:cNvPr id="2" name="TextBox 1"/>
          <p:cNvSpPr txBox="1"/>
          <p:nvPr/>
        </p:nvSpPr>
        <p:spPr>
          <a:xfrm>
            <a:off x="827584" y="476672"/>
            <a:ext cx="6408712"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l" rtl="0"/>
            <a:r>
              <a:rPr lang="en-US" sz="2800" dirty="0" smtClean="0"/>
              <a:t>Steps of protein metabolism in liver:</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advClick="0">
        <p14:ferris dir="r"/>
      </p:transition>
    </mc:Choice>
    <mc:Fallback xmlns="">
      <p:transition spd="med"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ME.png"/>
          <p:cNvPicPr>
            <a:picLocks noGrp="1" noChangeAspect="1"/>
          </p:cNvPicPr>
          <p:nvPr>
            <p:ph sz="quarter" idx="1"/>
          </p:nvPr>
        </p:nvPicPr>
        <p:blipFill rotWithShape="1">
          <a:blip r:embed="rId2" cstate="print"/>
          <a:stretch/>
        </p:blipFill>
        <p:spPr>
          <a:xfrm>
            <a:off x="6444208" y="1484784"/>
            <a:ext cx="6216171" cy="4572000"/>
          </a:xfrm>
        </p:spPr>
      </p:pic>
      <p:sp>
        <p:nvSpPr>
          <p:cNvPr id="3" name="Rectangle 2"/>
          <p:cNvSpPr/>
          <p:nvPr/>
        </p:nvSpPr>
        <p:spPr>
          <a:xfrm>
            <a:off x="107504" y="212208"/>
            <a:ext cx="4320480" cy="6592574"/>
          </a:xfrm>
          <a:prstGeom prst="rect">
            <a:avLst/>
          </a:prstGeom>
        </p:spPr>
        <p:txBody>
          <a:bodyPr wrap="square">
            <a:spAutoFit/>
          </a:bodyPr>
          <a:lstStyle/>
          <a:p>
            <a:pPr marL="228600" lvl="0" indent="-182880" algn="just" rtl="0">
              <a:spcBef>
                <a:spcPct val="20000"/>
              </a:spcBef>
              <a:buClr>
                <a:srgbClr val="FF8600"/>
              </a:buClr>
              <a:buFont typeface="Wingdings" charset="2"/>
              <a:buChar char="§"/>
            </a:pPr>
            <a:r>
              <a:rPr lang="en-GB" sz="2200" dirty="0">
                <a:solidFill>
                  <a:prstClr val="white"/>
                </a:solidFill>
              </a:rPr>
              <a:t>Some receptors, such as the </a:t>
            </a:r>
            <a:r>
              <a:rPr lang="en-GB" sz="2200" dirty="0">
                <a:solidFill>
                  <a:schemeClr val="accent4">
                    <a:lumMod val="60000"/>
                    <a:lumOff val="40000"/>
                  </a:schemeClr>
                </a:solidFill>
              </a:rPr>
              <a:t>low-density lipoprotein (LDL), </a:t>
            </a:r>
            <a:r>
              <a:rPr lang="en-GB" sz="2200" dirty="0" err="1">
                <a:solidFill>
                  <a:schemeClr val="accent4">
                    <a:lumMod val="60000"/>
                    <a:lumOff val="40000"/>
                  </a:schemeClr>
                </a:solidFill>
              </a:rPr>
              <a:t>asialoglycoprotein</a:t>
            </a:r>
            <a:r>
              <a:rPr lang="en-GB" sz="2200" dirty="0">
                <a:solidFill>
                  <a:schemeClr val="accent4">
                    <a:lumMod val="60000"/>
                    <a:lumOff val="40000"/>
                  </a:schemeClr>
                </a:solidFill>
              </a:rPr>
              <a:t> and transferrin receptors</a:t>
            </a:r>
            <a:r>
              <a:rPr lang="en-GB" sz="2200" dirty="0">
                <a:solidFill>
                  <a:prstClr val="white"/>
                </a:solidFill>
              </a:rPr>
              <a:t>, are known to undergo </a:t>
            </a:r>
            <a:r>
              <a:rPr lang="en-GB" sz="2200" b="1" dirty="0">
                <a:solidFill>
                  <a:srgbClr val="FF0000"/>
                </a:solidFill>
                <a:effectLst>
                  <a:outerShdw blurRad="38100" dist="38100" dir="2700000" algn="tl">
                    <a:srgbClr val="000000">
                      <a:alpha val="43137"/>
                    </a:srgbClr>
                  </a:outerShdw>
                </a:effectLst>
              </a:rPr>
              <a:t>recycling</a:t>
            </a:r>
            <a:r>
              <a:rPr lang="en-GB" sz="2200" b="1" dirty="0" smtClean="0">
                <a:solidFill>
                  <a:srgbClr val="FF0000"/>
                </a:solidFill>
                <a:effectLst>
                  <a:outerShdw blurRad="38100" dist="38100" dir="2700000" algn="tl">
                    <a:srgbClr val="000000">
                      <a:alpha val="43137"/>
                    </a:srgbClr>
                  </a:outerShdw>
                </a:effectLst>
              </a:rPr>
              <a:t>.</a:t>
            </a:r>
          </a:p>
          <a:p>
            <a:pPr marL="228600" lvl="0" indent="-182880" algn="just" rtl="0">
              <a:spcBef>
                <a:spcPct val="20000"/>
              </a:spcBef>
              <a:buClr>
                <a:srgbClr val="FF8600"/>
              </a:buClr>
              <a:buFont typeface="Wingdings" charset="2"/>
              <a:buChar char="§"/>
            </a:pPr>
            <a:endParaRPr lang="en-GB" sz="2200" dirty="0">
              <a:solidFill>
                <a:prstClr val="white"/>
              </a:solidFill>
            </a:endParaRPr>
          </a:p>
          <a:p>
            <a:pPr marL="228600" lvl="0" indent="-182880" algn="just" rtl="0">
              <a:spcBef>
                <a:spcPct val="20000"/>
              </a:spcBef>
              <a:buClr>
                <a:srgbClr val="FF8600"/>
              </a:buClr>
              <a:buFont typeface="Wingdings" charset="2"/>
              <a:buChar char="§"/>
            </a:pPr>
            <a:r>
              <a:rPr lang="en-GB" sz="2200" dirty="0">
                <a:solidFill>
                  <a:prstClr val="white"/>
                </a:solidFill>
              </a:rPr>
              <a:t>Other receptors, such as the </a:t>
            </a:r>
            <a:r>
              <a:rPr lang="en-GB" sz="2200" dirty="0">
                <a:solidFill>
                  <a:schemeClr val="accent4">
                    <a:lumMod val="60000"/>
                    <a:lumOff val="40000"/>
                  </a:schemeClr>
                </a:solidFill>
              </a:rPr>
              <a:t>interferon receptor</a:t>
            </a:r>
            <a:r>
              <a:rPr lang="en-GB" sz="2200" dirty="0">
                <a:solidFill>
                  <a:prstClr val="white"/>
                </a:solidFill>
              </a:rPr>
              <a:t>, undergo </a:t>
            </a:r>
            <a:r>
              <a:rPr lang="en-GB" sz="2200" b="1" dirty="0">
                <a:solidFill>
                  <a:srgbClr val="FF0000"/>
                </a:solidFill>
                <a:effectLst>
                  <a:outerShdw blurRad="38100" dist="38100" dir="2700000" algn="tl">
                    <a:srgbClr val="000000">
                      <a:alpha val="43137"/>
                    </a:srgbClr>
                  </a:outerShdw>
                </a:effectLst>
              </a:rPr>
              <a:t>degradation. </a:t>
            </a:r>
            <a:endParaRPr lang="en-GB" sz="2200" b="1" dirty="0" smtClean="0">
              <a:solidFill>
                <a:srgbClr val="FF0000"/>
              </a:solidFill>
              <a:effectLst>
                <a:outerShdw blurRad="38100" dist="38100" dir="2700000" algn="tl">
                  <a:srgbClr val="000000">
                    <a:alpha val="43137"/>
                  </a:srgbClr>
                </a:outerShdw>
              </a:effectLst>
            </a:endParaRPr>
          </a:p>
          <a:p>
            <a:pPr marL="45720" lvl="0" algn="just" rtl="0">
              <a:spcBef>
                <a:spcPct val="20000"/>
              </a:spcBef>
              <a:buClr>
                <a:srgbClr val="FF8600"/>
              </a:buClr>
            </a:pPr>
            <a:endParaRPr lang="en-GB" sz="2200" dirty="0">
              <a:solidFill>
                <a:prstClr val="white"/>
              </a:solidFill>
            </a:endParaRPr>
          </a:p>
          <a:p>
            <a:pPr marL="45720" lvl="0" algn="just" rtl="0">
              <a:spcBef>
                <a:spcPct val="20000"/>
              </a:spcBef>
              <a:buClr>
                <a:srgbClr val="FF8600"/>
              </a:buClr>
            </a:pPr>
            <a:r>
              <a:rPr lang="en-GB" sz="2200" dirty="0" smtClean="0">
                <a:solidFill>
                  <a:srgbClr val="FFFF00"/>
                </a:solidFill>
              </a:rPr>
              <a:t>Decrease </a:t>
            </a:r>
            <a:r>
              <a:rPr lang="en-GB" sz="2200" dirty="0">
                <a:solidFill>
                  <a:srgbClr val="FFFF00"/>
                </a:solidFill>
              </a:rPr>
              <a:t>in the concentration of receptors on the cell surface </a:t>
            </a:r>
            <a:r>
              <a:rPr lang="en-GB" sz="2200" dirty="0">
                <a:solidFill>
                  <a:prstClr val="white"/>
                </a:solidFill>
              </a:rPr>
              <a:t>(receptor down-regulation</a:t>
            </a:r>
            <a:r>
              <a:rPr lang="en-GB" sz="2200" dirty="0" smtClean="0">
                <a:solidFill>
                  <a:prstClr val="white"/>
                </a:solidFill>
              </a:rPr>
              <a:t>).</a:t>
            </a:r>
          </a:p>
          <a:p>
            <a:pPr marL="228600" lvl="0" indent="-182880" algn="just" rtl="0">
              <a:spcBef>
                <a:spcPct val="20000"/>
              </a:spcBef>
              <a:buClr>
                <a:srgbClr val="FF8600"/>
              </a:buClr>
              <a:buFont typeface="Wingdings" charset="2"/>
              <a:buChar char="§"/>
            </a:pPr>
            <a:endParaRPr lang="en-GB" sz="2200" dirty="0">
              <a:solidFill>
                <a:prstClr val="white"/>
              </a:solidFill>
            </a:endParaRPr>
          </a:p>
          <a:p>
            <a:pPr marL="228600" lvl="0" indent="-182880" algn="just" rtl="0">
              <a:spcBef>
                <a:spcPct val="20000"/>
              </a:spcBef>
              <a:buClr>
                <a:srgbClr val="FF8600"/>
              </a:buClr>
              <a:buFont typeface="Wingdings" charset="2"/>
              <a:buChar char="§"/>
            </a:pPr>
            <a:r>
              <a:rPr lang="en-GB" sz="2200" dirty="0">
                <a:solidFill>
                  <a:prstClr val="white"/>
                </a:solidFill>
              </a:rPr>
              <a:t>Others, such as </a:t>
            </a:r>
            <a:r>
              <a:rPr lang="en-GB" sz="2200" dirty="0">
                <a:solidFill>
                  <a:schemeClr val="accent4">
                    <a:lumMod val="60000"/>
                    <a:lumOff val="40000"/>
                  </a:schemeClr>
                </a:solidFill>
              </a:rPr>
              <a:t>insulin receptors,</a:t>
            </a:r>
            <a:r>
              <a:rPr lang="en-GB" sz="2200" dirty="0">
                <a:solidFill>
                  <a:prstClr val="white"/>
                </a:solidFill>
              </a:rPr>
              <a:t> for example, undergo both </a:t>
            </a:r>
            <a:r>
              <a:rPr lang="en-GB" sz="2200" b="1" dirty="0">
                <a:solidFill>
                  <a:srgbClr val="FF0000"/>
                </a:solidFill>
                <a:effectLst>
                  <a:outerShdw blurRad="38100" dist="38100" dir="2700000" algn="tl">
                    <a:srgbClr val="000000">
                      <a:alpha val="43137"/>
                    </a:srgbClr>
                  </a:outerShdw>
                </a:effectLst>
              </a:rPr>
              <a:t>recycling and degradation</a:t>
            </a:r>
            <a:r>
              <a:rPr lang="en-GB" sz="2200" b="1" dirty="0" smtClean="0">
                <a:solidFill>
                  <a:srgbClr val="FF0000"/>
                </a:solidFill>
                <a:effectLst>
                  <a:outerShdw blurRad="38100" dist="38100" dir="2700000" algn="tl">
                    <a:srgbClr val="000000">
                      <a:alpha val="43137"/>
                    </a:srgbClr>
                  </a:outerShdw>
                </a:effectLst>
              </a:rPr>
              <a:t>.</a:t>
            </a:r>
            <a:endParaRPr lang="en-GB" sz="2200" b="1" dirty="0">
              <a:solidFill>
                <a:srgbClr val="FF0000"/>
              </a:solidFill>
              <a:effectLst>
                <a:outerShdw blurRad="38100" dist="38100" dir="2700000" algn="tl">
                  <a:srgbClr val="000000">
                    <a:alpha val="43137"/>
                  </a:srgbClr>
                </a:outerShdw>
              </a:effectLst>
            </a:endParaRPr>
          </a:p>
        </p:txBody>
      </p:sp>
      <p:sp>
        <p:nvSpPr>
          <p:cNvPr id="5" name="Down Arrow 4"/>
          <p:cNvSpPr/>
          <p:nvPr/>
        </p:nvSpPr>
        <p:spPr>
          <a:xfrm>
            <a:off x="2555776" y="3356992"/>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advClick="0">
        <p14:conveyor dir="r"/>
      </p:transition>
    </mc:Choice>
    <mc:Fallback xmlns="">
      <p:transition spd="med"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476671"/>
            <a:ext cx="5832648" cy="6163885"/>
          </a:xfrm>
        </p:spPr>
        <p:txBody>
          <a:bodyPr>
            <a:normAutofit fontScale="92500" lnSpcReduction="10000"/>
          </a:bodyPr>
          <a:lstStyle/>
          <a:p>
            <a:pPr algn="just" rtl="0">
              <a:buFont typeface="Wingdings" pitchFamily="2" charset="2"/>
              <a:buChar char="v"/>
            </a:pPr>
            <a:r>
              <a:rPr lang="en-GB" dirty="0" smtClean="0"/>
              <a:t> </a:t>
            </a:r>
            <a:r>
              <a:rPr lang="en-GB" sz="2400" dirty="0" smtClean="0">
                <a:solidFill>
                  <a:schemeClr val="accent4">
                    <a:lumMod val="60000"/>
                    <a:lumOff val="40000"/>
                  </a:schemeClr>
                </a:solidFill>
              </a:rPr>
              <a:t>For</a:t>
            </a:r>
            <a:r>
              <a:rPr lang="en-GB" sz="2400" dirty="0" smtClean="0"/>
              <a:t> </a:t>
            </a:r>
            <a:r>
              <a:rPr lang="en-GB" sz="2400" dirty="0" smtClean="0">
                <a:solidFill>
                  <a:schemeClr val="accent4">
                    <a:lumMod val="60000"/>
                    <a:lumOff val="40000"/>
                  </a:schemeClr>
                </a:solidFill>
              </a:rPr>
              <a:t>glycoproteins</a:t>
            </a:r>
            <a:r>
              <a:rPr lang="en-GB" sz="2400" dirty="0" smtClean="0"/>
              <a:t>, </a:t>
            </a:r>
            <a:r>
              <a:rPr lang="en-GB" sz="2400" dirty="0" smtClean="0">
                <a:solidFill>
                  <a:schemeClr val="accent4">
                    <a:lumMod val="60000"/>
                    <a:lumOff val="40000"/>
                  </a:schemeClr>
                </a:solidFill>
              </a:rPr>
              <a:t>if a critical number of exposed sugar groups</a:t>
            </a:r>
            <a:r>
              <a:rPr lang="en-GB" sz="2400" dirty="0" smtClean="0"/>
              <a:t> (mannose, galactose, </a:t>
            </a:r>
            <a:r>
              <a:rPr lang="en-GB" sz="2400" dirty="0" err="1" smtClean="0"/>
              <a:t>fucose</a:t>
            </a:r>
            <a:r>
              <a:rPr lang="en-GB" sz="2400" dirty="0" smtClean="0"/>
              <a:t>, N-</a:t>
            </a:r>
            <a:r>
              <a:rPr lang="en-GB" sz="2400" dirty="0" err="1" smtClean="0"/>
              <a:t>acetylglucosamine</a:t>
            </a:r>
            <a:r>
              <a:rPr lang="en-GB" sz="2400" dirty="0" smtClean="0"/>
              <a:t>, N-</a:t>
            </a:r>
            <a:r>
              <a:rPr lang="en-GB" sz="2400" dirty="0" err="1" smtClean="0"/>
              <a:t>acetylgalactosamine</a:t>
            </a:r>
            <a:r>
              <a:rPr lang="en-GB" sz="2400" dirty="0" smtClean="0"/>
              <a:t>, or glucose) </a:t>
            </a:r>
            <a:r>
              <a:rPr lang="en-GB" sz="2400" dirty="0" smtClean="0">
                <a:solidFill>
                  <a:schemeClr val="accent4">
                    <a:lumMod val="60000"/>
                    <a:lumOff val="40000"/>
                  </a:schemeClr>
                </a:solidFill>
              </a:rPr>
              <a:t>is exceeded, receptor-mediated endocytosis </a:t>
            </a:r>
            <a:r>
              <a:rPr lang="en-GB" sz="2400" dirty="0" smtClean="0"/>
              <a:t>through </a:t>
            </a:r>
            <a:r>
              <a:rPr lang="en-GB" sz="2400" b="1" dirty="0" smtClean="0">
                <a:solidFill>
                  <a:srgbClr val="FF0000"/>
                </a:solidFill>
                <a:effectLst>
                  <a:outerShdw blurRad="38100" dist="38100" dir="2700000" algn="tl">
                    <a:srgbClr val="000000">
                      <a:alpha val="43137"/>
                    </a:srgbClr>
                  </a:outerShdw>
                </a:effectLst>
              </a:rPr>
              <a:t>sugar-recognizing receptors, is an efficient hepatic uptake mechanism.</a:t>
            </a:r>
          </a:p>
          <a:p>
            <a:pPr marL="45720" indent="0" algn="just" rtl="0">
              <a:buNone/>
            </a:pPr>
            <a:r>
              <a:rPr lang="en-GB" sz="2400" dirty="0" smtClean="0"/>
              <a:t> </a:t>
            </a:r>
          </a:p>
          <a:p>
            <a:pPr algn="just" rtl="0">
              <a:buFont typeface="Wingdings" pitchFamily="2" charset="2"/>
              <a:buChar char="v"/>
            </a:pPr>
            <a:r>
              <a:rPr lang="en-GB" sz="2400" dirty="0" smtClean="0"/>
              <a:t> Important </a:t>
            </a:r>
            <a:r>
              <a:rPr lang="en-GB" sz="2400" dirty="0" smtClean="0">
                <a:solidFill>
                  <a:schemeClr val="accent4">
                    <a:lumMod val="60000"/>
                    <a:lumOff val="40000"/>
                  </a:schemeClr>
                </a:solidFill>
              </a:rPr>
              <a:t>carbohydrate receptors in the liver</a:t>
            </a:r>
            <a:r>
              <a:rPr lang="en-GB" sz="2400" dirty="0" smtClean="0"/>
              <a:t> are the </a:t>
            </a:r>
            <a:r>
              <a:rPr lang="en-GB" sz="2400" dirty="0" err="1" smtClean="0">
                <a:solidFill>
                  <a:srgbClr val="FF0000"/>
                </a:solidFill>
              </a:rPr>
              <a:t>asialoglycoprotein</a:t>
            </a:r>
            <a:r>
              <a:rPr lang="en-GB" sz="2400" dirty="0" smtClean="0">
                <a:solidFill>
                  <a:srgbClr val="FF0000"/>
                </a:solidFill>
              </a:rPr>
              <a:t> receptor </a:t>
            </a:r>
            <a:r>
              <a:rPr lang="en-GB" sz="2400" dirty="0" smtClean="0"/>
              <a:t>and the </a:t>
            </a:r>
            <a:r>
              <a:rPr lang="en-GB" sz="2400" dirty="0" smtClean="0">
                <a:solidFill>
                  <a:schemeClr val="accent4">
                    <a:lumMod val="60000"/>
                    <a:lumOff val="40000"/>
                  </a:schemeClr>
                </a:solidFill>
              </a:rPr>
              <a:t>mannose receptor </a:t>
            </a:r>
            <a:r>
              <a:rPr lang="en-GB" sz="2400" dirty="0" smtClean="0">
                <a:solidFill>
                  <a:srgbClr val="FFFF00"/>
                </a:solidFill>
              </a:rPr>
              <a:t>in </a:t>
            </a:r>
            <a:r>
              <a:rPr lang="en-GB" sz="2400" dirty="0" err="1" smtClean="0">
                <a:solidFill>
                  <a:srgbClr val="FFFF00"/>
                </a:solidFill>
              </a:rPr>
              <a:t>Kupffer</a:t>
            </a:r>
            <a:r>
              <a:rPr lang="en-GB" sz="2400" dirty="0" smtClean="0">
                <a:solidFill>
                  <a:srgbClr val="FFFF00"/>
                </a:solidFill>
              </a:rPr>
              <a:t> and liver endothelial cells.</a:t>
            </a:r>
          </a:p>
          <a:p>
            <a:pPr algn="just" rtl="0">
              <a:buFont typeface="Wingdings" pitchFamily="2" charset="2"/>
              <a:buChar char="v"/>
            </a:pPr>
            <a:endParaRPr lang="en-GB" sz="2400" dirty="0" smtClean="0"/>
          </a:p>
          <a:p>
            <a:pPr algn="just" rtl="0">
              <a:buFont typeface="Wingdings" pitchFamily="2" charset="2"/>
              <a:buChar char="v"/>
            </a:pPr>
            <a:r>
              <a:rPr lang="en-GB" sz="2400" dirty="0" smtClean="0"/>
              <a:t>The </a:t>
            </a:r>
            <a:r>
              <a:rPr lang="en-GB" sz="2400" dirty="0" smtClean="0">
                <a:solidFill>
                  <a:schemeClr val="accent4">
                    <a:lumMod val="60000"/>
                    <a:lumOff val="40000"/>
                  </a:schemeClr>
                </a:solidFill>
              </a:rPr>
              <a:t>high-mannose </a:t>
            </a:r>
            <a:r>
              <a:rPr lang="en-GB" sz="2400" dirty="0" err="1" smtClean="0">
                <a:solidFill>
                  <a:schemeClr val="accent4">
                    <a:lumMod val="60000"/>
                    <a:lumOff val="40000"/>
                  </a:schemeClr>
                </a:solidFill>
              </a:rPr>
              <a:t>glycans</a:t>
            </a:r>
            <a:r>
              <a:rPr lang="en-GB" sz="2400" dirty="0" smtClean="0">
                <a:solidFill>
                  <a:schemeClr val="accent4">
                    <a:lumMod val="60000"/>
                    <a:lumOff val="40000"/>
                  </a:schemeClr>
                </a:solidFill>
              </a:rPr>
              <a:t> </a:t>
            </a:r>
            <a:r>
              <a:rPr lang="en-GB" sz="2400" dirty="0" smtClean="0"/>
              <a:t>in the first </a:t>
            </a:r>
            <a:r>
              <a:rPr lang="en-GB" sz="2400" b="1" dirty="0" err="1" smtClean="0">
                <a:solidFill>
                  <a:srgbClr val="FF0000"/>
                </a:solidFill>
                <a:effectLst>
                  <a:outerShdw blurRad="38100" dist="38100" dir="2700000" algn="tl">
                    <a:srgbClr val="000000">
                      <a:alpha val="43137"/>
                    </a:srgbClr>
                  </a:outerShdw>
                </a:effectLst>
              </a:rPr>
              <a:t>kringle</a:t>
            </a:r>
            <a:r>
              <a:rPr lang="en-GB" sz="2400" b="1" dirty="0" smtClean="0">
                <a:solidFill>
                  <a:srgbClr val="FF0000"/>
                </a:solidFill>
                <a:effectLst>
                  <a:outerShdw blurRad="38100" dist="38100" dir="2700000" algn="tl">
                    <a:srgbClr val="000000">
                      <a:alpha val="43137"/>
                    </a:srgbClr>
                  </a:outerShdw>
                </a:effectLst>
              </a:rPr>
              <a:t> domain of t-PA</a:t>
            </a:r>
            <a:r>
              <a:rPr lang="en-GB" sz="2400" dirty="0" smtClean="0"/>
              <a:t>, for example, have been </a:t>
            </a:r>
            <a:r>
              <a:rPr lang="en-GB" sz="2400" b="1" dirty="0" smtClean="0">
                <a:solidFill>
                  <a:srgbClr val="0070C0"/>
                </a:solidFill>
                <a:effectLst>
                  <a:outerShdw blurRad="38100" dist="38100" dir="2700000" algn="tl">
                    <a:srgbClr val="000000">
                      <a:alpha val="43137"/>
                    </a:srgbClr>
                  </a:outerShdw>
                </a:effectLst>
              </a:rPr>
              <a:t>implicated in its </a:t>
            </a:r>
            <a:r>
              <a:rPr lang="en-GB" sz="2400" b="1" dirty="0" err="1" smtClean="0">
                <a:solidFill>
                  <a:srgbClr val="0070C0"/>
                </a:solidFill>
                <a:effectLst>
                  <a:outerShdw blurRad="38100" dist="38100" dir="2700000" algn="tl">
                    <a:srgbClr val="000000">
                      <a:alpha val="43137"/>
                    </a:srgbClr>
                  </a:outerShdw>
                </a:effectLst>
              </a:rPr>
              <a:t>hapatic</a:t>
            </a:r>
            <a:r>
              <a:rPr lang="en-GB" sz="2400" b="1" dirty="0" smtClean="0">
                <a:solidFill>
                  <a:srgbClr val="0070C0"/>
                </a:solidFill>
                <a:effectLst>
                  <a:outerShdw blurRad="38100" dist="38100" dir="2700000" algn="tl">
                    <a:srgbClr val="000000">
                      <a:alpha val="43137"/>
                    </a:srgbClr>
                  </a:outerShdw>
                </a:effectLst>
              </a:rPr>
              <a:t> clearance</a:t>
            </a:r>
            <a:r>
              <a:rPr lang="en-GB" sz="2400" dirty="0" smtClean="0"/>
              <a:t>. </a:t>
            </a:r>
          </a:p>
          <a:p>
            <a:pPr algn="l" rtl="0">
              <a:buNone/>
            </a:pPr>
            <a:endParaRPr lang="en-GB" sz="2400" dirty="0" smtClean="0"/>
          </a:p>
          <a:p>
            <a:pPr algn="l" rtl="0">
              <a:buNone/>
            </a:pPr>
            <a:endParaRPr lang="en-GB" sz="2400" dirty="0" smtClean="0"/>
          </a:p>
          <a:p>
            <a:pPr algn="l" rtl="0">
              <a:buNone/>
            </a:pPr>
            <a:endParaRPr lang="ar-IQ" sz="2400" dirty="0"/>
          </a:p>
        </p:txBody>
      </p:sp>
      <p:pic>
        <p:nvPicPr>
          <p:cNvPr id="1026" name="Picture 2" descr="C:\Users\hp pavilion\Pictures\Lano_f1.gif"/>
          <p:cNvPicPr>
            <a:picLocks noChangeAspect="1" noChangeArrowheads="1"/>
          </p:cNvPicPr>
          <p:nvPr/>
        </p:nvPicPr>
        <p:blipFill>
          <a:blip r:embed="rId2" cstate="print"/>
          <a:srcRect r="57208" b="4507"/>
          <a:stretch>
            <a:fillRect/>
          </a:stretch>
        </p:blipFill>
        <p:spPr bwMode="auto">
          <a:xfrm>
            <a:off x="6355621" y="1916832"/>
            <a:ext cx="2376264" cy="3384376"/>
          </a:xfrm>
          <a:prstGeom prst="rect">
            <a:avLst/>
          </a:prstGeom>
          <a:noFill/>
        </p:spPr>
      </p:pic>
      <p:sp>
        <p:nvSpPr>
          <p:cNvPr id="2" name="Down Arrow 1"/>
          <p:cNvSpPr/>
          <p:nvPr/>
        </p:nvSpPr>
        <p:spPr>
          <a:xfrm>
            <a:off x="3203848" y="2996952"/>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3203848" y="4653136"/>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advClick="0">
        <p14:prism dir="r" isContent="1"/>
      </p:transition>
    </mc:Choice>
    <mc:Fallback xmlns="">
      <p:transition spd="med"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2276872"/>
            <a:ext cx="8640960" cy="4425355"/>
          </a:xfrm>
        </p:spPr>
        <p:txBody>
          <a:bodyPr>
            <a:normAutofit fontScale="77500" lnSpcReduction="20000"/>
          </a:bodyPr>
          <a:lstStyle/>
          <a:p>
            <a:pPr marL="502920" indent="-457200" algn="just" rtl="0">
              <a:buFont typeface="+mj-lt"/>
              <a:buAutoNum type="arabicPeriod"/>
            </a:pPr>
            <a:r>
              <a:rPr lang="en-GB" sz="2400" b="1" u="sng" dirty="0" smtClean="0">
                <a:solidFill>
                  <a:srgbClr val="00B050"/>
                </a:solidFill>
                <a:effectLst>
                  <a:outerShdw blurRad="38100" dist="38100" dir="2700000" algn="tl">
                    <a:srgbClr val="000000">
                      <a:alpha val="43137"/>
                    </a:srgbClr>
                  </a:outerShdw>
                </a:effectLst>
              </a:rPr>
              <a:t>Uptake of proteins</a:t>
            </a:r>
            <a:r>
              <a:rPr lang="en-GB" sz="2400" b="1" dirty="0" smtClean="0">
                <a:solidFill>
                  <a:srgbClr val="00B050"/>
                </a:solidFill>
                <a:effectLst>
                  <a:outerShdw blurRad="38100" dist="38100" dir="2700000" algn="tl">
                    <a:srgbClr val="000000">
                      <a:alpha val="43137"/>
                    </a:srgbClr>
                  </a:outerShdw>
                </a:effectLst>
              </a:rPr>
              <a:t> by liver cells is followed by </a:t>
            </a:r>
            <a:r>
              <a:rPr lang="en-GB" sz="2400" b="1" u="sng" dirty="0" smtClean="0">
                <a:solidFill>
                  <a:srgbClr val="00B050"/>
                </a:solidFill>
                <a:effectLst>
                  <a:outerShdw blurRad="38100" dist="38100" dir="2700000" algn="tl">
                    <a:srgbClr val="000000">
                      <a:alpha val="43137"/>
                    </a:srgbClr>
                  </a:outerShdw>
                </a:effectLst>
              </a:rPr>
              <a:t>transport to an intracellular compartment for metabolism.</a:t>
            </a:r>
          </a:p>
          <a:p>
            <a:pPr marL="45720" indent="0" algn="just" rtl="0">
              <a:buNone/>
            </a:pPr>
            <a:r>
              <a:rPr lang="en-GB" sz="2400" b="1" dirty="0" smtClean="0">
                <a:solidFill>
                  <a:srgbClr val="00B050"/>
                </a:solidFill>
                <a:effectLst>
                  <a:outerShdw blurRad="38100" dist="38100" dir="2700000" algn="tl">
                    <a:srgbClr val="000000">
                      <a:alpha val="43137"/>
                    </a:srgbClr>
                  </a:outerShdw>
                </a:effectLst>
              </a:rPr>
              <a:t> </a:t>
            </a:r>
          </a:p>
          <a:p>
            <a:pPr marL="502920" indent="-457200" algn="just" rtl="0">
              <a:buFont typeface="+mj-lt"/>
              <a:buAutoNum type="arabicPeriod" startAt="2"/>
            </a:pPr>
            <a:r>
              <a:rPr lang="en-GB" b="1" dirty="0" smtClean="0">
                <a:solidFill>
                  <a:srgbClr val="0070C0"/>
                </a:solidFill>
                <a:effectLst>
                  <a:outerShdw blurRad="38100" dist="38100" dir="2700000" algn="tl">
                    <a:srgbClr val="000000">
                      <a:alpha val="43137"/>
                    </a:srgbClr>
                  </a:outerShdw>
                </a:effectLst>
              </a:rPr>
              <a:t>Protein</a:t>
            </a:r>
            <a:r>
              <a:rPr lang="en-GB" dirty="0" smtClean="0"/>
              <a:t> </a:t>
            </a:r>
            <a:r>
              <a:rPr lang="en-GB" b="1" dirty="0" smtClean="0">
                <a:solidFill>
                  <a:srgbClr val="0070C0"/>
                </a:solidFill>
                <a:effectLst>
                  <a:outerShdw blurRad="38100" dist="38100" dir="2700000" algn="tl">
                    <a:srgbClr val="000000">
                      <a:alpha val="43137"/>
                    </a:srgbClr>
                  </a:outerShdw>
                </a:effectLst>
              </a:rPr>
              <a:t>internalized into vesicles via an endocytotic mechanism </a:t>
            </a:r>
            <a:r>
              <a:rPr lang="en-GB" b="1" dirty="0" smtClean="0">
                <a:solidFill>
                  <a:schemeClr val="tx2"/>
                </a:solidFill>
                <a:effectLst>
                  <a:outerShdw blurRad="38100" dist="38100" dir="2700000" algn="tl">
                    <a:srgbClr val="000000">
                      <a:alpha val="43137"/>
                    </a:srgbClr>
                  </a:outerShdw>
                </a:effectLst>
              </a:rPr>
              <a:t>(</a:t>
            </a:r>
            <a:r>
              <a:rPr lang="en-GB" dirty="0" smtClean="0">
                <a:solidFill>
                  <a:schemeClr val="tx2"/>
                </a:solidFill>
              </a:rPr>
              <a:t>undergo intracellular transport towards the lysosomal compartment near the center of the cell) </a:t>
            </a:r>
          </a:p>
          <a:p>
            <a:pPr marL="502920" indent="-457200" algn="just" rtl="0">
              <a:buFont typeface="+mj-lt"/>
              <a:buAutoNum type="arabicPeriod" startAt="2"/>
            </a:pPr>
            <a:r>
              <a:rPr lang="en-GB" b="1" dirty="0" smtClean="0">
                <a:solidFill>
                  <a:srgbClr val="FF0000"/>
                </a:solidFill>
                <a:effectLst>
                  <a:outerShdw blurRad="38100" dist="38100" dir="2700000" algn="tl">
                    <a:srgbClr val="000000">
                      <a:alpha val="43137"/>
                    </a:srgbClr>
                  </a:outerShdw>
                </a:effectLst>
              </a:rPr>
              <a:t>There, the endocytotic vehicles fuse with or mature into lysosome </a:t>
            </a:r>
            <a:r>
              <a:rPr lang="en-GB" b="1" dirty="0" smtClean="0">
                <a:solidFill>
                  <a:srgbClr val="7030A0"/>
                </a:solidFill>
                <a:effectLst>
                  <a:outerShdw blurRad="38100" dist="38100" dir="2700000" algn="tl">
                    <a:srgbClr val="000000">
                      <a:alpha val="43137"/>
                    </a:srgbClr>
                  </a:outerShdw>
                </a:effectLst>
              </a:rPr>
              <a:t>(specialized acidic vesicles that</a:t>
            </a:r>
            <a:r>
              <a:rPr lang="en-GB" dirty="0" smtClean="0"/>
              <a:t> </a:t>
            </a:r>
            <a:r>
              <a:rPr lang="en-GB" b="1" u="sng" dirty="0" smtClean="0">
                <a:solidFill>
                  <a:srgbClr val="7030A0"/>
                </a:solidFill>
                <a:effectLst>
                  <a:outerShdw blurRad="38100" dist="38100" dir="2700000" algn="tl">
                    <a:srgbClr val="000000">
                      <a:alpha val="43137"/>
                    </a:srgbClr>
                  </a:outerShdw>
                </a:effectLst>
              </a:rPr>
              <a:t>contain a wide variety of </a:t>
            </a:r>
            <a:r>
              <a:rPr lang="en-GB" b="1" u="sng" dirty="0" smtClean="0">
                <a:solidFill>
                  <a:srgbClr val="FFFF00"/>
                </a:solidFill>
                <a:effectLst>
                  <a:outerShdw blurRad="38100" dist="38100" dir="2700000" algn="tl">
                    <a:srgbClr val="000000">
                      <a:alpha val="43137"/>
                    </a:srgbClr>
                  </a:outerShdw>
                </a:effectLst>
              </a:rPr>
              <a:t>hydrolases</a:t>
            </a:r>
            <a:r>
              <a:rPr lang="en-GB" b="1" u="sng" dirty="0" smtClean="0">
                <a:solidFill>
                  <a:srgbClr val="7030A0"/>
                </a:solidFill>
                <a:effectLst>
                  <a:outerShdw blurRad="38100" dist="38100" dir="2700000" algn="tl">
                    <a:srgbClr val="000000">
                      <a:alpha val="43137"/>
                    </a:srgbClr>
                  </a:outerShdw>
                </a:effectLst>
              </a:rPr>
              <a:t> capable of degrading all biological macromolecules</a:t>
            </a:r>
            <a:r>
              <a:rPr lang="en-GB" dirty="0" smtClean="0"/>
              <a:t>). </a:t>
            </a:r>
          </a:p>
          <a:p>
            <a:pPr marL="502920" indent="-457200" algn="just" rtl="0">
              <a:buFont typeface="+mj-lt"/>
              <a:buAutoNum type="arabicPeriod" startAt="4"/>
            </a:pPr>
            <a:r>
              <a:rPr lang="en-GB" dirty="0" smtClean="0"/>
              <a:t>Proteolysis is started by </a:t>
            </a:r>
            <a:r>
              <a:rPr lang="en-GB" dirty="0" err="1" smtClean="0"/>
              <a:t>endopeptidases</a:t>
            </a:r>
            <a:r>
              <a:rPr lang="en-GB" dirty="0" smtClean="0"/>
              <a:t> (mainly </a:t>
            </a:r>
            <a:r>
              <a:rPr lang="en-GB" dirty="0" err="1" smtClean="0"/>
              <a:t>cathepsin</a:t>
            </a:r>
            <a:r>
              <a:rPr lang="en-GB" dirty="0" smtClean="0"/>
              <a:t> D) that act on the middle part of the proteins. </a:t>
            </a:r>
            <a:r>
              <a:rPr lang="en-GB" dirty="0" err="1" smtClean="0"/>
              <a:t>Oligopeptides</a:t>
            </a:r>
            <a:r>
              <a:rPr lang="en-GB" dirty="0" smtClean="0"/>
              <a:t>-as the result of the first step-are further degraded by </a:t>
            </a:r>
            <a:r>
              <a:rPr lang="en-GB" dirty="0" err="1" smtClean="0"/>
              <a:t>exopeptidases</a:t>
            </a:r>
            <a:r>
              <a:rPr lang="en-GB" dirty="0" smtClean="0"/>
              <a:t>. </a:t>
            </a:r>
          </a:p>
          <a:p>
            <a:pPr marL="502920" indent="-457200" algn="just" rtl="0">
              <a:buFont typeface="+mj-lt"/>
              <a:buAutoNum type="arabicPeriod" startAt="5"/>
            </a:pPr>
            <a:r>
              <a:rPr lang="en-GB" b="1" dirty="0" smtClean="0">
                <a:effectLst>
                  <a:outerShdw blurRad="38100" dist="38100" dir="2700000" algn="tl">
                    <a:srgbClr val="000000">
                      <a:alpha val="43137"/>
                    </a:srgbClr>
                  </a:outerShdw>
                </a:effectLst>
              </a:rPr>
              <a:t>The resulting amino acids and </a:t>
            </a:r>
            <a:r>
              <a:rPr lang="en-GB" b="1" dirty="0" err="1" smtClean="0">
                <a:effectLst>
                  <a:outerShdw blurRad="38100" dist="38100" dir="2700000" algn="tl">
                    <a:srgbClr val="000000">
                      <a:alpha val="43137"/>
                    </a:srgbClr>
                  </a:outerShdw>
                </a:effectLst>
              </a:rPr>
              <a:t>dipeptidases</a:t>
            </a:r>
            <a:r>
              <a:rPr lang="en-GB" b="1" dirty="0" smtClean="0">
                <a:effectLst>
                  <a:outerShdw blurRad="38100" dist="38100" dir="2700000" algn="tl">
                    <a:srgbClr val="000000">
                      <a:alpha val="43137"/>
                    </a:srgbClr>
                  </a:outerShdw>
                </a:effectLst>
              </a:rPr>
              <a:t> </a:t>
            </a:r>
            <a:r>
              <a:rPr lang="en-GB" b="1" dirty="0" err="1" smtClean="0">
                <a:effectLst>
                  <a:outerShdw blurRad="38100" dist="38100" dir="2700000" algn="tl">
                    <a:srgbClr val="000000">
                      <a:alpha val="43137"/>
                    </a:srgbClr>
                  </a:outerShdw>
                </a:effectLst>
              </a:rPr>
              <a:t>reenter</a:t>
            </a:r>
            <a:r>
              <a:rPr lang="en-GB" b="1" dirty="0" smtClean="0">
                <a:effectLst>
                  <a:outerShdw blurRad="38100" dist="38100" dir="2700000" algn="tl">
                    <a:srgbClr val="000000">
                      <a:alpha val="43137"/>
                    </a:srgbClr>
                  </a:outerShdw>
                </a:effectLst>
              </a:rPr>
              <a:t> the metabolic pool of the cell. </a:t>
            </a:r>
          </a:p>
          <a:p>
            <a:pPr algn="just" rtl="0"/>
            <a:endParaRPr lang="ar-IQ" dirty="0"/>
          </a:p>
        </p:txBody>
      </p:sp>
      <p:sp>
        <p:nvSpPr>
          <p:cNvPr id="4" name="Content Placeholder 2"/>
          <p:cNvSpPr txBox="1">
            <a:spLocks/>
          </p:cNvSpPr>
          <p:nvPr/>
        </p:nvSpPr>
        <p:spPr>
          <a:xfrm>
            <a:off x="179512" y="116632"/>
            <a:ext cx="7315200" cy="166727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ormAutofit fontScale="925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just">
              <a:buNone/>
            </a:pPr>
            <a:r>
              <a:rPr lang="en-GB" b="1" dirty="0" smtClean="0">
                <a:solidFill>
                  <a:srgbClr val="FFFF00"/>
                </a:solidFill>
                <a:effectLst>
                  <a:outerShdw blurRad="38100" dist="38100" dir="2700000" algn="tl">
                    <a:srgbClr val="000000">
                      <a:alpha val="43137"/>
                    </a:srgbClr>
                  </a:outerShdw>
                </a:effectLst>
              </a:rPr>
              <a:t>Low density lipoprotein receptor-related protein (LRP)</a:t>
            </a:r>
            <a:r>
              <a:rPr lang="en-GB" b="1" dirty="0" smtClean="0">
                <a:effectLst>
                  <a:outerShdw blurRad="38100" dist="38100" dir="2700000" algn="tl">
                    <a:srgbClr val="000000">
                      <a:alpha val="43137"/>
                    </a:srgbClr>
                  </a:outerShdw>
                </a:effectLst>
              </a:rPr>
              <a:t> </a:t>
            </a:r>
          </a:p>
          <a:p>
            <a:pPr marL="45720" indent="0" algn="just">
              <a:buNone/>
            </a:pPr>
            <a:r>
              <a:rPr lang="en-GB" dirty="0" smtClean="0"/>
              <a:t>Is a member of the low-density lipoprotein (LDL) receptor family </a:t>
            </a:r>
            <a:r>
              <a:rPr lang="en-GB" b="1" dirty="0" smtClean="0">
                <a:effectLst>
                  <a:outerShdw blurRad="38100" dist="38100" dir="2700000" algn="tl">
                    <a:srgbClr val="000000">
                      <a:alpha val="43137"/>
                    </a:srgbClr>
                  </a:outerShdw>
                </a:effectLst>
              </a:rPr>
              <a:t>responsible for endocytosis of several important lipoproteins, protease, and protease-inhibitor complexes in the liver and other tissues.</a:t>
            </a:r>
          </a:p>
          <a:p>
            <a:pPr>
              <a:buFont typeface="Wingdings" charset="2"/>
              <a:buNone/>
            </a:pPr>
            <a:endParaRPr lang="ar-IQ" dirty="0"/>
          </a:p>
        </p:txBody>
      </p:sp>
    </p:spTree>
  </p:cSld>
  <p:clrMapOvr>
    <a:masterClrMapping/>
  </p:clrMapOvr>
  <mc:AlternateContent xmlns:mc="http://schemas.openxmlformats.org/markup-compatibility/2006" xmlns:p14="http://schemas.microsoft.com/office/powerpoint/2010/main">
    <mc:Choice Requires="p14">
      <p:transition spd="med" advClick="0">
        <p14:window dir="vert"/>
      </p:transition>
    </mc:Choice>
    <mc:Fallback xmlns="">
      <p:transition spd="med"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280517"/>
            <a:ext cx="8661648" cy="3300611"/>
          </a:xfrm>
        </p:spPr>
        <p:txBody>
          <a:bodyPr>
            <a:normAutofit lnSpcReduction="10000"/>
          </a:bodyPr>
          <a:lstStyle/>
          <a:p>
            <a:pPr marL="502920" indent="-457200" algn="just" rtl="0">
              <a:buFont typeface="+mj-lt"/>
              <a:buAutoNum type="arabicPeriod" startAt="6"/>
            </a:pPr>
            <a:r>
              <a:rPr lang="en-GB" sz="2400" dirty="0" smtClean="0"/>
              <a:t>The </a:t>
            </a:r>
            <a:r>
              <a:rPr lang="en-GB" sz="2400" b="1" dirty="0" smtClean="0">
                <a:solidFill>
                  <a:srgbClr val="FFFF00"/>
                </a:solidFill>
                <a:effectLst>
                  <a:outerShdw blurRad="38100" dist="38100" dir="2700000" algn="tl">
                    <a:srgbClr val="000000">
                      <a:alpha val="43137"/>
                    </a:srgbClr>
                  </a:outerShdw>
                </a:effectLst>
              </a:rPr>
              <a:t>hepatic metabolism of glycoproteins</a:t>
            </a:r>
            <a:r>
              <a:rPr lang="en-GB" sz="2400" dirty="0" smtClean="0"/>
              <a:t> </a:t>
            </a:r>
            <a:r>
              <a:rPr lang="en-GB" sz="2400" b="1" dirty="0" smtClean="0">
                <a:effectLst>
                  <a:outerShdw blurRad="38100" dist="38100" dir="2700000" algn="tl">
                    <a:srgbClr val="000000">
                      <a:alpha val="43137"/>
                    </a:srgbClr>
                  </a:outerShdw>
                </a:effectLst>
              </a:rPr>
              <a:t>(occur more slowly than the naked protein)</a:t>
            </a:r>
            <a:r>
              <a:rPr lang="en-GB" sz="2400" dirty="0" smtClean="0"/>
              <a:t> </a:t>
            </a:r>
            <a:r>
              <a:rPr lang="en-GB" sz="2400" dirty="0" smtClean="0">
                <a:solidFill>
                  <a:srgbClr val="C00000"/>
                </a:solidFill>
              </a:rPr>
              <a:t>because</a:t>
            </a:r>
            <a:r>
              <a:rPr lang="en-GB" sz="2400" dirty="0" smtClean="0"/>
              <a:t> </a:t>
            </a:r>
            <a:r>
              <a:rPr lang="en-GB" sz="2400" b="1" dirty="0">
                <a:solidFill>
                  <a:srgbClr val="00B050"/>
                </a:solidFill>
                <a:effectLst>
                  <a:outerShdw blurRad="38100" dist="38100" dir="2700000" algn="tl">
                    <a:srgbClr val="000000">
                      <a:alpha val="43137"/>
                    </a:srgbClr>
                  </a:outerShdw>
                </a:effectLst>
              </a:rPr>
              <a:t>[</a:t>
            </a:r>
            <a:r>
              <a:rPr lang="en-GB" sz="2400" b="1" dirty="0" smtClean="0">
                <a:solidFill>
                  <a:srgbClr val="00B050"/>
                </a:solidFill>
                <a:effectLst>
                  <a:outerShdw blurRad="38100" dist="38100" dir="2700000" algn="tl">
                    <a:srgbClr val="000000">
                      <a:alpha val="43137"/>
                    </a:srgbClr>
                  </a:outerShdw>
                </a:effectLst>
              </a:rPr>
              <a:t>protecting oligosaccharide chains need to be removed first].</a:t>
            </a:r>
          </a:p>
          <a:p>
            <a:pPr marL="502920" indent="-457200" algn="just" rtl="0">
              <a:buFont typeface="+mj-lt"/>
              <a:buAutoNum type="arabicPeriod" startAt="6"/>
            </a:pPr>
            <a:endParaRPr lang="en-GB" sz="2400" b="1" dirty="0" smtClean="0">
              <a:solidFill>
                <a:srgbClr val="00B050"/>
              </a:solidFill>
              <a:effectLst>
                <a:outerShdw blurRad="38100" dist="38100" dir="2700000" algn="tl">
                  <a:srgbClr val="000000">
                    <a:alpha val="43137"/>
                  </a:srgbClr>
                </a:outerShdw>
              </a:effectLst>
            </a:endParaRPr>
          </a:p>
          <a:p>
            <a:pPr marL="502920" indent="-457200" algn="just" rtl="0">
              <a:buFont typeface="+mj-lt"/>
              <a:buAutoNum type="arabicPeriod" startAt="7"/>
            </a:pPr>
            <a:r>
              <a:rPr lang="en-GB" sz="2400" b="1" dirty="0" smtClean="0">
                <a:solidFill>
                  <a:srgbClr val="0070C0"/>
                </a:solidFill>
                <a:effectLst>
                  <a:outerShdw blurRad="38100" dist="38100" dir="2700000" algn="tl">
                    <a:srgbClr val="000000">
                      <a:alpha val="43137"/>
                    </a:srgbClr>
                  </a:outerShdw>
                </a:effectLst>
              </a:rPr>
              <a:t>Metabolised protein and peptides</a:t>
            </a:r>
            <a:r>
              <a:rPr lang="en-GB" sz="2400" dirty="0" smtClean="0"/>
              <a:t> (in lysosomes from hepatocytes, hepatic sinusoidal cells and </a:t>
            </a:r>
            <a:r>
              <a:rPr lang="en-GB" sz="2400" dirty="0" err="1" smtClean="0"/>
              <a:t>kupffer</a:t>
            </a:r>
            <a:r>
              <a:rPr lang="en-GB" sz="2400" dirty="0" smtClean="0"/>
              <a:t> cells) may be </a:t>
            </a:r>
            <a:r>
              <a:rPr lang="en-GB" sz="2400" b="1" u="sng" dirty="0" smtClean="0">
                <a:solidFill>
                  <a:srgbClr val="0070C0"/>
                </a:solidFill>
                <a:effectLst>
                  <a:outerShdw blurRad="38100" dist="38100" dir="2700000" algn="tl">
                    <a:srgbClr val="000000">
                      <a:alpha val="43137"/>
                    </a:srgbClr>
                  </a:outerShdw>
                </a:effectLst>
              </a:rPr>
              <a:t>released into blood</a:t>
            </a:r>
            <a:r>
              <a:rPr lang="en-GB" sz="2400" dirty="0" smtClean="0"/>
              <a:t> or </a:t>
            </a:r>
            <a:r>
              <a:rPr lang="en-GB" sz="2400" b="1" u="sng" dirty="0" smtClean="0">
                <a:solidFill>
                  <a:srgbClr val="FF0000"/>
                </a:solidFill>
                <a:effectLst>
                  <a:outerShdw blurRad="38100" dist="38100" dir="2700000" algn="tl">
                    <a:srgbClr val="000000">
                      <a:alpha val="43137"/>
                    </a:srgbClr>
                  </a:outerShdw>
                </a:effectLst>
              </a:rPr>
              <a:t>delivered to the bile </a:t>
            </a:r>
            <a:r>
              <a:rPr lang="en-GB" sz="2400" b="1" u="sng" dirty="0" err="1" smtClean="0">
                <a:solidFill>
                  <a:srgbClr val="FF0000"/>
                </a:solidFill>
                <a:effectLst>
                  <a:outerShdw blurRad="38100" dist="38100" dir="2700000" algn="tl">
                    <a:srgbClr val="000000">
                      <a:alpha val="43137"/>
                    </a:srgbClr>
                  </a:outerShdw>
                </a:effectLst>
              </a:rPr>
              <a:t>canaliculus</a:t>
            </a:r>
            <a:r>
              <a:rPr lang="en-GB" sz="2400" b="1" u="sng" dirty="0" smtClean="0">
                <a:solidFill>
                  <a:srgbClr val="FF0000"/>
                </a:solidFill>
                <a:effectLst>
                  <a:outerShdw blurRad="38100" dist="38100" dir="2700000" algn="tl">
                    <a:srgbClr val="000000">
                      <a:alpha val="43137"/>
                    </a:srgbClr>
                  </a:outerShdw>
                </a:effectLst>
              </a:rPr>
              <a:t> and excreted by exocytosis. </a:t>
            </a:r>
          </a:p>
          <a:p>
            <a:pPr algn="just" rtl="0"/>
            <a:endParaRPr lang="ar-IQ" sz="2400" dirty="0"/>
          </a:p>
        </p:txBody>
      </p:sp>
      <p:sp>
        <p:nvSpPr>
          <p:cNvPr id="4" name="Content Placeholder 2"/>
          <p:cNvSpPr txBox="1">
            <a:spLocks/>
          </p:cNvSpPr>
          <p:nvPr/>
        </p:nvSpPr>
        <p:spPr>
          <a:xfrm>
            <a:off x="251520" y="4941168"/>
            <a:ext cx="8640960" cy="1800200"/>
          </a:xfrm>
          <a:prstGeom prst="rect">
            <a:avLst/>
          </a:prstGeom>
        </p:spPr>
        <p:txBody>
          <a:bodyPr vert="horz" lIns="91440" tIns="45720" rIns="91440" bIns="45720" rtlCol="0">
            <a:normAutofit lnSpcReduction="1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just">
              <a:buNone/>
            </a:pPr>
            <a:r>
              <a:rPr lang="en-GB" sz="2400" b="1" u="sng" dirty="0" smtClean="0">
                <a:solidFill>
                  <a:srgbClr val="FFFF00"/>
                </a:solidFill>
                <a:effectLst>
                  <a:outerShdw blurRad="38100" dist="38100" dir="2700000" algn="tl">
                    <a:srgbClr val="000000">
                      <a:alpha val="43137"/>
                    </a:srgbClr>
                  </a:outerShdw>
                </a:effectLst>
              </a:rPr>
              <a:t>Note:</a:t>
            </a:r>
            <a:r>
              <a:rPr lang="en-GB" sz="2400" b="1" dirty="0" smtClean="0">
                <a:solidFill>
                  <a:srgbClr val="FFFF00"/>
                </a:solidFill>
                <a:effectLst>
                  <a:outerShdw blurRad="38100" dist="38100" dir="2700000" algn="tl">
                    <a:srgbClr val="000000">
                      <a:alpha val="43137"/>
                    </a:srgbClr>
                  </a:outerShdw>
                </a:effectLst>
              </a:rPr>
              <a:t> The receptor-mediated uptake of protein drugs by hepatocytes, followed by intracellular metabolism </a:t>
            </a:r>
            <a:r>
              <a:rPr lang="en-GB" sz="2400" b="1" dirty="0" smtClean="0">
                <a:solidFill>
                  <a:srgbClr val="00B050"/>
                </a:solidFill>
              </a:rPr>
              <a:t>(causes dose-dependent plasma disposition curves)</a:t>
            </a:r>
            <a:r>
              <a:rPr lang="en-GB" sz="2400" b="1" dirty="0" smtClean="0"/>
              <a:t> </a:t>
            </a:r>
            <a:r>
              <a:rPr lang="en-GB" sz="2400" b="1" dirty="0" smtClean="0">
                <a:latin typeface="Berlin Sans FB Demi" pitchFamily="34" charset="0"/>
              </a:rPr>
              <a:t>[</a:t>
            </a:r>
            <a:r>
              <a:rPr lang="en-GB" sz="2400" dirty="0" smtClean="0">
                <a:latin typeface="Berlin Sans FB Demi" pitchFamily="34" charset="0"/>
              </a:rPr>
              <a:t>due to the saturation of the active uptake mechanism at higher doses]. </a:t>
            </a:r>
          </a:p>
          <a:p>
            <a:pPr>
              <a:buFont typeface="Wingdings" charset="2"/>
              <a:buNone/>
            </a:pPr>
            <a:endParaRPr lang="ar-IQ" dirty="0"/>
          </a:p>
        </p:txBody>
      </p:sp>
    </p:spTree>
  </p:cSld>
  <p:clrMapOvr>
    <a:masterClrMapping/>
  </p:clrMapOvr>
  <mc:AlternateContent xmlns:mc="http://schemas.openxmlformats.org/markup-compatibility/2006" xmlns:p14="http://schemas.microsoft.com/office/powerpoint/2010/main">
    <mc:Choice Requires="p14">
      <p:transition spd="med">
        <p14:prism dir="r" isContent="1" isInverted="1"/>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53" y="1340768"/>
            <a:ext cx="8619976" cy="722049"/>
          </a:xfrm>
        </p:spPr>
        <p:txBody>
          <a:bodyPr anchor="ctr">
            <a:normAutofit/>
          </a:bodyPr>
          <a:lstStyle/>
          <a:p>
            <a:r>
              <a:rPr lang="en-GB" u="sng" dirty="0" smtClean="0"/>
              <a:t>Direct shuttle or transcytotic pathway</a:t>
            </a:r>
            <a:endParaRPr lang="ar-IQ" u="sng" dirty="0"/>
          </a:p>
        </p:txBody>
      </p:sp>
      <p:sp>
        <p:nvSpPr>
          <p:cNvPr id="3" name="Content Placeholder 2"/>
          <p:cNvSpPr>
            <a:spLocks noGrp="1"/>
          </p:cNvSpPr>
          <p:nvPr>
            <p:ph sz="quarter" idx="1"/>
          </p:nvPr>
        </p:nvSpPr>
        <p:spPr>
          <a:xfrm>
            <a:off x="457200" y="2348880"/>
            <a:ext cx="8229600" cy="4320480"/>
          </a:xfrm>
        </p:spPr>
        <p:txBody>
          <a:bodyPr>
            <a:noAutofit/>
          </a:bodyPr>
          <a:lstStyle/>
          <a:p>
            <a:pPr algn="just" rtl="0"/>
            <a:r>
              <a:rPr lang="en-GB" sz="2400" b="1" dirty="0" smtClean="0">
                <a:solidFill>
                  <a:srgbClr val="0070C0"/>
                </a:solidFill>
                <a:effectLst>
                  <a:outerShdw blurRad="38100" dist="38100" dir="2700000" algn="tl">
                    <a:srgbClr val="000000">
                      <a:alpha val="43137"/>
                    </a:srgbClr>
                  </a:outerShdw>
                </a:effectLst>
              </a:rPr>
              <a:t>A second intracellular pathway for proteins is the direct shuttle or transcytotic pathway. </a:t>
            </a:r>
            <a:endParaRPr lang="en-GB" sz="2400" dirty="0" smtClean="0"/>
          </a:p>
          <a:p>
            <a:pPr algn="just" rtl="0"/>
            <a:r>
              <a:rPr lang="en-GB" sz="2400" dirty="0" smtClean="0"/>
              <a:t>A- The endocytotic vesicle formed at the cell surface</a:t>
            </a:r>
          </a:p>
          <a:p>
            <a:pPr algn="just" rtl="0"/>
            <a:r>
              <a:rPr lang="en-GB" sz="2400" dirty="0" smtClean="0"/>
              <a:t>B- traverses the cell to the peribiliary space, </a:t>
            </a:r>
          </a:p>
          <a:p>
            <a:pPr algn="just" rtl="0"/>
            <a:r>
              <a:rPr lang="en-GB" sz="2400" dirty="0" smtClean="0"/>
              <a:t>C- fuses with the bile canalicular membrane, </a:t>
            </a:r>
          </a:p>
          <a:p>
            <a:pPr algn="just" rtl="0"/>
            <a:r>
              <a:rPr lang="en-GB" sz="2400" dirty="0" smtClean="0"/>
              <a:t>D- releasing its content by exocytosis into bile. </a:t>
            </a:r>
          </a:p>
          <a:p>
            <a:pPr algn="just" rtl="0"/>
            <a:endParaRPr lang="en-GB" sz="2400" dirty="0" smtClean="0"/>
          </a:p>
          <a:p>
            <a:pPr algn="just" rtl="0"/>
            <a:r>
              <a:rPr lang="en-GB" sz="2400" b="1" u="sng" dirty="0" smtClean="0">
                <a:solidFill>
                  <a:srgbClr val="FF0000"/>
                </a:solidFill>
                <a:effectLst>
                  <a:outerShdw blurRad="38100" dist="38100" dir="2700000" algn="tl">
                    <a:srgbClr val="000000">
                      <a:alpha val="43137"/>
                    </a:srgbClr>
                  </a:outerShdw>
                </a:effectLst>
              </a:rPr>
              <a:t>Examples:</a:t>
            </a:r>
            <a:r>
              <a:rPr lang="en-GB" sz="2400" dirty="0" smtClean="0"/>
              <a:t> This pathway, described for </a:t>
            </a:r>
            <a:r>
              <a:rPr lang="en-GB" sz="2400" b="1" dirty="0" smtClean="0">
                <a:solidFill>
                  <a:srgbClr val="FFFF00"/>
                </a:solidFill>
                <a:effectLst>
                  <a:outerShdw blurRad="38100" dist="38100" dir="2700000" algn="tl">
                    <a:srgbClr val="000000">
                      <a:alpha val="43137"/>
                    </a:srgbClr>
                  </a:outerShdw>
                </a:effectLst>
              </a:rPr>
              <a:t>polymeric immunoglobulin A</a:t>
            </a:r>
            <a:r>
              <a:rPr lang="en-GB" sz="2400" dirty="0" smtClean="0"/>
              <a:t>, </a:t>
            </a:r>
            <a:r>
              <a:rPr lang="en-GB" sz="2400" b="1" u="sng" dirty="0" smtClean="0">
                <a:solidFill>
                  <a:srgbClr val="00B050"/>
                </a:solidFill>
                <a:effectLst>
                  <a:outerShdw blurRad="38100" dist="38100" dir="2700000" algn="tl">
                    <a:srgbClr val="000000">
                      <a:alpha val="43137"/>
                    </a:srgbClr>
                  </a:outerShdw>
                </a:effectLst>
              </a:rPr>
              <a:t>bypasses the lysosomal compartment completely. </a:t>
            </a:r>
            <a:endParaRPr lang="ar-IQ" sz="2400" b="1" u="sng" dirty="0">
              <a:solidFill>
                <a:srgbClr val="00B050"/>
              </a:solidFill>
              <a:effectLst>
                <a:outerShdw blurRad="38100" dist="38100" dir="2700000" algn="tl">
                  <a:srgbClr val="000000">
                    <a:alpha val="43137"/>
                  </a:srgbClr>
                </a:outerShdw>
              </a:effectLst>
            </a:endParaRPr>
          </a:p>
        </p:txBody>
      </p:sp>
      <p:sp>
        <p:nvSpPr>
          <p:cNvPr id="4098" name="AutoShape 2" descr="data:image/jpeg;base64,/9j/4AAQSkZJRgABAQAAAQABAAD/2wCEAAkGBxQTEhQTEhQWFRIXGBsYFxgYFyAYGBoaGBsbGBcgGh8eHygiGx0nHhsaITEhJiorLi4uFyA/OTM4NyguLisBCgoKBQUFDgUFDisZExkrKysrKysrKysrKysrKysrKysrKysrKysrKysrKysrKysrKysrKysrKysrKysrKysrK//AABEIAMMBAwMBIgACEQEDEQH/xAAcAAACAwEBAQEAAAAAAAAAAAAABgMEBQECBwj/xABQEAACAQMCAwMGCQkFBgMJAAABAgMABBESIQUTMQYiQRRRYZS00xcjMjRTVHFygQcWNUJSVXSR0jNzkqGxFWLB0fDxJIKzQ0Rjg5OjssPh/8QAFAEBAAAAAAAAAAAAAAAAAAAAAP/EABQRAQAAAAAAAAAAAAAAAAAAAAD/2gAMAwEAAhEDEQA/AO21lZpZWs80JllllmaZjNONNvDM6yuBG2AVBQDIA33NfRB+Tjh30L+sTe8rn5LkB4ZDkA96cdPA3EuR9lbHaC5njjU2yxs2cEOcDGDgLuMtnGBQZHwccO+gf1ib3lHwccO+gf1ib3lStccRBcAW5fAZFJwcd0HVhsgZyf1tye9sAfV9b8RwGilTUscXcYLpeQPmbLacqGQBcjPU4GRmgg+Djh30D+sTe8o+Djh30D+sTe8ra7OXLSW0LSMzSaAHZomhLOuznQ6qVBYEjYDfbatKgU/g44d9A/rE3vKPg44d9A/rE3vKbKKBT+Djh30D+sTe8o+Djh30D+sTe8psooFP4OOHfQP6xN7yj4OOHfQP6xN7ymyigU/g44d9A/rE3vKPg44d9A/rE3vKv8T7ScpnQW87sucFVGlsJr652HQdOucdKibtTs3/AIW4LKoYjRtk7AZznqR4Zwc4xQVfg44d9A/rE3vKPg44d9A/rE3vK0Ze0WEVxb3DA6zgINQCYzkaupzsvXIPmqs3a3DY8ludOnIOjxAYkHfAIwPHrqzjSaCv8HHDvoH9Ym95R8HHDvoH9Ym95VuTtSAygW1wQdjhN1OrSoO+NxvnPiuM521eE34niWUI8erPdkGlxglTkfh1GxGKBf8Ag44d9A/rE3vKPg44d9A/rE3vKbKKBT+Djh30D+sTe8o+Djh30D+sTe8piuuIxRkLJKiMegZgpOTgYBO++1KeRgKvFgTpbzMWJBGpO/vjHQZxjwJBoLXwccO+gf1ib3lHwccO+gf1ib3lRKmtEWPiKOqpI8jIS7vzWAQgBz3Qdajr1AAzgiOBfkhuLK43zpwMhTITuJDpA6E/7gHooLPwccO+gf1ib3lHwccO+gf1ib3lW+B30cYZZb6O4Z2LKcgYGEXSMMR1IP8A5jgbVu28yuqupyrAMp84IyKBX+Djh30D+sTe8o+Djh30D+sTe8psooFP4OOHfQP6xN7yj4OOHfQP6xN7ymyigU/g44d9A/rE3vKPg44d9A/rE3vKbKKD8+SDlyTxoWCR3FwiDUxwqTyKoySScAAb1yvV/wDOLr+LuvaJK5QfV/yW/oyD70/tEtbXF+E8/T8dJHp3GlYmGodGxLG41DwNYv5Lf0ZB96f2iWmygw4uAyK2vyuVpMadbxW+rTnOMrCpxnfFF1wmdyhM8TFG1KZLfVhh0PdlXetyigwTw675iyGa3Z1BUYhlRcHrlfKSpPpIJqJuH3aoViaNcvzCwlcMTnJHxscoCnpgAY8MUx0UGOLm+zvbW2PRdPn+RtgP86jgeaN5H8mkYyEEgXOtRgY7iyMAg84UDPjW5RQLzcSnMqt5JeqiggqGtDGxPQn44yZHhggecVIOJOGdmS6CsAFTkqwQjqQU1Ek9dya3aKBcj49p5S5uHxnmM9jOGbzadEQQH/KtO141DJqw+NABYOrRkAkgEhwDjIIz5xWhS12j4OxYTxKrsCdSsCwIKgMNOkllflwgqMBSgfcrpYGQGu0s2PaMMWxl5Dp5dsOWjYXCu0Ts6pOm4OpTt0+V3aszXbR2twonYzRK4E9xFy01kExkkRojoCQCUBG2+9BotdKiyzO2I01EnfAWMHWcefIb7cCorPjUckphGoShS5VlIIAIU5825GPPvjODXnhU3cSCQ8yQRKXcROsL6hglWYFTnrp1E771kt2ggtnkhSKMkHEcdr8ZI2BqfmIqKsRGc4LEkZPooGmil6xuOIkF5YbYAkaYuYwdVxvqkCsrnOcYVQRjODkD1Hxx0kbylJIYjgIDAWCkfKZ5o3dAp8NQQig36KoxcYhcRmN+ash0q0QMqZ695kBVB6WIFXqCjecPhZudIoZkAIJ3xoJZSB+0CTg9d6r23AIMKzQRhgCB3R3Qf1fT/wDweYY9C5ke5aJoWEMaq4lyNDuei46935WQCM43BGDqUGevBIBusSqdITIGCFBDAA+G4B/8o81VzwO3QxqsKBO8AAvQsM5B8PkkfaRWxVLjPM5EhhQSTAao0ZtAZlOpQWwcbj/t1oPCcEtwVIhQFRhSFxpGc4HmGSdvSfPUd7fx2iRJokKnEaBF14IGFB32yPE+brV60djGhcaXKgsB0DEbj8DU1AsQdtYm06YZzr1aO6u+nb9rAydhnr16AkWbvtVGkjxmOZjHq1FVGnugHqWHUsB/MnA3rT4qJjE3k5QTbaS+dPUZzj0Z/HFY0qcQye/bjUwVflbLuWI7hy2M4B22GfSEjdqkHLBhmLvEswVQpwGzsTqAyMH0ebNFj2pSWWOJIpBrJBZgAFxHzBnBP3fDcVLwuO+Eg8oeBou/sgIbG3L6jBPXPTrW3QFFFFB+fb/5xdfxd17RJXK7f/OLr+LuvaJK5QfV/wAlv6Mg+9P7RLTZSn+S39GQfen9olpsoCiiigKKKKAooooCiiigKKKKDN4nwKCcMJEHe+UcDvHAUFgQVcgAAFgceFY9z2cWPveUzIupRgTSKo1u4ACrIqAd6MDu5xF4lia7xLjwdQY3eKWKYA27KVkmGWCjQBrCuFZ1YbdzLd0OK8w8Gneaafl20AmEOqN4+c5aBmZXkKFBr7yDAZwOUuGPgEo7Gxt/azTyqeqPK0iH+zO6yM46q+w2IlYHOARtcO4XDAoWKNUAAG25wM4yTucZIFKktrcWkCRbRRcwPLdQEkoMl2Ywsp0oSFTq6qhJOAtM3CuMR3BkEeoqhUCTSeXIGGdUT/JcA5UkHYr9mQ0aKKyP9u62It4ZZ1BIMiaFjBHUBpGXX5soGAIIJBGKCa94HBKxd4wJCMcxMxygeiRCHH4GqPBubzbhEmLwRlEUyjWwkAJlVWBUsgBj3Oo6+YCdsDxDxCSSTlTM9ozODCpRQzqgDOvM1SRyFgrnSulwp6DGaOE2SzWyxlmRopn16cA8xXfOoMCDqzrBIz3lYb4NBq3KT6G0PHr0nTmM41Y7ue/0zWVwaCWSFJI7yYkjBWaOJgrqSsisERG1BwwI1bEHFXOCcBS2zoklfK6fjGDY7zMSMAbnKqfDEabdc87Otq8okX+ze4cp4bKFjYj0F0c58c58aCCK3vYtbAwXDMc4Z5IFHh3R8dj7B1q1Y8W50JZVZJMuhBRnCyRs0bDKjDAOpGQdwKk4/cNHbTOh0uEOliMhT0DYPXHXHor3EsdrAq5IjQKgzl2OSFGerMxJ67kk0GZZcTkhtIOdquLhhGmQhiDu22SW7q7bnfwOBkgV2Xy1pFfkwqEzgeWSAHUMd9Bb4OPDc4qcLDd2zRqx0ABNRGGR0CsjDI2ZTodW+6RVrgV401tBMww0kUbsPMXUMR/M0FCea/IIENuu2zpcMzg+hHgVT+LCqt3emRoA8stk8Lc6VZFQCWJFbWA4LR46FtLalXOQMg0z0i/li4PJdWSRxOI2EwfUcjCpFKZOm/yNW3j08aBhj4lcS7wQBYj0knYxlhjIKxhS2PvlDt0qzbi51DmGEp46VZWH2ZJB3+yr4rtAUUUUH59v/nF1/F3XtElcrt/84uv4u69okrlB9X/Jb+jIPvT+0S00XE6xqzuyoigszMQqqBuSSdgAPGlf8lv6Mg+9P7RLWg0Iublte8FsygIfkvPpWTUw/WCKyafAMWOMopASLxsvvDbTyp+3hYlP2c1lcjzMFII6GuN2gEe9zDLbp9JIFaIeJLPGzCNf96TSK2NQzjO/XHjQRQANdrD4XELafyZf7B0aWBfCLQVWWNfMnfRkXwy4GFVQNp3CgliAAMknYADqTQeqKxl7QK+9tFLcA478YCx4PQiSRlV19KFq9eUXpO1vbqvgWuXLfiogwPwY0GvRWQ898OkFs323Dr/+hqG4xIn9tazKoG7x4mT7AEPNP/08UGvWR2rlVbZ9c5tkYojTDAKh3VTgnZSQcaj8nOcHGKv2N9HMuuJ1dckZU5AI2IPmIOxB3FeOLLIYn5Ko0wGqMSfILLuoPm3HXw60GN2cfnzzTNKs4hxDE6gBSHRJ3dcEglhJGpI2+K2Ayc2+Ldo47d2VwcIiyO2pRhCSC2ksGKqFZmIBwB9uM7g94IbuWKSaORrgpIXQaVE3LWPQRqbRqjjjZAWJbTJ6MtOKDzC5KgkFSQCQeoz4HHiKS+fHbXSwPdiJI5ozb24xl0udUQQgnUyrKz6QuFRVXbC7OdxOsaM8jBEUFmZjhVAGSSTsAB40p8EuJLmczpJCbeR9TRsuZljg1Rx573dJlBfBUMmCD3hsGx2skItiBkcySGFipIISeaOGQgjdSEdjkdMZrViiCqFUBVUAKAMAAbAADoAKjvbVZY3jcZR1KsASDgjGxG4PmI3FZSXN3AumSFrsDZZImjSRh4GRJGRA3nKMQTkhVzpAWe0tur2swY6dKF1fxjdBrRxnxVgGH2VS4gioouzOtnIyrzGcryWOnuiVWIyRnYqytsBqxtXlne8U8xVitBnmrrWSV9Py435ZZEXbDAMxYZG3jNwCyDql3MubiRdQ1b8lHwwjTwXAwGI+URk+AAVLF2vAyG/glQbOtoOW+43DtzZGQH/d0MP2qY4IVRVRFCooCqqjCqAMAADYADbFVOLcJSdRqysi7xyrtJG3gUb/AFByrDIYEEg84FemaBXbHMBaOTT8nmRO0Umn0a0bFBau7ZZUeOQBkdSjKehVhhh+INYXDbstI1jcKLgou8oUOhUaSguBjEcxBB09GxqGM6V1OP3phtbiZcFo4pHXPTKIWGfRkVJwvh6wRLGnQbkn5TsTl3Y+LMxLE+JJoMG9u+Yy2ar5Os6KXl+QJAynWluR8qXQpBOQUXBGcbM6IAAAMADAA6ADpWe9gk9qsUg7rIu42ZSACrKeqsrAMGG4IBHSvfALppbaCR8a3iRnx01FQWx6M5oL9JP5XOOCzs0mKFwZljIBx3ZEkWT8eWXx5mKk5AILtWB2wRTHGHAI5mUB6NKqO0Ix45cDbxIA8aDeBrtFFAUUUUH59v8A5xdfxd17RJXK7f8Azi6/i7r2iSuUH1f8lv6Mg+9P7RLWrwaTEt1EdmWUSAeJSVFKt9mpZE+2I1lfkt/RkH3p/aJa2uKcOZ2SaFwk6ZAJGUdD8pJB+ycAhhupGRkalYOcW4Mk7RsxYGM+B6g4JH44Hn2ztvkWeGWKwRJEhYqgwCxyfxqh/t0oP/EW88bf/Dja4U+lTCrNp+8qn0UHjEkgxbW8jE/rzK0Ea/eDgSH0BUOcbkdaCPi8kjXMaQaDLHDJIdZOlS5WOIPjvYb4wjH0LV5SAXVxMJgGit3RFiO6GTlxzGRx+tjmKFBGxUt1KldDhPDuUGLuZJpDqlkIxqPQBRvoRRsq5OB1JJLGC9s5Y5TPb6WLYEsTHSJNOwZWwdMgG24wwCgkYDKFviPEooArTOEDMEXOd2IJxt6AT+BqiO1NrqA5h31b6GABTGoHI2IB1EeC7nA3ry/HLZtKXIEL6hhLlQnfxkaGbuSEeeNmHXer44fA3e5UR6EHQp6HUN8eff7aCkvaq1IBEudXTCOScdQAFzkZBI8Ayk7EZu8M4pFcAtC4dQcEjOM9fHr/AN/NXqPhsK/JijGNtkUbbnzek/zPnqk/FrSAlFeMP8oxRLrlPQZ5cYLnwGceagg7R2whWS+j7k0SF5COk0UYLMkg6N3dWhjujHbYsraNvFK2ecVXvNhY2OCuo6CxIBzpxkDAznqKz3iluyBIhhtQQSjEc2YqcgMFJEcWwJXJZwcMFGVbbdwBkkAecnFBhcU7P6ohbwCOO2eRmnTSdTB35j8ts4Qls+HRu6VIBqvZW84uZoY551gRIynNjMg1EvzAsrrlwBy+rsQS3hjGnN2ks0YI11bhz0UypqP2DOTXhu0cGQAJnz0MdtNIv+JYyo/E0GCnCLm5RJGkfnx3DYFyg5GlCyh1gQLzAcLImtgytg6sDDNltYxxtI6KA8rBpG8WKqEGfsVQAOgqk3GX/UtLlx9kaf5SyIf8q497dEfF2qA+aW4Cfz5aSUGvRWEt1duzRhraKVQCRpknAz03+KDfgaLyC8WMsZjI4x3LaGONmycHTz5GUY67nw89BoTcKiZlYphlYt3SUyWBVtQUgPkM2zZ6561Q4BdiJDazOBLbhE1MQOZHjEUmPDVpZSNu/G+NsEzJwZiPjLq5f7WSP/0kSrHD+HRwBtGsljlmeR5XOOmWdmbA8BnAycDeg5f8USOKSQBpNCM2mMFy2kE4GkHc4xWbwTiVrBbor3VvqOZHYSqFZ5WMshXLfJLuxHoNbTXSjwb8Eb/lVKYLlCmuPDZYLCO+PFSSpwPSMfbQQT9o7B1ZGurZ1YFWXnI2QRgjAO+RXjs/fkW+WDvHGXVZWwuqJGIRmLsCe4Blzs2Cw2YVeu5UkQoyMVbYgo2CPwFCytjSuw6Y5TdOmNz/AJ0GVccUZ7BZLbUwZUXmxaZNKFlSV0CltTIutgADunQ9KtW3HLKFEjE0USIoRVduXhVGFGHwdgMVNbwtCiRxjTGihVVIu6FXYADVsAPDqfDxqK1ieMuQ0p1sWOtWcAnwUM5CL5lXAHjQez2mtSCUmWXHhCDM34CMMT+Apb7acCm4okQjUwJBKJkMwwZmUd1dIy0aHJBZhqBHyCN6YZQZND6nOk6kKqwB28dLgOPQcg+AqVrtxnLEYGT8X0BzgnvbA4OD4YOaCOPtLANpybV+hS4xHv1wrk6JPtRmHpqyeOWwxm4h3IA+NXcnYAb7k1TmVg/OZ5BpQqchhFp6ksmvRkftEZx0OKi/2jGjMOZGrL8oaFBXYt3u/kbAnfoAc0DDRXFO3/QrtB+fb/5xdfxd17RJXK7f/OLr+LuvaJK5QfV/yW/oyD70/tEtNlKf5Lf0ZB96f2iWtq/4MkrFy0urGABPKsew2zGsgU+nbeg0WONz0rOue0FrGcSXMCE9A0qAn7ATWZ+bMIEJkgs5JgRzHeHw/WMeouwP2sa1eHwQQhhGwAZi+75Az4Lk91R4KNhQQt2jg/VMkg88UMso/wDto1ck44caktrmQdfkLF/6zpj8as3qRSaNTnuOHUJK0feXoG0sNQ33RsqfEVy5uUdWVlR0YYIZkKlTscgk5Hh0oKxvriRe7aAZHSaZFH48sS/8azPzcL5Y2fD4nPVgplOftCRE1uQTkAKkahVAAVXXAAGwAGw+zpivNrE0YKpFgElj8Znc9flZ2/6xQYMPZNJAdRs3AJU8u0U4I6g8ySQZH2Vc4XwgAvGtzdaUOCvKSBNxnuFIE1j0qW+2tKOBxnSpQEknDIMk9ScLu1SpaN4s4+x8/h8kfz60GXFwWPmSB0udACkSSXcjxuT1CoZjjHjlVG+2a5d8FtFBaKG0E/6rPEr7+Ocd47emtaS1IBIeQnGQNQGT+Ix/wrzZwsyBn5iMRuhcEr6MrsftzQEF3EoADIPujA/7VFZ3IRcNOZWyTqcKp33C4RANvszjrV9Y8ef8STUUNuyu7GV2VtOlGCaY8DB0aVDHPU6mb0YoKMciiRpE0l3A1fGOR3emBp0gekDerSSynoE/HUP9V/yq5RQZ19dPGhdwukYzp1sdzjYIhY/gK9C3ZuuMHf5b/wCm38vCr9FBUWwXxz/ib+rr6a9eQp/vf42/51ZooKNzZkAcoAtkZ1u+MfrdM96rioB0GK9UUBXmRAQQehGD+NeqKCK1t1jQIgwqjABJP+ZJJqWiigW27EWpJOHydvlY6MrbeY5Vd+u2eu9en7F2pxlW2BA7224K9OmcE79TuTkkksVFAufmTaadOhvt1b472xPX9dv5nznNjiHZW2mJMiZYsWLAkNkgr182CRjp3j5626KAooooPz7f/OLr+LuvaJK5Xb/5xdfxd17RJXKBp7J9r5rOwiDWYMPMmCTPeW8CuedISAJXU5G4x6KZpO0HEW3HC5gMeFzbEfaMtWP2b7PPd8LtAkojKPdZ/tNw8kydYpY28c4zg4r6LYW/Lijjzq0Iq5wBnSAM4Gw6dBQJo4txDx4TKf8A59r/AC69KkTjV+OvCJT9txbdfPsetNPFr0wxNIF16cbZx1OP+vtpePaafmaRGmnLDHVjoMit+sAMNFIPH5KfSYjCL/bl9+5X83zm3/qqK14zxFC5bhUr6nLLm4tV0g9FGlhkDznJq5b9qpNOXiHQEaWO+6K3gdgZE9J1nbuklhsr1ZC4UEaGKnOOoOD0J/kcHBG24oFv85OIfueX1q3/AK6gvOMXkqhZeCPIoIYB7i2YalOVOC3UHcGnWigUfzk4h+55fWrf+uj85OIfueX1q3/rpuooFH85OIfueX1q3/ro/OTiH7nl9at/6627rjcaZwGYh9GAv63mGcZ8emeh81ZJ7XnvaYDspYZbrjSR0U4BDxnPmmjzvrCBF+cnEP3PL61b/wBdH5ycQ/c8vrVv/XV+z7ShyqtGylmVBg5HeLAHcDbusP8AyN4aS2/QKP5ycQ/c8vrVv/XWZJ+US4Uyq3DJAYXWOQG5hGHdQ6KO93yVIPdz/lX0GkDh/DGmvuItHII5YbuGWNmTmJqNkIiHXUpYaZG6MDnG/gQu23ay+kRXj4VI6MAyst3blWBGQQQ+4IqT85OIfueX1q3/AK6Z7KEpGiM5dlUAuQFLEdSQoCjPXAAFT0Cj+cnEP3PL61b/ANdQ3Ha+8QqH4WyFzpQNeWylm8y5fvH0CnSkvty3fcBQyNbMlw5GfJoXJ+OG+TurZQbnlA5GjBCX85r/ADj/AGRLnzeV2+f/AM67+cnEP3PL61b/ANdZbWFtqKaoHi6s83DGkJbpvONMRwABgjIxua3GSCOw0rNaRwk92RowlvnXn5KugzkHcMO9v6KCv+cnEP3PL61b/wBdeE7U3xJA4TISpwwF3bkg9cHv7GqVjw+CZwsVzw1pcE64Iys+kddLLclwMkZOSPDG+17sTYgMrJJA6wxGAvC+tpyzK4km7ow+xYbvkzyHO+4evzk4h+55fWrf+uj85OIfueX1q3/rpuooFH85OIfueX1q3/ro/OTiH7nl9at/66v8G7Sc+5kg0KNAYnTJqdNDhAJ00jlM+dSDLalVj4b7D3sYOkyIG3OCwBwuNW2fDUP5jz0Cx+cnEP3PL61b/wBdH5ycQ/c8vrVv/XTM17GCAZEBJwBqGSd9hv17rf4T5q4OIRfSJ/iHoHn9I/nQLX5ycQ/c8vrVv/XR+cnEP3PL61b/ANdNcUoZQykMrAEEHIIO4IPiMV7oPzvJIzSTs6GN2uLgshIYoxnkJUkbHB2yNtq7Ut/84uv4u69okrlB9X/Jb+jIPvT+0S02Up/kt/RkH3p/aJabKCjxtM28uwYhSwB6Er3gOoxuOtJ9tfsbhu4Fj7/RI2I1h3kzpySSzRHHU/GH9RsP1FB87teJb4kjQg6AQNAPeaMyAaWGe+pA8GCqfk71pQXPcSUHVpDMFXfm3EpDhQ2PkjcEjHXfunBcJEDAqwyCMEecHY0k8KmeOWaNUbUC+HOZAq63C9XbLHSXyxyTL8kb5B1gYlVLDSxAyM5wfEZr3WP2bmLI6kuSrYJcgknodhsOmcAkd7rnKrsUBWVxy7xoi7ycw4Em4VWALqGIxgHTpOCD3hjrkatLV1xE82bPfhGzI6EBSn7LDIJLYOCAQCp6FSQoz3YVlZ1YkmNpAN9MsWmOTOkbjS4J9CnoRiqNreD44coAqgRVKuWYIUVBgncsVkUecwn9k40ey0C3EsszrrVcIhdQc7kkkmMZIwMEMwKlTtkBWhLCIdI0Gc9EA64z4egfyoFPgcqvMi6MAOCrgOAQiylD3tiGDMRjHU06VFHbIpyqKD5woB361LQFKnZT5/xb+/h9miprpT7J/P8Ai39/D7NFQNlFFFAUmcdje5nnSJBpjCwzhpdAuAVEwjYCJysYEuNYIJ1uMY3Lkx/Gvmt7xNJUjuLgWc0z6Ue2MREoDHvRZyZNUeSWDoQdDkqoOVDV4VdrOoaCK+5bHcJdQsino2M3GsDIOw82w3rd4rIIY1QvdY68yKJp328G0xufHzeHXrWdw8214+Db2cgXbUkkczIR0GAmVP8ALFXgWtiwitJpEJGNEyt4eCzSqEA8y0GBxs20sLRXXEJChBASWGESsxGAFRoNTvv3VRNRJ8a2eycRZpJ3KiTRHblFRk0i3MhBKuAysxlJxuAunBIOo5HEo1kZIgt892fjUDysijksr62AYQPh+WNODksOgywYezTxmFZllEhuCJi5ATUZEUoAue7iMIAuScKMknJIbFFeFlU9CD9h+3/kf5GvdAt8FtmW8nYqw1a9TkECTDqYt+h0KzKPxrRm4BbuzM8YZmOSSTnPo328+3jnxNYfAzJ/tG4VmOlDJhjI55oflSBeWe5GIg6oCMls52y2qDi/EYFuJA97Mkitp5aK+lQyxk58CMEHII6nGGBNBvL2YtRn4lcHwycDO5wM7ZPXz4HmFdPZq1PWIfZluuc56/K/3uu585pWn4nApUtxG4I+WpVGzgmQZOF0sNioAXqOhGNPbi8iQK5vbgRvqwQpOpkK7DOT9moZ23Yb6ge4IVRVRRhVAVR5gBgf5VJSP5ZAtuub+4VeYq50kt/Yq3LbKscFQHznPf6776/ZW4jJmSOaWUro1cwk6SdQGNW+4UZxt08SaD49f/OLr+LuvaJK5Xb/AOcXX8Xde0SVyg+r/kt/RkH3p/aJabKU/wAlv6Mg+9P7RLTZQFZEvG+UxF1GYUydMwOuEjJxrYAGI4AJ1gKCcBmrXoIoKnEr9YYzIdxjbrvtknYE4ABYkA7A7UlW0rgNJcFQ7+AUn7xwDqIzqOB+0dOTXjiE6wv5NIhjTnM0YBHJCHBi0N3hEO6SQ4XBZ1B0ldVyGy51ysZzygMkFCFI3GQc4IIBXu9QxJxpGQZez8OmFSVRSwz8WpVTnfodxvnrv59ya0q4BjYdK7QFKfGnSOcqFZCynMgLNs2rdRpKA5Mjb/RtkY002Vh9rLFJISx0iRO8rEKSNJ1HGpWzsCcAZ/nQZXZicwStE4JEjZ17nvnJyTjSM7jbGBy+uTjVFxNdFhExgtgxXm4BllKkq3LBBEaZGNbAlt8ADS5ReM8RcRQmMYYnvSlMrGFK7Aty++CWHykyYuuwUtvYLi8Mtu4XWjpNKsyy6A4mLcybZDpHeY7YHjkb5IMVlaLEgjTOkftMXY5OSWZiWYkkkkkk5qeovKE/aXw8R49P51LQFKfZP5/xb+/h9mipspT7J/P+Lf38Ps0VA2UUUUFLjHEBBFzCpY6kRVBAy8jrGgydgNTDJ/16UkWMTW2pJ3u45ZMsklvqvPkqqkFRATq6MWKEMWJzuFpl7UcRjMU1vhnkMRyBA86JqB0FwqtnffTgkjwpe4b2Zfkxznya8IBcB1eWUqTkLDcPIAjacDIjRSRuFzsGtwpjfAeV2kLKmxeSKVGLjoUjuLdCoPXZ209MnrUHEuITQo0MkFvNbrhcifksdODyxG+cyY3ALgHbcZqtJxy1t3KtdT2pTD8qe5hcyg5OkLNI8iD8Y+owfN5fiCzFnlhiwwOhm0u0iEjbmwl1idO7sCSwVSDsQApNfWpiklhsWt1ibTK8LxxOGmwoXMDHmZDIz94FdSkZZdtXszwCG4tLafvRiSNZeWmgKokImKKdGrSG6HOoeBGTSrxi9t/Jr1o4XUxAIFWZkRpyXjgMcK/KOsa9L4bBVsEaDX07s7YG3tbeA7mKGOMnzlECn/Sgo8O7KQwyLIrSF1KkZKhTpjeJcqqqvyX83UDznO9RRQYXBOUZpslDcrJITg5ZUcoMZ9IjjyB0IANSX1rdl2aKdFXfSrJkYIHXbOQQfHxPoxi8AhYcRmQ6dEJuNDZyzm5aC5kyMd0IXC9TqyOmnfUe6vtbhYY9GtlUsd9IBZX2bfPdXSdO7eYZISx2V3sGuF0430oA2dS4wSD+qG6+Lebatql+e44hnCxQYJxq1HbZjkjPTIAyM9QcdQO3NxfrjTFC+WA2JGB4scnZfHxI/wB6g3VQDOABk5OPE9MmvVL/ADuIZ/s4emc5IAxjbqcE+bfx72wztWWvlpzcczSNeNhqx3sbnbPpoPgd/wDOLr+LuvaJK5Xb/wCcXX8Xde0SVyg+r/kt/RkH3p/aJabKU/yW/oyD70/tEtNlAUUE1i8Q7WWcJKvcR6x+ora3/wAK5IHpIxQfP7mzsknuFvVgQ85wC7rAzox1DWD3pcsWPXBzkjemvsYAZp2IGrbScAbYUvuEXP6m2TjPhk5orZJOi3EryzNKWTlxzBlI5jaEfS5j06GUMgDfJY7gMTYim8nug+kCNhoON+veCkt8pgAThCFAQgAlsAGviSSmMiFgsmRgnzZGrqrYOM+B/wCNY/kfENv/ABEPXJGjO2onGcD9XA6ZODuM5DCrAjIOQehrtBg2FperLG0s0bR97mKBudjp09wDrg+G22/WtacDWM9ND53xtlc7f8fD8asVj9or0RKOup1KLgHOXaNdmAJU77bH/KgRIrWcq3k7KqISDG5WIE93T3jGTGV74A0geGWwGLD2Cl5eq3kREkKrMGEjOZdZeNt3ALMgiVSQSMMuMLpFL9yJYYWd20W+kd5YhNHERkuZIThguSQAhK+ATAyWePsfDNGy32J8tlVEjiNFAAwo1DJJyzMe8S5yTgUDNdDuN909NvDz+FS0r23ZG3tzrheRVUHEeoOh2OM5Bc482rBpooClTsn8/wCLf38Ps0VNdKfZP5/xb+/h9mioGyiiqXF7hEibWzKGGgFAS+p+6ugAElsnbAoFfj9xIt7i1jncsg5vJ5bKWGoDIkwiuoXBLSJkOgCvjuULThUMXMPxKyLmSRb1I4piZCW1c+DAClte+l9wRtjFerPhczwwNbQwI8TaRPC3KfRG2iVVR4jpdtJVopMqp6sSoNbfC77VMq3LoHxiOOa35U4Y4J0ycxo5RjrygRkdfCgWeBJCsl3aX4S3uZ53uIpSUYTRynKBHkUrIU+ToK9ANvNV4xwGzg1yG2DiIMS0dtc2UgCAlzzYE5UnTIwqKdt8b0wccEVySskxLFwVtLyGNInIxqRC8IdiRnDo7aWIO4BU48nAxFNHBZi+4e8mrC8xZ7fHieSWkRlGdwTGQDt5qDW7M9mYFuSZomaeFI5UL3Mtwic3mLheYca15Z72OjKRinmlP8nVzmK4iMcKyQXDQyPAMRyMiphsHcMFKoVJONGBsAA2UBRRXCaDDsIIku5S5UXLl2jXVvymWFG2zjcwDrv3Tjxrb1jOMjIwceODnH+h/lWFwFPKJPL3QKJIkW3BwXWI5kJbbus5YZTJAEa+JIqxL2ZtWZmaLLMSxOps5JLHx2ySdv8AkKDUEg2ORhum/XbO3n23rusZxkZOTjxwMZ/1H8xWAexNjv8AEDfOe+++c5z3vSf51oWHBIIXMkUelyukkE9BjwJx4Deg0aKKKD8+3/zi6/i7r2iSuV2/+cXX8Xde0SVyg+r/AJLf0ZB96f2iWmylP8lv6Mg+9P7RLTZQRXVssiNHIoZGBVlPQg7EVQ4d2dtYP7G3iQ/tBBqP2tjJ/E1qUUCr2tsNCvLHLJHzSiSBX5UQOdIlkdV5q4GFOllBwoJUZYJ8HEYYbXvmWUujOFjVtSwnEcgQO3xWrQdRySpYjLM4FfWWUEEEZB6ik/tJwWKOaCZY0SISM7qoVQ9w28DyjHfRWMjnBBVmDdNRoIuGcSnt2eNhzBqGxJ3ZykZC5BIHNJ3OoEBidPjpDthFjPLkxjJOOgwG8ehAYE5wMBsE7ZU+NX80bRCOQtFEtuzFV5ockszaWGdyFk7q4PQ5AwDQk46ss8a2uh4MCNghBWR5LViynPeUroRRgjd8H0A+v2qViViRi2Qu4GxOQBgHrkMMMV3jZchhilvh12LuV3Z43b+zaPIJGckoQWOMkkKVIw0ODuGNVuN8RMcscsRPLDSSsAuvmaJoXG2M4MUk8qYwSVXcg6TBwPhkt67z24MKqwKSSKGjaTOZdGiQaoiEg3TA5iMdWxDBzhfZuOZzZ8xlRlLkbsJoAUzzF1DlXCl1VicqzAtp1asfU+Qv7K/yHj1pRTmcPuebOyPbXAjjeYIIzFMCwQyYJ+LcvpB/VOnPyixcqDwIV/ZH8vN0r3RRQFKfZP5/xb+/h9mipspT7J/P+Lf38Ps0VA2UrdqeIEOulSBbSRu0uQdLTBoQBH1lwshJGVPeGnUw00zyNgEgZIHTz189h4tDPNH5TDDdNLGvyIlBjkGtjC3NccxlBJCY1odRKgNsE3DOFxFn8klhvAWLysk4huUlYlnbVCoDFiej6CMEaiMKurNcOtq/lIDjIUJeRqo23POeIPHpI6OFwPHJ2qoOHrPtbzaniJIiuFZJ4QdgqSrpmiQkfKYSBh0yMVocUnniKYaYIqBTJyluIi228iJpmzn9ZcLjJbGxoIOJcRLqpnaS3t2U5lTkz2rbZ77sjFRgHvMqp6ckAp/EgYIWNisZkN1EkEzpy3UyqsMSiPlroUF3YaRy2ViRku1asr21wZbYQwzXEqOVls2jAKsul5GVpMxsCcHOpW7oLHJVduPga39m7TylzdJFIskaGExhQHgMY1MyspOvdjks3hsA2ezvBks7eO3jyQg3Zt2dicu7HxZmJJ+2tKkzhnaiS1dbXi2I5CdMN0Bi3uNtsnpDLgbo2ASDp2IFOdAVxhnY7iu1xs4ONj4eNBm8NYPLKyY5aBYVAOwK5Z9IGwHeQfahB6VVk4vcayqWbFQzKGLhQQraQcEZGdznB2xjOdtayt+WgTJOM7n0nJ6dBv08KnoF5+NXS6i1kxULkaZAWOASwAxudtumc+G2ZZeL3AcILUsdGtiHwg3YYzpIJ2Gw336dM7lFBhJxm4LhfI5AMqCxddgzaSemDgZJAOdh4HNbtFFB+fb/AOcXX8Xde0SVyu3/AM4uv4u69okrlB9X/Jb+jIPvT+0S02Up/kt/RkH3p/aJabKAooooCky9Ty/iEcZ3tLPMjDwkm70SZH7KkSj70TgjGMudRxwKrMwGGcgsfE4GB/kKCtNwmB0eN4Imjc6nQxqVdtjlgRhjsNz5hUVxwKBo1jCctEOpBETFpOkrtoI20swx03rSooE/sDFz4lupiXmWSaMHOFBRzCzBFwup9BYtjOXO+NqcKwux/CpLaAxy6dWrV3SSMsiGTqB/7TmfaMHxxW7QRXVskiNHIoeN1KspGQVIwQfRisS47ONykiiupo1SMRhtTM+xBBJDDJwMZIPQYxvqYKKBdl7NyliRe3ABBGNRwO8SpGCNwukZ8SoJyCyta4RwQwOG50jgJo0EnT1B1YzjVtjOM71sUUBSp2U+f8W/v4fZoqa6VOynz/i39/D7NFQavabVyRp5oQuvNMIYyiPPe0aO/k7AlO8AWK7gGlq1vZdJtriOMhmZoYryQrI8QkJjxIeYJHUaW3w6dwMM4cvdRzwq6lXUMp6hgCD9oNAr2sMCnnS8+FbfcrdDmLEZNg6TyB8Y3BKSFVDd4DaoE4XLHmS3ZpUfJEltIiNqJyS0Lt5NIWJZmkGg79D1rfPAo1j5cJe3GrWvJbQFbGnurumPHQVKk7kZpe41wi5iR54eSJ1GedFHolZPHmRhXWbA307aj8nQcUEa30ty0YuYxEwlNqWjnMc5LxCSQBADpUgKSokJAXUG7oJdoIVRVRAFRQFUAYAAGAB5gBWD2atlaSabeU6gkVxJGglZNC6wGVFJj16senVju6aYaCC9s45kaOVFkjYYZWAZSPSDSmOzl1Y78Ml5kA/9zuGJQDzQS7tH02VtS5PhTnRQLXCe2kMkgguFe0uz/wCxnGkt4fFP8iUfdOfRTIWHnqnxbhUNzGYriJJYz+q65H2jzH0jes687KQSNE2ZEESoihWwNCBwqkkE/r5znOVGD1yG6DXao8IsTCnL1l0BAjz1VAqgAn9Y5BOTv3qvUBRRRQFFFFB+fb/5xdfxd17RJXK7f/OLr+LuvaJK5QTqHjykc9zGgZsKlzMijLEnCq4A3JO3nrvlE31q79cn95RRQHlE31q79cn95R5RN9au/XJ/eUUUB5RN9au/XJ/eUeUTfWrv1yf3lFFAeUTfWrv1yf3lHlE31q79cn95RRQHlE31q79cn95R5RN9au/XJ/eUUUB5RN9au/XJ/eUeUTfWrv1yf3lFFAeUTfWrv1yf3lHlE31q79cn95RRQHlE31q79cn95UUQdWdlnuVZyC7C6mBYgBQWIk7xAAG/gKKKCXyib61d+uT+8o8om+tXfrk/vKKKA8om+tXfrk/vKPKJvrV365P7yiigPKJvrV365P7yjyib61d+uT+8oooDyib61d+uT+8o8om+tXfrk/vKKKA8om+tXfrk/vKPKJvrV365P7yiigPKJvrV365P7yjyib61d+uT+8oooDyib61d+uT+8o8om+tXfrk/vKKKA8om+tXfrk/vKPKJvrV365P7yiigvcO4ZGYwSGZiWZizszEsxLEkkkkkk5PnooooP//Z"/>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052736"/>
            <a:ext cx="7315200" cy="637964"/>
          </a:xfrm>
        </p:spPr>
        <p:txBody>
          <a:bodyPr>
            <a:normAutofit fontScale="90000"/>
          </a:bodyPr>
          <a:lstStyle/>
          <a:p>
            <a:pPr rtl="0"/>
            <a:r>
              <a:rPr lang="en-GB" sz="3600" dirty="0" smtClean="0"/>
              <a:t>Receptor-Mediated Protein Metabolism</a:t>
            </a:r>
            <a:endParaRPr lang="ar-IQ" sz="3600" dirty="0"/>
          </a:p>
        </p:txBody>
      </p:sp>
      <p:sp>
        <p:nvSpPr>
          <p:cNvPr id="3" name="Content Placeholder 2"/>
          <p:cNvSpPr>
            <a:spLocks noGrp="1"/>
          </p:cNvSpPr>
          <p:nvPr>
            <p:ph sz="quarter" idx="1"/>
          </p:nvPr>
        </p:nvSpPr>
        <p:spPr>
          <a:xfrm>
            <a:off x="323528" y="1772816"/>
            <a:ext cx="8568952" cy="4824535"/>
          </a:xfrm>
        </p:spPr>
        <p:txBody>
          <a:bodyPr>
            <a:normAutofit lnSpcReduction="10000"/>
          </a:bodyPr>
          <a:lstStyle/>
          <a:p>
            <a:pPr algn="just" rtl="0"/>
            <a:r>
              <a:rPr lang="en-GB" sz="2400" b="1" dirty="0" smtClean="0">
                <a:effectLst>
                  <a:outerShdw blurRad="38100" dist="38100" dir="2700000" algn="tl">
                    <a:srgbClr val="000000">
                      <a:alpha val="43137"/>
                    </a:srgbClr>
                  </a:outerShdw>
                </a:effectLst>
              </a:rPr>
              <a:t>Substantial elimination pathway for those protein therapeutics that bind with high affinity to membrane-associated receptors on the cell surface.</a:t>
            </a:r>
          </a:p>
          <a:p>
            <a:pPr algn="just" rtl="0"/>
            <a:endParaRPr lang="en-GB" sz="2400" dirty="0" smtClean="0"/>
          </a:p>
          <a:p>
            <a:pPr algn="just" rtl="0"/>
            <a:r>
              <a:rPr lang="en-GB" sz="2400" b="1" dirty="0" smtClean="0">
                <a:solidFill>
                  <a:srgbClr val="FF0000"/>
                </a:solidFill>
                <a:effectLst>
                  <a:outerShdw blurRad="38100" dist="38100" dir="2700000" algn="tl">
                    <a:srgbClr val="000000">
                      <a:alpha val="43137"/>
                    </a:srgbClr>
                  </a:outerShdw>
                </a:effectLst>
              </a:rPr>
              <a:t>The interaction of the protein therapeutic with the membrane receptor is frequently part of pharmacologic effect of the drug</a:t>
            </a:r>
            <a:r>
              <a:rPr lang="en-GB" sz="2400" dirty="0" smtClean="0"/>
              <a:t>, i.e., </a:t>
            </a:r>
            <a:r>
              <a:rPr lang="en-GB" sz="2400" b="1" u="sng" dirty="0" smtClean="0">
                <a:solidFill>
                  <a:srgbClr val="0070C0"/>
                </a:solidFill>
                <a:effectLst>
                  <a:outerShdw blurRad="38100" dist="38100" dir="2700000" algn="tl">
                    <a:srgbClr val="000000">
                      <a:alpha val="43137"/>
                    </a:srgbClr>
                  </a:outerShdw>
                </a:effectLst>
              </a:rPr>
              <a:t>the receptor is the target structure the protein therapeutic is directed at</a:t>
            </a:r>
            <a:r>
              <a:rPr lang="en-GB" sz="2400" dirty="0" smtClean="0"/>
              <a:t>. </a:t>
            </a:r>
          </a:p>
          <a:p>
            <a:pPr algn="just" rtl="0"/>
            <a:endParaRPr lang="en-GB" sz="2400" dirty="0" smtClean="0"/>
          </a:p>
          <a:p>
            <a:pPr algn="just" rtl="0"/>
            <a:r>
              <a:rPr lang="en-GB" sz="2400" dirty="0" smtClean="0"/>
              <a:t>This binding can lead to receptor-mediated uptake by endocytosis and subsequent intracellular lysosomal metabolism. </a:t>
            </a:r>
            <a:endParaRPr lang="ar-IQ" sz="2400" dirty="0"/>
          </a:p>
        </p:txBody>
      </p:sp>
    </p:spTree>
  </p:cSld>
  <p:clrMapOvr>
    <a:masterClrMapping/>
  </p:clrMapOvr>
  <mc:AlternateContent xmlns:mc="http://schemas.openxmlformats.org/markup-compatibility/2006" xmlns:p14="http://schemas.microsoft.com/office/powerpoint/2010/main">
    <mc:Choice Requires="p14">
      <p:transition spd="med" advClick="0">
        <p14:reveal thruBlk="1" dir="r"/>
      </p:transition>
    </mc:Choice>
    <mc:Fallback xmlns="">
      <p:transition spd="med" advClick="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sz="2800" dirty="0" smtClean="0"/>
              <a:t>Questions</a:t>
            </a:r>
            <a:r>
              <a:rPr lang="en-GB" dirty="0" smtClean="0"/>
              <a:t> </a:t>
            </a:r>
            <a:endParaRPr lang="ar-IQ" dirty="0"/>
          </a:p>
        </p:txBody>
      </p:sp>
      <p:sp>
        <p:nvSpPr>
          <p:cNvPr id="3" name="Content Placeholder 2"/>
          <p:cNvSpPr>
            <a:spLocks noGrp="1"/>
          </p:cNvSpPr>
          <p:nvPr>
            <p:ph sz="quarter" idx="1"/>
          </p:nvPr>
        </p:nvSpPr>
        <p:spPr>
          <a:xfrm>
            <a:off x="457200" y="764704"/>
            <a:ext cx="8229600" cy="5688632"/>
          </a:xfrm>
        </p:spPr>
        <p:txBody>
          <a:bodyPr>
            <a:normAutofit fontScale="62500" lnSpcReduction="20000"/>
          </a:bodyPr>
          <a:lstStyle/>
          <a:p>
            <a:pPr algn="l" rtl="0">
              <a:buNone/>
            </a:pPr>
            <a:r>
              <a:rPr lang="en-GB" dirty="0" smtClean="0"/>
              <a:t>Chapter-4</a:t>
            </a:r>
          </a:p>
          <a:p>
            <a:pPr marL="514350" indent="-514350" algn="just" rtl="0">
              <a:buAutoNum type="arabicPeriod"/>
            </a:pPr>
            <a:r>
              <a:rPr lang="en-GB" dirty="0" smtClean="0"/>
              <a:t>How does one sterilize biotech products for parenteral administration?</a:t>
            </a:r>
          </a:p>
          <a:p>
            <a:pPr marL="514350" indent="-514350" algn="just" rtl="0">
              <a:buNone/>
            </a:pPr>
            <a:r>
              <a:rPr lang="en-GB" dirty="0" smtClean="0"/>
              <a:t>Answer: through aseptic manufacturing protocols. Final filtration through 0,2 0r 0.22 </a:t>
            </a:r>
            <a:r>
              <a:rPr lang="el-GR" dirty="0" smtClean="0">
                <a:latin typeface="Calibri"/>
              </a:rPr>
              <a:t>μ</a:t>
            </a:r>
            <a:r>
              <a:rPr lang="en-GB" dirty="0" smtClean="0">
                <a:latin typeface="Calibri"/>
              </a:rPr>
              <a:t>m pore filters into the vials/ syringes further reduces the chances of contamination of the protein solutions.</a:t>
            </a:r>
          </a:p>
          <a:p>
            <a:pPr marL="514350" indent="-514350" algn="just" rtl="0">
              <a:buFont typeface="+mj-lt"/>
              <a:buAutoNum type="arabicPeriod" startAt="2"/>
            </a:pPr>
            <a:r>
              <a:rPr lang="en-GB" dirty="0" smtClean="0">
                <a:latin typeface="Calibri"/>
              </a:rPr>
              <a:t>A pharmaceutical protein, which is poorly water soluble around its </a:t>
            </a:r>
            <a:r>
              <a:rPr lang="en-GB" dirty="0" err="1" smtClean="0">
                <a:latin typeface="Calibri"/>
              </a:rPr>
              <a:t>pI</a:t>
            </a:r>
            <a:r>
              <a:rPr lang="en-GB" dirty="0" smtClean="0">
                <a:latin typeface="Calibri"/>
              </a:rPr>
              <a:t>, has to be formulated as an injection. What conditions would one select to produce a water soluble, injectable solution?</a:t>
            </a:r>
          </a:p>
          <a:p>
            <a:pPr marL="514350" indent="-514350" algn="just" rtl="0">
              <a:buNone/>
            </a:pPr>
            <a:r>
              <a:rPr lang="en-GB" dirty="0" smtClean="0">
                <a:latin typeface="Calibri"/>
              </a:rPr>
              <a:t>Answer: as the aqueous solubility is probably pH dependent, information on the preferred pH ranges should be collected. If necessary, solubility enhancers (e.g., lysine, arginine and/ or surfactants) and stabilizers against adsorption/ aggregation should be added. “As a last resort,” one might consider carriers such as </a:t>
            </a:r>
            <a:r>
              <a:rPr lang="en-GB" dirty="0" err="1" smtClean="0">
                <a:latin typeface="Calibri"/>
              </a:rPr>
              <a:t>liposomes</a:t>
            </a:r>
            <a:r>
              <a:rPr lang="en-GB" dirty="0" smtClean="0">
                <a:latin typeface="Calibri"/>
              </a:rPr>
              <a:t>. </a:t>
            </a:r>
          </a:p>
          <a:p>
            <a:pPr marL="514350" indent="-514350" algn="just" rtl="0">
              <a:buFont typeface="+mj-lt"/>
              <a:buAutoNum type="arabicPeriod" startAt="3"/>
            </a:pPr>
            <a:r>
              <a:rPr lang="en-GB" dirty="0" smtClean="0">
                <a:latin typeface="Calibri"/>
              </a:rPr>
              <a:t>Why are most of the biotech proteins to be used in the clinic formulated in freeze-dried form?</a:t>
            </a:r>
          </a:p>
          <a:p>
            <a:pPr marL="514350" indent="-514350" algn="just" rtl="0">
              <a:buNone/>
            </a:pPr>
            <a:r>
              <a:rPr lang="en-GB" dirty="0" smtClean="0">
                <a:latin typeface="Calibri"/>
              </a:rPr>
              <a:t>Answer: chemical and physical instability of proteins in aqueous media is usually the reason to dry the protein solution. Freeze drying is then preferred technology, as other drying techniques do not give rapid </a:t>
            </a:r>
            <a:r>
              <a:rPr lang="en-GB" dirty="0" err="1" smtClean="0">
                <a:latin typeface="Calibri"/>
              </a:rPr>
              <a:t>reconstitutable</a:t>
            </a:r>
            <a:r>
              <a:rPr lang="en-GB" dirty="0" smtClean="0">
                <a:latin typeface="Calibri"/>
              </a:rPr>
              <a:t> dry forms for the formulation, and/ or because elevated temperatures necessary for drying jeopardize the integrity of the protein. The glass </a:t>
            </a:r>
            <a:r>
              <a:rPr lang="en-GB" dirty="0" err="1" smtClean="0">
                <a:latin typeface="Calibri"/>
              </a:rPr>
              <a:t>tranition</a:t>
            </a:r>
            <a:r>
              <a:rPr lang="en-GB" dirty="0" smtClean="0">
                <a:latin typeface="Calibri"/>
              </a:rPr>
              <a:t>/ eutectic temperature should not be exceeded as otherwise collapse of the cake can be observed. Collapse slows down the drying process rate and collapsed material does not rapidly dissolve upon adding water for reconstitution. </a:t>
            </a:r>
            <a:endParaRPr lang="ar-IQ"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8229600" cy="6192688"/>
          </a:xfrm>
        </p:spPr>
        <p:txBody>
          <a:bodyPr>
            <a:noAutofit/>
          </a:bodyPr>
          <a:lstStyle/>
          <a:p>
            <a:pPr marL="388620" indent="-342900" algn="just" rtl="0">
              <a:buFont typeface="+mj-lt"/>
              <a:buAutoNum type="arabicPeriod" startAt="4"/>
            </a:pPr>
            <a:r>
              <a:rPr lang="en-GB" sz="1600" dirty="0" smtClean="0"/>
              <a:t>4. why are (with the exception of oral vaccines) no oral delivery systems available for protein?</a:t>
            </a:r>
          </a:p>
          <a:p>
            <a:pPr marL="45720" indent="0" algn="just" rtl="0">
              <a:buNone/>
            </a:pPr>
            <a:r>
              <a:rPr lang="en-GB" sz="1600" dirty="0" smtClean="0"/>
              <a:t>Answer: because of the hostile environment in the GI tract regarding protein stability and the poor absorption characteristics of protein (high molecular weight/ often hydrophilic).</a:t>
            </a:r>
          </a:p>
          <a:p>
            <a:pPr marL="388620" indent="-342900" algn="just" rtl="0">
              <a:buFont typeface="+mj-lt"/>
              <a:buAutoNum type="arabicPeriod" startAt="5"/>
            </a:pPr>
            <a:r>
              <a:rPr lang="en-GB" sz="1600" dirty="0" smtClean="0"/>
              <a:t>What alternative route of administration to the parenteral route would be the first to look into if one dose not wish to exploit absorption enhancing technologies?</a:t>
            </a:r>
          </a:p>
          <a:p>
            <a:pPr marL="45720" indent="0" algn="just" rtl="0">
              <a:buNone/>
            </a:pPr>
            <a:r>
              <a:rPr lang="en-GB" sz="1600" dirty="0" smtClean="0"/>
              <a:t>Answer: the pulmonary route. </a:t>
            </a:r>
          </a:p>
          <a:p>
            <a:pPr marL="388620" indent="-342900" algn="just" rtl="0">
              <a:buFont typeface="+mj-lt"/>
              <a:buAutoNum type="arabicPeriod" startAt="6"/>
            </a:pPr>
            <a:r>
              <a:rPr lang="en-GB" sz="1600" dirty="0" smtClean="0"/>
              <a:t>If one considers using the </a:t>
            </a:r>
            <a:r>
              <a:rPr lang="en-GB" sz="1600" dirty="0" err="1" smtClean="0"/>
              <a:t>iontophoretic</a:t>
            </a:r>
            <a:r>
              <a:rPr lang="en-GB" sz="1600" dirty="0" smtClean="0"/>
              <a:t> transport route for protein deliver, what are the variables to be considered?</a:t>
            </a:r>
          </a:p>
          <a:p>
            <a:pPr marL="45720" indent="0" algn="just" rtl="0">
              <a:buNone/>
            </a:pPr>
            <a:r>
              <a:rPr lang="en-GB" sz="1600" dirty="0" smtClean="0"/>
              <a:t>Answer: physical characteristics of the protein and medium, such as a molecular weight, </a:t>
            </a:r>
            <a:r>
              <a:rPr lang="en-GB" sz="1600" dirty="0" err="1" smtClean="0"/>
              <a:t>pI</a:t>
            </a:r>
            <a:r>
              <a:rPr lang="en-GB" sz="1600" dirty="0" smtClean="0"/>
              <a:t>, ionic strength, and pH . And, in addition, electrical current options (pulsed, permanent, wave shape) and desired dose level/ pattern (pulsed/ constant, variable). </a:t>
            </a:r>
          </a:p>
          <a:p>
            <a:pPr algn="l" rtl="0">
              <a:buNone/>
            </a:pPr>
            <a:r>
              <a:rPr lang="en-GB" sz="1600" dirty="0" smtClean="0"/>
              <a:t>Chapter 5</a:t>
            </a:r>
          </a:p>
          <a:p>
            <a:pPr marL="514350" indent="-514350" algn="just" rtl="0">
              <a:buFont typeface="+mj-lt"/>
              <a:buAutoNum type="arabicPeriod"/>
            </a:pPr>
            <a:r>
              <a:rPr lang="en-GB" sz="1600" dirty="0" smtClean="0"/>
              <a:t>How do the sugar groups on glycoproteins influence hepatic elimination of these glycoproteins?</a:t>
            </a:r>
          </a:p>
          <a:p>
            <a:pPr marL="514350" indent="-514350" algn="just" rtl="0">
              <a:buNone/>
            </a:pPr>
            <a:r>
              <a:rPr lang="en-GB" sz="1600" dirty="0" smtClean="0"/>
              <a:t>Answer: in some cases, the sugar groups are recognized by hepatic receptors (galactose receptor, for example), facilitating receptor-mediated uptake and metabolism. In other cases, sugar groups (terminal </a:t>
            </a:r>
            <a:r>
              <a:rPr lang="en-GB" sz="1600" dirty="0" err="1" smtClean="0"/>
              <a:t>sialic</a:t>
            </a:r>
            <a:r>
              <a:rPr lang="en-GB" sz="1600" dirty="0" smtClean="0"/>
              <a:t> acid residues, for example) may shield the protein from binding to receptors and hepatic uptake. </a:t>
            </a:r>
          </a:p>
          <a:p>
            <a:pPr marL="514350" indent="-514350" algn="just" rtl="0">
              <a:buAutoNum type="arabicPeriod" startAt="2"/>
            </a:pPr>
            <a:r>
              <a:rPr lang="en-GB" sz="1600" dirty="0" smtClean="0"/>
              <a:t>Why protein therapeutics generally not active upon oral administration?</a:t>
            </a:r>
          </a:p>
          <a:p>
            <a:pPr marL="514350" indent="-514350" algn="just" rtl="0">
              <a:buNone/>
            </a:pPr>
            <a:r>
              <a:rPr lang="en-GB" sz="1600" dirty="0" smtClean="0"/>
              <a:t>Answer: the gastrointestinal mucosa is a major absorption barrier for hydrophilic macromolecule such as proteins. In addition, peptide and protein therapeutics are degraded by the extensive peptidase and protease activity in the gastrointestinal tract. Both processes minimize the oral bioavailability of protein therapeutics.  </a:t>
            </a:r>
            <a:endParaRPr lang="ar-IQ"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683149"/>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315200" cy="709972"/>
          </a:xfrm>
        </p:spPr>
        <p:txBody>
          <a:bodyPr/>
          <a:lstStyle/>
          <a:p>
            <a:r>
              <a:rPr lang="en-GB" u="sng" dirty="0" smtClean="0"/>
              <a:t>Proteolysis</a:t>
            </a:r>
            <a:endParaRPr lang="ar-IQ" dirty="0"/>
          </a:p>
        </p:txBody>
      </p:sp>
      <p:sp>
        <p:nvSpPr>
          <p:cNvPr id="3" name="Content Placeholder 2"/>
          <p:cNvSpPr>
            <a:spLocks noGrp="1"/>
          </p:cNvSpPr>
          <p:nvPr>
            <p:ph sz="quarter" idx="1"/>
          </p:nvPr>
        </p:nvSpPr>
        <p:spPr>
          <a:xfrm>
            <a:off x="323528" y="1556793"/>
            <a:ext cx="8424936" cy="4824535"/>
          </a:xfrm>
        </p:spPr>
        <p:txBody>
          <a:bodyPr>
            <a:noAutofit/>
          </a:bodyPr>
          <a:lstStyle/>
          <a:p>
            <a:pPr marL="45720" indent="0" algn="just" rtl="0">
              <a:buNone/>
            </a:pPr>
            <a:r>
              <a:rPr lang="en-GB" sz="3200" b="1" u="sng" dirty="0" smtClean="0">
                <a:solidFill>
                  <a:srgbClr val="0070C0"/>
                </a:solidFill>
                <a:effectLst>
                  <a:outerShdw blurRad="38100" dist="38100" dir="2700000" algn="tl">
                    <a:srgbClr val="000000">
                      <a:alpha val="43137"/>
                    </a:srgbClr>
                  </a:outerShdw>
                </a:effectLst>
                <a:latin typeface="Aharoni" pitchFamily="2" charset="-79"/>
                <a:cs typeface="Aharoni" pitchFamily="2" charset="-79"/>
              </a:rPr>
              <a:t>The metabolic rate for protein degradation increases with:</a:t>
            </a:r>
          </a:p>
          <a:p>
            <a:pPr marL="45720" indent="0" algn="just" rtl="0">
              <a:buNone/>
            </a:pPr>
            <a:endParaRPr lang="en-GB" sz="2800" b="1" u="sng" dirty="0" smtClean="0">
              <a:solidFill>
                <a:srgbClr val="0070C0"/>
              </a:solidFill>
              <a:effectLst>
                <a:outerShdw blurRad="38100" dist="38100" dir="2700000" algn="tl">
                  <a:srgbClr val="000000">
                    <a:alpha val="43137"/>
                  </a:srgbClr>
                </a:outerShdw>
              </a:effectLst>
              <a:latin typeface="Aharoni" pitchFamily="2" charset="-79"/>
              <a:cs typeface="Aharoni" pitchFamily="2" charset="-79"/>
            </a:endParaRPr>
          </a:p>
          <a:p>
            <a:pPr marL="502920" indent="-457200" algn="just" rtl="0">
              <a:buFont typeface="+mj-lt"/>
              <a:buAutoNum type="arabicPeriod"/>
            </a:pPr>
            <a:r>
              <a:rPr lang="en-GB" sz="2800" b="1" dirty="0" smtClean="0">
                <a:solidFill>
                  <a:schemeClr val="tx2">
                    <a:lumMod val="75000"/>
                  </a:schemeClr>
                </a:solidFill>
                <a:effectLst>
                  <a:outerShdw blurRad="38100" dist="38100" dir="2700000" algn="tl">
                    <a:srgbClr val="000000">
                      <a:alpha val="43137"/>
                    </a:srgbClr>
                  </a:outerShdw>
                </a:effectLst>
              </a:rPr>
              <a:t>Decreasing molecular weight </a:t>
            </a:r>
            <a:r>
              <a:rPr lang="en-GB" sz="2800" dirty="0" smtClean="0"/>
              <a:t>from large to small proteins and peptides as shown in(Table 1) </a:t>
            </a:r>
          </a:p>
          <a:p>
            <a:pPr marL="502920" indent="-457200" algn="just" rtl="0">
              <a:buFont typeface="+mj-lt"/>
              <a:buAutoNum type="arabicPeriod"/>
            </a:pPr>
            <a:endParaRPr lang="en-GB" sz="2800" dirty="0" smtClean="0"/>
          </a:p>
          <a:p>
            <a:pPr marL="502920" indent="-457200" algn="just" rtl="0">
              <a:buFont typeface="+mj-lt"/>
              <a:buAutoNum type="arabicPeriod"/>
            </a:pPr>
            <a:r>
              <a:rPr lang="en-GB" sz="2800" dirty="0" smtClean="0"/>
              <a:t>Also dependent on other factors such as </a:t>
            </a:r>
            <a:r>
              <a:rPr lang="en-GB" sz="2800" b="1" dirty="0" smtClean="0">
                <a:solidFill>
                  <a:schemeClr val="tx2">
                    <a:lumMod val="75000"/>
                  </a:schemeClr>
                </a:solidFill>
                <a:effectLst>
                  <a:outerShdw blurRad="38100" dist="38100" dir="2700000" algn="tl">
                    <a:srgbClr val="000000">
                      <a:alpha val="43137"/>
                    </a:srgbClr>
                  </a:outerShdw>
                </a:effectLst>
              </a:rPr>
              <a:t>size, charge, lipophilicity, functional groups, and glycosylation </a:t>
            </a:r>
            <a:r>
              <a:rPr lang="en-GB" sz="2800" dirty="0" smtClean="0"/>
              <a:t>pattern as well as </a:t>
            </a:r>
            <a:r>
              <a:rPr lang="en-GB" sz="2800" b="1" dirty="0" smtClean="0">
                <a:solidFill>
                  <a:schemeClr val="tx2">
                    <a:lumMod val="75000"/>
                  </a:schemeClr>
                </a:solidFill>
                <a:effectLst>
                  <a:outerShdw blurRad="38100" dist="38100" dir="2700000" algn="tl">
                    <a:srgbClr val="000000">
                      <a:alpha val="43137"/>
                    </a:srgbClr>
                  </a:outerShdw>
                </a:effectLst>
              </a:rPr>
              <a:t>secondary and tertiary structure. </a:t>
            </a:r>
          </a:p>
        </p:txBody>
      </p:sp>
    </p:spTree>
  </p:cSld>
  <p:clrMapOvr>
    <a:masterClrMapping/>
  </p:clrMapOvr>
  <p:transition spd="med" advClick="0">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2114"/>
          </a:xfrm>
        </p:spPr>
        <p:txBody>
          <a:bodyPr>
            <a:noAutofit/>
          </a:bodyPr>
          <a:lstStyle/>
          <a:p>
            <a:pPr algn="l" rtl="0"/>
            <a:r>
              <a:rPr lang="en-GB" sz="2000" dirty="0" smtClean="0"/>
              <a:t>Table 1. Molecular weight as major determinant of the elimination mechanisms of peptides and proteins</a:t>
            </a:r>
            <a:endParaRPr lang="ar-IQ" sz="20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273319520"/>
              </p:ext>
            </p:extLst>
          </p:nvPr>
        </p:nvGraphicFramePr>
        <p:xfrm>
          <a:off x="107504" y="1075751"/>
          <a:ext cx="8229600" cy="5665617"/>
        </p:xfrm>
        <a:graphic>
          <a:graphicData uri="http://schemas.openxmlformats.org/drawingml/2006/table">
            <a:tbl>
              <a:tblPr rtl="1" firstRow="1" bandRow="1">
                <a:tableStyleId>{616DA210-FB5B-4158-B5E0-FEB733F419BA}</a:tableStyleId>
              </a:tblPr>
              <a:tblGrid>
                <a:gridCol w="1962568"/>
                <a:gridCol w="2581974"/>
                <a:gridCol w="1627658"/>
                <a:gridCol w="2057400"/>
              </a:tblGrid>
              <a:tr h="792577">
                <a:tc>
                  <a:txBody>
                    <a:bodyPr/>
                    <a:lstStyle/>
                    <a:p>
                      <a:pPr algn="l" rtl="0"/>
                      <a:r>
                        <a:rPr lang="en-GB" sz="1600" dirty="0" smtClean="0"/>
                        <a:t>Major determinant </a:t>
                      </a:r>
                      <a:endParaRPr lang="ar-IQ" sz="1600" dirty="0"/>
                    </a:p>
                  </a:txBody>
                  <a:tcPr/>
                </a:tc>
                <a:tc>
                  <a:txBody>
                    <a:bodyPr/>
                    <a:lstStyle/>
                    <a:p>
                      <a:pPr algn="ctr" rtl="0"/>
                      <a:r>
                        <a:rPr lang="en-GB" sz="1600" dirty="0" smtClean="0"/>
                        <a:t>Predominant elimination mechanisms</a:t>
                      </a:r>
                      <a:endParaRPr lang="ar-IQ" sz="1600" dirty="0"/>
                    </a:p>
                  </a:txBody>
                  <a:tcPr/>
                </a:tc>
                <a:tc>
                  <a:txBody>
                    <a:bodyPr/>
                    <a:lstStyle/>
                    <a:p>
                      <a:pPr algn="ctr" rtl="1"/>
                      <a:r>
                        <a:rPr lang="en-GB" sz="1600" dirty="0" smtClean="0"/>
                        <a:t>Elimination</a:t>
                      </a:r>
                      <a:r>
                        <a:rPr lang="en-GB" sz="1600" baseline="0" dirty="0" smtClean="0"/>
                        <a:t> site </a:t>
                      </a:r>
                      <a:endParaRPr lang="ar-IQ" sz="1600" dirty="0"/>
                    </a:p>
                  </a:txBody>
                  <a:tcPr/>
                </a:tc>
                <a:tc>
                  <a:txBody>
                    <a:bodyPr/>
                    <a:lstStyle/>
                    <a:p>
                      <a:pPr algn="ctr" rtl="1"/>
                      <a:r>
                        <a:rPr lang="en-GB" sz="1600" dirty="0" smtClean="0"/>
                        <a:t>Molecular</a:t>
                      </a:r>
                      <a:r>
                        <a:rPr lang="en-GB" sz="1600" baseline="0" dirty="0" smtClean="0"/>
                        <a:t> weight </a:t>
                      </a:r>
                      <a:endParaRPr lang="ar-IQ" sz="1600" dirty="0"/>
                    </a:p>
                  </a:txBody>
                  <a:tcPr/>
                </a:tc>
              </a:tr>
              <a:tr h="1104466">
                <a:tc>
                  <a:txBody>
                    <a:bodyPr/>
                    <a:lstStyle/>
                    <a:p>
                      <a:pPr algn="l" rtl="0"/>
                      <a:r>
                        <a:rPr lang="en-GB" sz="1600" dirty="0" smtClean="0"/>
                        <a:t>Structure, lipophilicity</a:t>
                      </a:r>
                      <a:endParaRPr lang="ar-IQ" sz="1600" dirty="0"/>
                    </a:p>
                  </a:txBody>
                  <a:tcPr/>
                </a:tc>
                <a:tc>
                  <a:txBody>
                    <a:bodyPr/>
                    <a:lstStyle/>
                    <a:p>
                      <a:pPr algn="just" rtl="0"/>
                      <a:r>
                        <a:rPr lang="ar-IQ" sz="1600" dirty="0" smtClean="0"/>
                        <a:t>1</a:t>
                      </a:r>
                      <a:r>
                        <a:rPr lang="en-GB" sz="1600" dirty="0" smtClean="0"/>
                        <a:t>.Extracellular hydrolysis</a:t>
                      </a:r>
                    </a:p>
                    <a:p>
                      <a:pPr algn="just" rtl="0"/>
                      <a:r>
                        <a:rPr lang="en-GB" sz="1600" dirty="0" smtClean="0"/>
                        <a:t>2.Passive lipoid diffusion</a:t>
                      </a:r>
                      <a:endParaRPr lang="ar-IQ" sz="1600" dirty="0"/>
                    </a:p>
                  </a:txBody>
                  <a:tcPr/>
                </a:tc>
                <a:tc>
                  <a:txBody>
                    <a:bodyPr/>
                    <a:lstStyle/>
                    <a:p>
                      <a:pPr algn="l" rtl="0"/>
                      <a:r>
                        <a:rPr lang="en-GB" sz="1600" dirty="0" smtClean="0"/>
                        <a:t>Blood, liver</a:t>
                      </a:r>
                      <a:endParaRPr lang="ar-IQ" sz="1600" dirty="0"/>
                    </a:p>
                  </a:txBody>
                  <a:tcPr/>
                </a:tc>
                <a:tc>
                  <a:txBody>
                    <a:bodyPr/>
                    <a:lstStyle/>
                    <a:p>
                      <a:pPr algn="l" rtl="0"/>
                      <a:r>
                        <a:rPr lang="en-GB" sz="1600" dirty="0" smtClean="0"/>
                        <a:t>&lt;</a:t>
                      </a:r>
                      <a:r>
                        <a:rPr lang="en-GB" sz="1600" baseline="0" dirty="0" smtClean="0"/>
                        <a:t> 500</a:t>
                      </a:r>
                      <a:endParaRPr lang="ar-IQ" sz="1600" dirty="0"/>
                    </a:p>
                  </a:txBody>
                  <a:tcPr/>
                </a:tc>
              </a:tr>
              <a:tr h="11044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Structure, lipophilicity</a:t>
                      </a:r>
                      <a:endParaRPr lang="ar-IQ" sz="1600" dirty="0" smtClean="0"/>
                    </a:p>
                    <a:p>
                      <a:pPr algn="l" rtl="0"/>
                      <a:endParaRPr lang="ar-IQ" sz="1600" dirty="0"/>
                    </a:p>
                  </a:txBody>
                  <a:tcPr/>
                </a:tc>
                <a:tc>
                  <a:txBody>
                    <a:bodyPr/>
                    <a:lstStyle/>
                    <a:p>
                      <a:pPr algn="just" rtl="0">
                        <a:lnSpc>
                          <a:spcPct val="200000"/>
                        </a:lnSpc>
                      </a:pPr>
                      <a:r>
                        <a:rPr lang="en-GB" sz="1600" dirty="0" smtClean="0"/>
                        <a:t>1.Carrier-mediated</a:t>
                      </a:r>
                      <a:r>
                        <a:rPr lang="en-GB" sz="1600" baseline="0" dirty="0" smtClean="0"/>
                        <a:t> </a:t>
                      </a:r>
                      <a:r>
                        <a:rPr lang="en-GB" sz="1600" dirty="0" smtClean="0"/>
                        <a:t>uptake</a:t>
                      </a:r>
                    </a:p>
                    <a:p>
                      <a:pPr algn="just" rtl="0"/>
                      <a:r>
                        <a:rPr lang="en-GB" sz="1600" dirty="0" smtClean="0"/>
                        <a:t>2.Passive lipoid diffusion</a:t>
                      </a:r>
                      <a:endParaRPr lang="ar-IQ" sz="1600" dirty="0"/>
                    </a:p>
                  </a:txBody>
                  <a:tcPr/>
                </a:tc>
                <a:tc>
                  <a:txBody>
                    <a:bodyPr/>
                    <a:lstStyle/>
                    <a:p>
                      <a:pPr algn="l" rtl="0"/>
                      <a:r>
                        <a:rPr lang="en-GB" sz="1600" dirty="0" smtClean="0"/>
                        <a:t>Liver </a:t>
                      </a:r>
                      <a:endParaRPr lang="ar-IQ" sz="1600" dirty="0"/>
                    </a:p>
                  </a:txBody>
                  <a:tcPr/>
                </a:tc>
                <a:tc>
                  <a:txBody>
                    <a:bodyPr/>
                    <a:lstStyle/>
                    <a:p>
                      <a:pPr algn="l" rtl="0"/>
                      <a:r>
                        <a:rPr lang="en-GB" sz="1600" dirty="0" smtClean="0"/>
                        <a:t>500-1,000</a:t>
                      </a:r>
                      <a:endParaRPr lang="ar-IQ" sz="1600" dirty="0"/>
                    </a:p>
                  </a:txBody>
                  <a:tcPr/>
                </a:tc>
              </a:tr>
              <a:tr h="849589">
                <a:tc>
                  <a:txBody>
                    <a:bodyPr/>
                    <a:lstStyle/>
                    <a:p>
                      <a:pPr algn="l" rtl="0"/>
                      <a:r>
                        <a:rPr lang="en-GB" sz="1600" dirty="0" smtClean="0"/>
                        <a:t>Molecular weight</a:t>
                      </a:r>
                      <a:endParaRPr lang="ar-IQ" sz="1600" dirty="0"/>
                    </a:p>
                  </a:txBody>
                  <a:tcPr/>
                </a:tc>
                <a:tc>
                  <a:txBody>
                    <a:bodyPr/>
                    <a:lstStyle/>
                    <a:p>
                      <a:pPr algn="just" rtl="0"/>
                      <a:r>
                        <a:rPr lang="en-GB" sz="1600" dirty="0" smtClean="0"/>
                        <a:t>Glomerular</a:t>
                      </a:r>
                      <a:r>
                        <a:rPr lang="en-GB" sz="1600" baseline="0" dirty="0" smtClean="0"/>
                        <a:t> filtration and subsequent degradation process </a:t>
                      </a:r>
                      <a:endParaRPr lang="ar-IQ" sz="1600" dirty="0"/>
                    </a:p>
                  </a:txBody>
                  <a:tcPr/>
                </a:tc>
                <a:tc>
                  <a:txBody>
                    <a:bodyPr/>
                    <a:lstStyle/>
                    <a:p>
                      <a:pPr algn="l" rtl="0"/>
                      <a:r>
                        <a:rPr lang="en-GB" sz="1600" dirty="0" smtClean="0"/>
                        <a:t>kidney</a:t>
                      </a:r>
                      <a:endParaRPr lang="ar-IQ" sz="1600" dirty="0"/>
                    </a:p>
                  </a:txBody>
                  <a:tcPr/>
                </a:tc>
                <a:tc>
                  <a:txBody>
                    <a:bodyPr/>
                    <a:lstStyle/>
                    <a:p>
                      <a:pPr algn="l" rtl="0"/>
                      <a:r>
                        <a:rPr lang="en-GB" sz="1600" dirty="0" smtClean="0"/>
                        <a:t>1,000-50,000</a:t>
                      </a:r>
                      <a:endParaRPr lang="ar-IQ" sz="1600" dirty="0"/>
                    </a:p>
                  </a:txBody>
                  <a:tcPr/>
                </a:tc>
              </a:tr>
              <a:tr h="594712">
                <a:tc>
                  <a:txBody>
                    <a:bodyPr/>
                    <a:lstStyle/>
                    <a:p>
                      <a:pPr algn="l" rtl="0"/>
                      <a:r>
                        <a:rPr lang="en-GB" sz="1600" dirty="0" smtClean="0"/>
                        <a:t>Sugar, charge</a:t>
                      </a:r>
                      <a:endParaRPr lang="ar-IQ" sz="1600" dirty="0"/>
                    </a:p>
                  </a:txBody>
                  <a:tcPr/>
                </a:tc>
                <a:tc>
                  <a:txBody>
                    <a:bodyPr/>
                    <a:lstStyle/>
                    <a:p>
                      <a:pPr algn="just" rtl="0"/>
                      <a:r>
                        <a:rPr lang="en-GB" sz="1600" dirty="0" smtClean="0"/>
                        <a:t>Receptor mediated endocytosis</a:t>
                      </a:r>
                      <a:endParaRPr lang="ar-IQ" sz="1600" dirty="0"/>
                    </a:p>
                  </a:txBody>
                  <a:tcPr/>
                </a:tc>
                <a:tc>
                  <a:txBody>
                    <a:bodyPr/>
                    <a:lstStyle/>
                    <a:p>
                      <a:pPr algn="l" rtl="0"/>
                      <a:r>
                        <a:rPr lang="en-GB" sz="1600" dirty="0" smtClean="0"/>
                        <a:t>Kidney, liver</a:t>
                      </a:r>
                      <a:endParaRPr lang="ar-IQ" sz="1600" dirty="0"/>
                    </a:p>
                  </a:txBody>
                  <a:tcPr/>
                </a:tc>
                <a:tc>
                  <a:txBody>
                    <a:bodyPr/>
                    <a:lstStyle/>
                    <a:p>
                      <a:pPr algn="l" rtl="0"/>
                      <a:r>
                        <a:rPr lang="en-GB" sz="1600" dirty="0" smtClean="0"/>
                        <a:t>50,000-200,000</a:t>
                      </a:r>
                      <a:endParaRPr lang="ar-IQ" sz="1600" dirty="0"/>
                    </a:p>
                  </a:txBody>
                  <a:tcPr/>
                </a:tc>
              </a:tr>
              <a:tr h="594712">
                <a:tc>
                  <a:txBody>
                    <a:bodyPr/>
                    <a:lstStyle/>
                    <a:p>
                      <a:pPr algn="l" rtl="0"/>
                      <a:r>
                        <a:rPr lang="el-GR" sz="1600" dirty="0" smtClean="0">
                          <a:latin typeface="Calibri"/>
                        </a:rPr>
                        <a:t>α</a:t>
                      </a:r>
                      <a:r>
                        <a:rPr lang="en-GB" sz="1600" dirty="0" smtClean="0"/>
                        <a:t>2-macroglobulin, </a:t>
                      </a:r>
                      <a:r>
                        <a:rPr lang="en-GB" sz="1600" dirty="0" err="1" smtClean="0"/>
                        <a:t>IgG</a:t>
                      </a:r>
                      <a:endParaRPr lang="ar-IQ" sz="1600" dirty="0"/>
                    </a:p>
                  </a:txBody>
                  <a:tcPr/>
                </a:tc>
                <a:tc>
                  <a:txBody>
                    <a:bodyPr/>
                    <a:lstStyle/>
                    <a:p>
                      <a:pPr algn="just" rtl="0"/>
                      <a:r>
                        <a:rPr lang="en-GB" sz="1600" dirty="0" smtClean="0"/>
                        <a:t>Opsonisation</a:t>
                      </a:r>
                      <a:endParaRPr lang="ar-IQ" sz="1600" dirty="0"/>
                    </a:p>
                  </a:txBody>
                  <a:tcPr/>
                </a:tc>
                <a:tc>
                  <a:txBody>
                    <a:bodyPr/>
                    <a:lstStyle/>
                    <a:p>
                      <a:pPr rtl="1"/>
                      <a:endParaRPr lang="ar-IQ" sz="1600" dirty="0"/>
                    </a:p>
                  </a:txBody>
                  <a:tcPr/>
                </a:tc>
                <a:tc>
                  <a:txBody>
                    <a:bodyPr/>
                    <a:lstStyle/>
                    <a:p>
                      <a:pPr algn="l" rtl="0"/>
                      <a:r>
                        <a:rPr lang="en-GB" sz="1600" dirty="0" smtClean="0"/>
                        <a:t>200,000-400,000</a:t>
                      </a:r>
                      <a:endParaRPr lang="ar-IQ" sz="1600" dirty="0"/>
                    </a:p>
                  </a:txBody>
                  <a:tcPr/>
                </a:tc>
              </a:tr>
              <a:tr h="594712">
                <a:tc>
                  <a:txBody>
                    <a:bodyPr/>
                    <a:lstStyle/>
                    <a:p>
                      <a:pPr algn="l" rtl="0"/>
                      <a:r>
                        <a:rPr lang="en-GB" sz="1600" dirty="0" smtClean="0"/>
                        <a:t>Particle aggregation</a:t>
                      </a:r>
                      <a:endParaRPr lang="ar-IQ" sz="1600" dirty="0"/>
                    </a:p>
                  </a:txBody>
                  <a:tcPr/>
                </a:tc>
                <a:tc>
                  <a:txBody>
                    <a:bodyPr/>
                    <a:lstStyle/>
                    <a:p>
                      <a:pPr algn="just" rtl="0"/>
                      <a:r>
                        <a:rPr lang="en-GB" sz="1600" dirty="0" smtClean="0"/>
                        <a:t>Phagocytosis</a:t>
                      </a:r>
                      <a:endParaRPr lang="ar-IQ" sz="1600" dirty="0"/>
                    </a:p>
                  </a:txBody>
                  <a:tcPr/>
                </a:tc>
                <a:tc>
                  <a:txBody>
                    <a:bodyPr/>
                    <a:lstStyle/>
                    <a:p>
                      <a:pPr rtl="1"/>
                      <a:endParaRPr lang="ar-IQ" sz="1600"/>
                    </a:p>
                  </a:txBody>
                  <a:tcPr/>
                </a:tc>
                <a:tc>
                  <a:txBody>
                    <a:bodyPr/>
                    <a:lstStyle/>
                    <a:p>
                      <a:pPr algn="l" rtl="0"/>
                      <a:r>
                        <a:rPr lang="en-GB" sz="1600" dirty="0" smtClean="0"/>
                        <a:t>&gt;</a:t>
                      </a:r>
                      <a:r>
                        <a:rPr lang="en-GB" sz="1600" baseline="0" dirty="0" smtClean="0"/>
                        <a:t> 400,000</a:t>
                      </a:r>
                      <a:endParaRPr lang="ar-IQ" sz="1600" dirty="0"/>
                    </a:p>
                  </a:txBody>
                  <a:tcPr/>
                </a:tc>
              </a:tr>
            </a:tbl>
          </a:graphicData>
        </a:graphic>
      </p:graphicFrame>
    </p:spTree>
  </p:cSld>
  <p:clrMapOvr>
    <a:masterClrMapping/>
  </p:clrMapOvr>
  <p:transition spd="med" advClick="0">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6711"/>
            <a:ext cx="7315200" cy="722049"/>
          </a:xfrm>
        </p:spPr>
        <p:style>
          <a:lnRef idx="1">
            <a:schemeClr val="accent2"/>
          </a:lnRef>
          <a:fillRef idx="2">
            <a:schemeClr val="accent2"/>
          </a:fillRef>
          <a:effectRef idx="1">
            <a:schemeClr val="accent2"/>
          </a:effectRef>
          <a:fontRef idx="minor">
            <a:schemeClr val="dk1"/>
          </a:fontRef>
        </p:style>
        <p:txBody>
          <a:bodyPr/>
          <a:lstStyle/>
          <a:p>
            <a:r>
              <a:rPr lang="en-GB" dirty="0" smtClean="0"/>
              <a:t>About Table 1</a:t>
            </a:r>
            <a:endParaRPr lang="ar-IQ" dirty="0"/>
          </a:p>
        </p:txBody>
      </p:sp>
      <p:sp>
        <p:nvSpPr>
          <p:cNvPr id="3" name="Content Placeholder 2"/>
          <p:cNvSpPr>
            <a:spLocks noGrp="1"/>
          </p:cNvSpPr>
          <p:nvPr>
            <p:ph sz="quarter" idx="1"/>
          </p:nvPr>
        </p:nvSpPr>
        <p:spPr>
          <a:xfrm>
            <a:off x="457200" y="1484784"/>
            <a:ext cx="8229600" cy="5112568"/>
          </a:xfrm>
          <a:ln/>
        </p:spPr>
        <p:style>
          <a:lnRef idx="1">
            <a:schemeClr val="dk1"/>
          </a:lnRef>
          <a:fillRef idx="2">
            <a:schemeClr val="dk1"/>
          </a:fillRef>
          <a:effectRef idx="1">
            <a:schemeClr val="dk1"/>
          </a:effectRef>
          <a:fontRef idx="minor">
            <a:schemeClr val="dk1"/>
          </a:fontRef>
        </p:style>
        <p:txBody>
          <a:bodyPr>
            <a:normAutofit fontScale="77500" lnSpcReduction="20000"/>
          </a:bodyPr>
          <a:lstStyle/>
          <a:p>
            <a:pPr algn="just" rtl="0">
              <a:buNone/>
            </a:pPr>
            <a:r>
              <a:rPr lang="en-GB" sz="3600" u="sng" dirty="0" smtClean="0">
                <a:solidFill>
                  <a:srgbClr val="FF0000"/>
                </a:solidFill>
                <a:latin typeface="Bauhaus 93" pitchFamily="82" charset="0"/>
              </a:rPr>
              <a:t>Notes: </a:t>
            </a:r>
            <a:endParaRPr lang="en-GB" sz="2400" u="sng" dirty="0" smtClean="0"/>
          </a:p>
          <a:p>
            <a:pPr marL="617220" indent="-571500" algn="just" rtl="0">
              <a:buFont typeface="+mj-lt"/>
              <a:buAutoNum type="romanUcPeriod"/>
            </a:pPr>
            <a:r>
              <a:rPr lang="en-GB" sz="2800" dirty="0" smtClean="0"/>
              <a:t>The molecular weight is the major determinant of the elimination mechanisms of peptides and proteins. </a:t>
            </a:r>
          </a:p>
          <a:p>
            <a:pPr algn="just" rtl="0"/>
            <a:endParaRPr lang="en-GB" sz="2800" dirty="0" smtClean="0"/>
          </a:p>
          <a:p>
            <a:pPr marL="617220" indent="-571500" algn="just">
              <a:buFont typeface="+mj-lt"/>
              <a:buAutoNum type="romanUcPeriod" startAt="2"/>
            </a:pPr>
            <a:r>
              <a:rPr lang="en-GB" sz="2800" dirty="0" smtClean="0"/>
              <a:t>Other determining factors are size, charge, lipophilicity, functional groups, sugar recognition, vulnerability or susceptibility for proteases, aggregation to particles, formation of complexes with opsonization factors </a:t>
            </a:r>
            <a:r>
              <a:rPr lang="en-GB" sz="2800" b="1" dirty="0" smtClean="0">
                <a:solidFill>
                  <a:srgbClr val="FFFF00"/>
                </a:solidFill>
                <a:effectLst>
                  <a:outerShdw blurRad="38100" dist="38100" dir="2700000" algn="tl">
                    <a:srgbClr val="000000">
                      <a:alpha val="43137"/>
                    </a:srgbClr>
                  </a:outerShdw>
                </a:effectLst>
              </a:rPr>
              <a:t>(</a:t>
            </a:r>
            <a:r>
              <a:rPr lang="en-US" sz="2800" b="1" dirty="0" smtClean="0">
                <a:solidFill>
                  <a:srgbClr val="FFFF00"/>
                </a:solidFill>
                <a:effectLst>
                  <a:outerShdw blurRad="38100" dist="38100" dir="2700000" algn="tl">
                    <a:srgbClr val="000000">
                      <a:alpha val="43137"/>
                    </a:srgbClr>
                  </a:outerShdw>
                </a:effectLst>
              </a:rPr>
              <a:t>is </a:t>
            </a:r>
            <a:r>
              <a:rPr lang="en-US" sz="2800" b="1" dirty="0">
                <a:solidFill>
                  <a:srgbClr val="FFFF00"/>
                </a:solidFill>
                <a:effectLst>
                  <a:outerShdw blurRad="38100" dist="38100" dir="2700000" algn="tl">
                    <a:srgbClr val="000000">
                      <a:alpha val="43137"/>
                    </a:srgbClr>
                  </a:outerShdw>
                </a:effectLst>
              </a:rPr>
              <a:t>a process </a:t>
            </a:r>
            <a:r>
              <a:rPr lang="en-US" sz="2800" b="1" dirty="0" smtClean="0">
                <a:solidFill>
                  <a:srgbClr val="FFFF00"/>
                </a:solidFill>
                <a:effectLst>
                  <a:outerShdw blurRad="38100" dist="38100" dir="2700000" algn="tl">
                    <a:srgbClr val="000000">
                      <a:alpha val="43137"/>
                    </a:srgbClr>
                  </a:outerShdw>
                </a:effectLst>
              </a:rPr>
              <a:t>of coating </a:t>
            </a:r>
            <a:r>
              <a:rPr lang="en-US" sz="2800" b="1" dirty="0">
                <a:solidFill>
                  <a:srgbClr val="FFFF00"/>
                </a:solidFill>
                <a:effectLst>
                  <a:outerShdw blurRad="38100" dist="38100" dir="2700000" algn="tl">
                    <a:srgbClr val="000000">
                      <a:alpha val="43137"/>
                    </a:srgbClr>
                  </a:outerShdw>
                </a:effectLst>
              </a:rPr>
              <a:t>with </a:t>
            </a:r>
            <a:r>
              <a:rPr lang="en-US" sz="2800" b="1" i="1" dirty="0" smtClean="0">
                <a:solidFill>
                  <a:srgbClr val="FFFF00"/>
                </a:solidFill>
                <a:effectLst>
                  <a:outerShdw blurRad="38100" dist="38100" dir="2700000" algn="tl">
                    <a:srgbClr val="000000">
                      <a:alpha val="43137"/>
                    </a:srgbClr>
                  </a:outerShdw>
                </a:effectLst>
              </a:rPr>
              <a:t>opsonin</a:t>
            </a:r>
            <a:r>
              <a:rPr lang="en-US" sz="2800" b="1" dirty="0">
                <a:solidFill>
                  <a:srgbClr val="FFFF00"/>
                </a:solidFill>
                <a:effectLst>
                  <a:outerShdw blurRad="38100" dist="38100" dir="2700000" algn="tl">
                    <a:srgbClr val="000000">
                      <a:alpha val="43137"/>
                    </a:srgbClr>
                  </a:outerShdw>
                </a:effectLst>
              </a:rPr>
              <a:t>, marking </a:t>
            </a:r>
            <a:r>
              <a:rPr lang="en-US" sz="2800" b="1" dirty="0" smtClean="0">
                <a:solidFill>
                  <a:srgbClr val="FFFF00"/>
                </a:solidFill>
                <a:effectLst>
                  <a:outerShdw blurRad="38100" dist="38100" dir="2700000" algn="tl">
                    <a:srgbClr val="000000">
                      <a:alpha val="43137"/>
                    </a:srgbClr>
                  </a:outerShdw>
                </a:effectLst>
              </a:rPr>
              <a:t>out </a:t>
            </a:r>
            <a:r>
              <a:rPr lang="en-US" sz="2800" b="1" dirty="0">
                <a:solidFill>
                  <a:srgbClr val="FFFF00"/>
                </a:solidFill>
                <a:effectLst>
                  <a:outerShdw blurRad="38100" dist="38100" dir="2700000" algn="tl">
                    <a:srgbClr val="000000">
                      <a:alpha val="43137"/>
                    </a:srgbClr>
                  </a:outerShdw>
                </a:effectLst>
              </a:rPr>
              <a:t>for destruction by </a:t>
            </a:r>
            <a:r>
              <a:rPr lang="en-US" sz="2800" b="1" dirty="0" smtClean="0">
                <a:solidFill>
                  <a:srgbClr val="FFFF00"/>
                </a:solidFill>
                <a:effectLst>
                  <a:outerShdw blurRad="38100" dist="38100" dir="2700000" algn="tl">
                    <a:srgbClr val="000000">
                      <a:alpha val="43137"/>
                    </a:srgbClr>
                  </a:outerShdw>
                </a:effectLst>
              </a:rPr>
              <a:t>the immune system. </a:t>
            </a:r>
            <a:r>
              <a:rPr lang="en-US" sz="2800" b="1" dirty="0">
                <a:solidFill>
                  <a:srgbClr val="FFFF00"/>
                </a:solidFill>
                <a:effectLst>
                  <a:outerShdw blurRad="38100" dist="38100" dir="2700000" algn="tl">
                    <a:srgbClr val="000000">
                      <a:alpha val="43137"/>
                    </a:srgbClr>
                  </a:outerShdw>
                </a:effectLst>
              </a:rPr>
              <a:t>Once </a:t>
            </a:r>
            <a:r>
              <a:rPr lang="en-US" sz="2800" b="1" dirty="0" smtClean="0">
                <a:solidFill>
                  <a:srgbClr val="FFFF00"/>
                </a:solidFill>
                <a:effectLst>
                  <a:outerShdw blurRad="38100" dist="38100" dir="2700000" algn="tl">
                    <a:srgbClr val="000000">
                      <a:alpha val="43137"/>
                    </a:srgbClr>
                  </a:outerShdw>
                </a:effectLst>
              </a:rPr>
              <a:t>it has </a:t>
            </a:r>
            <a:r>
              <a:rPr lang="en-US" sz="2800" b="1" dirty="0">
                <a:solidFill>
                  <a:srgbClr val="FFFF00"/>
                </a:solidFill>
                <a:effectLst>
                  <a:outerShdw blurRad="38100" dist="38100" dir="2700000" algn="tl">
                    <a:srgbClr val="000000">
                      <a:alpha val="43137"/>
                    </a:srgbClr>
                  </a:outerShdw>
                </a:effectLst>
              </a:rPr>
              <a:t>been marked, </a:t>
            </a:r>
            <a:r>
              <a:rPr lang="en-US" sz="2800" b="1" dirty="0" smtClean="0">
                <a:solidFill>
                  <a:srgbClr val="FFFF00"/>
                </a:solidFill>
                <a:effectLst>
                  <a:outerShdw blurRad="38100" dist="38100" dir="2700000" algn="tl">
                    <a:srgbClr val="000000">
                      <a:alpha val="43137"/>
                    </a:srgbClr>
                  </a:outerShdw>
                </a:effectLst>
              </a:rPr>
              <a:t>thus it </a:t>
            </a:r>
            <a:r>
              <a:rPr lang="en-US" sz="2800" b="1" dirty="0">
                <a:solidFill>
                  <a:srgbClr val="FFFF00"/>
                </a:solidFill>
                <a:effectLst>
                  <a:outerShdw blurRad="38100" dist="38100" dir="2700000" algn="tl">
                    <a:srgbClr val="000000">
                      <a:alpha val="43137"/>
                    </a:srgbClr>
                  </a:outerShdw>
                </a:effectLst>
              </a:rPr>
              <a:t>is killed via one of two mechanisms: it may be ingested and killed by an immune cell or killed directly without </a:t>
            </a:r>
            <a:r>
              <a:rPr lang="en-US" sz="2800" b="1" dirty="0" smtClean="0">
                <a:solidFill>
                  <a:srgbClr val="FFFF00"/>
                </a:solidFill>
                <a:effectLst>
                  <a:outerShdw blurRad="38100" dist="38100" dir="2700000" algn="tl">
                    <a:srgbClr val="000000">
                      <a:alpha val="43137"/>
                    </a:srgbClr>
                  </a:outerShdw>
                </a:effectLst>
              </a:rPr>
              <a:t>ingestion)</a:t>
            </a:r>
            <a:r>
              <a:rPr lang="en-GB" sz="2800" dirty="0" smtClean="0"/>
              <a:t>, etc. </a:t>
            </a:r>
          </a:p>
          <a:p>
            <a:pPr algn="just" rtl="0"/>
            <a:endParaRPr lang="en-GB" sz="2800" dirty="0" smtClean="0"/>
          </a:p>
          <a:p>
            <a:pPr marL="617220" indent="-571500" algn="just" rtl="0">
              <a:buFont typeface="+mj-lt"/>
              <a:buAutoNum type="romanUcPeriod" startAt="3"/>
            </a:pPr>
            <a:r>
              <a:rPr lang="en-GB" sz="2800" dirty="0" smtClean="0"/>
              <a:t>Mechanisms may overlap and endocytosis may occur at any molecular weight range.</a:t>
            </a:r>
            <a:endParaRPr lang="ar-IQ" sz="2800" dirty="0"/>
          </a:p>
        </p:txBody>
      </p:sp>
    </p:spTree>
  </p:cSld>
  <p:clrMapOvr>
    <a:masterClrMapping/>
  </p:clrMapOvr>
  <p:transition spd="med" advClick="0">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329633"/>
            <a:ext cx="8496944" cy="5051695"/>
          </a:xfrm>
        </p:spPr>
        <p:style>
          <a:lnRef idx="1">
            <a:schemeClr val="dk1"/>
          </a:lnRef>
          <a:fillRef idx="2">
            <a:schemeClr val="dk1"/>
          </a:fillRef>
          <a:effectRef idx="1">
            <a:schemeClr val="dk1"/>
          </a:effectRef>
          <a:fontRef idx="minor">
            <a:schemeClr val="dk1"/>
          </a:fontRef>
        </p:style>
        <p:txBody>
          <a:bodyPr>
            <a:normAutofit lnSpcReduction="10000"/>
          </a:bodyPr>
          <a:lstStyle/>
          <a:p>
            <a:pPr marL="560070" indent="-514350" algn="just" rtl="0">
              <a:buFont typeface="+mj-lt"/>
              <a:buAutoNum type="romanUcPeriod" startAt="4"/>
            </a:pPr>
            <a:r>
              <a:rPr lang="en-GB" sz="2800" dirty="0" smtClean="0">
                <a:solidFill>
                  <a:schemeClr val="tx1"/>
                </a:solidFill>
                <a:latin typeface="Aharoni" pitchFamily="2" charset="-79"/>
                <a:cs typeface="Aharoni" pitchFamily="2" charset="-79"/>
              </a:rPr>
              <a:t>The clearance of a peptide or protein </a:t>
            </a:r>
            <a:r>
              <a:rPr lang="en-GB" sz="2400" b="1" dirty="0" smtClean="0">
                <a:solidFill>
                  <a:schemeClr val="tx1"/>
                </a:solidFill>
                <a:effectLst>
                  <a:outerShdw blurRad="38100" dist="38100" dir="2700000" algn="tl">
                    <a:srgbClr val="000000">
                      <a:alpha val="43137"/>
                    </a:srgbClr>
                  </a:outerShdw>
                </a:effectLst>
              </a:rPr>
              <a:t>(irreversible removal of active substance from the vascular space, which includes metabolism &amp; cellular uptake). </a:t>
            </a:r>
          </a:p>
          <a:p>
            <a:pPr marL="560070" indent="-514350" algn="just" rtl="0">
              <a:buFont typeface="+mj-lt"/>
              <a:buAutoNum type="romanUcPeriod" startAt="4"/>
            </a:pPr>
            <a:endParaRPr lang="en-GB" sz="2400" dirty="0" smtClean="0">
              <a:solidFill>
                <a:schemeClr val="tx1"/>
              </a:solidFill>
            </a:endParaRPr>
          </a:p>
          <a:p>
            <a:pPr marL="560070" indent="-514350" algn="just" rtl="0">
              <a:buFont typeface="+mj-lt"/>
              <a:buAutoNum type="romanUcPeriod" startAt="5"/>
            </a:pPr>
            <a:r>
              <a:rPr lang="en-GB" sz="2400" b="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Proteolytic degradation of proteins (unspecific)</a:t>
            </a:r>
            <a:r>
              <a:rPr lang="en-GB" sz="2400" dirty="0" smtClean="0">
                <a:solidFill>
                  <a:schemeClr val="tx1"/>
                </a:solidFill>
              </a:rPr>
              <a:t> </a:t>
            </a:r>
            <a:r>
              <a:rPr lang="en-GB" sz="2400" b="1" dirty="0" smtClean="0">
                <a:solidFill>
                  <a:schemeClr val="tx1"/>
                </a:solidFill>
                <a:effectLst>
                  <a:outerShdw blurRad="38100" dist="38100" dir="2700000" algn="tl">
                    <a:srgbClr val="000000">
                      <a:alpha val="43137"/>
                    </a:srgbClr>
                  </a:outerShdw>
                </a:effectLst>
              </a:rPr>
              <a:t>occur everywhere in the body or can be limited to a specific organ or tissue.</a:t>
            </a:r>
          </a:p>
          <a:p>
            <a:pPr marL="560070" indent="-514350" algn="just" rtl="0">
              <a:buFont typeface="+mj-lt"/>
              <a:buAutoNum type="romanUcPeriod" startAt="5"/>
            </a:pPr>
            <a:endParaRPr lang="en-GB" sz="2400" dirty="0" smtClean="0"/>
          </a:p>
          <a:p>
            <a:pPr marL="45720" indent="0" algn="just">
              <a:buNone/>
            </a:pPr>
            <a:r>
              <a:rPr lang="en-GB" sz="2400" dirty="0" smtClean="0"/>
              <a:t>some </a:t>
            </a:r>
            <a:r>
              <a:rPr lang="en-GB" sz="2400" dirty="0"/>
              <a:t>proteins already in blood as well as potential active cellular uptake, the clearance of protein drugs can exceed cardiac output, i.e., &gt; 5L/ min for blood clearance and &gt; 3L/min for  plasma clearance. </a:t>
            </a:r>
            <a:endParaRPr lang="en-GB" sz="2400" dirty="0" smtClean="0"/>
          </a:p>
          <a:p>
            <a:pPr algn="just">
              <a:buFont typeface="Wingdings" pitchFamily="2" charset="2"/>
              <a:buChar char="q"/>
            </a:pPr>
            <a:endParaRPr lang="en-GB" dirty="0" smtClean="0"/>
          </a:p>
          <a:p>
            <a:pPr algn="just">
              <a:buFont typeface="Wingdings" pitchFamily="2" charset="2"/>
              <a:buChar char="q"/>
            </a:pPr>
            <a:endParaRPr lang="ar-IQ" dirty="0"/>
          </a:p>
          <a:p>
            <a:pPr marL="560070" indent="-514350" algn="just" rtl="0">
              <a:buFont typeface="+mj-lt"/>
              <a:buAutoNum type="romanUcPeriod" startAt="5"/>
            </a:pPr>
            <a:endParaRPr lang="ar-IQ" dirty="0"/>
          </a:p>
        </p:txBody>
      </p:sp>
      <p:sp>
        <p:nvSpPr>
          <p:cNvPr id="4" name="Down Arrow 3"/>
          <p:cNvSpPr/>
          <p:nvPr/>
        </p:nvSpPr>
        <p:spPr>
          <a:xfrm>
            <a:off x="4644008" y="4005064"/>
            <a:ext cx="360040" cy="57606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ransition spd="med" advClick="0">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2366100831"/>
              </p:ext>
            </p:extLst>
          </p:nvPr>
        </p:nvGraphicFramePr>
        <p:xfrm>
          <a:off x="395536" y="1268760"/>
          <a:ext cx="835292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67544" y="260648"/>
            <a:ext cx="504056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l"/>
            <a:r>
              <a:rPr lang="en-US" sz="3600" b="1" dirty="0" smtClean="0">
                <a:solidFill>
                  <a:schemeClr val="bg1"/>
                </a:solidFill>
                <a:effectLst>
                  <a:outerShdw blurRad="38100" dist="38100" dir="2700000" algn="tl">
                    <a:srgbClr val="000000">
                      <a:alpha val="43137"/>
                    </a:srgbClr>
                  </a:outerShdw>
                </a:effectLst>
                <a:latin typeface="Berlin Sans FB Demi" pitchFamily="34" charset="0"/>
              </a:rPr>
              <a:t>General notes:</a:t>
            </a:r>
            <a:endParaRPr lang="en-US" sz="3600" b="1" dirty="0">
              <a:solidFill>
                <a:schemeClr val="bg1"/>
              </a:solidFill>
              <a:effectLst>
                <a:outerShdw blurRad="38100" dist="38100" dir="2700000" algn="tl">
                  <a:srgbClr val="000000">
                    <a:alpha val="43137"/>
                  </a:srgbClr>
                </a:outerShdw>
              </a:effectLst>
              <a:latin typeface="Berlin Sans FB Dem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advClick="0">
        <p14:ripple/>
      </p:transition>
    </mc:Choice>
    <mc:Fallback xmlns="">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35893"/>
            <a:ext cx="8229600" cy="5361459"/>
          </a:xfrm>
        </p:spPr>
        <p:txBody>
          <a:bodyPr>
            <a:normAutofit lnSpcReduction="10000"/>
          </a:bodyPr>
          <a:lstStyle/>
          <a:p>
            <a:pPr marL="502920" indent="-457200" algn="just" rtl="0">
              <a:buFont typeface="+mj-lt"/>
              <a:buAutoNum type="arabicPeriod"/>
            </a:pPr>
            <a:r>
              <a:rPr lang="en-GB" sz="2400" b="1" dirty="0" smtClean="0">
                <a:solidFill>
                  <a:srgbClr val="FF0000"/>
                </a:solidFill>
                <a:effectLst>
                  <a:outerShdw blurRad="38100" dist="38100" dir="2700000" algn="tl">
                    <a:srgbClr val="000000">
                      <a:alpha val="43137"/>
                    </a:srgbClr>
                  </a:outerShdw>
                </a:effectLst>
              </a:rPr>
              <a:t>As proteases and peptidases are located within cells</a:t>
            </a:r>
            <a:r>
              <a:rPr lang="en-GB" sz="2400" dirty="0" smtClean="0"/>
              <a:t>, </a:t>
            </a:r>
            <a:r>
              <a:rPr lang="en-GB" sz="2400" dirty="0" smtClean="0">
                <a:solidFill>
                  <a:srgbClr val="FFFF00"/>
                </a:solidFill>
              </a:rPr>
              <a:t>intracellular uptake is more as elimination rather than a distribution process.</a:t>
            </a:r>
          </a:p>
          <a:p>
            <a:pPr marL="45720" indent="0" algn="just" rtl="0">
              <a:buNone/>
            </a:pPr>
            <a:r>
              <a:rPr lang="en-GB" sz="2400" dirty="0" smtClean="0"/>
              <a:t> </a:t>
            </a:r>
          </a:p>
          <a:p>
            <a:pPr marL="502920" indent="-457200" algn="just" rtl="0">
              <a:buFont typeface="+mj-lt"/>
              <a:buAutoNum type="arabicPeriod" startAt="2"/>
            </a:pPr>
            <a:r>
              <a:rPr lang="en-GB" sz="2400" dirty="0" smtClean="0"/>
              <a:t>While </a:t>
            </a:r>
            <a:r>
              <a:rPr lang="en-GB" sz="2400" dirty="0" smtClean="0">
                <a:solidFill>
                  <a:schemeClr val="tx2"/>
                </a:solidFill>
              </a:rPr>
              <a:t>peptidases and proteases in the GIT and in lysosomes </a:t>
            </a:r>
            <a:r>
              <a:rPr lang="en-GB" sz="2400" b="1" dirty="0" smtClean="0">
                <a:solidFill>
                  <a:srgbClr val="0070C0"/>
                </a:solidFill>
                <a:effectLst>
                  <a:outerShdw blurRad="38100" dist="38100" dir="2700000" algn="tl">
                    <a:srgbClr val="000000">
                      <a:alpha val="43137"/>
                    </a:srgbClr>
                  </a:outerShdw>
                </a:effectLst>
              </a:rPr>
              <a:t>(unspecific). </a:t>
            </a:r>
          </a:p>
          <a:p>
            <a:pPr marL="45720" indent="0" algn="just" rtl="0">
              <a:buNone/>
            </a:pPr>
            <a:r>
              <a:rPr lang="en-GB" sz="2400" dirty="0" smtClean="0">
                <a:solidFill>
                  <a:schemeClr val="tx2"/>
                </a:solidFill>
              </a:rPr>
              <a:t>soluble peptidases in the interstitial space and </a:t>
            </a:r>
            <a:r>
              <a:rPr lang="en-GB" sz="2400" dirty="0" err="1" smtClean="0">
                <a:solidFill>
                  <a:schemeClr val="tx2"/>
                </a:solidFill>
              </a:rPr>
              <a:t>exopeptidases</a:t>
            </a:r>
            <a:r>
              <a:rPr lang="en-GB" sz="2400" dirty="0" smtClean="0">
                <a:solidFill>
                  <a:schemeClr val="tx2"/>
                </a:solidFill>
              </a:rPr>
              <a:t> on the cell surface</a:t>
            </a:r>
            <a:r>
              <a:rPr lang="en-GB" sz="2400" dirty="0" smtClean="0"/>
              <a:t> </a:t>
            </a:r>
            <a:r>
              <a:rPr lang="en-GB" sz="2400" b="1" dirty="0" smtClean="0">
                <a:solidFill>
                  <a:srgbClr val="0070C0"/>
                </a:solidFill>
                <a:effectLst>
                  <a:outerShdw blurRad="38100" dist="38100" dir="2700000" algn="tl">
                    <a:srgbClr val="000000">
                      <a:alpha val="43137"/>
                    </a:srgbClr>
                  </a:outerShdw>
                </a:effectLst>
              </a:rPr>
              <a:t>(higher selectivity and determine the specific metabolism pattern of an organ).</a:t>
            </a:r>
          </a:p>
          <a:p>
            <a:pPr algn="just" rtl="0"/>
            <a:endParaRPr lang="en-GB" sz="2400" dirty="0" smtClean="0"/>
          </a:p>
          <a:p>
            <a:pPr marL="45720" indent="0" algn="just" rtl="0">
              <a:buNone/>
            </a:pPr>
            <a:r>
              <a:rPr lang="en-GB" sz="2400" b="1" u="sng" dirty="0" smtClean="0">
                <a:solidFill>
                  <a:srgbClr val="00B050"/>
                </a:solidFill>
                <a:effectLst>
                  <a:outerShdw blurRad="38100" dist="38100" dir="2700000" algn="tl">
                    <a:srgbClr val="000000">
                      <a:alpha val="43137"/>
                    </a:srgbClr>
                  </a:outerShdw>
                </a:effectLst>
              </a:rPr>
              <a:t>Example:</a:t>
            </a:r>
            <a:r>
              <a:rPr lang="en-GB" sz="2400" dirty="0" smtClean="0"/>
              <a:t> The proteolytic activity of SC tissue results in a partial loss of activity of SC compared to IV administrated interferon-</a:t>
            </a:r>
            <a:r>
              <a:rPr lang="el-GR" sz="2400" dirty="0" smtClean="0"/>
              <a:t>γ</a:t>
            </a:r>
            <a:endParaRPr lang="en-GB" sz="2400" dirty="0" smtClean="0"/>
          </a:p>
          <a:p>
            <a:pPr algn="just" rtl="0"/>
            <a:endParaRPr lang="ar-IQ" sz="2400" dirty="0"/>
          </a:p>
        </p:txBody>
      </p:sp>
      <p:sp>
        <p:nvSpPr>
          <p:cNvPr id="2" name="TextBox 1"/>
          <p:cNvSpPr txBox="1"/>
          <p:nvPr/>
        </p:nvSpPr>
        <p:spPr>
          <a:xfrm>
            <a:off x="2123728" y="548680"/>
            <a:ext cx="5256584"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0"/>
            <a:r>
              <a:rPr lang="en-US" sz="3200" b="1" dirty="0" smtClean="0">
                <a:effectLst>
                  <a:outerShdw blurRad="38100" dist="38100" dir="2700000" algn="tl">
                    <a:srgbClr val="000000">
                      <a:alpha val="43137"/>
                    </a:srgbClr>
                  </a:outerShdw>
                </a:effectLst>
              </a:rPr>
              <a:t>Important notes:</a:t>
            </a:r>
            <a:endParaRPr lang="en-US" sz="32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advClick="0">
        <p14:honeycomb/>
      </p:transition>
    </mc:Choice>
    <mc:Fallback xmlns="">
      <p:transitio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7747248" cy="722049"/>
          </a:xfrm>
        </p:spPr>
        <p:txBody>
          <a:bodyPr>
            <a:normAutofit/>
          </a:bodyPr>
          <a:lstStyle/>
          <a:p>
            <a:pPr rtl="0"/>
            <a:r>
              <a:rPr lang="en-GB" dirty="0" smtClean="0"/>
              <a:t>Gastrointestinal Protein Metabolism</a:t>
            </a:r>
            <a:endParaRPr lang="ar-IQ" dirty="0"/>
          </a:p>
        </p:txBody>
      </p:sp>
      <p:sp>
        <p:nvSpPr>
          <p:cNvPr id="3" name="Content Placeholder 2"/>
          <p:cNvSpPr>
            <a:spLocks noGrp="1"/>
          </p:cNvSpPr>
          <p:nvPr>
            <p:ph sz="quarter" idx="1"/>
          </p:nvPr>
        </p:nvSpPr>
        <p:spPr>
          <a:xfrm>
            <a:off x="395536" y="1412777"/>
            <a:ext cx="8280920" cy="216024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lgn="just" rtl="0"/>
            <a:r>
              <a:rPr lang="en-GB" sz="2400" b="1" dirty="0" smtClean="0">
                <a:effectLst>
                  <a:outerShdw blurRad="38100" dist="38100" dir="2700000" algn="tl">
                    <a:srgbClr val="000000">
                      <a:alpha val="43137"/>
                    </a:srgbClr>
                  </a:outerShdw>
                </a:effectLst>
              </a:rPr>
              <a:t>GIT</a:t>
            </a:r>
            <a:r>
              <a:rPr lang="en-GB" dirty="0" smtClean="0"/>
              <a:t> is the </a:t>
            </a:r>
            <a:r>
              <a:rPr lang="en-GB" sz="2400" b="1" dirty="0" smtClean="0">
                <a:effectLst>
                  <a:outerShdw blurRad="38100" dist="38100" dir="2700000" algn="tl">
                    <a:srgbClr val="000000">
                      <a:alpha val="43137"/>
                    </a:srgbClr>
                  </a:outerShdw>
                </a:effectLst>
              </a:rPr>
              <a:t>major site of protein metabolism </a:t>
            </a:r>
            <a:r>
              <a:rPr lang="en-GB" sz="2400" b="1" dirty="0" smtClean="0">
                <a:effectLst>
                  <a:outerShdw blurRad="38100" dist="38100" dir="2700000" algn="tl">
                    <a:srgbClr val="000000">
                      <a:alpha val="43137"/>
                    </a:srgbClr>
                  </a:outerShdw>
                </a:effectLst>
                <a:latin typeface="Berlin Sans FB Demi" pitchFamily="34" charset="0"/>
              </a:rPr>
              <a:t>(</a:t>
            </a:r>
            <a:r>
              <a:rPr lang="en-GB" dirty="0" smtClean="0">
                <a:latin typeface="Berlin Sans FB Demi" pitchFamily="34" charset="0"/>
              </a:rPr>
              <a:t>with high proteolytic enzyme activity)</a:t>
            </a:r>
            <a:r>
              <a:rPr lang="en-GB" dirty="0" smtClean="0"/>
              <a:t> </a:t>
            </a:r>
            <a:r>
              <a:rPr lang="en-GB" u="sng" dirty="0" smtClean="0">
                <a:solidFill>
                  <a:srgbClr val="0070C0"/>
                </a:solidFill>
              </a:rPr>
              <a:t>due to its primary function to digest dietary protein.</a:t>
            </a:r>
          </a:p>
          <a:p>
            <a:pPr algn="just" rtl="0">
              <a:buFont typeface="Wingdings" pitchFamily="2" charset="2"/>
              <a:buChar char="Ø"/>
            </a:pPr>
            <a:endParaRPr lang="en-GB" b="1" dirty="0" smtClean="0">
              <a:solidFill>
                <a:srgbClr val="C00000"/>
              </a:solidFill>
              <a:effectLst>
                <a:outerShdw blurRad="38100" dist="38100" dir="2700000" algn="tl">
                  <a:srgbClr val="000000">
                    <a:alpha val="43137"/>
                  </a:srgbClr>
                </a:outerShdw>
              </a:effectLst>
            </a:endParaRPr>
          </a:p>
          <a:p>
            <a:pPr marL="45720" indent="0" algn="ctr" rtl="0">
              <a:buNone/>
            </a:pPr>
            <a:r>
              <a:rPr lang="en-GB" b="1" dirty="0" smtClean="0">
                <a:solidFill>
                  <a:srgbClr val="C00000"/>
                </a:solidFill>
                <a:effectLst>
                  <a:outerShdw blurRad="38100" dist="38100" dir="2700000" algn="tl">
                    <a:srgbClr val="000000">
                      <a:alpha val="43137"/>
                    </a:srgbClr>
                  </a:outerShdw>
                </a:effectLst>
              </a:rPr>
              <a:t>limiting systemic bioavailability of orally administered protein drugs. </a:t>
            </a:r>
          </a:p>
        </p:txBody>
      </p:sp>
      <p:sp>
        <p:nvSpPr>
          <p:cNvPr id="4" name="Content Placeholder 2"/>
          <p:cNvSpPr txBox="1">
            <a:spLocks/>
          </p:cNvSpPr>
          <p:nvPr/>
        </p:nvSpPr>
        <p:spPr>
          <a:xfrm>
            <a:off x="455101" y="3933056"/>
            <a:ext cx="8229600" cy="2592288"/>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ormAutofit lnSpcReduction="1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just">
              <a:buClrTx/>
              <a:buNone/>
            </a:pPr>
            <a:r>
              <a:rPr lang="en-GB" sz="2800" b="1" u="sng" dirty="0" smtClean="0">
                <a:solidFill>
                  <a:srgbClr val="C00000"/>
                </a:solidFill>
                <a:effectLst>
                  <a:outerShdw blurRad="38100" dist="38100" dir="2700000" algn="tl">
                    <a:srgbClr val="000000">
                      <a:alpha val="43137"/>
                    </a:srgbClr>
                  </a:outerShdw>
                </a:effectLst>
              </a:rPr>
              <a:t>Note: </a:t>
            </a:r>
          </a:p>
          <a:p>
            <a:pPr marL="560070" indent="-514350" algn="just">
              <a:buClrTx/>
              <a:buFont typeface="+mj-lt"/>
              <a:buAutoNum type="romanUcPeriod"/>
            </a:pPr>
            <a:r>
              <a:rPr lang="en-GB" b="1" dirty="0" smtClean="0">
                <a:solidFill>
                  <a:schemeClr val="accent2">
                    <a:lumMod val="50000"/>
                  </a:schemeClr>
                </a:solidFill>
                <a:effectLst>
                  <a:outerShdw blurRad="38100" dist="38100" dir="2700000" algn="tl">
                    <a:srgbClr val="000000">
                      <a:alpha val="43137"/>
                    </a:srgbClr>
                  </a:outerShdw>
                </a:effectLst>
              </a:rPr>
              <a:t>The metabolic activity of GIT is not limited to orally administered peptides and proteins.</a:t>
            </a:r>
          </a:p>
          <a:p>
            <a:pPr marL="560070" indent="-514350" algn="just">
              <a:buClrTx/>
              <a:buFont typeface="+mj-lt"/>
              <a:buAutoNum type="romanUcPeriod"/>
            </a:pPr>
            <a:r>
              <a:rPr lang="en-GB" b="1" dirty="0" smtClean="0">
                <a:solidFill>
                  <a:schemeClr val="tx2">
                    <a:lumMod val="50000"/>
                  </a:schemeClr>
                </a:solidFill>
                <a:effectLst>
                  <a:outerShdw blurRad="38100" dist="38100" dir="2700000" algn="tl">
                    <a:srgbClr val="000000">
                      <a:alpha val="43137"/>
                    </a:srgbClr>
                  </a:outerShdw>
                </a:effectLst>
              </a:rPr>
              <a:t>Parenterally administered peptides and proteins may also be metabolised in the intestinal mucosa following intestinal secretion. </a:t>
            </a:r>
          </a:p>
          <a:p>
            <a:pPr marL="45720" indent="0" algn="just">
              <a:buClrTx/>
              <a:buNone/>
            </a:pPr>
            <a:r>
              <a:rPr lang="en-GB" b="1" u="sng" dirty="0" smtClean="0">
                <a:solidFill>
                  <a:srgbClr val="FFFF00"/>
                </a:solidFill>
                <a:effectLst>
                  <a:outerShdw blurRad="38100" dist="38100" dir="2700000" algn="tl">
                    <a:srgbClr val="000000">
                      <a:alpha val="43137"/>
                    </a:srgbClr>
                  </a:outerShdw>
                </a:effectLst>
              </a:rPr>
              <a:t>For Example:</a:t>
            </a:r>
            <a:r>
              <a:rPr lang="en-GB" b="1" dirty="0" smtClean="0">
                <a:solidFill>
                  <a:srgbClr val="FFFF00"/>
                </a:solidFill>
                <a:effectLst>
                  <a:outerShdw blurRad="38100" dist="38100" dir="2700000" algn="tl">
                    <a:srgbClr val="000000">
                      <a:alpha val="43137"/>
                    </a:srgbClr>
                  </a:outerShdw>
                </a:effectLst>
              </a:rPr>
              <a:t> </a:t>
            </a:r>
            <a:r>
              <a:rPr lang="en-GB" dirty="0" smtClean="0">
                <a:solidFill>
                  <a:srgbClr val="FFFF00"/>
                </a:solidFill>
              </a:rPr>
              <a:t>At least 20% of the degradation of endogenous albumin has been take place in the GIT. </a:t>
            </a:r>
            <a:endParaRPr lang="ar-IQ" dirty="0" smtClean="0">
              <a:solidFill>
                <a:srgbClr val="FFFF00"/>
              </a:solidFill>
            </a:endParaRPr>
          </a:p>
          <a:p>
            <a:pPr marL="560070" indent="-514350" algn="just">
              <a:buClrTx/>
              <a:buFont typeface="+mj-lt"/>
              <a:buAutoNum type="romanUcPeriod"/>
            </a:pPr>
            <a:endParaRPr lang="ar-IQ" dirty="0"/>
          </a:p>
        </p:txBody>
      </p:sp>
      <p:sp>
        <p:nvSpPr>
          <p:cNvPr id="5" name="Down Arrow 4"/>
          <p:cNvSpPr/>
          <p:nvPr/>
        </p:nvSpPr>
        <p:spPr>
          <a:xfrm>
            <a:off x="4499992" y="2276872"/>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advClick="0">
        <p14:glitter dir="r"/>
      </p:transition>
    </mc:Choice>
    <mc:Fallback xmlns="">
      <p:transition spd="med" advClick="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6267</TotalTime>
  <Words>2671</Words>
  <Application>Microsoft Office PowerPoint</Application>
  <PresentationFormat>On-screen Show (4:3)</PresentationFormat>
  <Paragraphs>195</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Civic</vt:lpstr>
      <vt:lpstr>Lecture-9-10 Pharmaceutical Biotechnology </vt:lpstr>
      <vt:lpstr>PowerPoint Presentation</vt:lpstr>
      <vt:lpstr>Proteolysis</vt:lpstr>
      <vt:lpstr>Table 1. Molecular weight as major determinant of the elimination mechanisms of peptides and proteins</vt:lpstr>
      <vt:lpstr>About Table 1</vt:lpstr>
      <vt:lpstr>PowerPoint Presentation</vt:lpstr>
      <vt:lpstr>PowerPoint Presentation</vt:lpstr>
      <vt:lpstr>PowerPoint Presentation</vt:lpstr>
      <vt:lpstr>Gastrointestinal Protein Metabolism</vt:lpstr>
      <vt:lpstr>Renal Protein Metabolism and Excretion </vt:lpstr>
      <vt:lpstr>PowerPoint Presentation</vt:lpstr>
      <vt:lpstr>PowerPoint Presentation</vt:lpstr>
      <vt:lpstr>PowerPoint Presentation</vt:lpstr>
      <vt:lpstr>PowerPoint Presentation</vt:lpstr>
      <vt:lpstr>PowerPoint Presentation</vt:lpstr>
      <vt:lpstr>Hepatic Protein Metabolism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shuttle or transcytotic pathway</vt:lpstr>
      <vt:lpstr>Receptor-Mediated Protein Metabolism</vt:lpstr>
      <vt:lpstr>Questions </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Lecture-8</dc:title>
  <dc:creator>hp pavilion</dc:creator>
  <cp:lastModifiedBy>First Processor</cp:lastModifiedBy>
  <cp:revision>175</cp:revision>
  <dcterms:created xsi:type="dcterms:W3CDTF">2013-05-09T19:37:15Z</dcterms:created>
  <dcterms:modified xsi:type="dcterms:W3CDTF">2017-05-16T07:04:37Z</dcterms:modified>
</cp:coreProperties>
</file>