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3" r:id="rId4"/>
    <p:sldId id="257" r:id="rId5"/>
    <p:sldId id="265" r:id="rId6"/>
    <p:sldId id="266" r:id="rId7"/>
    <p:sldId id="264" r:id="rId8"/>
    <p:sldId id="268" r:id="rId9"/>
    <p:sldId id="258" r:id="rId10"/>
    <p:sldId id="269" r:id="rId11"/>
    <p:sldId id="272" r:id="rId12"/>
    <p:sldId id="260" r:id="rId13"/>
    <p:sldId id="259" r:id="rId14"/>
    <p:sldId id="273" r:id="rId15"/>
    <p:sldId id="274" r:id="rId16"/>
    <p:sldId id="270" r:id="rId17"/>
    <p:sldId id="276" r:id="rId18"/>
    <p:sldId id="275" r:id="rId19"/>
    <p:sldId id="271" r:id="rId20"/>
    <p:sldId id="261" r:id="rId21"/>
    <p:sldId id="262" r:id="rId22"/>
    <p:sldId id="277" r:id="rId23"/>
    <p:sldId id="280" r:id="rId24"/>
    <p:sldId id="281" r:id="rId25"/>
    <p:sldId id="278" r:id="rId26"/>
    <p:sldId id="282" r:id="rId27"/>
    <p:sldId id="283" r:id="rId28"/>
    <p:sldId id="284" r:id="rId29"/>
    <p:sldId id="27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1457-CF0B-4948-8A84-9C19690FF6F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F037-2A55-46B2-A485-371E729D20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95400"/>
            <a:ext cx="62484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Eye </a:t>
            </a:r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problems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5105400" cy="203835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red </a:t>
            </a:r>
            <a:r>
              <a:rPr lang="en-US" sz="5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eye</a:t>
            </a:r>
          </a:p>
          <a:p>
            <a:r>
              <a:rPr lang="en-US" sz="5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dry eye</a:t>
            </a:r>
            <a:endParaRPr lang="en-US" sz="5400" i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14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23" y="152400"/>
            <a:ext cx="8229600" cy="1143000"/>
          </a:xfrm>
        </p:spPr>
        <p:txBody>
          <a:bodyPr/>
          <a:lstStyle/>
          <a:p>
            <a:r>
              <a:rPr lang="en-US" b="1" dirty="0"/>
              <a:t>The dry eye</a:t>
            </a:r>
            <a:endParaRPr lang="en-US" dirty="0"/>
          </a:p>
        </p:txBody>
      </p:sp>
      <p:pic>
        <p:nvPicPr>
          <p:cNvPr id="5122" name="Picture 2" descr="Image result for dry e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6" y="1417638"/>
            <a:ext cx="8635495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9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ry eye in elderly pati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21147" cy="447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What you should know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What are the symptoms – pain, gritty feeling, photophobia?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Is vision affected?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Does the patient wear contact lenses?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Causes of dry </a:t>
            </a:r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eye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Environment</a:t>
            </a:r>
            <a:endParaRPr lang="en-US" sz="4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Medical conditions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Medication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dry eye in elderly pati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" y="838200"/>
            <a:ext cx="85724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1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4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dry e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203"/>
            <a:ext cx="9023569" cy="664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3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edici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39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ye len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19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2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44562"/>
          </a:xfrm>
        </p:spPr>
        <p:txBody>
          <a:bodyPr/>
          <a:lstStyle/>
          <a:p>
            <a:r>
              <a:rPr lang="en-US" dirty="0"/>
              <a:t>Management</a:t>
            </a:r>
          </a:p>
        </p:txBody>
      </p:sp>
      <p:pic>
        <p:nvPicPr>
          <p:cNvPr id="7170" name="Picture 2" descr="Image result for dry e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5146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30" y="2362200"/>
            <a:ext cx="3915770" cy="41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3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269"/>
            <a:ext cx="9144000" cy="596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Practical advice</a:t>
            </a:r>
            <a:endParaRPr lang="en-US" i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Using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 humidifier at home and work, Opening windows can help keep the air moist.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Avoiding tobacco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smoke and </a:t>
            </a:r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smoking. </a:t>
            </a:r>
          </a:p>
          <a:p>
            <a:pPr algn="just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Avoid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drugs known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 aggravate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condition.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Wearing sunglasses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outside will protect the eyes </a:t>
            </a:r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from the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drying effects of sun and wind. </a:t>
            </a:r>
            <a:endParaRPr lang="en-US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If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using a computer for long periods,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ensure that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the monitor is at or below eye level, avoid staring at the screen, and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take frequent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breaks to close/blink eyes.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Recommended treatments for dry eye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4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Recommend </a:t>
            </a:r>
            <a:r>
              <a:rPr lang="en-US" sz="4300" b="1" dirty="0">
                <a:latin typeface="Andalus" panose="02020603050405020304" pitchFamily="18" charset="-78"/>
                <a:cs typeface="Andalus" panose="02020603050405020304" pitchFamily="18" charset="-78"/>
              </a:rPr>
              <a:t>artificial tears and ointments in people with dry eyes where </a:t>
            </a:r>
            <a:r>
              <a:rPr lang="en-US" sz="43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Practical advice </a:t>
            </a:r>
            <a:r>
              <a:rPr lang="en-US" sz="43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is </a:t>
            </a:r>
            <a:r>
              <a:rPr lang="en-US" sz="43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insufficient. </a:t>
            </a:r>
            <a:r>
              <a:rPr lang="en-US" sz="4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4300" b="1" dirty="0">
                <a:latin typeface="Andalus" panose="02020603050405020304" pitchFamily="18" charset="-78"/>
                <a:cs typeface="Andalus" panose="02020603050405020304" pitchFamily="18" charset="-78"/>
              </a:rPr>
              <a:t>severity of the condition and the person’s preference should guide choice:</a:t>
            </a:r>
          </a:p>
          <a:p>
            <a:pPr algn="just">
              <a:lnSpc>
                <a:spcPct val="170000"/>
              </a:lnSpc>
            </a:pPr>
            <a:r>
              <a:rPr lang="en-US" b="1" dirty="0"/>
              <a:t>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For people with mild or moderate symptoms, </a:t>
            </a:r>
            <a:r>
              <a:rPr lang="en-US" sz="3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artificial tears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alone are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usually sufficient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Eye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ointments containing paraffin may be uncomfortable and blur vision,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 they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should usually only be used at night and never with contact lenses.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Common Ear problems </a:t>
            </a:r>
            <a:endParaRPr lang="en-US" sz="60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63306"/>
            <a:ext cx="5867400" cy="51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9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20906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3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Normal ear vs. Ear wax</a:t>
            </a:r>
            <a:endParaRPr lang="en-US" dirty="0"/>
          </a:p>
        </p:txBody>
      </p:sp>
      <p:pic>
        <p:nvPicPr>
          <p:cNvPr id="5122" name="Picture 2" descr="Image result for earwa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7"/>
            <a:ext cx="9144000" cy="4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01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wool </a:t>
            </a:r>
            <a:r>
              <a:rPr lang="en-US" dirty="0" err="1" smtClean="0"/>
              <a:t>puds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0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Ear Drops 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146" name="Picture 2" descr="Image result for earwax dro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96" y="1916832"/>
            <a:ext cx="4636368" cy="46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arwax dr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0609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5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Uppermost position </a:t>
            </a:r>
            <a:b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(stay 2-3 min)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Image result for position to put ear dro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981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67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0"/>
            <a:ext cx="8229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5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93" y="1752600"/>
            <a:ext cx="472061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36777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4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Painless red eye: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Painful </a:t>
            </a:r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 eye: </a:t>
            </a: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or both eyes affected?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Duration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symptoms </a:t>
            </a:r>
            <a:endParaRPr lang="en-US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is the appearance of the eye?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Pain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gritty feeling, photophobia? </a:t>
            </a:r>
            <a:endParaRPr lang="en-US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vision affected?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Any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discharge from the eye(s) – purulent, watery? </a:t>
            </a:r>
            <a:endParaRPr lang="en-US" b="1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Does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the patient wear contact lenses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08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otitis m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381"/>
            <a:ext cx="8229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7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otitis m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54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ustachian tube dysfunction otitis m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"/>
            <a:ext cx="9144000" cy="68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08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743200" cy="5356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Oral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ulcers result from damage to the mucosa of the mouth, both the epithelium, and the lamina </a:t>
            </a:r>
            <a:r>
              <a:rPr lang="en-US" sz="3200" dirty="0" err="1">
                <a:latin typeface="Andalus" panose="02020603050405020304" pitchFamily="18" charset="-78"/>
                <a:cs typeface="Andalus" panose="02020603050405020304" pitchFamily="18" charset="-78"/>
              </a:rPr>
              <a:t>propria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290" name="Picture 2" descr="Image result for mouth ulc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28883"/>
            <a:ext cx="5672619" cy="38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Mouth Ulcer 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5348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19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Causes </a:t>
            </a:r>
            <a:endParaRPr 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Family history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Trauma like biting the cheeks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Fitting dentures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Hormonal 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Stress and emotional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Deficiency of iron, folate, zinc or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vit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B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12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Medications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0908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Referal 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Duration of longer than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weeks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(without treatment) and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week (with treatment)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Associated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weight loss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Ulcer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suggestive of cancer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Involvement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other mucous membranes or eyes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Rash 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Suspected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adverse drug reaction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Diarrhoea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491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Management </a:t>
            </a:r>
            <a:endParaRPr 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338" name="Picture 2" descr="Image result for chlorhexidine mouthwash z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0022"/>
            <a:ext cx="3048000" cy="54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hydrocortisone muco-adhes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0245"/>
            <a:ext cx="3546143" cy="50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4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benzydamine mouth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19200"/>
            <a:ext cx="5102225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lidocaine ge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31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609600"/>
            <a:ext cx="294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Local </a:t>
            </a:r>
            <a:r>
              <a:rPr lang="en-US" sz="3200" dirty="0" smtClean="0"/>
              <a:t>Analgesics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562600" y="1194375"/>
            <a:ext cx="3353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Local </a:t>
            </a:r>
            <a:r>
              <a:rPr lang="en-US" sz="3200" dirty="0" smtClean="0"/>
              <a:t>Anaesthetics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3080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Algerian" panose="04020705040A02060702" pitchFamily="82" charset="0"/>
              </a:rPr>
              <a:t>Good Luck 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9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Painless red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/>
              <a:t>Infective </a:t>
            </a:r>
            <a:r>
              <a:rPr lang="en-US" b="1" i="1" dirty="0" smtClean="0"/>
              <a:t>conjunctivitis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Allergic </a:t>
            </a:r>
            <a:r>
              <a:rPr lang="en-US" b="1" i="1" dirty="0" smtClean="0"/>
              <a:t>conjunctivitis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Blepharitis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Subconjunctival </a:t>
            </a:r>
            <a:r>
              <a:rPr lang="en-US" b="1" i="1" dirty="0" err="1"/>
              <a:t>haemorrhage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njunctivit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77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0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onjunctivit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" y="0"/>
            <a:ext cx="902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8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Blepharitis</a:t>
            </a:r>
            <a:endParaRPr lang="en-US" dirty="0"/>
          </a:p>
        </p:txBody>
      </p:sp>
      <p:pic>
        <p:nvPicPr>
          <p:cNvPr id="1034" name="Picture 10" descr="Image result for blepharit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990"/>
            <a:ext cx="4821642" cy="31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lephar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42" y="3758253"/>
            <a:ext cx="4322358" cy="30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2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Subconjunctival </a:t>
            </a:r>
            <a:r>
              <a:rPr lang="en-US" b="1" i="1" dirty="0" err="1" smtClean="0"/>
              <a:t>haemorrhage</a:t>
            </a:r>
            <a:endParaRPr lang="en-US" dirty="0"/>
          </a:p>
        </p:txBody>
      </p:sp>
      <p:pic>
        <p:nvPicPr>
          <p:cNvPr id="4104" name="Picture 8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991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2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Painful eye </a:t>
            </a:r>
            <a:r>
              <a:rPr lang="en-US" b="1" dirty="0" smtClean="0"/>
              <a:t>conditions</a:t>
            </a:r>
            <a:br>
              <a:rPr lang="en-US" b="1" dirty="0" smtClean="0"/>
            </a:br>
            <a:r>
              <a:rPr lang="en-US" b="1" dirty="0" smtClean="0"/>
              <a:t>Referal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/>
              <a:t>Corneal ulcers, </a:t>
            </a:r>
            <a:r>
              <a:rPr lang="en-US" b="1" i="1" dirty="0" err="1" smtClean="0"/>
              <a:t>keratitis</a:t>
            </a:r>
            <a:endParaRPr lang="en-US" b="1" i="1" dirty="0" smtClean="0"/>
          </a:p>
          <a:p>
            <a:pPr>
              <a:lnSpc>
                <a:spcPct val="150000"/>
              </a:lnSpc>
            </a:pPr>
            <a:r>
              <a:rPr lang="en-US" b="1" i="1" dirty="0" err="1"/>
              <a:t>Uveitis</a:t>
            </a:r>
            <a:r>
              <a:rPr lang="en-US" b="1" i="1" dirty="0"/>
              <a:t> (</a:t>
            </a:r>
            <a:r>
              <a:rPr lang="en-US" b="1" i="1" dirty="0" err="1"/>
              <a:t>iritis</a:t>
            </a:r>
            <a:r>
              <a:rPr lang="en-US" b="1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Glaucoma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Contact lenses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401</Words>
  <Application>Microsoft Office PowerPoint</Application>
  <PresentationFormat>On-screen Show (4:3)</PresentationFormat>
  <Paragraphs>73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Algerian</vt:lpstr>
      <vt:lpstr>Andalus</vt:lpstr>
      <vt:lpstr>Arial</vt:lpstr>
      <vt:lpstr>Calibri</vt:lpstr>
      <vt:lpstr>Office Theme</vt:lpstr>
      <vt:lpstr>Eye problems</vt:lpstr>
      <vt:lpstr>PowerPoint Presentation</vt:lpstr>
      <vt:lpstr>What you should know</vt:lpstr>
      <vt:lpstr>Painless red eye</vt:lpstr>
      <vt:lpstr>PowerPoint Presentation</vt:lpstr>
      <vt:lpstr>PowerPoint Presentation</vt:lpstr>
      <vt:lpstr>Blepharitis</vt:lpstr>
      <vt:lpstr>Subconjunctival haemorrhage</vt:lpstr>
      <vt:lpstr>Painful eye conditions Referal </vt:lpstr>
      <vt:lpstr>The dry eye</vt:lpstr>
      <vt:lpstr>PowerPoint Presentation</vt:lpstr>
      <vt:lpstr>What you should know </vt:lpstr>
      <vt:lpstr>Causes of dry eye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Practical advice</vt:lpstr>
      <vt:lpstr>Recommended treatments for dry eye</vt:lpstr>
      <vt:lpstr>Common Ear problems </vt:lpstr>
      <vt:lpstr>PowerPoint Presentation</vt:lpstr>
      <vt:lpstr>Normal ear vs. Ear wax</vt:lpstr>
      <vt:lpstr>Cotton wool puds….</vt:lpstr>
      <vt:lpstr>Ear Drops </vt:lpstr>
      <vt:lpstr>Uppermost position  (stay 2-3 min)</vt:lpstr>
      <vt:lpstr>PowerPoint Presentation</vt:lpstr>
      <vt:lpstr>Causes </vt:lpstr>
      <vt:lpstr>PowerPoint Presentation</vt:lpstr>
      <vt:lpstr>PowerPoint Presentation</vt:lpstr>
      <vt:lpstr>PowerPoint Presentation</vt:lpstr>
      <vt:lpstr>Oral ulcers result from damage to the mucosa of the mouth, both the epithelium, and the lamina propria</vt:lpstr>
      <vt:lpstr>PowerPoint Presentation</vt:lpstr>
      <vt:lpstr>Causes </vt:lpstr>
      <vt:lpstr>Referal </vt:lpstr>
      <vt:lpstr>Management 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problems: The red eye</dc:title>
  <dc:creator>DR.Ahmed Saker 2O14</dc:creator>
  <cp:lastModifiedBy>Windows User</cp:lastModifiedBy>
  <cp:revision>33</cp:revision>
  <dcterms:created xsi:type="dcterms:W3CDTF">2009-02-20T01:11:48Z</dcterms:created>
  <dcterms:modified xsi:type="dcterms:W3CDTF">2018-12-28T18:00:04Z</dcterms:modified>
</cp:coreProperties>
</file>