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403" r:id="rId1"/>
  </p:sldMasterIdLst>
  <p:notesMasterIdLst>
    <p:notesMasterId r:id="rId42"/>
  </p:notesMasterIdLst>
  <p:handoutMasterIdLst>
    <p:handoutMasterId r:id="rId43"/>
  </p:handoutMasterIdLst>
  <p:sldIdLst>
    <p:sldId id="261" r:id="rId2"/>
    <p:sldId id="339" r:id="rId3"/>
    <p:sldId id="412" r:id="rId4"/>
    <p:sldId id="381" r:id="rId5"/>
    <p:sldId id="413" r:id="rId6"/>
    <p:sldId id="414" r:id="rId7"/>
    <p:sldId id="415" r:id="rId8"/>
    <p:sldId id="416" r:id="rId9"/>
    <p:sldId id="417" r:id="rId10"/>
    <p:sldId id="418" r:id="rId11"/>
    <p:sldId id="419" r:id="rId12"/>
    <p:sldId id="420" r:id="rId13"/>
    <p:sldId id="421" r:id="rId14"/>
    <p:sldId id="422" r:id="rId15"/>
    <p:sldId id="423" r:id="rId16"/>
    <p:sldId id="424" r:id="rId17"/>
    <p:sldId id="425" r:id="rId18"/>
    <p:sldId id="426" r:id="rId19"/>
    <p:sldId id="427" r:id="rId20"/>
    <p:sldId id="428" r:id="rId21"/>
    <p:sldId id="429" r:id="rId22"/>
    <p:sldId id="430" r:id="rId23"/>
    <p:sldId id="431" r:id="rId24"/>
    <p:sldId id="432" r:id="rId25"/>
    <p:sldId id="433" r:id="rId26"/>
    <p:sldId id="434" r:id="rId27"/>
    <p:sldId id="435" r:id="rId28"/>
    <p:sldId id="436" r:id="rId29"/>
    <p:sldId id="437" r:id="rId30"/>
    <p:sldId id="438" r:id="rId31"/>
    <p:sldId id="439" r:id="rId32"/>
    <p:sldId id="440" r:id="rId33"/>
    <p:sldId id="441" r:id="rId34"/>
    <p:sldId id="442" r:id="rId35"/>
    <p:sldId id="443" r:id="rId36"/>
    <p:sldId id="444" r:id="rId37"/>
    <p:sldId id="445" r:id="rId38"/>
    <p:sldId id="446" r:id="rId39"/>
    <p:sldId id="447" r:id="rId40"/>
    <p:sldId id="448" r:id="rId41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98" autoAdjust="0"/>
    <p:restoredTop sz="94671" autoAdjust="0"/>
  </p:normalViewPr>
  <p:slideViewPr>
    <p:cSldViewPr>
      <p:cViewPr varScale="1">
        <p:scale>
          <a:sx n="70" d="100"/>
          <a:sy n="70" d="100"/>
        </p:scale>
        <p:origin x="79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536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-500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928C9C4-06C0-47CB-B5E3-EAC9ADF58CE3}" type="datetimeFigureOut">
              <a:rPr lang="en-US" smtClean="0"/>
              <a:t>12/28/2018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FF72327-5AD1-401D-BD94-E5D173FB99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57166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AB1ABE26-BEAC-4B69-9EBF-2558BBBA8B7B}" type="datetimeFigureOut">
              <a:rPr lang="en-GB"/>
              <a:pPr>
                <a:defRPr/>
              </a:pPr>
              <a:t>28/12/2018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GB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0D9E4EDA-B85D-4499-A8B2-B74DA6381EE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634900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72440A9-9CFF-42BA-8B52-46514A1736DF}" type="datetimeFigureOut">
              <a:rPr lang="en-GB" smtClean="0"/>
              <a:pPr>
                <a:defRPr/>
              </a:pPr>
              <a:t>28/12/2018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04C47F-BA61-4500-9054-124CE1A549B3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35871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06F98D0-005A-4CF4-9A44-271F99082AD0}" type="datetimeFigureOut">
              <a:rPr lang="en-GB" smtClean="0"/>
              <a:pPr>
                <a:defRPr/>
              </a:pPr>
              <a:t>28/12/2018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674647-8D4F-461F-AD26-C10FC2E6E3BF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67626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06F98D0-005A-4CF4-9A44-271F99082AD0}" type="datetimeFigureOut">
              <a:rPr lang="en-GB" smtClean="0"/>
              <a:pPr>
                <a:defRPr/>
              </a:pPr>
              <a:t>28/12/2018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674647-8D4F-461F-AD26-C10FC2E6E3BF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777144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06F98D0-005A-4CF4-9A44-271F99082AD0}" type="datetimeFigureOut">
              <a:rPr lang="en-GB" smtClean="0"/>
              <a:pPr>
                <a:defRPr/>
              </a:pPr>
              <a:t>28/12/2018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674647-8D4F-461F-AD26-C10FC2E6E3BF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927959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06F98D0-005A-4CF4-9A44-271F99082AD0}" type="datetimeFigureOut">
              <a:rPr lang="en-GB" smtClean="0"/>
              <a:pPr>
                <a:defRPr/>
              </a:pPr>
              <a:t>28/12/2018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674647-8D4F-461F-AD26-C10FC2E6E3BF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692227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06F98D0-005A-4CF4-9A44-271F99082AD0}" type="datetimeFigureOut">
              <a:rPr lang="en-GB" smtClean="0"/>
              <a:pPr>
                <a:defRPr/>
              </a:pPr>
              <a:t>28/12/2018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674647-8D4F-461F-AD26-C10FC2E6E3BF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803156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6D2C026-F8B3-48DE-8A30-D0B5B6907FC7}" type="datetimeFigureOut">
              <a:rPr lang="en-GB" smtClean="0"/>
              <a:pPr>
                <a:defRPr/>
              </a:pPr>
              <a:t>28/12/2018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4BE4AE-5115-4A3C-B51C-AC3BE3AC39C1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291174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906B6BF-C441-47F6-B2F6-082B50FB7D5E}" type="datetimeFigureOut">
              <a:rPr lang="en-GB" smtClean="0"/>
              <a:pPr>
                <a:defRPr/>
              </a:pPr>
              <a:t>28/12/2018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B4C29E-959C-4D86-B2A7-2B2400F96987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1123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A0CEA4B-E5E6-4392-AD8E-4417E3BD6B11}" type="datetimeFigureOut">
              <a:rPr lang="en-GB" smtClean="0"/>
              <a:pPr>
                <a:defRPr/>
              </a:pPr>
              <a:t>28/12/2018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04B121-D63A-42B8-9DE6-BCD414D51298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44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0C14567-347A-4A49-858A-C4FE00AB51E1}" type="datetimeFigureOut">
              <a:rPr lang="en-GB" smtClean="0"/>
              <a:pPr>
                <a:defRPr/>
              </a:pPr>
              <a:t>28/12/2018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4DF3D5-2967-4536-A1F1-AA8CF95A2251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57359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6AAC2F-CE35-4A0A-A4BC-32EB53091A7D}" type="datetimeFigureOut">
              <a:rPr lang="en-GB" smtClean="0"/>
              <a:pPr>
                <a:defRPr/>
              </a:pPr>
              <a:t>28/12/2018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5ED84B-C287-4669-A5C3-C33F876AFA31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61801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A1AC5F-D16C-47A0-945D-0FCA94C4D853}" type="datetimeFigureOut">
              <a:rPr lang="en-GB" smtClean="0"/>
              <a:pPr>
                <a:defRPr/>
              </a:pPr>
              <a:t>28/12/2018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3C8C15-FDEB-4D67-AF70-D11584F8E5B6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5239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0264F8A-B864-4584-81B0-E686DE5C9C11}" type="datetimeFigureOut">
              <a:rPr lang="en-GB" smtClean="0"/>
              <a:pPr>
                <a:defRPr/>
              </a:pPr>
              <a:t>28/12/2018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6CE8F1-EE26-4D5C-9956-073E482F96FD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85493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CB1B46A-0631-4417-A0B9-AEE0A08B68CB}" type="datetimeFigureOut">
              <a:rPr lang="en-GB" smtClean="0"/>
              <a:pPr>
                <a:defRPr/>
              </a:pPr>
              <a:t>28/12/2018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85DD11-9659-49EB-A0CF-76C25FD626F4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21652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FD5D35F-A700-40CF-BE98-CDE764A08382}" type="datetimeFigureOut">
              <a:rPr lang="en-GB" smtClean="0"/>
              <a:pPr>
                <a:defRPr/>
              </a:pPr>
              <a:t>28/12/2018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421317-7227-4AB2-9E87-9F0594657CFE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811408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74FCD56-CA00-46F6-BEE8-AF4D54BC6C59}" type="datetimeFigureOut">
              <a:rPr lang="en-GB" smtClean="0"/>
              <a:pPr>
                <a:defRPr/>
              </a:pPr>
              <a:t>28/12/2018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A802E1-1BA7-465E-A987-EEEEE4215109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45785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06F98D0-005A-4CF4-9A44-271F99082AD0}" type="datetimeFigureOut">
              <a:rPr lang="en-GB" smtClean="0"/>
              <a:pPr>
                <a:defRPr/>
              </a:pPr>
              <a:t>28/12/2018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1F674647-8D4F-461F-AD26-C10FC2E6E3BF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70361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4" r:id="rId1"/>
    <p:sldLayoutId id="2147484405" r:id="rId2"/>
    <p:sldLayoutId id="2147484406" r:id="rId3"/>
    <p:sldLayoutId id="2147484407" r:id="rId4"/>
    <p:sldLayoutId id="2147484408" r:id="rId5"/>
    <p:sldLayoutId id="2147484409" r:id="rId6"/>
    <p:sldLayoutId id="2147484410" r:id="rId7"/>
    <p:sldLayoutId id="2147484411" r:id="rId8"/>
    <p:sldLayoutId id="2147484412" r:id="rId9"/>
    <p:sldLayoutId id="2147484413" r:id="rId10"/>
    <p:sldLayoutId id="2147484414" r:id="rId11"/>
    <p:sldLayoutId id="2147484415" r:id="rId12"/>
    <p:sldLayoutId id="2147484416" r:id="rId13"/>
    <p:sldLayoutId id="2147484417" r:id="rId14"/>
    <p:sldLayoutId id="2147484418" r:id="rId15"/>
    <p:sldLayoutId id="214748441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ctrTitle"/>
          </p:nvPr>
        </p:nvSpPr>
        <p:spPr>
          <a:xfrm>
            <a:off x="71053" y="260624"/>
            <a:ext cx="8497888" cy="1470025"/>
          </a:xfrm>
        </p:spPr>
        <p:txBody>
          <a:bodyPr/>
          <a:lstStyle/>
          <a:p>
            <a:pPr algn="ctr" eaLnBrk="1" hangingPunct="1"/>
            <a:r>
              <a:rPr lang="en-GB" alt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NSAIDs</a:t>
            </a:r>
            <a:r>
              <a:rPr lang="en-GB" altLang="en-US" dirty="0" smtClean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28675" name="Subtitle 2"/>
          <p:cNvSpPr>
            <a:spLocks noGrp="1"/>
          </p:cNvSpPr>
          <p:nvPr>
            <p:ph type="subTitle" idx="1"/>
          </p:nvPr>
        </p:nvSpPr>
        <p:spPr>
          <a:xfrm>
            <a:off x="1259892" y="4543393"/>
            <a:ext cx="7272337" cy="1752600"/>
          </a:xfrm>
        </p:spPr>
        <p:txBody>
          <a:bodyPr>
            <a:normAutofit fontScale="92500" lnSpcReduction="20000"/>
          </a:bodyPr>
          <a:lstStyle/>
          <a:p>
            <a:pPr eaLnBrk="1" hangingPunct="1"/>
            <a:endParaRPr lang="en-GB" altLang="en-US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 eaLnBrk="1" hangingPunct="1"/>
            <a:r>
              <a:rPr lang="en-GB" alt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Ola Ali </a:t>
            </a:r>
            <a:r>
              <a:rPr lang="en-GB" alt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Nassr</a:t>
            </a:r>
            <a:endParaRPr lang="en-GB" altLang="en-US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GB" alt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Assistant lecturer</a:t>
            </a:r>
            <a:endParaRPr lang="en-GB" altLang="en-US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 eaLnBrk="1" hangingPunct="1"/>
            <a:r>
              <a:rPr lang="en-GB" alt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12 Nov 2015 MSc Clinical  Pharmacy </a:t>
            </a:r>
          </a:p>
        </p:txBody>
      </p:sp>
      <p:pic>
        <p:nvPicPr>
          <p:cNvPr id="28676" name="Picture 4" descr="Tree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5576" y="1965319"/>
            <a:ext cx="6552778" cy="2376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1234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404664"/>
            <a:ext cx="7490793" cy="56366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NSAIDs and gastro-intestinal events</a:t>
            </a:r>
          </a:p>
          <a:p>
            <a:r>
              <a:rPr lang="en-US" dirty="0"/>
              <a:t>All NSAIDs are associated with serious </a:t>
            </a:r>
            <a:r>
              <a:rPr lang="en-US" dirty="0" smtClean="0"/>
              <a:t>gastro-intestinal toxicity</a:t>
            </a:r>
            <a:r>
              <a:rPr lang="en-US" dirty="0"/>
              <a:t>; the risk is higher in the elderly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Evidence on </a:t>
            </a:r>
            <a:r>
              <a:rPr lang="en-US" dirty="0" smtClean="0"/>
              <a:t>the relative </a:t>
            </a:r>
            <a:r>
              <a:rPr lang="en-US" dirty="0"/>
              <a:t>safety of non-selective NSAIDs indicates </a:t>
            </a:r>
            <a:r>
              <a:rPr lang="en-US" dirty="0" smtClean="0"/>
              <a:t>differences in </a:t>
            </a:r>
            <a:r>
              <a:rPr lang="en-US" dirty="0"/>
              <a:t>the risks of serious upper gastro-intestinal </a:t>
            </a:r>
            <a:r>
              <a:rPr lang="en-US" dirty="0" smtClean="0"/>
              <a:t>side-effects—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piroxicam</a:t>
            </a:r>
            <a:r>
              <a:rPr lang="en-US" dirty="0"/>
              <a:t>, </a:t>
            </a:r>
            <a:r>
              <a:rPr lang="en-US" dirty="0" err="1"/>
              <a:t>ketoprofen</a:t>
            </a:r>
            <a:r>
              <a:rPr lang="en-US" dirty="0"/>
              <a:t>, and ketorolac trometamol </a:t>
            </a:r>
            <a:r>
              <a:rPr lang="en-US" dirty="0" smtClean="0"/>
              <a:t>are associated </a:t>
            </a:r>
            <a:r>
              <a:rPr lang="en-US" dirty="0"/>
              <a:t>with the </a:t>
            </a:r>
            <a:r>
              <a:rPr lang="en-US" b="1" dirty="0"/>
              <a:t>highest risk</a:t>
            </a:r>
            <a:r>
              <a:rPr lang="en-US" dirty="0"/>
              <a:t>; </a:t>
            </a:r>
            <a:endParaRPr lang="en-US" dirty="0" smtClean="0"/>
          </a:p>
          <a:p>
            <a:r>
              <a:rPr lang="en-US" dirty="0" err="1" smtClean="0"/>
              <a:t>indometacin</a:t>
            </a:r>
            <a:r>
              <a:rPr lang="en-US" dirty="0"/>
              <a:t>, </a:t>
            </a:r>
            <a:r>
              <a:rPr lang="en-US" dirty="0" smtClean="0"/>
              <a:t>diclofenac, and </a:t>
            </a:r>
            <a:r>
              <a:rPr lang="en-US" dirty="0"/>
              <a:t>naproxen are associated with </a:t>
            </a:r>
            <a:r>
              <a:rPr lang="en-US" b="1" dirty="0"/>
              <a:t>intermediate </a:t>
            </a:r>
            <a:r>
              <a:rPr lang="en-US" b="1" dirty="0" smtClean="0"/>
              <a:t>risk</a:t>
            </a:r>
          </a:p>
          <a:p>
            <a:r>
              <a:rPr lang="en-US" dirty="0" smtClean="0"/>
              <a:t> ibuprofen </a:t>
            </a:r>
            <a:r>
              <a:rPr lang="en-US" dirty="0"/>
              <a:t>with the lowest risk (although high doses </a:t>
            </a:r>
            <a:r>
              <a:rPr lang="en-US" dirty="0" smtClean="0"/>
              <a:t>of ibuprofen </a:t>
            </a:r>
            <a:r>
              <a:rPr lang="en-US" dirty="0"/>
              <a:t>have been associated with </a:t>
            </a:r>
            <a:r>
              <a:rPr lang="en-US" b="1" dirty="0"/>
              <a:t>intermediate risk</a:t>
            </a:r>
            <a:r>
              <a:rPr lang="en-US" dirty="0"/>
              <a:t>).</a:t>
            </a:r>
          </a:p>
          <a:p>
            <a:r>
              <a:rPr lang="en-US" dirty="0"/>
              <a:t>Selective inhibitors of cyclo-oxygenase-2 are </a:t>
            </a:r>
            <a:r>
              <a:rPr lang="en-US" dirty="0" smtClean="0"/>
              <a:t>associated with </a:t>
            </a:r>
            <a:r>
              <a:rPr lang="en-US" dirty="0"/>
              <a:t>a lower risk of serious upper gastro-intestinal </a:t>
            </a:r>
            <a:r>
              <a:rPr lang="en-US" dirty="0" smtClean="0"/>
              <a:t>side effects than </a:t>
            </a:r>
            <a:r>
              <a:rPr lang="en-US" dirty="0"/>
              <a:t>non-selective NSAIDs.</a:t>
            </a:r>
          </a:p>
        </p:txBody>
      </p:sp>
    </p:spTree>
    <p:extLst>
      <p:ext uri="{BB962C8B-B14F-4D97-AF65-F5344CB8AC3E}">
        <p14:creationId xmlns:p14="http://schemas.microsoft.com/office/powerpoint/2010/main" val="17278036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404664"/>
            <a:ext cx="7562801" cy="5636699"/>
          </a:xfrm>
        </p:spPr>
        <p:txBody>
          <a:bodyPr>
            <a:normAutofit/>
          </a:bodyPr>
          <a:lstStyle/>
          <a:p>
            <a:r>
              <a:rPr lang="en-US" dirty="0"/>
              <a:t>Recommendations are that NSAIDs associated with a </a:t>
            </a:r>
            <a:r>
              <a:rPr lang="en-US" dirty="0" smtClean="0"/>
              <a:t>low risk </a:t>
            </a:r>
            <a:r>
              <a:rPr lang="en-US" dirty="0"/>
              <a:t>e.g. </a:t>
            </a:r>
            <a:r>
              <a:rPr lang="en-US" sz="2000" dirty="0"/>
              <a:t>ibuprofen are generally preferred, to start at </a:t>
            </a:r>
            <a:r>
              <a:rPr lang="en-US" sz="2000" dirty="0" smtClean="0"/>
              <a:t>the lowest </a:t>
            </a:r>
            <a:r>
              <a:rPr lang="en-US" sz="2000" dirty="0"/>
              <a:t>recommended dose and not to use more than one </a:t>
            </a:r>
            <a:r>
              <a:rPr lang="en-US" sz="2000" dirty="0" smtClean="0"/>
              <a:t>oral NSAID </a:t>
            </a:r>
            <a:r>
              <a:rPr lang="en-US" sz="2000" dirty="0"/>
              <a:t>at a time.</a:t>
            </a:r>
          </a:p>
          <a:p>
            <a:r>
              <a:rPr lang="en-US" sz="2000" dirty="0"/>
              <a:t>The combination of a NSAID and low-dose aspirin </a:t>
            </a:r>
            <a:r>
              <a:rPr lang="en-US" sz="2000" dirty="0" smtClean="0"/>
              <a:t>can increase </a:t>
            </a:r>
            <a:r>
              <a:rPr lang="en-US" sz="2000" dirty="0"/>
              <a:t>the risk of gastro-intestinal side-effects; </a:t>
            </a:r>
            <a:r>
              <a:rPr lang="en-US" sz="2000" dirty="0" smtClean="0"/>
              <a:t>this combination </a:t>
            </a:r>
            <a:r>
              <a:rPr lang="en-US" sz="2000" dirty="0"/>
              <a:t>should be used only if absolutely </a:t>
            </a:r>
            <a:r>
              <a:rPr lang="en-US" sz="2000" dirty="0" smtClean="0"/>
              <a:t>necessary and </a:t>
            </a:r>
            <a:r>
              <a:rPr lang="en-US" sz="2000" dirty="0"/>
              <a:t>the patient should be monitored closely.</a:t>
            </a:r>
          </a:p>
          <a:p>
            <a:r>
              <a:rPr lang="en-US" sz="2000" dirty="0"/>
              <a:t>While it is preferable to avoid NSAIDs in patients </a:t>
            </a:r>
            <a:r>
              <a:rPr lang="en-US" sz="2000" dirty="0" smtClean="0"/>
              <a:t>with active </a:t>
            </a:r>
            <a:r>
              <a:rPr lang="en-US" sz="2000" dirty="0"/>
              <a:t>or previous gastro-intestinal ulceration or </a:t>
            </a:r>
            <a:r>
              <a:rPr lang="en-US" sz="2000" dirty="0" smtClean="0"/>
              <a:t>bleeding, and </a:t>
            </a:r>
            <a:r>
              <a:rPr lang="en-US" sz="2000" dirty="0"/>
              <a:t>to withdraw them if gastro-intestinal lesions </a:t>
            </a:r>
            <a:r>
              <a:rPr lang="en-US" sz="2000" dirty="0" smtClean="0"/>
              <a:t>develop, nevertheless </a:t>
            </a:r>
            <a:r>
              <a:rPr lang="en-US" sz="2000" dirty="0"/>
              <a:t>patients with serious rheumatic diseases (</a:t>
            </a:r>
            <a:r>
              <a:rPr lang="en-US" sz="2000" dirty="0" smtClean="0"/>
              <a:t>e.g. rheumatoid </a:t>
            </a:r>
            <a:r>
              <a:rPr lang="en-US" sz="2000" dirty="0"/>
              <a:t>arthritis) are usually dependent on NSAIDs </a:t>
            </a:r>
            <a:r>
              <a:rPr lang="en-US" sz="2000" dirty="0" smtClean="0"/>
              <a:t>for effective </a:t>
            </a:r>
            <a:r>
              <a:rPr lang="en-US" sz="2000" dirty="0"/>
              <a:t>relief of pain and stiffness.</a:t>
            </a:r>
          </a:p>
          <a:p>
            <a:r>
              <a:rPr lang="en-US" sz="2000" dirty="0"/>
              <a:t>Patients at risk of gastro-intestinal ulceration (</a:t>
            </a:r>
            <a:r>
              <a:rPr lang="en-US" sz="2000" dirty="0" smtClean="0"/>
              <a:t>including the </a:t>
            </a:r>
            <a:r>
              <a:rPr lang="en-US" sz="2000" dirty="0"/>
              <a:t>elderly), who need NSAID treatment should </a:t>
            </a:r>
            <a:r>
              <a:rPr lang="en-US" sz="2000" dirty="0" smtClean="0"/>
              <a:t>receive gastro protective </a:t>
            </a:r>
            <a:r>
              <a:rPr lang="en-US" sz="2000" dirty="0"/>
              <a:t>treatment.</a:t>
            </a:r>
          </a:p>
        </p:txBody>
      </p:sp>
    </p:spTree>
    <p:extLst>
      <p:ext uri="{BB962C8B-B14F-4D97-AF65-F5344CB8AC3E}">
        <p14:creationId xmlns:p14="http://schemas.microsoft.com/office/powerpoint/2010/main" val="4273161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548680"/>
            <a:ext cx="7202761" cy="5492683"/>
          </a:xfrm>
        </p:spPr>
        <p:txBody>
          <a:bodyPr/>
          <a:lstStyle/>
          <a:p>
            <a:r>
              <a:rPr lang="en-US" dirty="0"/>
              <a:t>Systemic as well as local effects of NSAIDs contribute </a:t>
            </a:r>
            <a:r>
              <a:rPr lang="en-US" dirty="0" smtClean="0"/>
              <a:t>to gastro–intestinal </a:t>
            </a:r>
            <a:r>
              <a:rPr lang="en-US" dirty="0"/>
              <a:t>damage; taking oral formulations </a:t>
            </a:r>
            <a:r>
              <a:rPr lang="en-US" dirty="0" smtClean="0"/>
              <a:t>with milk </a:t>
            </a:r>
            <a:r>
              <a:rPr lang="en-US" dirty="0"/>
              <a:t>or food, or using enteric-coated formulations, </a:t>
            </a:r>
            <a:r>
              <a:rPr lang="en-US" dirty="0" smtClean="0"/>
              <a:t>or changing </a:t>
            </a:r>
            <a:r>
              <a:rPr lang="en-US" dirty="0"/>
              <a:t>the route of administration may only </a:t>
            </a:r>
            <a:r>
              <a:rPr lang="en-US" dirty="0" smtClean="0"/>
              <a:t>partially reduce </a:t>
            </a:r>
            <a:r>
              <a:rPr lang="en-US" dirty="0"/>
              <a:t>symptoms such as dyspepsia.</a:t>
            </a:r>
          </a:p>
        </p:txBody>
      </p:sp>
    </p:spTree>
    <p:extLst>
      <p:ext uri="{BB962C8B-B14F-4D97-AF65-F5344CB8AC3E}">
        <p14:creationId xmlns:p14="http://schemas.microsoft.com/office/powerpoint/2010/main" val="38727425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404664"/>
            <a:ext cx="7274769" cy="563669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Celecoxib</a:t>
            </a:r>
          </a:p>
          <a:p>
            <a:pPr marL="0" indent="0">
              <a:buNone/>
            </a:pPr>
            <a:r>
              <a:rPr lang="en-US" dirty="0"/>
              <a:t>INDICATIONS AND DOSE</a:t>
            </a:r>
          </a:p>
          <a:p>
            <a:r>
              <a:rPr lang="en-US" dirty="0"/>
              <a:t>Pain and inflammation in osteoarthritis</a:t>
            </a:r>
          </a:p>
          <a:p>
            <a:pPr marL="0" indent="0">
              <a:buNone/>
            </a:pPr>
            <a:r>
              <a:rPr lang="en-US" dirty="0"/>
              <a:t>BY MOUTH</a:t>
            </a:r>
          </a:p>
          <a:p>
            <a:pPr marL="0" indent="0">
              <a:buNone/>
            </a:pPr>
            <a:r>
              <a:rPr lang="en-US" dirty="0"/>
              <a:t>▶ Adult: 200 mg daily in 1–2 divided doses, </a:t>
            </a:r>
            <a:r>
              <a:rPr lang="en-US" dirty="0" smtClean="0"/>
              <a:t>then increased </a:t>
            </a:r>
            <a:r>
              <a:rPr lang="en-US" dirty="0"/>
              <a:t>if necessary up to 200 mg twice </a:t>
            </a:r>
            <a:r>
              <a:rPr lang="en-US" dirty="0" smtClean="0"/>
              <a:t>daily, discontinue </a:t>
            </a:r>
            <a:r>
              <a:rPr lang="en-US" dirty="0"/>
              <a:t>if no improvement after 2 weeks </a:t>
            </a:r>
            <a:r>
              <a:rPr lang="en-US" dirty="0" smtClean="0"/>
              <a:t>on maximum </a:t>
            </a:r>
            <a:r>
              <a:rPr lang="en-US" dirty="0"/>
              <a:t>dose</a:t>
            </a:r>
          </a:p>
          <a:p>
            <a:r>
              <a:rPr lang="en-US" dirty="0"/>
              <a:t>Pain and inflammation in rheumatoid arthritis</a:t>
            </a:r>
          </a:p>
          <a:p>
            <a:pPr marL="0" indent="0">
              <a:buNone/>
            </a:pPr>
            <a:r>
              <a:rPr lang="en-US" dirty="0"/>
              <a:t>BY MOUTH</a:t>
            </a:r>
          </a:p>
          <a:p>
            <a:pPr marL="0" indent="0">
              <a:buNone/>
            </a:pPr>
            <a:r>
              <a:rPr lang="en-US" dirty="0"/>
              <a:t>▶ Adult: 100 mg twice daily, then increased if </a:t>
            </a:r>
            <a:r>
              <a:rPr lang="en-US" dirty="0" smtClean="0"/>
              <a:t>necessary to </a:t>
            </a:r>
            <a:r>
              <a:rPr lang="en-US" dirty="0"/>
              <a:t>200 mg twice daily, discontinue if no </a:t>
            </a:r>
            <a:r>
              <a:rPr lang="en-US" dirty="0" smtClean="0"/>
              <a:t>improvement after </a:t>
            </a:r>
            <a:r>
              <a:rPr lang="en-US" dirty="0"/>
              <a:t>2 weeks on maximum dose</a:t>
            </a:r>
          </a:p>
          <a:p>
            <a:r>
              <a:rPr lang="en-US" dirty="0"/>
              <a:t>Ankylosing spondylitis</a:t>
            </a:r>
          </a:p>
          <a:p>
            <a:pPr marL="0" indent="0">
              <a:buNone/>
            </a:pPr>
            <a:r>
              <a:rPr lang="en-US" dirty="0"/>
              <a:t>BY MOUTH</a:t>
            </a:r>
          </a:p>
          <a:p>
            <a:pPr marL="0" indent="0">
              <a:buNone/>
            </a:pPr>
            <a:r>
              <a:rPr lang="en-US" dirty="0"/>
              <a:t>▶ Adult: 200 mg daily in 1–2 divided doses, </a:t>
            </a:r>
            <a:r>
              <a:rPr lang="en-US" dirty="0" smtClean="0"/>
              <a:t>then if </a:t>
            </a:r>
            <a:r>
              <a:rPr lang="en-US" dirty="0"/>
              <a:t>necessary up to 400 mg daily in </a:t>
            </a:r>
            <a:r>
              <a:rPr lang="en-US" dirty="0" smtClean="0"/>
              <a:t>1–2 divided </a:t>
            </a:r>
            <a:r>
              <a:rPr lang="en-US" dirty="0"/>
              <a:t>doses, discontinue if no improvement after </a:t>
            </a:r>
            <a:r>
              <a:rPr lang="en-US" dirty="0" smtClean="0"/>
              <a:t>2 weeks </a:t>
            </a:r>
            <a:r>
              <a:rPr lang="en-US" dirty="0"/>
              <a:t>on maximum dose</a:t>
            </a:r>
          </a:p>
        </p:txBody>
      </p:sp>
    </p:spTree>
    <p:extLst>
      <p:ext uri="{BB962C8B-B14F-4D97-AF65-F5344CB8AC3E}">
        <p14:creationId xmlns:p14="http://schemas.microsoft.com/office/powerpoint/2010/main" val="3735808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548680"/>
            <a:ext cx="8066858" cy="59046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CONTRA-INDICATIONS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Active </a:t>
            </a:r>
            <a:r>
              <a:rPr lang="en-US" dirty="0"/>
              <a:t>gastro-intestinal bleeding </a:t>
            </a:r>
            <a:r>
              <a:rPr lang="en-US" dirty="0" smtClean="0"/>
              <a:t>. active </a:t>
            </a:r>
            <a:r>
              <a:rPr lang="en-US" dirty="0"/>
              <a:t>gastro-intestinal ulceration . </a:t>
            </a:r>
            <a:r>
              <a:rPr lang="en-US" dirty="0" smtClean="0"/>
              <a:t>Cerebrovascular disease </a:t>
            </a:r>
            <a:r>
              <a:rPr lang="en-US" dirty="0"/>
              <a:t>. inflammatory bowel disease . </a:t>
            </a:r>
            <a:r>
              <a:rPr lang="en-US" dirty="0" err="1"/>
              <a:t>ischaemic</a:t>
            </a:r>
            <a:r>
              <a:rPr lang="en-US" dirty="0"/>
              <a:t> </a:t>
            </a:r>
            <a:r>
              <a:rPr lang="en-US" dirty="0" smtClean="0"/>
              <a:t>heart disease </a:t>
            </a:r>
            <a:r>
              <a:rPr lang="en-US" dirty="0"/>
              <a:t>. mild to severe heart failure . peripheral </a:t>
            </a:r>
            <a:r>
              <a:rPr lang="en-US" dirty="0" smtClean="0"/>
              <a:t>arterial disease</a:t>
            </a:r>
            <a:endParaRPr lang="en-US" dirty="0"/>
          </a:p>
          <a:p>
            <a:pPr marL="0" indent="0">
              <a:buNone/>
            </a:pPr>
            <a:r>
              <a:rPr lang="en-US" b="1" dirty="0" smtClean="0"/>
              <a:t>CAUTIONS </a:t>
            </a:r>
          </a:p>
          <a:p>
            <a:r>
              <a:rPr lang="en-US" dirty="0" smtClean="0"/>
              <a:t>Allergic </a:t>
            </a:r>
            <a:r>
              <a:rPr lang="en-US" dirty="0"/>
              <a:t>disorders . </a:t>
            </a:r>
            <a:endParaRPr lang="en-US" dirty="0" smtClean="0"/>
          </a:p>
          <a:p>
            <a:r>
              <a:rPr lang="en-US" dirty="0" smtClean="0"/>
              <a:t>cardiac impairment (NSAIDs </a:t>
            </a:r>
            <a:r>
              <a:rPr lang="en-US" dirty="0"/>
              <a:t>may impair renal function) . </a:t>
            </a:r>
            <a:endParaRPr lang="en-US" dirty="0" smtClean="0"/>
          </a:p>
          <a:p>
            <a:r>
              <a:rPr lang="en-US" dirty="0" smtClean="0"/>
              <a:t>coagulation </a:t>
            </a:r>
            <a:r>
              <a:rPr lang="en-US" dirty="0"/>
              <a:t>defects .</a:t>
            </a:r>
          </a:p>
          <a:p>
            <a:r>
              <a:rPr lang="en-US" dirty="0"/>
              <a:t>connective-tissue disorders . </a:t>
            </a:r>
            <a:endParaRPr lang="en-US" dirty="0" smtClean="0"/>
          </a:p>
          <a:p>
            <a:r>
              <a:rPr lang="en-US" dirty="0" smtClean="0"/>
              <a:t>Crohn’s </a:t>
            </a:r>
            <a:r>
              <a:rPr lang="en-US" dirty="0"/>
              <a:t>disease (may </a:t>
            </a:r>
            <a:r>
              <a:rPr lang="en-US" dirty="0" smtClean="0"/>
              <a:t>be exacerbated</a:t>
            </a:r>
            <a:r>
              <a:rPr lang="en-US" dirty="0"/>
              <a:t>) . </a:t>
            </a:r>
            <a:endParaRPr lang="en-US" dirty="0" smtClean="0"/>
          </a:p>
          <a:p>
            <a:r>
              <a:rPr lang="en-US" dirty="0" smtClean="0"/>
              <a:t>elderly (risk of serious side-effects and </a:t>
            </a:r>
            <a:r>
              <a:rPr lang="en-US" dirty="0"/>
              <a:t>fatalities) . </a:t>
            </a:r>
            <a:endParaRPr lang="en-US" dirty="0" smtClean="0"/>
          </a:p>
          <a:p>
            <a:r>
              <a:rPr lang="en-US" dirty="0" smtClean="0"/>
              <a:t>history </a:t>
            </a:r>
            <a:r>
              <a:rPr lang="en-US" dirty="0"/>
              <a:t>of cardiac failure . hypertension . </a:t>
            </a:r>
            <a:r>
              <a:rPr lang="en-US" dirty="0" smtClean="0"/>
              <a:t>Left ventricular </a:t>
            </a:r>
            <a:r>
              <a:rPr lang="en-US" dirty="0"/>
              <a:t>dysfunction . </a:t>
            </a:r>
            <a:r>
              <a:rPr lang="en-US" dirty="0" err="1"/>
              <a:t>oedema</a:t>
            </a:r>
            <a:r>
              <a:rPr lang="en-US" dirty="0"/>
              <a:t> . </a:t>
            </a:r>
            <a:endParaRPr lang="en-US" dirty="0" smtClean="0"/>
          </a:p>
          <a:p>
            <a:r>
              <a:rPr lang="en-US" dirty="0" smtClean="0"/>
              <a:t>risk </a:t>
            </a:r>
            <a:r>
              <a:rPr lang="en-US" dirty="0"/>
              <a:t>factors </a:t>
            </a:r>
            <a:r>
              <a:rPr lang="en-US" dirty="0" smtClean="0"/>
              <a:t>for cardiovascular </a:t>
            </a:r>
            <a:r>
              <a:rPr lang="en-US" dirty="0"/>
              <a:t>events . ulcerative colitis (may </a:t>
            </a:r>
            <a:r>
              <a:rPr lang="en-US" dirty="0" smtClean="0"/>
              <a:t>be exacerbated)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75101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332656"/>
            <a:ext cx="7490794" cy="5708707"/>
          </a:xfrm>
        </p:spPr>
        <p:txBody>
          <a:bodyPr>
            <a:normAutofit fontScale="85000" lnSpcReduction="10000"/>
          </a:bodyPr>
          <a:lstStyle/>
          <a:p>
            <a:r>
              <a:rPr lang="fr-FR" dirty="0" smtClean="0"/>
              <a:t> </a:t>
            </a:r>
            <a:r>
              <a:rPr lang="fr-FR" dirty="0"/>
              <a:t>INTERACTIONS → </a:t>
            </a:r>
            <a:r>
              <a:rPr lang="fr-FR" dirty="0" err="1"/>
              <a:t>Appendix</a:t>
            </a:r>
            <a:r>
              <a:rPr lang="fr-FR" dirty="0"/>
              <a:t> 1 (</a:t>
            </a:r>
            <a:r>
              <a:rPr lang="fr-FR" dirty="0" err="1"/>
              <a:t>NSAIDs</a:t>
            </a:r>
            <a:r>
              <a:rPr lang="fr-FR" dirty="0"/>
              <a:t>).</a:t>
            </a:r>
          </a:p>
          <a:p>
            <a:r>
              <a:rPr lang="en-US" dirty="0" smtClean="0"/>
              <a:t>SIDE-EFFECTS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▶ Common or very common </a:t>
            </a:r>
            <a:r>
              <a:rPr lang="en-US" dirty="0" err="1"/>
              <a:t>Dyspnoea</a:t>
            </a:r>
            <a:r>
              <a:rPr lang="en-US" dirty="0"/>
              <a:t> . </a:t>
            </a:r>
            <a:r>
              <a:rPr lang="en-US" dirty="0" smtClean="0"/>
              <a:t>influenza-like symptoms</a:t>
            </a:r>
            <a:endParaRPr lang="en-US" dirty="0"/>
          </a:p>
          <a:p>
            <a:pPr marL="0" indent="0">
              <a:buNone/>
            </a:pPr>
            <a:r>
              <a:rPr lang="fr-FR" dirty="0"/>
              <a:t>▶ </a:t>
            </a:r>
            <a:r>
              <a:rPr lang="fr-FR" dirty="0" err="1"/>
              <a:t>Uncommon</a:t>
            </a:r>
            <a:r>
              <a:rPr lang="fr-FR" dirty="0"/>
              <a:t> </a:t>
            </a:r>
            <a:r>
              <a:rPr lang="fr-FR" dirty="0" err="1"/>
              <a:t>Cerebral</a:t>
            </a:r>
            <a:r>
              <a:rPr lang="fr-FR" dirty="0"/>
              <a:t> </a:t>
            </a:r>
            <a:r>
              <a:rPr lang="fr-FR" dirty="0" err="1"/>
              <a:t>infarction</a:t>
            </a:r>
            <a:r>
              <a:rPr lang="fr-FR" dirty="0"/>
              <a:t> . fatigue . muscle </a:t>
            </a:r>
            <a:r>
              <a:rPr lang="fr-FR" dirty="0" err="1"/>
              <a:t>cramps</a:t>
            </a:r>
            <a:r>
              <a:rPr lang="fr-FR" dirty="0"/>
              <a:t> </a:t>
            </a:r>
            <a:r>
              <a:rPr lang="fr-FR" dirty="0" smtClean="0"/>
              <a:t>. </a:t>
            </a:r>
            <a:r>
              <a:rPr lang="en-US" dirty="0" smtClean="0"/>
              <a:t>palpitation </a:t>
            </a:r>
            <a:r>
              <a:rPr lang="en-US" dirty="0"/>
              <a:t>. </a:t>
            </a:r>
            <a:r>
              <a:rPr lang="en-US" dirty="0" err="1"/>
              <a:t>paraesthesia</a:t>
            </a:r>
            <a:r>
              <a:rPr lang="en-US" dirty="0"/>
              <a:t> . </a:t>
            </a:r>
            <a:r>
              <a:rPr lang="en-US" dirty="0" smtClean="0"/>
              <a:t>Stomatitis.</a:t>
            </a:r>
          </a:p>
          <a:p>
            <a:pPr marL="0" indent="0">
              <a:buNone/>
            </a:pPr>
            <a:r>
              <a:rPr lang="fr-FR" dirty="0"/>
              <a:t>▶ </a:t>
            </a:r>
            <a:r>
              <a:rPr lang="en-US" dirty="0" smtClean="0"/>
              <a:t>Frequency </a:t>
            </a:r>
            <a:r>
              <a:rPr lang="en-US" dirty="0"/>
              <a:t>not known Angioedema . blood disorders </a:t>
            </a:r>
            <a:r>
              <a:rPr lang="en-US" dirty="0" smtClean="0"/>
              <a:t>. bronchospasm </a:t>
            </a:r>
            <a:r>
              <a:rPr lang="en-US" dirty="0"/>
              <a:t>. chest pain . colitis (induction of </a:t>
            </a:r>
            <a:r>
              <a:rPr lang="en-US" dirty="0" smtClean="0"/>
              <a:t>or exacerbation </a:t>
            </a:r>
            <a:r>
              <a:rPr lang="en-US" dirty="0"/>
              <a:t>of) . Crohn’s disease (induction of </a:t>
            </a:r>
            <a:r>
              <a:rPr lang="en-US" dirty="0" smtClean="0"/>
              <a:t>or exacerbation </a:t>
            </a:r>
            <a:r>
              <a:rPr lang="en-US" dirty="0"/>
              <a:t>of) . depression . </a:t>
            </a:r>
            <a:r>
              <a:rPr lang="en-US" dirty="0" err="1"/>
              <a:t>diarrhoea</a:t>
            </a:r>
            <a:r>
              <a:rPr lang="en-US" dirty="0"/>
              <a:t> . dizziness </a:t>
            </a:r>
            <a:r>
              <a:rPr lang="en-US" dirty="0" smtClean="0"/>
              <a:t>. drowsiness </a:t>
            </a:r>
            <a:r>
              <a:rPr lang="en-US" dirty="0"/>
              <a:t>. fluid retention (rarely </a:t>
            </a:r>
            <a:r>
              <a:rPr lang="en-US" dirty="0" smtClean="0"/>
              <a:t>precipitating congestive </a:t>
            </a:r>
            <a:r>
              <a:rPr lang="en-US" dirty="0"/>
              <a:t>heart failure) . gastro-intestinal bleeding </a:t>
            </a:r>
            <a:r>
              <a:rPr lang="en-US" dirty="0" smtClean="0"/>
              <a:t>. gastro-intestinal </a:t>
            </a:r>
            <a:r>
              <a:rPr lang="en-US" dirty="0"/>
              <a:t>discomfort . </a:t>
            </a:r>
            <a:r>
              <a:rPr lang="en-US" dirty="0" smtClean="0"/>
              <a:t>gastro-intestinal disturbances </a:t>
            </a:r>
            <a:r>
              <a:rPr lang="en-US" dirty="0"/>
              <a:t>. gastro-intestinal ulceration . </a:t>
            </a:r>
            <a:r>
              <a:rPr lang="en-US" dirty="0" err="1"/>
              <a:t>haematuria</a:t>
            </a:r>
            <a:r>
              <a:rPr lang="en-US" dirty="0"/>
              <a:t> </a:t>
            </a:r>
            <a:r>
              <a:rPr lang="en-US" dirty="0" smtClean="0"/>
              <a:t>. headache </a:t>
            </a:r>
            <a:r>
              <a:rPr lang="en-US" dirty="0"/>
              <a:t>. hearing disturbances . </a:t>
            </a:r>
            <a:r>
              <a:rPr lang="en-US" dirty="0" smtClean="0"/>
              <a:t>Hypersensitivity reactions </a:t>
            </a:r>
            <a:r>
              <a:rPr lang="en-US" dirty="0"/>
              <a:t>. insomnia . nausea . nervousness </a:t>
            </a:r>
            <a:r>
              <a:rPr lang="en-US" dirty="0" smtClean="0"/>
              <a:t>. photosensitivity </a:t>
            </a:r>
            <a:r>
              <a:rPr lang="en-US" dirty="0"/>
              <a:t>. raised blood pressure . rashes . </a:t>
            </a:r>
            <a:r>
              <a:rPr lang="en-US" dirty="0" smtClean="0"/>
              <a:t>Renal failure </a:t>
            </a:r>
            <a:r>
              <a:rPr lang="en-US" dirty="0"/>
              <a:t>(especially in patients with pre-existing </a:t>
            </a:r>
            <a:r>
              <a:rPr lang="en-US" dirty="0" smtClean="0"/>
              <a:t>renal impairment</a:t>
            </a:r>
            <a:r>
              <a:rPr lang="en-US" dirty="0"/>
              <a:t>) . tinnitus . vertigo</a:t>
            </a:r>
          </a:p>
          <a:p>
            <a:r>
              <a:rPr lang="en-US" dirty="0"/>
              <a:t>SIDE-EFFECTS, FURTHER INFORMATION</a:t>
            </a:r>
          </a:p>
          <a:p>
            <a:pPr marL="0" indent="0">
              <a:buNone/>
            </a:pPr>
            <a:r>
              <a:rPr lang="en-US" dirty="0"/>
              <a:t>Serious side-effects For information about </a:t>
            </a:r>
            <a:r>
              <a:rPr lang="en-US" dirty="0" smtClean="0"/>
              <a:t>cardiovascular and </a:t>
            </a:r>
            <a:r>
              <a:rPr lang="en-US" dirty="0"/>
              <a:t>gastro-intestinal side-effects, and a </a:t>
            </a:r>
            <a:r>
              <a:rPr lang="en-US" dirty="0" smtClean="0"/>
              <a:t>possible exacerbation </a:t>
            </a:r>
            <a:r>
              <a:rPr lang="en-US" dirty="0"/>
              <a:t>of symptoms in </a:t>
            </a:r>
            <a:r>
              <a:rPr lang="en-US" dirty="0" smtClean="0"/>
              <a:t>asthma</a:t>
            </a:r>
          </a:p>
          <a:p>
            <a:r>
              <a:rPr lang="en-US" dirty="0" smtClean="0"/>
              <a:t>ALLERGY </a:t>
            </a:r>
            <a:r>
              <a:rPr lang="en-US" dirty="0"/>
              <a:t>AND CROSS-SENSITIVITY </a:t>
            </a:r>
            <a:r>
              <a:rPr lang="en-US" dirty="0" smtClean="0"/>
              <a:t>Contraindicated </a:t>
            </a:r>
            <a:r>
              <a:rPr lang="en-US" dirty="0"/>
              <a:t>patients with a history of hypersensitivity to aspirin </a:t>
            </a:r>
            <a:r>
              <a:rPr lang="en-US" dirty="0" smtClean="0"/>
              <a:t>or any </a:t>
            </a:r>
            <a:r>
              <a:rPr lang="en-US" dirty="0"/>
              <a:t>other NSAID—which includes those in whom </a:t>
            </a:r>
            <a:r>
              <a:rPr lang="en-US" dirty="0" smtClean="0"/>
              <a:t>attacks of </a:t>
            </a:r>
            <a:r>
              <a:rPr lang="en-US" dirty="0"/>
              <a:t>asthma, angioedema, </a:t>
            </a:r>
            <a:r>
              <a:rPr lang="en-US" dirty="0" err="1"/>
              <a:t>urticaria</a:t>
            </a:r>
            <a:r>
              <a:rPr lang="en-US" dirty="0"/>
              <a:t> or rhinitis have </a:t>
            </a:r>
            <a:r>
              <a:rPr lang="en-US" dirty="0" smtClean="0"/>
              <a:t>been precipitated </a:t>
            </a:r>
            <a:r>
              <a:rPr lang="en-US" dirty="0"/>
              <a:t>by aspirin or any other </a:t>
            </a:r>
            <a:r>
              <a:rPr lang="en-US" dirty="0" smtClean="0"/>
              <a:t>NSAID. Contraindicated </a:t>
            </a:r>
            <a:r>
              <a:rPr lang="en-US" dirty="0"/>
              <a:t>in patients with sulfonamide sensitivity</a:t>
            </a:r>
          </a:p>
        </p:txBody>
      </p:sp>
    </p:spTree>
    <p:extLst>
      <p:ext uri="{BB962C8B-B14F-4D97-AF65-F5344CB8AC3E}">
        <p14:creationId xmlns:p14="http://schemas.microsoft.com/office/powerpoint/2010/main" val="6966615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476672"/>
            <a:ext cx="7778825" cy="5564691"/>
          </a:xfrm>
        </p:spPr>
        <p:txBody>
          <a:bodyPr>
            <a:normAutofit/>
          </a:bodyPr>
          <a:lstStyle/>
          <a:p>
            <a:r>
              <a:rPr lang="en-US" b="1" dirty="0"/>
              <a:t>CONCEPTION AND CONTRACEPTION </a:t>
            </a: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Caution</a:t>
            </a:r>
            <a:r>
              <a:rPr lang="en-US" dirty="0" smtClean="0"/>
              <a:t>—long-term use </a:t>
            </a:r>
            <a:r>
              <a:rPr lang="en-US" dirty="0"/>
              <a:t>of some NSAIDs is associated with reduced </a:t>
            </a:r>
            <a:r>
              <a:rPr lang="en-US" dirty="0" smtClean="0"/>
              <a:t>female fertility</a:t>
            </a:r>
            <a:r>
              <a:rPr lang="en-US" dirty="0"/>
              <a:t>, which is reversible on stopping treatment.</a:t>
            </a:r>
          </a:p>
          <a:p>
            <a:r>
              <a:rPr lang="en-US" dirty="0" smtClean="0"/>
              <a:t> </a:t>
            </a:r>
            <a:r>
              <a:rPr lang="en-US" b="1" dirty="0"/>
              <a:t>PREGNANCY</a:t>
            </a:r>
            <a:r>
              <a:rPr lang="en-US" dirty="0"/>
              <a:t> Avoid (teratogenic in animal studies).</a:t>
            </a:r>
          </a:p>
          <a:p>
            <a:r>
              <a:rPr lang="en-US" dirty="0" smtClean="0"/>
              <a:t> </a:t>
            </a:r>
            <a:r>
              <a:rPr lang="en-US" b="1" dirty="0"/>
              <a:t>BREAST FEEDING </a:t>
            </a:r>
            <a:r>
              <a:rPr lang="en-US" dirty="0"/>
              <a:t>Avoid—present in milk in </a:t>
            </a:r>
            <a:r>
              <a:rPr lang="en-US" dirty="0" smtClean="0"/>
              <a:t>animal studies</a:t>
            </a:r>
            <a:r>
              <a:rPr lang="en-US" dirty="0"/>
              <a:t>.</a:t>
            </a:r>
          </a:p>
          <a:p>
            <a:r>
              <a:rPr lang="en-US" dirty="0" smtClean="0"/>
              <a:t> </a:t>
            </a:r>
            <a:r>
              <a:rPr lang="en-US" b="1" dirty="0"/>
              <a:t>HEPATIC IMPAIRMENT </a:t>
            </a:r>
            <a:r>
              <a:rPr lang="en-US" dirty="0"/>
              <a:t>Halve initial dose in </a:t>
            </a:r>
            <a:r>
              <a:rPr lang="en-US" dirty="0" smtClean="0"/>
              <a:t>moderate impairment</a:t>
            </a:r>
            <a:r>
              <a:rPr lang="en-US" dirty="0"/>
              <a:t>. Use with caution; there is an increased </a:t>
            </a:r>
            <a:r>
              <a:rPr lang="en-US" dirty="0" smtClean="0"/>
              <a:t>risk of </a:t>
            </a:r>
            <a:r>
              <a:rPr lang="en-US" dirty="0"/>
              <a:t>gastro-intestinal bleeding and fluid retention. Avoid </a:t>
            </a:r>
            <a:r>
              <a:rPr lang="en-US" dirty="0" smtClean="0"/>
              <a:t>in severe </a:t>
            </a:r>
            <a:r>
              <a:rPr lang="en-US" dirty="0"/>
              <a:t>liver disease.</a:t>
            </a:r>
          </a:p>
          <a:p>
            <a:r>
              <a:rPr lang="en-US" dirty="0" smtClean="0"/>
              <a:t> </a:t>
            </a:r>
            <a:r>
              <a:rPr lang="en-US" b="1" dirty="0"/>
              <a:t>RENAL IMPAIRMENT </a:t>
            </a:r>
            <a:r>
              <a:rPr lang="en-US" dirty="0"/>
              <a:t>Avoid if possible or use with </a:t>
            </a:r>
            <a:r>
              <a:rPr lang="en-US" dirty="0" smtClean="0"/>
              <a:t>caution. The </a:t>
            </a:r>
            <a:r>
              <a:rPr lang="en-US" dirty="0"/>
              <a:t>lowest effective dose should be used for the </a:t>
            </a:r>
            <a:r>
              <a:rPr lang="en-US" dirty="0" smtClean="0"/>
              <a:t>shortest possible </a:t>
            </a:r>
            <a:r>
              <a:rPr lang="en-US" dirty="0"/>
              <a:t>duration. Avoid if </a:t>
            </a:r>
            <a:r>
              <a:rPr lang="en-US" dirty="0" err="1"/>
              <a:t>eGFR</a:t>
            </a:r>
            <a:r>
              <a:rPr lang="en-US" dirty="0"/>
              <a:t> less than 30 </a:t>
            </a:r>
            <a:r>
              <a:rPr lang="en-US" dirty="0" smtClean="0"/>
              <a:t>mL/minute/1.73 </a:t>
            </a:r>
            <a:r>
              <a:rPr lang="en-US" dirty="0"/>
              <a:t>m2. In renal impairment monitor </a:t>
            </a:r>
            <a:r>
              <a:rPr lang="en-US" dirty="0" smtClean="0"/>
              <a:t>renal function</a:t>
            </a:r>
            <a:r>
              <a:rPr lang="en-US" dirty="0"/>
              <a:t>; sodium and water retention may occur </a:t>
            </a:r>
            <a:r>
              <a:rPr lang="en-US" dirty="0" smtClean="0"/>
              <a:t>and renal </a:t>
            </a:r>
            <a:r>
              <a:rPr lang="en-US" dirty="0"/>
              <a:t>function may deteriorate, possibly leading to </a:t>
            </a:r>
            <a:r>
              <a:rPr lang="en-US" dirty="0" smtClean="0"/>
              <a:t>renal failure</a:t>
            </a:r>
            <a:r>
              <a:rPr lang="en-US" dirty="0"/>
              <a:t>.</a:t>
            </a:r>
          </a:p>
          <a:p>
            <a:r>
              <a:rPr lang="en-US" b="1" dirty="0" smtClean="0"/>
              <a:t>MONITORING </a:t>
            </a:r>
            <a:r>
              <a:rPr lang="en-US" b="1" dirty="0"/>
              <a:t>REQUIREMENTS </a:t>
            </a:r>
            <a:r>
              <a:rPr lang="en-US" dirty="0"/>
              <a:t>Monitor blood </a:t>
            </a:r>
            <a:r>
              <a:rPr lang="en-US" dirty="0" smtClean="0"/>
              <a:t>pressure before </a:t>
            </a:r>
            <a:r>
              <a:rPr lang="en-US" dirty="0"/>
              <a:t>and during treatment.</a:t>
            </a:r>
          </a:p>
        </p:txBody>
      </p:sp>
    </p:spTree>
    <p:extLst>
      <p:ext uri="{BB962C8B-B14F-4D97-AF65-F5344CB8AC3E}">
        <p14:creationId xmlns:p14="http://schemas.microsoft.com/office/powerpoint/2010/main" val="4575053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404664"/>
            <a:ext cx="8066857" cy="563669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Diclofenac potassium</a:t>
            </a:r>
          </a:p>
          <a:p>
            <a:pPr marL="0" indent="0">
              <a:buNone/>
            </a:pPr>
            <a:r>
              <a:rPr lang="en-US" dirty="0"/>
              <a:t>INDICATIONS AND DOSE</a:t>
            </a:r>
          </a:p>
          <a:p>
            <a:r>
              <a:rPr lang="en-US" b="1" dirty="0"/>
              <a:t>Pain and inflammation </a:t>
            </a:r>
            <a:r>
              <a:rPr lang="en-US" dirty="0"/>
              <a:t>in rheumatic disease and </a:t>
            </a:r>
            <a:r>
              <a:rPr lang="en-US" dirty="0" smtClean="0"/>
              <a:t>other </a:t>
            </a:r>
            <a:r>
              <a:rPr lang="en-US" b="1" dirty="0" smtClean="0"/>
              <a:t>musculoskeletal </a:t>
            </a:r>
            <a:r>
              <a:rPr lang="en-US" b="1" dirty="0"/>
              <a:t>disorders</a:t>
            </a:r>
          </a:p>
          <a:p>
            <a:r>
              <a:rPr lang="en-US" b="1" dirty="0" smtClean="0"/>
              <a:t>Acute gout </a:t>
            </a:r>
            <a:r>
              <a:rPr lang="en-US" dirty="0" smtClean="0"/>
              <a:t>BY </a:t>
            </a:r>
            <a:r>
              <a:rPr lang="en-US" dirty="0"/>
              <a:t>MOUTH</a:t>
            </a:r>
          </a:p>
          <a:p>
            <a:pPr marL="0" indent="0">
              <a:buNone/>
            </a:pPr>
            <a:r>
              <a:rPr lang="en-US" dirty="0"/>
              <a:t>▶ Adult: 75–150 mg daily in 2–3 divided </a:t>
            </a:r>
            <a:r>
              <a:rPr lang="en-US" dirty="0" smtClean="0"/>
              <a:t>doses</a:t>
            </a:r>
          </a:p>
          <a:p>
            <a:r>
              <a:rPr lang="en-US" dirty="0"/>
              <a:t>Postoperative </a:t>
            </a:r>
            <a:r>
              <a:rPr lang="en-US" dirty="0" smtClean="0"/>
              <a:t>pain BY </a:t>
            </a:r>
            <a:r>
              <a:rPr lang="en-US" dirty="0"/>
              <a:t>MOUTH</a:t>
            </a:r>
          </a:p>
          <a:p>
            <a:pPr marL="0" indent="0">
              <a:buNone/>
            </a:pPr>
            <a:r>
              <a:rPr lang="en-US" dirty="0" smtClean="0"/>
              <a:t>▶ </a:t>
            </a:r>
            <a:r>
              <a:rPr lang="en-US" dirty="0"/>
              <a:t>Child 14–17 years: 75–100 mg daily in 2–3 divided doses</a:t>
            </a:r>
          </a:p>
          <a:p>
            <a:pPr marL="0" indent="0">
              <a:buNone/>
            </a:pPr>
            <a:r>
              <a:rPr lang="en-US" dirty="0"/>
              <a:t>▶ Adult: 75–150 mg daily in 2–3 divided doses</a:t>
            </a:r>
          </a:p>
          <a:p>
            <a:r>
              <a:rPr lang="en-US" dirty="0"/>
              <a:t>Migraine</a:t>
            </a:r>
          </a:p>
          <a:p>
            <a:pPr marL="0" indent="0">
              <a:buNone/>
            </a:pPr>
            <a:r>
              <a:rPr lang="en-US" dirty="0"/>
              <a:t>BY </a:t>
            </a:r>
            <a:r>
              <a:rPr lang="en-US" dirty="0" smtClean="0"/>
              <a:t>MOUTH ▶ </a:t>
            </a:r>
            <a:r>
              <a:rPr lang="en-US" dirty="0"/>
              <a:t>Adult: 50 mg, to be given at onset of migraine, </a:t>
            </a:r>
            <a:r>
              <a:rPr lang="en-US" dirty="0" smtClean="0"/>
              <a:t>then 50 </a:t>
            </a:r>
            <a:r>
              <a:rPr lang="en-US" dirty="0"/>
              <a:t>mg after 2 hours if required, then 50 mg </a:t>
            </a:r>
            <a:r>
              <a:rPr lang="en-US" dirty="0" smtClean="0"/>
              <a:t>after 4–6 </a:t>
            </a:r>
            <a:r>
              <a:rPr lang="en-US" dirty="0"/>
              <a:t>hours; maximum 200 mg per day</a:t>
            </a:r>
          </a:p>
          <a:p>
            <a:r>
              <a:rPr lang="en-US" dirty="0"/>
              <a:t>Fever in ear, nose, or throat </a:t>
            </a:r>
            <a:r>
              <a:rPr lang="en-US" dirty="0" smtClean="0"/>
              <a:t>infection BY MOUTH</a:t>
            </a:r>
          </a:p>
          <a:p>
            <a:pPr marL="0" indent="0">
              <a:buNone/>
            </a:pPr>
            <a:r>
              <a:rPr lang="en-US" dirty="0" smtClean="0"/>
              <a:t>▶ </a:t>
            </a:r>
            <a:r>
              <a:rPr lang="en-US" dirty="0"/>
              <a:t>Child 9–17 years (body-weight 35 kg and above): Up to</a:t>
            </a:r>
          </a:p>
          <a:p>
            <a:pPr marL="0" indent="0">
              <a:buNone/>
            </a:pPr>
            <a:r>
              <a:rPr lang="en-US" dirty="0"/>
              <a:t>2 mg/kg daily in 3 divided doses; maximum 100 </a:t>
            </a:r>
            <a:r>
              <a:rPr lang="en-US" dirty="0" smtClean="0"/>
              <a:t>mg per </a:t>
            </a:r>
            <a:r>
              <a:rPr lang="en-US" dirty="0"/>
              <a:t>day</a:t>
            </a:r>
          </a:p>
        </p:txBody>
      </p:sp>
    </p:spTree>
    <p:extLst>
      <p:ext uri="{BB962C8B-B14F-4D97-AF65-F5344CB8AC3E}">
        <p14:creationId xmlns:p14="http://schemas.microsoft.com/office/powerpoint/2010/main" val="34488715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332656"/>
            <a:ext cx="8138865" cy="570870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CONTRA-INDICATIONS </a:t>
            </a:r>
          </a:p>
          <a:p>
            <a:pPr marL="0" indent="0">
              <a:buNone/>
            </a:pPr>
            <a:r>
              <a:rPr lang="en-US" dirty="0" smtClean="0"/>
              <a:t>Active </a:t>
            </a:r>
            <a:r>
              <a:rPr lang="en-US" dirty="0"/>
              <a:t>gastro-intestinal bleeding </a:t>
            </a:r>
            <a:r>
              <a:rPr lang="en-US" dirty="0" smtClean="0"/>
              <a:t>. active </a:t>
            </a:r>
            <a:r>
              <a:rPr lang="en-US" dirty="0"/>
              <a:t>gastro-intestinal ulceration . </a:t>
            </a:r>
            <a:r>
              <a:rPr lang="en-US" dirty="0" smtClean="0"/>
              <a:t>Cerebrovascular disease </a:t>
            </a:r>
            <a:r>
              <a:rPr lang="en-US" dirty="0"/>
              <a:t>. history of gastro-intestinal bleeding related </a:t>
            </a:r>
            <a:r>
              <a:rPr lang="en-US" dirty="0" smtClean="0"/>
              <a:t>to previous </a:t>
            </a:r>
            <a:r>
              <a:rPr lang="en-US" dirty="0"/>
              <a:t>NSAID therapy . history of </a:t>
            </a:r>
            <a:r>
              <a:rPr lang="en-US" dirty="0" smtClean="0"/>
              <a:t>gastro-intestinal perforation </a:t>
            </a:r>
            <a:r>
              <a:rPr lang="en-US" dirty="0"/>
              <a:t>related to previous NSAID therapy . history </a:t>
            </a:r>
            <a:r>
              <a:rPr lang="en-US" dirty="0" smtClean="0"/>
              <a:t>of recurrent </a:t>
            </a:r>
            <a:r>
              <a:rPr lang="en-US" dirty="0"/>
              <a:t>gastro-intestinal </a:t>
            </a:r>
            <a:r>
              <a:rPr lang="en-US" dirty="0" err="1"/>
              <a:t>haemorrhage</a:t>
            </a:r>
            <a:r>
              <a:rPr lang="en-US" dirty="0"/>
              <a:t> (two or </a:t>
            </a:r>
            <a:r>
              <a:rPr lang="en-US" dirty="0" smtClean="0"/>
              <a:t>more distinct </a:t>
            </a:r>
            <a:r>
              <a:rPr lang="en-US" dirty="0"/>
              <a:t>episodes) . history of recurrent </a:t>
            </a:r>
            <a:r>
              <a:rPr lang="en-US" dirty="0" smtClean="0"/>
              <a:t>gastro-intestinal ulceration </a:t>
            </a:r>
            <a:r>
              <a:rPr lang="en-US" dirty="0"/>
              <a:t>(two or more distinct episodes) . </a:t>
            </a:r>
            <a:r>
              <a:rPr lang="en-US" dirty="0" err="1" smtClean="0"/>
              <a:t>Ischaemic</a:t>
            </a:r>
            <a:r>
              <a:rPr lang="en-US" dirty="0" smtClean="0"/>
              <a:t> heart </a:t>
            </a:r>
            <a:r>
              <a:rPr lang="en-US" dirty="0"/>
              <a:t>disease . mild to severe heart failure . </a:t>
            </a:r>
            <a:r>
              <a:rPr lang="en-US" dirty="0" smtClean="0"/>
              <a:t>Peripheral arterial </a:t>
            </a:r>
            <a:r>
              <a:rPr lang="en-US" dirty="0"/>
              <a:t>disease</a:t>
            </a:r>
          </a:p>
          <a:p>
            <a:r>
              <a:rPr lang="en-US" dirty="0" smtClean="0"/>
              <a:t>CAUTIONS</a:t>
            </a:r>
            <a:endParaRPr lang="en-US" dirty="0"/>
          </a:p>
          <a:p>
            <a:r>
              <a:rPr lang="en-US" dirty="0"/>
              <a:t>GENERAL CAUTIONS</a:t>
            </a:r>
          </a:p>
          <a:p>
            <a:r>
              <a:rPr lang="en-US" dirty="0"/>
              <a:t>Allergic disorders . cardiac impairment (NSAIDs </a:t>
            </a:r>
            <a:r>
              <a:rPr lang="en-US" dirty="0" smtClean="0"/>
              <a:t>may impair </a:t>
            </a:r>
            <a:r>
              <a:rPr lang="en-US" dirty="0"/>
              <a:t>renal function) . coagulation defects . </a:t>
            </a:r>
            <a:r>
              <a:rPr lang="en-US" dirty="0" err="1" smtClean="0"/>
              <a:t>Connectivetissue</a:t>
            </a:r>
            <a:r>
              <a:rPr lang="en-US" dirty="0" smtClean="0"/>
              <a:t> disorders </a:t>
            </a:r>
            <a:r>
              <a:rPr lang="en-US" dirty="0"/>
              <a:t>. Crohn’s disease (may be exacerbated) .</a:t>
            </a:r>
          </a:p>
          <a:p>
            <a:r>
              <a:rPr lang="en-US" dirty="0"/>
              <a:t>history of cardiac failure . hypertension . left </a:t>
            </a:r>
            <a:r>
              <a:rPr lang="en-US" dirty="0" smtClean="0"/>
              <a:t>ventricular dysfunction </a:t>
            </a:r>
            <a:r>
              <a:rPr lang="en-US" dirty="0"/>
              <a:t>. </a:t>
            </a:r>
            <a:r>
              <a:rPr lang="en-US" dirty="0" err="1"/>
              <a:t>oedema</a:t>
            </a:r>
            <a:r>
              <a:rPr lang="en-US" dirty="0"/>
              <a:t> . risk factors for </a:t>
            </a:r>
            <a:r>
              <a:rPr lang="en-US" dirty="0" smtClean="0"/>
              <a:t>cardiovascular events </a:t>
            </a:r>
            <a:r>
              <a:rPr lang="en-US" dirty="0"/>
              <a:t>. ulcerative colitis (may be exacerbated)</a:t>
            </a:r>
          </a:p>
          <a:p>
            <a:r>
              <a:rPr lang="en-US" dirty="0"/>
              <a:t>SPECIFIC CAUTIONS</a:t>
            </a:r>
          </a:p>
          <a:p>
            <a:pPr marL="0" indent="0">
              <a:buNone/>
            </a:pPr>
            <a:r>
              <a:rPr lang="en-US" dirty="0"/>
              <a:t>Elderly (risk of serious side-effects and fatalities) (</a:t>
            </a:r>
            <a:r>
              <a:rPr lang="en-US" dirty="0" smtClean="0"/>
              <a:t>in adults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2723550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404664"/>
            <a:ext cx="7418785" cy="5636699"/>
          </a:xfrm>
        </p:spPr>
        <p:txBody>
          <a:bodyPr>
            <a:normAutofit/>
          </a:bodyPr>
          <a:lstStyle/>
          <a:p>
            <a:r>
              <a:rPr lang="en-US" dirty="0"/>
              <a:t>Frequency not known Angioedema . blood disorders </a:t>
            </a:r>
            <a:r>
              <a:rPr lang="en-US" dirty="0" smtClean="0"/>
              <a:t>. bronchospasm </a:t>
            </a:r>
            <a:r>
              <a:rPr lang="en-US" dirty="0"/>
              <a:t>. colitis (induction of or exacerbation of) </a:t>
            </a:r>
            <a:r>
              <a:rPr lang="en-US" dirty="0" smtClean="0"/>
              <a:t>. Crohn’s </a:t>
            </a:r>
            <a:r>
              <a:rPr lang="en-US" dirty="0"/>
              <a:t>disease (induction of or exacerbation of) </a:t>
            </a:r>
            <a:r>
              <a:rPr lang="en-US" dirty="0" smtClean="0"/>
              <a:t>. depression </a:t>
            </a:r>
            <a:r>
              <a:rPr lang="en-US" dirty="0"/>
              <a:t>. </a:t>
            </a:r>
            <a:r>
              <a:rPr lang="en-US" dirty="0" err="1"/>
              <a:t>diarrhoea</a:t>
            </a:r>
            <a:r>
              <a:rPr lang="en-US" dirty="0"/>
              <a:t> . dizziness . drowsiness . </a:t>
            </a:r>
            <a:r>
              <a:rPr lang="en-US" dirty="0" smtClean="0"/>
              <a:t>Fluid retention </a:t>
            </a:r>
            <a:r>
              <a:rPr lang="en-US" dirty="0"/>
              <a:t>(rarely precipitating congestive heart failure) </a:t>
            </a:r>
            <a:r>
              <a:rPr lang="en-US" dirty="0" smtClean="0"/>
              <a:t>. gastro-intestinal </a:t>
            </a:r>
            <a:r>
              <a:rPr lang="en-US" dirty="0"/>
              <a:t>bleeding . gastro-intestinal discomfort </a:t>
            </a:r>
            <a:r>
              <a:rPr lang="en-US" dirty="0" smtClean="0"/>
              <a:t>. gastro-intestinal </a:t>
            </a:r>
            <a:r>
              <a:rPr lang="en-US" dirty="0"/>
              <a:t>disturbances . </a:t>
            </a:r>
            <a:r>
              <a:rPr lang="en-US" dirty="0" smtClean="0"/>
              <a:t>gastro-intestinal ulceration </a:t>
            </a:r>
            <a:r>
              <a:rPr lang="en-US" dirty="0"/>
              <a:t>. </a:t>
            </a:r>
            <a:r>
              <a:rPr lang="en-US" dirty="0" err="1"/>
              <a:t>haematuria</a:t>
            </a:r>
            <a:r>
              <a:rPr lang="en-US" dirty="0"/>
              <a:t> . headache . hearing disturbances .</a:t>
            </a:r>
          </a:p>
          <a:p>
            <a:r>
              <a:rPr lang="en-US" dirty="0"/>
              <a:t>hypersensitivity reactions . insomnia . nausea </a:t>
            </a:r>
            <a:r>
              <a:rPr lang="en-US" dirty="0" smtClean="0"/>
              <a:t>. nervousness </a:t>
            </a:r>
            <a:r>
              <a:rPr lang="en-US" dirty="0"/>
              <a:t>. photosensitivity . raised blood pressure </a:t>
            </a:r>
            <a:r>
              <a:rPr lang="en-US" dirty="0" smtClean="0"/>
              <a:t>. rashes </a:t>
            </a:r>
            <a:r>
              <a:rPr lang="en-US" dirty="0"/>
              <a:t>. renal failure (especially in patients with </a:t>
            </a:r>
            <a:r>
              <a:rPr lang="en-US" dirty="0" smtClean="0"/>
              <a:t>preexisting renal </a:t>
            </a:r>
            <a:r>
              <a:rPr lang="en-US" dirty="0"/>
              <a:t>impairment) . tinnitus . vertigo</a:t>
            </a:r>
          </a:p>
          <a:p>
            <a:r>
              <a:rPr lang="en-US" dirty="0" smtClean="0"/>
              <a:t>ALLERGY </a:t>
            </a:r>
            <a:r>
              <a:rPr lang="en-US" dirty="0"/>
              <a:t>AND CROSS-SENSITIVITY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Contraindicated in patients </a:t>
            </a:r>
            <a:r>
              <a:rPr lang="en-US" dirty="0"/>
              <a:t>with a history of hypersensitivity to aspirin </a:t>
            </a:r>
            <a:r>
              <a:rPr lang="en-US" dirty="0" smtClean="0"/>
              <a:t>or any </a:t>
            </a:r>
            <a:r>
              <a:rPr lang="en-US" dirty="0"/>
              <a:t>other NSAID—which includes those in whom </a:t>
            </a:r>
            <a:r>
              <a:rPr lang="en-US" dirty="0" smtClean="0"/>
              <a:t>attacks of </a:t>
            </a:r>
            <a:r>
              <a:rPr lang="en-US" dirty="0"/>
              <a:t>asthma, angioedema, </a:t>
            </a:r>
            <a:r>
              <a:rPr lang="en-US" dirty="0" err="1"/>
              <a:t>urticaria</a:t>
            </a:r>
            <a:r>
              <a:rPr lang="en-US" dirty="0"/>
              <a:t> or rhinitis have </a:t>
            </a:r>
            <a:r>
              <a:rPr lang="en-US" dirty="0" smtClean="0"/>
              <a:t>been precipitated </a:t>
            </a:r>
            <a:r>
              <a:rPr lang="en-US" dirty="0"/>
              <a:t>by aspirin or any other NSAID.</a:t>
            </a:r>
          </a:p>
        </p:txBody>
      </p:sp>
    </p:spTree>
    <p:extLst>
      <p:ext uri="{BB962C8B-B14F-4D97-AF65-F5344CB8AC3E}">
        <p14:creationId xmlns:p14="http://schemas.microsoft.com/office/powerpoint/2010/main" val="684943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692696"/>
            <a:ext cx="8435280" cy="5865515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Aim and objectives</a:t>
            </a:r>
          </a:p>
          <a:p>
            <a:pPr marL="0" indent="0">
              <a:buNone/>
            </a:pP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By the end of the session, the students will be  	able to:</a:t>
            </a:r>
          </a:p>
          <a:p>
            <a:pPr lvl="2">
              <a:buFont typeface="Calibri" panose="020F0502020204030204" pitchFamily="34" charset="0"/>
              <a:buChar char="—"/>
            </a:pPr>
            <a:r>
              <a:rPr lang="en-US" sz="2800" dirty="0" smtClean="0"/>
              <a:t>Know indications, side effects, contraindications, doses and drug interactions of all drugs mentioned in the list.</a:t>
            </a:r>
          </a:p>
          <a:p>
            <a:pPr lvl="2">
              <a:buFont typeface="Calibri" panose="020F0502020204030204" pitchFamily="34" charset="0"/>
              <a:buChar char="—"/>
            </a:pPr>
            <a:r>
              <a:rPr lang="en-US" sz="2800" dirty="0" smtClean="0"/>
              <a:t>Know how to council patients about the proper use of their medicines.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9994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332656"/>
            <a:ext cx="7634809" cy="5708707"/>
          </a:xfrm>
        </p:spPr>
        <p:txBody>
          <a:bodyPr>
            <a:normAutofit/>
          </a:bodyPr>
          <a:lstStyle/>
          <a:p>
            <a:r>
              <a:rPr lang="en-US" dirty="0"/>
              <a:t>use of some NSAIDs is associated with reduced </a:t>
            </a:r>
            <a:r>
              <a:rPr lang="en-US" dirty="0" smtClean="0"/>
              <a:t>female fertility</a:t>
            </a:r>
            <a:r>
              <a:rPr lang="en-US" dirty="0"/>
              <a:t>, which is reversible on stopping treatment.</a:t>
            </a:r>
          </a:p>
          <a:p>
            <a:r>
              <a:rPr lang="en-US" dirty="0" smtClean="0"/>
              <a:t> </a:t>
            </a:r>
            <a:r>
              <a:rPr lang="en-US" dirty="0"/>
              <a:t>PREGNANCY Avoid unless the potential benefit </a:t>
            </a:r>
            <a:r>
              <a:rPr lang="en-US" dirty="0" smtClean="0"/>
              <a:t>outweighs the </a:t>
            </a:r>
            <a:r>
              <a:rPr lang="en-US" dirty="0"/>
              <a:t>risk. Avoid during the third trimester (risk of </a:t>
            </a:r>
            <a:r>
              <a:rPr lang="en-US" dirty="0" smtClean="0"/>
              <a:t>closure of </a:t>
            </a:r>
            <a:r>
              <a:rPr lang="en-US" dirty="0"/>
              <a:t>fetal ductus arteriosus in utero and possibly </a:t>
            </a:r>
            <a:r>
              <a:rPr lang="en-US" dirty="0" smtClean="0"/>
              <a:t>persistent pulmonary </a:t>
            </a:r>
            <a:r>
              <a:rPr lang="en-US" dirty="0"/>
              <a:t>hypertension of the newborn); onset of </a:t>
            </a:r>
            <a:r>
              <a:rPr lang="en-US" dirty="0" err="1" smtClean="0"/>
              <a:t>labour</a:t>
            </a:r>
            <a:r>
              <a:rPr lang="en-US" dirty="0"/>
              <a:t> </a:t>
            </a:r>
            <a:r>
              <a:rPr lang="en-US" dirty="0" smtClean="0"/>
              <a:t>may </a:t>
            </a:r>
            <a:r>
              <a:rPr lang="en-US" dirty="0"/>
              <a:t>be delayed and duration may be increased.</a:t>
            </a:r>
          </a:p>
          <a:p>
            <a:r>
              <a:rPr lang="en-US" dirty="0" smtClean="0"/>
              <a:t>BREAST </a:t>
            </a:r>
            <a:r>
              <a:rPr lang="en-US" dirty="0"/>
              <a:t>FEEDING Use with caution during </a:t>
            </a:r>
            <a:r>
              <a:rPr lang="en-US" dirty="0" smtClean="0"/>
              <a:t>breast-feeding. Amount </a:t>
            </a:r>
            <a:r>
              <a:rPr lang="en-US" dirty="0"/>
              <a:t>in milk too small to be harmful.</a:t>
            </a:r>
          </a:p>
          <a:p>
            <a:r>
              <a:rPr lang="en-US" dirty="0" smtClean="0"/>
              <a:t> </a:t>
            </a:r>
            <a:r>
              <a:rPr lang="en-US" dirty="0"/>
              <a:t>HEPATIC IMPAIRMENT Use with caution; there is </a:t>
            </a:r>
            <a:r>
              <a:rPr lang="en-US" dirty="0" smtClean="0"/>
              <a:t>an increased </a:t>
            </a:r>
            <a:r>
              <a:rPr lang="en-US" dirty="0"/>
              <a:t>risk of gastro-intestinal bleeding and </a:t>
            </a:r>
            <a:r>
              <a:rPr lang="en-US" dirty="0" smtClean="0"/>
              <a:t>fluid retention</a:t>
            </a:r>
            <a:r>
              <a:rPr lang="en-US" dirty="0"/>
              <a:t>. Avoid in severe liver disease.</a:t>
            </a:r>
          </a:p>
          <a:p>
            <a:r>
              <a:rPr lang="en-US" dirty="0" smtClean="0"/>
              <a:t> </a:t>
            </a:r>
            <a:r>
              <a:rPr lang="en-US" dirty="0"/>
              <a:t>RENAL IMPAIRMENT Avoid if possible or use with </a:t>
            </a:r>
            <a:r>
              <a:rPr lang="en-US" dirty="0" smtClean="0"/>
              <a:t>caution. Avoid </a:t>
            </a:r>
            <a:r>
              <a:rPr lang="en-US" dirty="0"/>
              <a:t>in severe impairment. The lowest effective </a:t>
            </a:r>
            <a:r>
              <a:rPr lang="en-US" dirty="0" smtClean="0"/>
              <a:t>dose should </a:t>
            </a:r>
            <a:r>
              <a:rPr lang="en-US" dirty="0"/>
              <a:t>be used for the shortest possible duration. In </a:t>
            </a:r>
            <a:r>
              <a:rPr lang="en-US" dirty="0" smtClean="0"/>
              <a:t>renal impairment </a:t>
            </a:r>
            <a:r>
              <a:rPr lang="en-US" dirty="0"/>
              <a:t>monitor renal function; sodium and </a:t>
            </a:r>
            <a:r>
              <a:rPr lang="en-US" dirty="0" smtClean="0"/>
              <a:t>water retention </a:t>
            </a:r>
            <a:r>
              <a:rPr lang="en-US" dirty="0"/>
              <a:t>may occur and renal function may </a:t>
            </a:r>
            <a:r>
              <a:rPr lang="en-US" dirty="0" smtClean="0"/>
              <a:t>deteriorate, possibly </a:t>
            </a:r>
            <a:r>
              <a:rPr lang="en-US" dirty="0"/>
              <a:t>leading to renal failure.</a:t>
            </a:r>
          </a:p>
        </p:txBody>
      </p:sp>
    </p:spTree>
    <p:extLst>
      <p:ext uri="{BB962C8B-B14F-4D97-AF65-F5344CB8AC3E}">
        <p14:creationId xmlns:p14="http://schemas.microsoft.com/office/powerpoint/2010/main" val="21657315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476672"/>
            <a:ext cx="7058745" cy="5564691"/>
          </a:xfrm>
        </p:spPr>
        <p:txBody>
          <a:bodyPr>
            <a:normAutofit/>
          </a:bodyPr>
          <a:lstStyle/>
          <a:p>
            <a:r>
              <a:rPr lang="en-US" dirty="0"/>
              <a:t>Diclofenac sodium</a:t>
            </a:r>
          </a:p>
          <a:p>
            <a:pPr marL="0" indent="0">
              <a:buNone/>
            </a:pPr>
            <a:r>
              <a:rPr lang="en-US" dirty="0"/>
              <a:t>INDICATIONS AND DOSE</a:t>
            </a:r>
          </a:p>
          <a:p>
            <a:r>
              <a:rPr lang="en-US" dirty="0"/>
              <a:t>Pain and inflammation in musculoskeletal disorders | </a:t>
            </a:r>
            <a:r>
              <a:rPr lang="en-US" dirty="0" smtClean="0"/>
              <a:t>Acute gout</a:t>
            </a:r>
            <a:r>
              <a:rPr lang="en-US" dirty="0"/>
              <a:t> </a:t>
            </a:r>
            <a:r>
              <a:rPr lang="en-US" dirty="0" smtClean="0"/>
              <a:t>BY </a:t>
            </a:r>
            <a:r>
              <a:rPr lang="en-US" dirty="0"/>
              <a:t>MOUTH</a:t>
            </a:r>
          </a:p>
          <a:p>
            <a:pPr marL="0" indent="0">
              <a:buNone/>
            </a:pPr>
            <a:r>
              <a:rPr lang="en-US" dirty="0"/>
              <a:t>▶ Adult: 75–150 mg daily in 2–3 divided </a:t>
            </a:r>
            <a:r>
              <a:rPr lang="en-US" dirty="0" smtClean="0"/>
              <a:t>doses             BY </a:t>
            </a:r>
            <a:r>
              <a:rPr lang="en-US" dirty="0"/>
              <a:t>RECTUM</a:t>
            </a:r>
          </a:p>
          <a:p>
            <a:pPr marL="0" indent="0">
              <a:buNone/>
            </a:pPr>
            <a:r>
              <a:rPr lang="en-US" dirty="0"/>
              <a:t>▶ Adult: 75–150 mg daily in divided doses</a:t>
            </a:r>
          </a:p>
          <a:p>
            <a:r>
              <a:rPr lang="en-US" dirty="0"/>
              <a:t>Pain and inflammation in rheumatic disease </a:t>
            </a:r>
            <a:r>
              <a:rPr lang="en-US" dirty="0" smtClean="0"/>
              <a:t>including juvenile </a:t>
            </a:r>
            <a:r>
              <a:rPr lang="en-US" dirty="0"/>
              <a:t>idiopathic </a:t>
            </a:r>
            <a:r>
              <a:rPr lang="en-US" dirty="0" smtClean="0"/>
              <a:t>arthritis BY </a:t>
            </a:r>
            <a:r>
              <a:rPr lang="en-US" dirty="0"/>
              <a:t>MOUTH</a:t>
            </a:r>
          </a:p>
          <a:p>
            <a:pPr marL="0" indent="0">
              <a:buNone/>
            </a:pPr>
            <a:r>
              <a:rPr lang="en-US" dirty="0"/>
              <a:t>▶ Adult: 75–150 mg daily in 2–3 divided </a:t>
            </a:r>
            <a:r>
              <a:rPr lang="en-US" dirty="0" smtClean="0"/>
              <a:t>doses BY </a:t>
            </a:r>
            <a:r>
              <a:rPr lang="en-US" dirty="0"/>
              <a:t>RECTUM</a:t>
            </a:r>
          </a:p>
          <a:p>
            <a:pPr marL="0" indent="0">
              <a:buNone/>
            </a:pPr>
            <a:r>
              <a:rPr lang="en-US" dirty="0"/>
              <a:t>▶ Adult: 75–150 mg daily in divided doses</a:t>
            </a:r>
          </a:p>
          <a:p>
            <a:r>
              <a:rPr lang="en-US" dirty="0"/>
              <a:t>Postoperative </a:t>
            </a:r>
            <a:r>
              <a:rPr lang="en-US" dirty="0" smtClean="0"/>
              <a:t>pain BY </a:t>
            </a:r>
            <a:r>
              <a:rPr lang="en-US" dirty="0"/>
              <a:t>MOUTH</a:t>
            </a:r>
          </a:p>
          <a:p>
            <a:pPr marL="0" indent="0">
              <a:buNone/>
            </a:pPr>
            <a:r>
              <a:rPr lang="en-US" dirty="0"/>
              <a:t>▶ Adult: 75–150 mg daily in 2–3 divided </a:t>
            </a:r>
            <a:r>
              <a:rPr lang="en-US" dirty="0" smtClean="0"/>
              <a:t>doses  BY </a:t>
            </a:r>
            <a:r>
              <a:rPr lang="en-US" dirty="0"/>
              <a:t>RECTUM</a:t>
            </a:r>
          </a:p>
          <a:p>
            <a:r>
              <a:rPr lang="en-US" dirty="0"/>
              <a:t>▶ Adult: 75–150 mg daily in divided </a:t>
            </a:r>
            <a:r>
              <a:rPr lang="en-US" dirty="0" smtClean="0"/>
              <a:t>doses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784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548680"/>
            <a:ext cx="6347714" cy="5492683"/>
          </a:xfrm>
        </p:spPr>
        <p:txBody>
          <a:bodyPr/>
          <a:lstStyle/>
          <a:p>
            <a:r>
              <a:rPr lang="en-US" dirty="0"/>
              <a:t>Ureteric colic</a:t>
            </a:r>
          </a:p>
          <a:p>
            <a:pPr marL="0" indent="0">
              <a:buNone/>
            </a:pPr>
            <a:r>
              <a:rPr lang="en-US" dirty="0"/>
              <a:t>BY DEEP INTRAMUSCULAR INJECTION</a:t>
            </a:r>
          </a:p>
          <a:p>
            <a:pPr marL="0" indent="0">
              <a:buNone/>
            </a:pPr>
            <a:r>
              <a:rPr lang="en-US" dirty="0"/>
              <a:t>▶ Adult: 75 mg, then 75 mg after 30 minutes if required</a:t>
            </a:r>
          </a:p>
          <a:p>
            <a:r>
              <a:rPr lang="en-US" dirty="0"/>
              <a:t>Acute postoperative pain (in supervised settings)</a:t>
            </a:r>
          </a:p>
          <a:p>
            <a:pPr marL="0" indent="0">
              <a:buNone/>
            </a:pPr>
            <a:r>
              <a:rPr lang="en-US" dirty="0"/>
              <a:t>BY INTRAVENOUS INJECTION</a:t>
            </a:r>
          </a:p>
          <a:p>
            <a:pPr marL="0" indent="0">
              <a:buNone/>
            </a:pPr>
            <a:r>
              <a:rPr lang="en-US" dirty="0"/>
              <a:t>▶ Adult: 75 mg every 4–6 hours if required for </a:t>
            </a:r>
            <a:r>
              <a:rPr lang="en-US" dirty="0" smtClean="0"/>
              <a:t>maximum 2 </a:t>
            </a:r>
            <a:r>
              <a:rPr lang="en-US" dirty="0"/>
              <a:t>days; maximum 150 mg per day</a:t>
            </a:r>
          </a:p>
        </p:txBody>
      </p:sp>
    </p:spTree>
    <p:extLst>
      <p:ext uri="{BB962C8B-B14F-4D97-AF65-F5344CB8AC3E}">
        <p14:creationId xmlns:p14="http://schemas.microsoft.com/office/powerpoint/2010/main" val="173138212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260648"/>
            <a:ext cx="7490793" cy="5780715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Prevention of postoperative pain (in hospital </a:t>
            </a:r>
            <a:r>
              <a:rPr lang="en-US" dirty="0" smtClean="0"/>
              <a:t>setting) BY </a:t>
            </a:r>
            <a:r>
              <a:rPr lang="en-US" dirty="0"/>
              <a:t>INTRAVENOUS INFUSION</a:t>
            </a:r>
          </a:p>
          <a:p>
            <a:pPr marL="0" indent="0">
              <a:buNone/>
            </a:pPr>
            <a:r>
              <a:rPr lang="en-US" dirty="0"/>
              <a:t>▶ Adult: Initially 25–50 mg, to be given after surgery</a:t>
            </a:r>
          </a:p>
          <a:p>
            <a:pPr marL="0" indent="0">
              <a:buNone/>
            </a:pPr>
            <a:r>
              <a:rPr lang="en-US" dirty="0"/>
              <a:t>over 15–60 minutes, then 5 mg/hour for </a:t>
            </a:r>
            <a:r>
              <a:rPr lang="en-US" dirty="0" smtClean="0"/>
              <a:t>maximum 2 </a:t>
            </a:r>
            <a:r>
              <a:rPr lang="en-US" dirty="0"/>
              <a:t>days; maximum 150 mg per day</a:t>
            </a:r>
          </a:p>
          <a:p>
            <a:r>
              <a:rPr lang="en-US" dirty="0"/>
              <a:t>VOLTAROL® EMULGEL</a:t>
            </a:r>
          </a:p>
          <a:p>
            <a:pPr marL="0" indent="0">
              <a:buNone/>
            </a:pPr>
            <a:r>
              <a:rPr lang="en-US" dirty="0"/>
              <a:t>Relief of pain in musculoskeletal conditions | </a:t>
            </a:r>
            <a:r>
              <a:rPr lang="en-US" dirty="0" smtClean="0"/>
              <a:t>Adjunctive treatment </a:t>
            </a:r>
            <a:r>
              <a:rPr lang="en-US" dirty="0"/>
              <a:t>in knee or hand osteoarthritis</a:t>
            </a:r>
          </a:p>
          <a:p>
            <a:r>
              <a:rPr lang="en-US" dirty="0"/>
              <a:t>TO THE </a:t>
            </a:r>
            <a:r>
              <a:rPr lang="en-US" dirty="0" smtClean="0"/>
              <a:t>SKIN ▶ </a:t>
            </a:r>
            <a:r>
              <a:rPr lang="en-US" dirty="0"/>
              <a:t>Adult: Apply 3–4 times a day, therapy should </a:t>
            </a:r>
            <a:r>
              <a:rPr lang="en-US" dirty="0" smtClean="0"/>
              <a:t>be reviewed </a:t>
            </a:r>
            <a:r>
              <a:rPr lang="en-US" dirty="0"/>
              <a:t>after 14 days (or after 28 days </a:t>
            </a:r>
            <a:r>
              <a:rPr lang="en-US" dirty="0" smtClean="0"/>
              <a:t>for osteoarthritis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SOLARAZE®</a:t>
            </a:r>
          </a:p>
          <a:p>
            <a:r>
              <a:rPr lang="en-US" dirty="0"/>
              <a:t>Actinic </a:t>
            </a:r>
            <a:r>
              <a:rPr lang="en-US" dirty="0" smtClean="0"/>
              <a:t>keratosis TO </a:t>
            </a:r>
            <a:r>
              <a:rPr lang="en-US" dirty="0"/>
              <a:t>THE SKIN</a:t>
            </a:r>
          </a:p>
          <a:p>
            <a:pPr marL="0" indent="0">
              <a:buNone/>
            </a:pPr>
            <a:r>
              <a:rPr lang="en-US" dirty="0"/>
              <a:t>▶ Adult: Apply twice daily for 60–90 days, to be </a:t>
            </a:r>
            <a:r>
              <a:rPr lang="en-US" dirty="0" smtClean="0"/>
              <a:t>applied thinly</a:t>
            </a:r>
            <a:r>
              <a:rPr lang="en-US" dirty="0"/>
              <a:t>; maximum 8 g per day</a:t>
            </a:r>
          </a:p>
          <a:p>
            <a:pPr marL="0" indent="0">
              <a:buNone/>
            </a:pPr>
            <a:r>
              <a:rPr lang="en-US" dirty="0"/>
              <a:t>VOLTAROL® GEL PATCH</a:t>
            </a:r>
          </a:p>
          <a:p>
            <a:r>
              <a:rPr lang="en-US" dirty="0"/>
              <a:t>Ankle </a:t>
            </a:r>
            <a:r>
              <a:rPr lang="en-US" dirty="0" smtClean="0"/>
              <a:t>sprain TO </a:t>
            </a:r>
            <a:r>
              <a:rPr lang="en-US" dirty="0"/>
              <a:t>THE </a:t>
            </a:r>
            <a:r>
              <a:rPr lang="en-US" dirty="0" smtClean="0"/>
              <a:t>SKIN ▶ </a:t>
            </a:r>
            <a:r>
              <a:rPr lang="en-US" dirty="0"/>
              <a:t>Adult: Apply 1 patch daily for up to 3 days</a:t>
            </a:r>
          </a:p>
          <a:p>
            <a:r>
              <a:rPr lang="en-US" dirty="0" smtClean="0"/>
              <a:t>Epicondylitis TO </a:t>
            </a:r>
            <a:r>
              <a:rPr lang="en-US" dirty="0"/>
              <a:t>THE SKIN</a:t>
            </a:r>
          </a:p>
          <a:p>
            <a:pPr marL="0" indent="0">
              <a:buNone/>
            </a:pPr>
            <a:r>
              <a:rPr lang="en-US" dirty="0"/>
              <a:t>▶ Adult: Apply 1 patch twice daily for up to 14 days</a:t>
            </a:r>
          </a:p>
        </p:txBody>
      </p:sp>
    </p:spTree>
    <p:extLst>
      <p:ext uri="{BB962C8B-B14F-4D97-AF65-F5344CB8AC3E}">
        <p14:creationId xmlns:p14="http://schemas.microsoft.com/office/powerpoint/2010/main" val="152137187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620688"/>
            <a:ext cx="7778825" cy="54206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CONTRA-INDICATIONS</a:t>
            </a:r>
          </a:p>
          <a:p>
            <a:r>
              <a:rPr lang="en-US" dirty="0" smtClean="0"/>
              <a:t>▶With </a:t>
            </a:r>
            <a:r>
              <a:rPr lang="en-US" dirty="0"/>
              <a:t>systemic use Active gastro-intestinal bleeding . </a:t>
            </a:r>
            <a:r>
              <a:rPr lang="en-US" dirty="0" smtClean="0"/>
              <a:t>Active gastro-intestinal </a:t>
            </a:r>
            <a:r>
              <a:rPr lang="en-US" dirty="0"/>
              <a:t>ulceration . avoid suppositories in </a:t>
            </a:r>
            <a:r>
              <a:rPr lang="en-US" dirty="0" err="1" smtClean="0"/>
              <a:t>proctitis</a:t>
            </a:r>
            <a:r>
              <a:rPr lang="en-US" dirty="0"/>
              <a:t> </a:t>
            </a:r>
            <a:r>
              <a:rPr lang="en-US" dirty="0" smtClean="0"/>
              <a:t>. </a:t>
            </a:r>
            <a:r>
              <a:rPr lang="en-US" dirty="0"/>
              <a:t>cerebrovascular disease . history of </a:t>
            </a:r>
            <a:r>
              <a:rPr lang="en-US" dirty="0" smtClean="0"/>
              <a:t>gastro-intestinal bleeding </a:t>
            </a:r>
            <a:r>
              <a:rPr lang="en-US" dirty="0"/>
              <a:t>related to previous NSAID therapy . history </a:t>
            </a:r>
            <a:r>
              <a:rPr lang="en-US" dirty="0" smtClean="0"/>
              <a:t>of gastro-intestinal </a:t>
            </a:r>
            <a:r>
              <a:rPr lang="en-US" dirty="0"/>
              <a:t>perforation related to previous </a:t>
            </a:r>
            <a:r>
              <a:rPr lang="en-US" dirty="0" smtClean="0"/>
              <a:t>NSAID therapy </a:t>
            </a:r>
            <a:r>
              <a:rPr lang="en-US" dirty="0"/>
              <a:t>. history of recurrent gastro-intestinal </a:t>
            </a:r>
            <a:r>
              <a:rPr lang="en-US" dirty="0" err="1" smtClean="0"/>
              <a:t>haemorrhage</a:t>
            </a:r>
            <a:r>
              <a:rPr lang="en-US" dirty="0"/>
              <a:t> </a:t>
            </a:r>
            <a:r>
              <a:rPr lang="en-US" dirty="0" smtClean="0"/>
              <a:t>(two </a:t>
            </a:r>
            <a:r>
              <a:rPr lang="en-US" dirty="0"/>
              <a:t>or more distinct episodes) . history of recurrent </a:t>
            </a:r>
            <a:r>
              <a:rPr lang="en-US" dirty="0" smtClean="0"/>
              <a:t>gastrointestinal ulceration </a:t>
            </a:r>
            <a:r>
              <a:rPr lang="en-US" dirty="0"/>
              <a:t>(two or more distinct episodes) </a:t>
            </a:r>
            <a:r>
              <a:rPr lang="en-US" dirty="0" smtClean="0"/>
              <a:t>. </a:t>
            </a:r>
            <a:r>
              <a:rPr lang="en-US" dirty="0" err="1" smtClean="0"/>
              <a:t>ischaemic</a:t>
            </a:r>
            <a:r>
              <a:rPr lang="en-US" dirty="0" smtClean="0"/>
              <a:t> </a:t>
            </a:r>
            <a:r>
              <a:rPr lang="en-US" dirty="0"/>
              <a:t>heart disease . mild to severe heart failure </a:t>
            </a:r>
            <a:r>
              <a:rPr lang="en-US" dirty="0" smtClean="0"/>
              <a:t>. peripheral </a:t>
            </a:r>
            <a:r>
              <a:rPr lang="en-US" dirty="0"/>
              <a:t>arterial disease</a:t>
            </a:r>
          </a:p>
          <a:p>
            <a:r>
              <a:rPr lang="en-US" dirty="0" smtClean="0"/>
              <a:t>▶With </a:t>
            </a:r>
            <a:r>
              <a:rPr lang="en-US" dirty="0"/>
              <a:t>intravenous use Dehydration . history of asthma . </a:t>
            </a:r>
            <a:r>
              <a:rPr lang="en-US" dirty="0" smtClean="0"/>
              <a:t>History of </a:t>
            </a:r>
            <a:r>
              <a:rPr lang="en-US" dirty="0"/>
              <a:t>confirmed or suspected cerebrovascular bleeding . </a:t>
            </a:r>
            <a:r>
              <a:rPr lang="en-US" dirty="0" smtClean="0"/>
              <a:t>History of </a:t>
            </a:r>
            <a:r>
              <a:rPr lang="en-US" dirty="0" err="1"/>
              <a:t>haemorrhagic</a:t>
            </a:r>
            <a:r>
              <a:rPr lang="en-US" dirty="0"/>
              <a:t> diathesis . </a:t>
            </a:r>
            <a:r>
              <a:rPr lang="en-US" dirty="0" err="1"/>
              <a:t>hypovolaemia</a:t>
            </a:r>
            <a:r>
              <a:rPr lang="en-US" dirty="0"/>
              <a:t> . operations </a:t>
            </a:r>
            <a:r>
              <a:rPr lang="en-US" dirty="0" smtClean="0"/>
              <a:t>with high </a:t>
            </a:r>
            <a:r>
              <a:rPr lang="en-US" dirty="0"/>
              <a:t>risk of </a:t>
            </a:r>
            <a:r>
              <a:rPr lang="en-US" dirty="0" err="1"/>
              <a:t>haemorrhage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230277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332656"/>
            <a:ext cx="7706818" cy="57087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CAUTIONS</a:t>
            </a:r>
          </a:p>
          <a:p>
            <a:r>
              <a:rPr lang="en-US" dirty="0"/>
              <a:t>▶ With systemic use Allergic disorders . cardiac </a:t>
            </a:r>
            <a:r>
              <a:rPr lang="en-US" dirty="0" smtClean="0"/>
              <a:t>impairment (NSAIDs </a:t>
            </a:r>
            <a:r>
              <a:rPr lang="en-US" dirty="0"/>
              <a:t>may impair renal function) . coagulation defects </a:t>
            </a:r>
            <a:r>
              <a:rPr lang="en-US" dirty="0" smtClean="0"/>
              <a:t>. connective-tissue </a:t>
            </a:r>
            <a:r>
              <a:rPr lang="en-US" dirty="0"/>
              <a:t>disorders . Crohn’s disease (may </a:t>
            </a:r>
            <a:r>
              <a:rPr lang="en-US" dirty="0" smtClean="0"/>
              <a:t>be exacerbated</a:t>
            </a:r>
            <a:r>
              <a:rPr lang="en-US" dirty="0"/>
              <a:t>) . elderly (risk of serious side-effects </a:t>
            </a:r>
            <a:r>
              <a:rPr lang="en-US" dirty="0" smtClean="0"/>
              <a:t>and fatalities</a:t>
            </a:r>
            <a:r>
              <a:rPr lang="en-US" dirty="0"/>
              <a:t>) . history of cardiac failure . hypertension . </a:t>
            </a:r>
            <a:r>
              <a:rPr lang="en-US" dirty="0" smtClean="0"/>
              <a:t>Left ventricular </a:t>
            </a:r>
            <a:r>
              <a:rPr lang="en-US" dirty="0"/>
              <a:t>dysfunction . </a:t>
            </a:r>
            <a:r>
              <a:rPr lang="en-US" dirty="0" err="1"/>
              <a:t>oedema</a:t>
            </a:r>
            <a:r>
              <a:rPr lang="en-US" dirty="0"/>
              <a:t> . risk factors </a:t>
            </a:r>
            <a:r>
              <a:rPr lang="en-US" dirty="0" smtClean="0"/>
              <a:t>for cardiovascular </a:t>
            </a:r>
            <a:r>
              <a:rPr lang="en-US" dirty="0"/>
              <a:t>events . ulcerative colitis (may </a:t>
            </a:r>
            <a:r>
              <a:rPr lang="en-US" dirty="0" smtClean="0"/>
              <a:t>be exacerbated</a:t>
            </a:r>
            <a:r>
              <a:rPr lang="en-US" dirty="0"/>
              <a:t>)</a:t>
            </a:r>
          </a:p>
          <a:p>
            <a:r>
              <a:rPr lang="en-US" dirty="0"/>
              <a:t>▶ With topical use Avoid contact with eyes . avoid contact </a:t>
            </a:r>
            <a:r>
              <a:rPr lang="en-US" dirty="0" smtClean="0"/>
              <a:t>with inflamed </a:t>
            </a:r>
            <a:r>
              <a:rPr lang="en-US" dirty="0"/>
              <a:t>or broken skin . avoid contact with </a:t>
            </a:r>
            <a:r>
              <a:rPr lang="en-US" dirty="0" smtClean="0"/>
              <a:t>mucous membranes </a:t>
            </a:r>
            <a:r>
              <a:rPr lang="en-US" dirty="0"/>
              <a:t>. not for use with occlusive dressings . </a:t>
            </a:r>
            <a:r>
              <a:rPr lang="en-US" dirty="0" smtClean="0"/>
              <a:t>Topical application </a:t>
            </a:r>
            <a:r>
              <a:rPr lang="en-US" dirty="0"/>
              <a:t>of large amounts can result in systemic </a:t>
            </a:r>
            <a:r>
              <a:rPr lang="en-US" dirty="0" smtClean="0"/>
              <a:t>effects, including </a:t>
            </a:r>
            <a:r>
              <a:rPr lang="en-US" dirty="0"/>
              <a:t>hypersensitivity and asthma (renal disease </a:t>
            </a:r>
            <a:r>
              <a:rPr lang="en-US" dirty="0" smtClean="0"/>
              <a:t>has also </a:t>
            </a:r>
            <a:r>
              <a:rPr lang="en-US" dirty="0"/>
              <a:t>been reported)</a:t>
            </a:r>
          </a:p>
          <a:p>
            <a:r>
              <a:rPr lang="fr-FR" dirty="0" smtClean="0"/>
              <a:t> </a:t>
            </a:r>
            <a:r>
              <a:rPr lang="fr-FR" dirty="0"/>
              <a:t>INTERACTIONS → </a:t>
            </a:r>
            <a:r>
              <a:rPr lang="fr-FR" dirty="0" err="1"/>
              <a:t>Appendix</a:t>
            </a:r>
            <a:r>
              <a:rPr lang="fr-FR" dirty="0"/>
              <a:t> 1 (</a:t>
            </a:r>
            <a:r>
              <a:rPr lang="fr-FR" dirty="0" err="1"/>
              <a:t>NSAIDs</a:t>
            </a:r>
            <a:r>
              <a:rPr lang="fr-FR" dirty="0"/>
              <a:t>).</a:t>
            </a:r>
          </a:p>
          <a:p>
            <a:r>
              <a:rPr lang="en-US" dirty="0"/>
              <a:t>▶ With intravenous use Contra-indicated in </a:t>
            </a:r>
            <a:r>
              <a:rPr lang="en-US" dirty="0" smtClean="0"/>
              <a:t>concomitant NSAID </a:t>
            </a:r>
            <a:r>
              <a:rPr lang="en-US" dirty="0"/>
              <a:t>use. Contra-indicated in </a:t>
            </a:r>
            <a:r>
              <a:rPr lang="en-US" dirty="0" smtClean="0"/>
              <a:t>concomitant anticoagulant </a:t>
            </a:r>
            <a:r>
              <a:rPr lang="en-US" dirty="0"/>
              <a:t>use (including low-dose heparins</a:t>
            </a:r>
            <a:r>
              <a:rPr lang="en-US" dirty="0" smtClean="0"/>
              <a:t>). ▶ </a:t>
            </a:r>
            <a:r>
              <a:rPr lang="en-US" dirty="0"/>
              <a:t>With topical use Interactions do not generally apply </a:t>
            </a:r>
            <a:r>
              <a:rPr lang="en-US" dirty="0" smtClean="0"/>
              <a:t>to topical </a:t>
            </a:r>
            <a:r>
              <a:rPr lang="en-US" dirty="0"/>
              <a:t>NSAIDs</a:t>
            </a:r>
          </a:p>
        </p:txBody>
      </p:sp>
    </p:spTree>
    <p:extLst>
      <p:ext uri="{BB962C8B-B14F-4D97-AF65-F5344CB8AC3E}">
        <p14:creationId xmlns:p14="http://schemas.microsoft.com/office/powerpoint/2010/main" val="348361800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692696"/>
            <a:ext cx="7778825" cy="5348667"/>
          </a:xfrm>
        </p:spPr>
        <p:txBody>
          <a:bodyPr>
            <a:normAutofit/>
          </a:bodyPr>
          <a:lstStyle/>
          <a:p>
            <a:r>
              <a:rPr lang="en-US" dirty="0"/>
              <a:t>SIDE-EFFECTS, FURTHER INFORMATION</a:t>
            </a:r>
          </a:p>
          <a:p>
            <a:pPr marL="0" indent="0">
              <a:buNone/>
            </a:pPr>
            <a:r>
              <a:rPr lang="en-US" dirty="0"/>
              <a:t>▶ Serious side-effects For information about cardiovascular </a:t>
            </a:r>
            <a:r>
              <a:rPr lang="en-US" dirty="0" smtClean="0"/>
              <a:t>and gastro-intestinal </a:t>
            </a:r>
            <a:r>
              <a:rPr lang="en-US" dirty="0"/>
              <a:t>side-effects, and a possible exacerbation </a:t>
            </a:r>
            <a:r>
              <a:rPr lang="en-US" dirty="0" smtClean="0"/>
              <a:t>of symptoms </a:t>
            </a:r>
            <a:r>
              <a:rPr lang="en-US" dirty="0"/>
              <a:t>in asthma, see Non-steroidal </a:t>
            </a:r>
            <a:r>
              <a:rPr lang="en-US" dirty="0" smtClean="0"/>
              <a:t>anti-inflammatory drugs </a:t>
            </a:r>
            <a:r>
              <a:rPr lang="en-US" dirty="0"/>
              <a:t>p. 915.</a:t>
            </a:r>
          </a:p>
          <a:p>
            <a:r>
              <a:rPr lang="en-US" dirty="0"/>
              <a:t>▶ With topical use Topical application of large amounts </a:t>
            </a:r>
            <a:r>
              <a:rPr lang="en-US" dirty="0" smtClean="0"/>
              <a:t>can result </a:t>
            </a:r>
            <a:r>
              <a:rPr lang="en-US" dirty="0"/>
              <a:t>in systemic effects, including hypersensitivity </a:t>
            </a:r>
            <a:r>
              <a:rPr lang="en-US" dirty="0" smtClean="0"/>
              <a:t>and asthma </a:t>
            </a:r>
            <a:r>
              <a:rPr lang="en-US" dirty="0"/>
              <a:t>(renal disease has also been </a:t>
            </a:r>
            <a:r>
              <a:rPr lang="en-US" dirty="0" smtClean="0"/>
              <a:t>reported.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/>
              <a:t>PREGNANCY</a:t>
            </a:r>
          </a:p>
          <a:p>
            <a:r>
              <a:rPr lang="en-US" dirty="0"/>
              <a:t>▶ With systemic use Avoid unless the potential </a:t>
            </a:r>
            <a:r>
              <a:rPr lang="en-US" dirty="0" smtClean="0"/>
              <a:t>benefit outweighs </a:t>
            </a:r>
            <a:r>
              <a:rPr lang="en-US" dirty="0"/>
              <a:t>the risk. Avoid during the third trimester (</a:t>
            </a:r>
            <a:r>
              <a:rPr lang="en-US" dirty="0" smtClean="0"/>
              <a:t>risk of </a:t>
            </a:r>
            <a:r>
              <a:rPr lang="en-US" dirty="0"/>
              <a:t>closure of fetal ductus arteriosus in utero and </a:t>
            </a:r>
            <a:r>
              <a:rPr lang="en-US" dirty="0" smtClean="0"/>
              <a:t>possibly persistent </a:t>
            </a:r>
            <a:r>
              <a:rPr lang="en-US" dirty="0"/>
              <a:t>pulmonary hypertension of the newborn);</a:t>
            </a:r>
          </a:p>
          <a:p>
            <a:r>
              <a:rPr lang="en-US" dirty="0"/>
              <a:t>onset of </a:t>
            </a:r>
            <a:r>
              <a:rPr lang="en-US" dirty="0" err="1"/>
              <a:t>labour</a:t>
            </a:r>
            <a:r>
              <a:rPr lang="en-US" dirty="0"/>
              <a:t> may be delayed and duration may </a:t>
            </a:r>
            <a:r>
              <a:rPr lang="en-US" dirty="0" smtClean="0"/>
              <a:t>be increased.  </a:t>
            </a:r>
            <a:r>
              <a:rPr lang="en-US" dirty="0"/>
              <a:t>With topical use Patient packs for topical preparations </a:t>
            </a:r>
            <a:r>
              <a:rPr lang="en-US" dirty="0" smtClean="0"/>
              <a:t>carry a </a:t>
            </a:r>
            <a:r>
              <a:rPr lang="en-US" dirty="0"/>
              <a:t>warning to avoid during pregnancy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803563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332656"/>
            <a:ext cx="7922841" cy="5708707"/>
          </a:xfrm>
        </p:spPr>
        <p:txBody>
          <a:bodyPr>
            <a:normAutofit/>
          </a:bodyPr>
          <a:lstStyle/>
          <a:p>
            <a:r>
              <a:rPr lang="en-US" dirty="0" smtClean="0"/>
              <a:t>BREAST </a:t>
            </a:r>
            <a:r>
              <a:rPr lang="en-US" dirty="0"/>
              <a:t>FEEDING</a:t>
            </a:r>
          </a:p>
          <a:p>
            <a:pPr marL="0" indent="0">
              <a:buNone/>
            </a:pPr>
            <a:r>
              <a:rPr lang="en-US" dirty="0"/>
              <a:t>▶ With systemic use </a:t>
            </a:r>
            <a:r>
              <a:rPr lang="en-US" dirty="0" err="1"/>
              <a:t>Use</a:t>
            </a:r>
            <a:r>
              <a:rPr lang="en-US" dirty="0"/>
              <a:t> with caution during </a:t>
            </a:r>
            <a:r>
              <a:rPr lang="en-US" dirty="0" smtClean="0"/>
              <a:t>breast-feeding. Amount </a:t>
            </a:r>
            <a:r>
              <a:rPr lang="en-US" dirty="0"/>
              <a:t>in milk too small to be harmful.</a:t>
            </a:r>
          </a:p>
          <a:p>
            <a:r>
              <a:rPr lang="en-US" dirty="0" smtClean="0"/>
              <a:t> </a:t>
            </a:r>
            <a:r>
              <a:rPr lang="en-US" dirty="0"/>
              <a:t>HEPATIC </a:t>
            </a:r>
            <a:r>
              <a:rPr lang="en-US" dirty="0" smtClean="0"/>
              <a:t>IMPAIRMENT</a:t>
            </a:r>
          </a:p>
          <a:p>
            <a:r>
              <a:rPr lang="en-US" dirty="0" smtClean="0"/>
              <a:t>▶ </a:t>
            </a:r>
            <a:r>
              <a:rPr lang="en-US" dirty="0"/>
              <a:t>With systemic use </a:t>
            </a:r>
            <a:r>
              <a:rPr lang="en-US" dirty="0" err="1"/>
              <a:t>Use</a:t>
            </a:r>
            <a:r>
              <a:rPr lang="en-US" dirty="0"/>
              <a:t> with caution; there is an increased </a:t>
            </a:r>
            <a:r>
              <a:rPr lang="en-US" dirty="0" smtClean="0"/>
              <a:t>risk of </a:t>
            </a:r>
            <a:r>
              <a:rPr lang="en-US" dirty="0"/>
              <a:t>gastro-intestinal bleeding and fluid retention. Avoid </a:t>
            </a:r>
            <a:r>
              <a:rPr lang="en-US" dirty="0" smtClean="0"/>
              <a:t>in severe </a:t>
            </a:r>
            <a:r>
              <a:rPr lang="en-US" dirty="0"/>
              <a:t>liver disease.</a:t>
            </a:r>
          </a:p>
          <a:p>
            <a:r>
              <a:rPr lang="en-US" dirty="0" smtClean="0"/>
              <a:t> </a:t>
            </a:r>
            <a:r>
              <a:rPr lang="en-US" dirty="0"/>
              <a:t>RENAL IMPAIRMENT</a:t>
            </a:r>
          </a:p>
          <a:p>
            <a:pPr marL="0" indent="0">
              <a:buNone/>
            </a:pPr>
            <a:r>
              <a:rPr lang="en-US" dirty="0"/>
              <a:t>▶ With systemic use Avoid if possible or use with </a:t>
            </a:r>
            <a:r>
              <a:rPr lang="en-US" dirty="0" smtClean="0"/>
              <a:t>caution. Avoid </a:t>
            </a:r>
            <a:r>
              <a:rPr lang="en-US" dirty="0"/>
              <a:t>in severe impairment. The lowest effective </a:t>
            </a:r>
            <a:r>
              <a:rPr lang="en-US" dirty="0" smtClean="0"/>
              <a:t>dose should </a:t>
            </a:r>
            <a:r>
              <a:rPr lang="en-US" dirty="0"/>
              <a:t>be used for the shortest possible duration. In </a:t>
            </a:r>
            <a:r>
              <a:rPr lang="en-US" dirty="0" smtClean="0"/>
              <a:t>renal impairment </a:t>
            </a:r>
            <a:r>
              <a:rPr lang="en-US" dirty="0"/>
              <a:t>monitor renal function; sodium and </a:t>
            </a:r>
            <a:r>
              <a:rPr lang="en-US" dirty="0" smtClean="0"/>
              <a:t>water retention </a:t>
            </a:r>
            <a:r>
              <a:rPr lang="en-US" dirty="0"/>
              <a:t>may occur and renal function may </a:t>
            </a:r>
            <a:r>
              <a:rPr lang="en-US" dirty="0" smtClean="0"/>
              <a:t>deteriorate, possibly </a:t>
            </a:r>
            <a:r>
              <a:rPr lang="en-US" dirty="0"/>
              <a:t>leading to renal failure.</a:t>
            </a:r>
          </a:p>
          <a:p>
            <a:r>
              <a:rPr lang="en-US" dirty="0"/>
              <a:t>▶ With intravenous use Avoid intravenous use if </a:t>
            </a:r>
            <a:r>
              <a:rPr lang="en-US" dirty="0" smtClean="0"/>
              <a:t>serum creatinine </a:t>
            </a:r>
            <a:r>
              <a:rPr lang="en-US" dirty="0"/>
              <a:t>greater than 160 </a:t>
            </a:r>
            <a:r>
              <a:rPr lang="en-US" dirty="0" err="1"/>
              <a:t>micromol</a:t>
            </a:r>
            <a:r>
              <a:rPr lang="en-US" dirty="0"/>
              <a:t>/</a:t>
            </a:r>
            <a:r>
              <a:rPr lang="en-US" dirty="0" err="1"/>
              <a:t>litre</a:t>
            </a:r>
            <a:r>
              <a:rPr lang="en-US" dirty="0"/>
              <a:t>. </a:t>
            </a:r>
            <a:r>
              <a:rPr lang="en-US" dirty="0" smtClean="0"/>
              <a:t>Contraindicated in </a:t>
            </a:r>
            <a:r>
              <a:rPr lang="en-US" dirty="0"/>
              <a:t>moderate or severe renal impairment.</a:t>
            </a:r>
          </a:p>
        </p:txBody>
      </p:sp>
    </p:spTree>
    <p:extLst>
      <p:ext uri="{BB962C8B-B14F-4D97-AF65-F5344CB8AC3E}">
        <p14:creationId xmlns:p14="http://schemas.microsoft.com/office/powerpoint/2010/main" val="96963659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88640"/>
            <a:ext cx="6347714" cy="5852723"/>
          </a:xfrm>
        </p:spPr>
        <p:txBody>
          <a:bodyPr/>
          <a:lstStyle/>
          <a:p>
            <a:r>
              <a:rPr lang="en-US" dirty="0"/>
              <a:t>PRESCRIBING AND DISPENSING INFORMATION </a:t>
            </a:r>
            <a:r>
              <a:rPr lang="en-US" dirty="0" err="1"/>
              <a:t>Voltarol</a:t>
            </a:r>
            <a:r>
              <a:rPr lang="en-US" dirty="0"/>
              <a:t> </a:t>
            </a:r>
            <a:r>
              <a:rPr lang="en-US" dirty="0" smtClean="0"/>
              <a:t>® dispersible </a:t>
            </a:r>
            <a:r>
              <a:rPr lang="en-US" dirty="0"/>
              <a:t>tablets are more suitable for short-term use </a:t>
            </a:r>
            <a:r>
              <a:rPr lang="en-US" dirty="0" smtClean="0"/>
              <a:t>in acute </a:t>
            </a:r>
            <a:r>
              <a:rPr lang="en-US" dirty="0"/>
              <a:t>conditions for which treatment required for </a:t>
            </a:r>
            <a:r>
              <a:rPr lang="en-US" dirty="0" smtClean="0"/>
              <a:t>no more </a:t>
            </a:r>
            <a:r>
              <a:rPr lang="en-US" dirty="0"/>
              <a:t>than 3 months (no information on use </a:t>
            </a:r>
            <a:r>
              <a:rPr lang="en-US" dirty="0" smtClean="0"/>
              <a:t>beyond 3 </a:t>
            </a:r>
            <a:r>
              <a:rPr lang="en-US" dirty="0"/>
              <a:t>months). </a:t>
            </a:r>
            <a:endParaRPr lang="en-US" dirty="0" smtClean="0"/>
          </a:p>
          <a:p>
            <a:r>
              <a:rPr lang="en-US" dirty="0" smtClean="0"/>
              <a:t>Caution—topical </a:t>
            </a:r>
            <a:r>
              <a:rPr lang="en-US" dirty="0"/>
              <a:t>preparations not </a:t>
            </a:r>
            <a:r>
              <a:rPr lang="en-US" dirty="0" smtClean="0"/>
              <a:t>generally suitable </a:t>
            </a:r>
            <a:r>
              <a:rPr lang="en-US" dirty="0"/>
              <a:t>for children.</a:t>
            </a:r>
          </a:p>
        </p:txBody>
      </p:sp>
    </p:spTree>
    <p:extLst>
      <p:ext uri="{BB962C8B-B14F-4D97-AF65-F5344CB8AC3E}">
        <p14:creationId xmlns:p14="http://schemas.microsoft.com/office/powerpoint/2010/main" val="109815674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332656"/>
            <a:ext cx="7706817" cy="57087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Etoricoxib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INDICATIONS AND DOSE</a:t>
            </a:r>
          </a:p>
          <a:p>
            <a:r>
              <a:rPr lang="en-US" dirty="0"/>
              <a:t>Pain and inflammation in </a:t>
            </a:r>
            <a:r>
              <a:rPr lang="en-US" dirty="0" smtClean="0"/>
              <a:t>osteoarthritis BY </a:t>
            </a:r>
            <a:r>
              <a:rPr lang="en-US" dirty="0"/>
              <a:t>MOUTH</a:t>
            </a:r>
          </a:p>
          <a:p>
            <a:pPr marL="0" indent="0">
              <a:buNone/>
            </a:pPr>
            <a:r>
              <a:rPr lang="en-US" dirty="0"/>
              <a:t>▶ Child 16–17 years: 30 mg once daily, then increased </a:t>
            </a:r>
            <a:r>
              <a:rPr lang="en-US" dirty="0" smtClean="0"/>
              <a:t>if necessary </a:t>
            </a:r>
            <a:r>
              <a:rPr lang="en-US" dirty="0"/>
              <a:t>to 60 mg once daily</a:t>
            </a:r>
          </a:p>
          <a:p>
            <a:pPr marL="0" indent="0">
              <a:buNone/>
            </a:pPr>
            <a:r>
              <a:rPr lang="en-US" dirty="0"/>
              <a:t>▶ Adult: 30 mg once daily, then increased if necessary </a:t>
            </a:r>
            <a:r>
              <a:rPr lang="en-US" dirty="0" smtClean="0"/>
              <a:t>to 60 </a:t>
            </a:r>
            <a:r>
              <a:rPr lang="en-US" dirty="0"/>
              <a:t>mg once daily</a:t>
            </a:r>
          </a:p>
          <a:p>
            <a:r>
              <a:rPr lang="en-US" dirty="0"/>
              <a:t>Pain and inflammation in rheumatoid arthritis | Ankylosing</a:t>
            </a:r>
          </a:p>
          <a:p>
            <a:r>
              <a:rPr lang="en-US" dirty="0" smtClean="0"/>
              <a:t>Spondylitis BY </a:t>
            </a:r>
            <a:r>
              <a:rPr lang="en-US" dirty="0"/>
              <a:t>MOUTH</a:t>
            </a:r>
          </a:p>
          <a:p>
            <a:pPr marL="0" indent="0">
              <a:buNone/>
            </a:pPr>
            <a:r>
              <a:rPr lang="en-US" dirty="0"/>
              <a:t>▶ Child 16–17 years: 90 mg once daily</a:t>
            </a:r>
          </a:p>
          <a:p>
            <a:pPr marL="0" indent="0">
              <a:buNone/>
            </a:pPr>
            <a:r>
              <a:rPr lang="en-US" dirty="0"/>
              <a:t>▶ Adult: 90 mg once daily</a:t>
            </a:r>
          </a:p>
          <a:p>
            <a:r>
              <a:rPr lang="en-US" dirty="0"/>
              <a:t>Acute </a:t>
            </a:r>
            <a:r>
              <a:rPr lang="en-US" dirty="0" smtClean="0"/>
              <a:t>gout BY </a:t>
            </a:r>
            <a:r>
              <a:rPr lang="en-US" dirty="0"/>
              <a:t>MOUTH</a:t>
            </a:r>
          </a:p>
          <a:p>
            <a:pPr marL="0" indent="0">
              <a:buNone/>
            </a:pPr>
            <a:r>
              <a:rPr lang="en-US" dirty="0"/>
              <a:t>▶ Child 16–17 years: 120 mg once daily for </a:t>
            </a:r>
            <a:r>
              <a:rPr lang="en-US" dirty="0" smtClean="0"/>
              <a:t>maximum 8 </a:t>
            </a:r>
            <a:r>
              <a:rPr lang="en-US" dirty="0"/>
              <a:t>days</a:t>
            </a:r>
          </a:p>
          <a:p>
            <a:pPr marL="0" indent="0">
              <a:buNone/>
            </a:pPr>
            <a:r>
              <a:rPr lang="en-US" dirty="0"/>
              <a:t>▶ Adult: 120 mg once daily for maximum 8 days</a:t>
            </a:r>
          </a:p>
        </p:txBody>
      </p:sp>
    </p:spTree>
    <p:extLst>
      <p:ext uri="{BB962C8B-B14F-4D97-AF65-F5344CB8AC3E}">
        <p14:creationId xmlns:p14="http://schemas.microsoft.com/office/powerpoint/2010/main" val="6991215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548680"/>
            <a:ext cx="7706817" cy="5492683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single doses non-steroidal anti-inflammatory drugs (NSAIDs) have analgesic activity comparable to that of paracetamol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but paracetamol is preferred, particularly in the elderly.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regular full dosage NSAIDs have both a lasting analgesic and an anti-inflammatory effect which makes them particularly useful for the treatment of continuous or regular pain associated with inflammation.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Therefore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although paracetamol often gives adequate pain control in osteoarthritis, NSAIDs are more appropriate than paracetamol or the opioid analgesics in the inflammatory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arthritides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(e.g. rheumatoid arthritis) and in some cases of advanced osteoarthritis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74578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476672"/>
            <a:ext cx="7634809" cy="5564691"/>
          </a:xfrm>
        </p:spPr>
        <p:txBody>
          <a:bodyPr>
            <a:normAutofit/>
          </a:bodyPr>
          <a:lstStyle/>
          <a:p>
            <a:r>
              <a:rPr lang="en-US" dirty="0" smtClean="0"/>
              <a:t>SIDE-EFFECTS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▶ Common or very common Ecchymosis . </a:t>
            </a:r>
            <a:r>
              <a:rPr lang="en-US" dirty="0" smtClean="0"/>
              <a:t>Fatigue </a:t>
            </a:r>
            <a:r>
              <a:rPr lang="en-US" dirty="0" err="1" smtClean="0"/>
              <a:t>influenzalike</a:t>
            </a:r>
            <a:r>
              <a:rPr lang="en-US" dirty="0"/>
              <a:t> </a:t>
            </a:r>
            <a:r>
              <a:rPr lang="en-US" dirty="0" smtClean="0"/>
              <a:t>symptoms </a:t>
            </a:r>
            <a:r>
              <a:rPr lang="en-US" dirty="0"/>
              <a:t>. palpitation</a:t>
            </a:r>
          </a:p>
          <a:p>
            <a:pPr marL="0" indent="0">
              <a:buNone/>
            </a:pPr>
            <a:r>
              <a:rPr lang="en-US" dirty="0"/>
              <a:t>▶ Uncommon Anxiety . appetite change . arthralgia . </a:t>
            </a:r>
            <a:r>
              <a:rPr lang="en-US" dirty="0" smtClean="0"/>
              <a:t>Atrial fibrillation </a:t>
            </a:r>
            <a:r>
              <a:rPr lang="en-US" dirty="0"/>
              <a:t>. chest pain . cough . dry mouth . </a:t>
            </a:r>
            <a:r>
              <a:rPr lang="en-US" dirty="0" err="1"/>
              <a:t>dyspnoea</a:t>
            </a:r>
            <a:r>
              <a:rPr lang="en-US" dirty="0"/>
              <a:t> </a:t>
            </a:r>
            <a:r>
              <a:rPr lang="en-US" dirty="0" smtClean="0"/>
              <a:t>. electrolyte </a:t>
            </a:r>
            <a:r>
              <a:rPr lang="en-US" dirty="0"/>
              <a:t>disturbance . epistaxis . flushing . </a:t>
            </a:r>
            <a:r>
              <a:rPr lang="en-US" dirty="0" smtClean="0"/>
              <a:t>Mental acuity </a:t>
            </a:r>
            <a:r>
              <a:rPr lang="en-US" dirty="0"/>
              <a:t>impaired . mouth ulcer . myalgia . </a:t>
            </a:r>
            <a:r>
              <a:rPr lang="en-US" dirty="0" err="1"/>
              <a:t>paraesthesia</a:t>
            </a:r>
            <a:r>
              <a:rPr lang="en-US" dirty="0"/>
              <a:t> </a:t>
            </a:r>
            <a:r>
              <a:rPr lang="en-US" dirty="0" smtClean="0"/>
              <a:t>. taste </a:t>
            </a:r>
            <a:r>
              <a:rPr lang="en-US" dirty="0"/>
              <a:t>disturbance . transient </a:t>
            </a:r>
            <a:r>
              <a:rPr lang="en-US" dirty="0" err="1"/>
              <a:t>ischaemic</a:t>
            </a:r>
            <a:r>
              <a:rPr lang="en-US" dirty="0"/>
              <a:t> attack . </a:t>
            </a:r>
            <a:r>
              <a:rPr lang="en-US" dirty="0" smtClean="0"/>
              <a:t>Weight change.</a:t>
            </a:r>
          </a:p>
          <a:p>
            <a:pPr marL="0" indent="0">
              <a:buNone/>
            </a:pPr>
            <a:r>
              <a:rPr lang="en-US" dirty="0"/>
              <a:t>SIDE-EFFECTS, FURTHER INFORMATION</a:t>
            </a:r>
          </a:p>
          <a:p>
            <a:r>
              <a:rPr lang="en-US" dirty="0"/>
              <a:t>Serious side-effects For information about </a:t>
            </a:r>
            <a:r>
              <a:rPr lang="en-US" dirty="0" smtClean="0"/>
              <a:t>cardiovascular and </a:t>
            </a:r>
            <a:r>
              <a:rPr lang="en-US" dirty="0"/>
              <a:t>gastro-intestinal side-effects, and a </a:t>
            </a:r>
            <a:r>
              <a:rPr lang="en-US" dirty="0" smtClean="0"/>
              <a:t>possible </a:t>
            </a:r>
            <a:r>
              <a:rPr lang="en-US" dirty="0"/>
              <a:t>exacerbation of symptoms in </a:t>
            </a:r>
            <a:r>
              <a:rPr lang="en-US" dirty="0" smtClean="0"/>
              <a:t>asthma.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366524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332656"/>
            <a:ext cx="8282882" cy="5708707"/>
          </a:xfrm>
        </p:spPr>
        <p:txBody>
          <a:bodyPr>
            <a:normAutofit/>
          </a:bodyPr>
          <a:lstStyle/>
          <a:p>
            <a:r>
              <a:rPr lang="en-US" dirty="0"/>
              <a:t>HEPATIC IMPAIRMENT Max. 60 mg daily in </a:t>
            </a:r>
            <a:r>
              <a:rPr lang="en-US" dirty="0" smtClean="0"/>
              <a:t>mild impairment</a:t>
            </a:r>
            <a:r>
              <a:rPr lang="en-US" dirty="0"/>
              <a:t>. Max. 60 mg on alternate days or 30 mg </a:t>
            </a:r>
            <a:r>
              <a:rPr lang="en-US" dirty="0" smtClean="0"/>
              <a:t>once daily </a:t>
            </a:r>
            <a:r>
              <a:rPr lang="en-US" dirty="0"/>
              <a:t>in moderate impairment. Use with caution; there </a:t>
            </a:r>
            <a:r>
              <a:rPr lang="en-US" dirty="0" smtClean="0"/>
              <a:t>is an </a:t>
            </a:r>
            <a:r>
              <a:rPr lang="en-US" dirty="0"/>
              <a:t>increased risk of gastro-intestinal bleeding and </a:t>
            </a:r>
            <a:r>
              <a:rPr lang="en-US" dirty="0" smtClean="0"/>
              <a:t>fluid retention</a:t>
            </a:r>
            <a:r>
              <a:rPr lang="en-US" dirty="0"/>
              <a:t>. Avoid in severe liver disease.</a:t>
            </a:r>
          </a:p>
          <a:p>
            <a:r>
              <a:rPr lang="en-US" dirty="0" smtClean="0"/>
              <a:t>RENAL </a:t>
            </a:r>
            <a:r>
              <a:rPr lang="en-US" dirty="0"/>
              <a:t>IMPAIRMENT Avoid if possible or use with </a:t>
            </a:r>
            <a:r>
              <a:rPr lang="en-US" dirty="0" smtClean="0"/>
              <a:t>caution. The </a:t>
            </a:r>
            <a:r>
              <a:rPr lang="en-US" dirty="0"/>
              <a:t>lowest effective dose should be used for the </a:t>
            </a:r>
            <a:r>
              <a:rPr lang="en-US" dirty="0" smtClean="0"/>
              <a:t>shortest possible </a:t>
            </a:r>
            <a:r>
              <a:rPr lang="en-US" dirty="0"/>
              <a:t>duration. In renal impairment monitor </a:t>
            </a:r>
            <a:r>
              <a:rPr lang="en-US" dirty="0" smtClean="0"/>
              <a:t>renal function</a:t>
            </a:r>
            <a:r>
              <a:rPr lang="en-US" dirty="0"/>
              <a:t>; sodium and water retention may occur </a:t>
            </a:r>
            <a:r>
              <a:rPr lang="en-US" dirty="0" smtClean="0"/>
              <a:t>and renal </a:t>
            </a:r>
            <a:r>
              <a:rPr lang="en-US" dirty="0"/>
              <a:t>function may deteriorate, possibly leading to </a:t>
            </a:r>
            <a:r>
              <a:rPr lang="en-US" dirty="0" smtClean="0"/>
              <a:t>renal failure</a:t>
            </a:r>
            <a:r>
              <a:rPr lang="en-US" dirty="0"/>
              <a:t>.</a:t>
            </a:r>
          </a:p>
          <a:p>
            <a:r>
              <a:rPr lang="en-US" dirty="0"/>
              <a:t>▶ With systemic use in adults Avoid if </a:t>
            </a:r>
            <a:r>
              <a:rPr lang="en-US" dirty="0" err="1"/>
              <a:t>eGFR</a:t>
            </a:r>
            <a:r>
              <a:rPr lang="en-US" dirty="0"/>
              <a:t> less </a:t>
            </a:r>
            <a:r>
              <a:rPr lang="en-US" dirty="0" smtClean="0"/>
              <a:t>than 30 </a:t>
            </a:r>
            <a:r>
              <a:rPr lang="en-US" dirty="0"/>
              <a:t>mL/minute/1.73 m2</a:t>
            </a:r>
            <a:r>
              <a:rPr lang="en-US" dirty="0" smtClean="0"/>
              <a:t>. ▶ </a:t>
            </a:r>
            <a:r>
              <a:rPr lang="en-US" dirty="0"/>
              <a:t>With systemic use in children Avoid if estimated </a:t>
            </a:r>
            <a:r>
              <a:rPr lang="en-US" dirty="0" smtClean="0"/>
              <a:t>glomerular filtration </a:t>
            </a:r>
            <a:r>
              <a:rPr lang="en-US" dirty="0"/>
              <a:t>rate less than 30 mL/ minute/1.73 m2.</a:t>
            </a:r>
          </a:p>
          <a:p>
            <a:r>
              <a:rPr lang="en-US" dirty="0" smtClean="0"/>
              <a:t> </a:t>
            </a:r>
            <a:r>
              <a:rPr lang="en-US" dirty="0"/>
              <a:t>MONITORING REQUIREMENTS Monitor blood </a:t>
            </a:r>
            <a:r>
              <a:rPr lang="en-US" dirty="0" smtClean="0"/>
              <a:t>pressure before </a:t>
            </a:r>
            <a:r>
              <a:rPr lang="en-US" dirty="0"/>
              <a:t>treatment, 2 weeks after initiation and </a:t>
            </a:r>
            <a:r>
              <a:rPr lang="en-US" dirty="0" smtClean="0"/>
              <a:t>periodically during </a:t>
            </a:r>
            <a:r>
              <a:rPr lang="en-US" dirty="0" err="1"/>
              <a:t>treatmen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57029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476672"/>
            <a:ext cx="7850833" cy="55646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Ibuprofen</a:t>
            </a:r>
          </a:p>
          <a:p>
            <a:pPr marL="0" indent="0">
              <a:buNone/>
            </a:pPr>
            <a:r>
              <a:rPr lang="en-US" dirty="0"/>
              <a:t>INDICATIONS AND DOSE</a:t>
            </a:r>
          </a:p>
          <a:p>
            <a:r>
              <a:rPr lang="en-US" dirty="0"/>
              <a:t>Pain and inflammation in rheumatic disease and </a:t>
            </a:r>
            <a:r>
              <a:rPr lang="en-US" dirty="0" smtClean="0"/>
              <a:t>other musculoskeletal </a:t>
            </a:r>
            <a:r>
              <a:rPr lang="en-US" dirty="0"/>
              <a:t>disorders | Mild to moderate </a:t>
            </a:r>
            <a:r>
              <a:rPr lang="en-US" dirty="0" smtClean="0"/>
              <a:t>pain including </a:t>
            </a:r>
            <a:r>
              <a:rPr lang="en-US" dirty="0" err="1"/>
              <a:t>dysmenorrhoea</a:t>
            </a:r>
            <a:r>
              <a:rPr lang="en-US" dirty="0"/>
              <a:t> | Postoperative analgesia |</a:t>
            </a:r>
          </a:p>
          <a:p>
            <a:r>
              <a:rPr lang="en-US" dirty="0"/>
              <a:t>Migraine | Dental </a:t>
            </a:r>
            <a:r>
              <a:rPr lang="en-US" dirty="0" smtClean="0"/>
              <a:t>pain BY </a:t>
            </a:r>
            <a:r>
              <a:rPr lang="en-US" dirty="0"/>
              <a:t>MOUTH USING IMMEDIATE-RELEASE MEDICINES</a:t>
            </a:r>
          </a:p>
          <a:p>
            <a:r>
              <a:rPr lang="en-US" dirty="0"/>
              <a:t>▶ Adult: Initially 300–400 mg 3–4 times a day; </a:t>
            </a:r>
            <a:r>
              <a:rPr lang="en-US" dirty="0" smtClean="0"/>
              <a:t>increased if </a:t>
            </a:r>
            <a:r>
              <a:rPr lang="en-US" dirty="0"/>
              <a:t>necessary up to 600 mg 4 times a day; </a:t>
            </a:r>
            <a:r>
              <a:rPr lang="en-US" dirty="0" smtClean="0"/>
              <a:t>maintenance 200–400 </a:t>
            </a:r>
            <a:r>
              <a:rPr lang="en-US" dirty="0"/>
              <a:t>mg 3 times a day, may be </a:t>
            </a:r>
            <a:r>
              <a:rPr lang="en-US" dirty="0" smtClean="0"/>
              <a:t>adequate BY </a:t>
            </a:r>
            <a:r>
              <a:rPr lang="en-US" dirty="0"/>
              <a:t>MOUTH USING MODIFIED-RELEASE MEDICINES</a:t>
            </a:r>
          </a:p>
          <a:p>
            <a:r>
              <a:rPr lang="en-US" dirty="0"/>
              <a:t>▶ Adult: 1.6 g once daily, dose to be taken in the </a:t>
            </a:r>
            <a:r>
              <a:rPr lang="en-US" dirty="0" smtClean="0"/>
              <a:t>early evening</a:t>
            </a:r>
            <a:r>
              <a:rPr lang="en-US" dirty="0"/>
              <a:t>, increased if necessary to 2.4 g daily </a:t>
            </a:r>
            <a:r>
              <a:rPr lang="en-US" dirty="0" smtClean="0"/>
              <a:t>in 2 </a:t>
            </a:r>
            <a:r>
              <a:rPr lang="en-US" dirty="0"/>
              <a:t>divided doses, dose to be increased only in </a:t>
            </a:r>
            <a:r>
              <a:rPr lang="en-US" dirty="0" smtClean="0"/>
              <a:t>severe cases</a:t>
            </a:r>
            <a:endParaRPr lang="en-US" dirty="0"/>
          </a:p>
          <a:p>
            <a:r>
              <a:rPr lang="en-US" dirty="0"/>
              <a:t>Mild to moderate pain | Pain and inflammation of </a:t>
            </a:r>
            <a:r>
              <a:rPr lang="en-US" dirty="0" smtClean="0"/>
              <a:t>soft-tissue injuries </a:t>
            </a:r>
            <a:r>
              <a:rPr lang="en-US" dirty="0"/>
              <a:t>| Pyrexia with discomfort</a:t>
            </a:r>
          </a:p>
        </p:txBody>
      </p:sp>
    </p:spTree>
    <p:extLst>
      <p:ext uri="{BB962C8B-B14F-4D97-AF65-F5344CB8AC3E}">
        <p14:creationId xmlns:p14="http://schemas.microsoft.com/office/powerpoint/2010/main" val="397105510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620688"/>
            <a:ext cx="7418785" cy="5420675"/>
          </a:xfrm>
        </p:spPr>
        <p:txBody>
          <a:bodyPr>
            <a:normAutofit/>
          </a:bodyPr>
          <a:lstStyle/>
          <a:p>
            <a:r>
              <a:rPr lang="en-US" dirty="0"/>
              <a:t>Post-</a:t>
            </a:r>
            <a:r>
              <a:rPr lang="en-US" dirty="0" err="1"/>
              <a:t>immunisation</a:t>
            </a:r>
            <a:r>
              <a:rPr lang="en-US" dirty="0"/>
              <a:t> pyrexia in infants (on doctor’s </a:t>
            </a:r>
            <a:r>
              <a:rPr lang="en-US" dirty="0" smtClean="0"/>
              <a:t>advice only) BY </a:t>
            </a:r>
            <a:r>
              <a:rPr lang="en-US" dirty="0"/>
              <a:t>MOUTH USING IMMEDIATE-RELEASE MEDICINES</a:t>
            </a:r>
          </a:p>
          <a:p>
            <a:pPr marL="0" indent="0">
              <a:buNone/>
            </a:pPr>
            <a:r>
              <a:rPr lang="en-US" dirty="0"/>
              <a:t>▶ Child 2–3 months: 50 mg for 1 dose, followed by 50 </a:t>
            </a:r>
            <a:r>
              <a:rPr lang="en-US" dirty="0" smtClean="0"/>
              <a:t>mg after </a:t>
            </a:r>
            <a:r>
              <a:rPr lang="en-US" dirty="0"/>
              <a:t>6 hours if required</a:t>
            </a:r>
          </a:p>
          <a:p>
            <a:r>
              <a:rPr lang="en-US" dirty="0"/>
              <a:t>Pain relief in musculoskeletal conditions | Treatment in </a:t>
            </a:r>
            <a:r>
              <a:rPr lang="en-US" dirty="0" smtClean="0"/>
              <a:t>knee or </a:t>
            </a:r>
            <a:r>
              <a:rPr lang="en-US" dirty="0"/>
              <a:t>hand osteoarthritis (adjunct)</a:t>
            </a:r>
          </a:p>
          <a:p>
            <a:r>
              <a:rPr lang="en-US" dirty="0"/>
              <a:t>TO THE SKIN</a:t>
            </a:r>
          </a:p>
          <a:p>
            <a:pPr marL="0" indent="0">
              <a:buNone/>
            </a:pPr>
            <a:r>
              <a:rPr lang="en-US" dirty="0"/>
              <a:t>▶ Adult: Apply up to 3 times a day, ibuprofen gel 5% </a:t>
            </a:r>
            <a:r>
              <a:rPr lang="en-US" dirty="0" smtClean="0"/>
              <a:t>gel to </a:t>
            </a:r>
            <a:r>
              <a:rPr lang="en-US" dirty="0"/>
              <a:t>be administered</a:t>
            </a:r>
          </a:p>
        </p:txBody>
      </p:sp>
    </p:spTree>
    <p:extLst>
      <p:ext uri="{BB962C8B-B14F-4D97-AF65-F5344CB8AC3E}">
        <p14:creationId xmlns:p14="http://schemas.microsoft.com/office/powerpoint/2010/main" val="406232283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548680"/>
            <a:ext cx="7202761" cy="5492683"/>
          </a:xfrm>
        </p:spPr>
        <p:txBody>
          <a:bodyPr/>
          <a:lstStyle/>
          <a:p>
            <a:r>
              <a:rPr lang="en-US" dirty="0"/>
              <a:t>HEPATIC IMPAIRMENT</a:t>
            </a:r>
          </a:p>
          <a:p>
            <a:pPr marL="0" indent="0">
              <a:buNone/>
            </a:pPr>
            <a:r>
              <a:rPr lang="en-US" dirty="0"/>
              <a:t>▶ With oral use </a:t>
            </a:r>
            <a:r>
              <a:rPr lang="en-US" dirty="0" err="1"/>
              <a:t>Use</a:t>
            </a:r>
            <a:r>
              <a:rPr lang="en-US" dirty="0"/>
              <a:t> with caution; there is an increased risk </a:t>
            </a:r>
            <a:r>
              <a:rPr lang="en-US" dirty="0" smtClean="0"/>
              <a:t>of gastro-intestinal </a:t>
            </a:r>
            <a:r>
              <a:rPr lang="en-US" dirty="0"/>
              <a:t>bleeding and fluid retention. Avoid </a:t>
            </a:r>
            <a:r>
              <a:rPr lang="en-US" dirty="0" smtClean="0"/>
              <a:t>in severe </a:t>
            </a:r>
            <a:r>
              <a:rPr lang="en-US" dirty="0"/>
              <a:t>liver disease.</a:t>
            </a:r>
          </a:p>
          <a:p>
            <a:r>
              <a:rPr lang="en-US" dirty="0" smtClean="0"/>
              <a:t>RENAL IMPAIRMENT ▶ </a:t>
            </a:r>
            <a:r>
              <a:rPr lang="en-US" dirty="0"/>
              <a:t>With oral </a:t>
            </a:r>
            <a:r>
              <a:rPr lang="en-US" dirty="0" smtClean="0"/>
              <a:t>use</a:t>
            </a:r>
          </a:p>
          <a:p>
            <a:r>
              <a:rPr lang="en-US" dirty="0" smtClean="0"/>
              <a:t>Avoid </a:t>
            </a:r>
            <a:r>
              <a:rPr lang="en-US" dirty="0"/>
              <a:t>if possible or use with caution. Avoid in </a:t>
            </a:r>
            <a:r>
              <a:rPr lang="en-US" dirty="0" smtClean="0"/>
              <a:t>severe impairment</a:t>
            </a:r>
            <a:r>
              <a:rPr lang="en-US" dirty="0"/>
              <a:t>. The lowest effective dose should be used </a:t>
            </a:r>
            <a:r>
              <a:rPr lang="en-US" dirty="0" smtClean="0"/>
              <a:t>for </a:t>
            </a:r>
            <a:r>
              <a:rPr lang="en-US" dirty="0"/>
              <a:t>the shortest possible duration. In renal </a:t>
            </a:r>
            <a:r>
              <a:rPr lang="en-US" dirty="0" smtClean="0"/>
              <a:t>impairment monitor </a:t>
            </a:r>
            <a:r>
              <a:rPr lang="en-US" dirty="0"/>
              <a:t>renal function; sodium and water retention </a:t>
            </a:r>
            <a:r>
              <a:rPr lang="en-US" dirty="0" smtClean="0"/>
              <a:t>may occur </a:t>
            </a:r>
            <a:r>
              <a:rPr lang="en-US" dirty="0"/>
              <a:t>and renal function may deteriorate, possibly </a:t>
            </a:r>
            <a:r>
              <a:rPr lang="en-US" dirty="0" smtClean="0"/>
              <a:t>leading to </a:t>
            </a:r>
            <a:r>
              <a:rPr lang="en-US" dirty="0"/>
              <a:t>renal failure.</a:t>
            </a:r>
          </a:p>
          <a:p>
            <a:r>
              <a:rPr lang="en-US" dirty="0"/>
              <a:t>▶ With topical use Deterioration in renal function has </a:t>
            </a:r>
            <a:r>
              <a:rPr lang="en-US" dirty="0" smtClean="0"/>
              <a:t>also been </a:t>
            </a:r>
            <a:r>
              <a:rPr lang="en-US" dirty="0"/>
              <a:t>reported after topical use.</a:t>
            </a:r>
          </a:p>
        </p:txBody>
      </p:sp>
    </p:spTree>
    <p:extLst>
      <p:ext uri="{BB962C8B-B14F-4D97-AF65-F5344CB8AC3E}">
        <p14:creationId xmlns:p14="http://schemas.microsoft.com/office/powerpoint/2010/main" val="304094283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476672"/>
            <a:ext cx="7706817" cy="55646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Indometacin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(Indomethacin)</a:t>
            </a:r>
          </a:p>
          <a:p>
            <a:pPr marL="0" indent="0">
              <a:buNone/>
            </a:pPr>
            <a:r>
              <a:rPr lang="en-US" dirty="0"/>
              <a:t>INDICATIONS AND DOSE</a:t>
            </a:r>
          </a:p>
          <a:p>
            <a:r>
              <a:rPr lang="en-US" dirty="0"/>
              <a:t>Pain and moderate to severe inflammation in </a:t>
            </a:r>
            <a:r>
              <a:rPr lang="en-US" dirty="0" smtClean="0"/>
              <a:t>rheumatic disease </a:t>
            </a:r>
            <a:r>
              <a:rPr lang="en-US" dirty="0"/>
              <a:t>and other musculoskeletal </a:t>
            </a:r>
            <a:r>
              <a:rPr lang="en-US" dirty="0" smtClean="0"/>
              <a:t>disorders BY </a:t>
            </a:r>
            <a:r>
              <a:rPr lang="en-US" dirty="0"/>
              <a:t>MOUTH USING IMMEDIATE-RELEASE </a:t>
            </a:r>
            <a:r>
              <a:rPr lang="en-US" dirty="0" smtClean="0"/>
              <a:t>MEDICINES ▶ </a:t>
            </a:r>
            <a:r>
              <a:rPr lang="en-US" dirty="0"/>
              <a:t>Adult: 50–200 mg daily in divided </a:t>
            </a:r>
            <a:r>
              <a:rPr lang="en-US" dirty="0" smtClean="0"/>
              <a:t>doses  BY RECTUM ▶ </a:t>
            </a:r>
            <a:r>
              <a:rPr lang="en-US" dirty="0"/>
              <a:t>Adult: 100 mg twice daily if required, dose to </a:t>
            </a:r>
            <a:r>
              <a:rPr lang="en-US" dirty="0" smtClean="0"/>
              <a:t>be administered </a:t>
            </a:r>
            <a:r>
              <a:rPr lang="en-US" dirty="0"/>
              <a:t>at night and in the morning, </a:t>
            </a:r>
            <a:r>
              <a:rPr lang="en-US" dirty="0" smtClean="0"/>
              <a:t>combined oral </a:t>
            </a:r>
            <a:r>
              <a:rPr lang="en-US" dirty="0"/>
              <a:t>and rectal treatment, maximum total daily </a:t>
            </a:r>
            <a:r>
              <a:rPr lang="en-US" dirty="0" smtClean="0"/>
              <a:t>dose 150–200 </a:t>
            </a:r>
            <a:r>
              <a:rPr lang="en-US" dirty="0"/>
              <a:t>mg</a:t>
            </a:r>
          </a:p>
          <a:p>
            <a:r>
              <a:rPr lang="en-US" dirty="0" smtClean="0"/>
              <a:t>Acute gout BY </a:t>
            </a:r>
            <a:r>
              <a:rPr lang="en-US" dirty="0"/>
              <a:t>MOUTH USING IMMEDIATE-RELEASE </a:t>
            </a:r>
            <a:r>
              <a:rPr lang="en-US" dirty="0" smtClean="0"/>
              <a:t>MEDICINES ▶ </a:t>
            </a:r>
            <a:r>
              <a:rPr lang="en-US" dirty="0"/>
              <a:t>Adult: 150–200 mg daily in divided </a:t>
            </a:r>
            <a:r>
              <a:rPr lang="en-US" dirty="0" smtClean="0"/>
              <a:t>doses</a:t>
            </a:r>
          </a:p>
          <a:p>
            <a:r>
              <a:rPr lang="en-US" dirty="0" err="1"/>
              <a:t>Dysmenorrhoea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BY MOUTH USING IMMEDIATE-RELEASE </a:t>
            </a:r>
            <a:r>
              <a:rPr lang="en-US" dirty="0" smtClean="0"/>
              <a:t>MEDICINES ▶ </a:t>
            </a:r>
            <a:r>
              <a:rPr lang="en-US" dirty="0"/>
              <a:t>Adult: Up to 75 mg </a:t>
            </a:r>
            <a:r>
              <a:rPr lang="en-US" dirty="0" smtClean="0"/>
              <a:t>daily BY </a:t>
            </a:r>
            <a:r>
              <a:rPr lang="en-US" dirty="0"/>
              <a:t>MOUTH USING MODIFIED-RELEASE </a:t>
            </a:r>
            <a:r>
              <a:rPr lang="en-US" dirty="0" smtClean="0"/>
              <a:t>MEDICINES ▶ </a:t>
            </a:r>
            <a:r>
              <a:rPr lang="en-US" dirty="0"/>
              <a:t>Adult: 75 mg daily</a:t>
            </a:r>
          </a:p>
        </p:txBody>
      </p:sp>
    </p:spTree>
    <p:extLst>
      <p:ext uri="{BB962C8B-B14F-4D97-AF65-F5344CB8AC3E}">
        <p14:creationId xmlns:p14="http://schemas.microsoft.com/office/powerpoint/2010/main" val="309604122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620688"/>
            <a:ext cx="7994849" cy="5420675"/>
          </a:xfrm>
        </p:spPr>
        <p:txBody>
          <a:bodyPr/>
          <a:lstStyle/>
          <a:p>
            <a:r>
              <a:rPr lang="en-US" dirty="0"/>
              <a:t>HEPATIC IMPAIRMENT Use with caution; there is </a:t>
            </a:r>
            <a:r>
              <a:rPr lang="en-US" dirty="0" smtClean="0"/>
              <a:t>an increased </a:t>
            </a:r>
            <a:r>
              <a:rPr lang="en-US" dirty="0"/>
              <a:t>risk of gastro-intestinal bleeding and </a:t>
            </a:r>
            <a:r>
              <a:rPr lang="en-US" dirty="0" smtClean="0"/>
              <a:t>fluid retention</a:t>
            </a:r>
            <a:r>
              <a:rPr lang="en-US" dirty="0"/>
              <a:t>. Avoid in severe liver disease.</a:t>
            </a:r>
          </a:p>
          <a:p>
            <a:r>
              <a:rPr lang="en-US" dirty="0" smtClean="0"/>
              <a:t>RENAL </a:t>
            </a:r>
            <a:r>
              <a:rPr lang="en-US" dirty="0"/>
              <a:t>IMPAIRMENT Avoid if possible or use with </a:t>
            </a:r>
            <a:r>
              <a:rPr lang="en-US" dirty="0" smtClean="0"/>
              <a:t>caution. Avoid </a:t>
            </a:r>
            <a:r>
              <a:rPr lang="en-US" dirty="0"/>
              <a:t>in severe impairment. The lowest effective </a:t>
            </a:r>
            <a:r>
              <a:rPr lang="en-US" dirty="0" smtClean="0"/>
              <a:t>dose should </a:t>
            </a:r>
            <a:r>
              <a:rPr lang="en-US" dirty="0"/>
              <a:t>be used for the shortest possible duration. In </a:t>
            </a:r>
            <a:r>
              <a:rPr lang="en-US" dirty="0" smtClean="0"/>
              <a:t>renal impairment </a:t>
            </a:r>
            <a:r>
              <a:rPr lang="en-US" dirty="0"/>
              <a:t>monitor renal function; sodium and </a:t>
            </a:r>
            <a:r>
              <a:rPr lang="en-US" dirty="0" smtClean="0"/>
              <a:t>water retention </a:t>
            </a:r>
            <a:r>
              <a:rPr lang="en-US" dirty="0"/>
              <a:t>may occur and renal function may </a:t>
            </a:r>
            <a:r>
              <a:rPr lang="en-US" dirty="0" smtClean="0"/>
              <a:t>deteriorate, possibly </a:t>
            </a:r>
            <a:r>
              <a:rPr lang="en-US" dirty="0"/>
              <a:t>leading to renal failure.</a:t>
            </a:r>
          </a:p>
          <a:p>
            <a:r>
              <a:rPr lang="en-US" dirty="0" smtClean="0"/>
              <a:t> </a:t>
            </a:r>
            <a:r>
              <a:rPr lang="en-US" dirty="0"/>
              <a:t>MONITORING REQUIREMENTS During prolonged </a:t>
            </a:r>
            <a:r>
              <a:rPr lang="en-US" dirty="0" smtClean="0"/>
              <a:t>therapy ophthalmic </a:t>
            </a:r>
            <a:r>
              <a:rPr lang="en-US" dirty="0"/>
              <a:t>and blood examinations </a:t>
            </a:r>
            <a:r>
              <a:rPr lang="en-US" dirty="0" smtClean="0"/>
              <a:t>particularly advisable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4612170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404664"/>
            <a:ext cx="8066857" cy="56366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Meloxicam</a:t>
            </a:r>
          </a:p>
          <a:p>
            <a:pPr marL="0" indent="0">
              <a:buNone/>
            </a:pPr>
            <a:r>
              <a:rPr lang="en-US" dirty="0"/>
              <a:t>INDICATIONS AND DOSE</a:t>
            </a:r>
          </a:p>
          <a:p>
            <a:r>
              <a:rPr lang="en-US" dirty="0"/>
              <a:t>Exacerbation of osteoarthritis (</a:t>
            </a:r>
            <a:r>
              <a:rPr lang="en-US" dirty="0" smtClean="0"/>
              <a:t>short-term) BY MOUTH ▶ </a:t>
            </a:r>
            <a:r>
              <a:rPr lang="en-US" dirty="0"/>
              <a:t>Child 16–17 years: 7.5 mg once daily, then increased </a:t>
            </a:r>
            <a:r>
              <a:rPr lang="en-US" dirty="0" smtClean="0"/>
              <a:t>if necessary </a:t>
            </a:r>
            <a:r>
              <a:rPr lang="en-US" dirty="0"/>
              <a:t>up to 15 mg once </a:t>
            </a:r>
            <a:r>
              <a:rPr lang="en-US" dirty="0" smtClean="0"/>
              <a:t>daily ▶ </a:t>
            </a:r>
            <a:r>
              <a:rPr lang="en-US" dirty="0"/>
              <a:t>Adult: 7.5 mg once daily, then increased if </a:t>
            </a:r>
            <a:r>
              <a:rPr lang="en-US" dirty="0" smtClean="0"/>
              <a:t>necessary up </a:t>
            </a:r>
            <a:r>
              <a:rPr lang="en-US" dirty="0"/>
              <a:t>to 15 mg once daily</a:t>
            </a:r>
          </a:p>
          <a:p>
            <a:r>
              <a:rPr lang="en-US" dirty="0"/>
              <a:t>Pain and inflammation in rheumatic disease | Ankylosing</a:t>
            </a:r>
          </a:p>
          <a:p>
            <a:r>
              <a:rPr lang="en-US" dirty="0" smtClean="0"/>
              <a:t>Spondylitis BY MOUTH ▶ </a:t>
            </a:r>
            <a:r>
              <a:rPr lang="en-US" dirty="0"/>
              <a:t>Child 16–17 years: 15 mg once daily, then reduced </a:t>
            </a:r>
            <a:r>
              <a:rPr lang="en-US" dirty="0" smtClean="0"/>
              <a:t>to 7.5 </a:t>
            </a:r>
            <a:r>
              <a:rPr lang="en-US" dirty="0"/>
              <a:t>mg once daily if </a:t>
            </a:r>
            <a:r>
              <a:rPr lang="en-US" dirty="0" smtClean="0"/>
              <a:t>required ▶ </a:t>
            </a:r>
            <a:r>
              <a:rPr lang="en-US" dirty="0"/>
              <a:t>Adult: 15 mg once daily, then reduced to 7.5 mg </a:t>
            </a:r>
            <a:r>
              <a:rPr lang="en-US" dirty="0" smtClean="0"/>
              <a:t>once daily </a:t>
            </a:r>
            <a:r>
              <a:rPr lang="en-US" dirty="0"/>
              <a:t>if </a:t>
            </a:r>
            <a:r>
              <a:rPr lang="en-US" dirty="0" smtClean="0"/>
              <a:t>required ▶ </a:t>
            </a:r>
            <a:r>
              <a:rPr lang="en-US" dirty="0"/>
              <a:t>Elderly: 7.5 mg once daily</a:t>
            </a:r>
          </a:p>
          <a:p>
            <a:r>
              <a:rPr lang="en-US" dirty="0"/>
              <a:t>Relief of pain and inflammation in juvenile </a:t>
            </a:r>
            <a:r>
              <a:rPr lang="en-US" dirty="0" smtClean="0"/>
              <a:t>idiopathic arthritis </a:t>
            </a:r>
            <a:r>
              <a:rPr lang="en-US" dirty="0"/>
              <a:t>and other musculoskeletal disorders in </a:t>
            </a:r>
            <a:r>
              <a:rPr lang="en-US" dirty="0" smtClean="0"/>
              <a:t>children intolerant </a:t>
            </a:r>
            <a:r>
              <a:rPr lang="en-US" dirty="0"/>
              <a:t>to other NSAIDs</a:t>
            </a:r>
          </a:p>
        </p:txBody>
      </p:sp>
    </p:spTree>
    <p:extLst>
      <p:ext uri="{BB962C8B-B14F-4D97-AF65-F5344CB8AC3E}">
        <p14:creationId xmlns:p14="http://schemas.microsoft.com/office/powerpoint/2010/main" val="128274954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548680"/>
            <a:ext cx="7706817" cy="54926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Naproxen</a:t>
            </a:r>
          </a:p>
          <a:p>
            <a:pPr marL="0" indent="0">
              <a:buNone/>
            </a:pPr>
            <a:r>
              <a:rPr lang="en-US" dirty="0"/>
              <a:t>INDICATIONS AND DOSE</a:t>
            </a:r>
          </a:p>
          <a:p>
            <a:r>
              <a:rPr lang="en-US" dirty="0"/>
              <a:t>Pain and inflammation in rheumatic </a:t>
            </a:r>
            <a:r>
              <a:rPr lang="en-US" dirty="0" smtClean="0"/>
              <a:t>disease BY </a:t>
            </a:r>
            <a:r>
              <a:rPr lang="en-US" dirty="0"/>
              <a:t>MOUTH</a:t>
            </a:r>
          </a:p>
          <a:p>
            <a:pPr marL="0" indent="0">
              <a:buNone/>
            </a:pPr>
            <a:r>
              <a:rPr lang="en-US" dirty="0"/>
              <a:t>▶ Adult: 0.5–1 g daily in 1–2 divided </a:t>
            </a:r>
            <a:r>
              <a:rPr lang="en-US" dirty="0" smtClean="0"/>
              <a:t>doses Pain </a:t>
            </a:r>
            <a:r>
              <a:rPr lang="en-US" dirty="0"/>
              <a:t>and inflammation in musculoskeletal disorders |</a:t>
            </a:r>
          </a:p>
          <a:p>
            <a:r>
              <a:rPr lang="en-US" dirty="0" err="1"/>
              <a:t>Dysmenorrhoea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BY </a:t>
            </a:r>
            <a:r>
              <a:rPr lang="en-US" dirty="0" smtClean="0"/>
              <a:t>MOUTH ▶ </a:t>
            </a:r>
            <a:r>
              <a:rPr lang="en-US" dirty="0"/>
              <a:t>Adult: Initially 500 mg, then 250 mg every 6–8 </a:t>
            </a:r>
            <a:r>
              <a:rPr lang="en-US" dirty="0" smtClean="0"/>
              <a:t>hours as </a:t>
            </a:r>
            <a:r>
              <a:rPr lang="en-US" dirty="0"/>
              <a:t>required, maximum dose after the first day 1.25 </a:t>
            </a:r>
            <a:r>
              <a:rPr lang="en-US" dirty="0" smtClean="0"/>
              <a:t>g daily</a:t>
            </a:r>
            <a:endParaRPr lang="en-US" dirty="0"/>
          </a:p>
          <a:p>
            <a:r>
              <a:rPr lang="en-US" dirty="0"/>
              <a:t>Acute </a:t>
            </a:r>
            <a:r>
              <a:rPr lang="en-US" dirty="0" smtClean="0"/>
              <a:t>gout BY MOUTH ▶ </a:t>
            </a:r>
            <a:r>
              <a:rPr lang="en-US" dirty="0"/>
              <a:t>Adult: Initially 750 mg, then 250 mg every 8 </a:t>
            </a:r>
            <a:r>
              <a:rPr lang="en-US" dirty="0" smtClean="0"/>
              <a:t>hours until </a:t>
            </a:r>
            <a:r>
              <a:rPr lang="en-US" dirty="0"/>
              <a:t>attack has passed</a:t>
            </a:r>
          </a:p>
        </p:txBody>
      </p:sp>
    </p:spTree>
    <p:extLst>
      <p:ext uri="{BB962C8B-B14F-4D97-AF65-F5344CB8AC3E}">
        <p14:creationId xmlns:p14="http://schemas.microsoft.com/office/powerpoint/2010/main" val="345488610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476672"/>
            <a:ext cx="7778825" cy="556469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err="1"/>
              <a:t>Piroxicam</a:t>
            </a:r>
            <a:endParaRPr lang="en-US" dirty="0"/>
          </a:p>
          <a:p>
            <a:r>
              <a:rPr lang="en-US" dirty="0"/>
              <a:t>INDICATIONS AND DOSE</a:t>
            </a:r>
          </a:p>
          <a:p>
            <a:pPr lvl="1"/>
            <a:r>
              <a:rPr lang="en-US" dirty="0"/>
              <a:t>Rheumatoid arthritis (initiated by a specialist) |</a:t>
            </a:r>
          </a:p>
          <a:p>
            <a:pPr lvl="1"/>
            <a:r>
              <a:rPr lang="en-US" dirty="0"/>
              <a:t>Osteoarthritis (initiated by a specialist) | Ankylosing</a:t>
            </a:r>
          </a:p>
          <a:p>
            <a:pPr lvl="1"/>
            <a:r>
              <a:rPr lang="en-US" dirty="0"/>
              <a:t>spondylitis (initiated by a specialist)</a:t>
            </a:r>
          </a:p>
          <a:p>
            <a:r>
              <a:rPr lang="en-US" dirty="0"/>
              <a:t>BY MOUTH</a:t>
            </a:r>
          </a:p>
          <a:p>
            <a:pPr lvl="1"/>
            <a:r>
              <a:rPr lang="en-US" dirty="0"/>
              <a:t>▶ Adult: Up to 20 mg once daily</a:t>
            </a:r>
          </a:p>
          <a:p>
            <a:r>
              <a:rPr lang="en-US" dirty="0"/>
              <a:t>Pain relief in musculoskeletal conditions | Treatment in </a:t>
            </a:r>
            <a:r>
              <a:rPr lang="en-US" dirty="0" smtClean="0"/>
              <a:t>knee or </a:t>
            </a:r>
            <a:r>
              <a:rPr lang="en-US" dirty="0"/>
              <a:t>hand osteoarthritis (adjunct)</a:t>
            </a:r>
          </a:p>
          <a:p>
            <a:r>
              <a:rPr lang="en-US" dirty="0"/>
              <a:t>TO THE SKIN</a:t>
            </a:r>
          </a:p>
          <a:p>
            <a:pPr lvl="1"/>
            <a:r>
              <a:rPr lang="en-US" dirty="0"/>
              <a:t>▶ Adult: Apply 3–4 times a day, 0.5% gel to be applied;</a:t>
            </a:r>
          </a:p>
          <a:p>
            <a:r>
              <a:rPr lang="en-US" dirty="0"/>
              <a:t>review treatment after 4 weeks</a:t>
            </a:r>
          </a:p>
          <a:p>
            <a:r>
              <a:rPr lang="en-US" dirty="0"/>
              <a:t>Important safety information</a:t>
            </a:r>
          </a:p>
          <a:p>
            <a:r>
              <a:rPr lang="en-US" dirty="0"/>
              <a:t>CHMP ADVICE—PIROXICAM (JUNE 2007)</a:t>
            </a:r>
          </a:p>
          <a:p>
            <a:r>
              <a:rPr lang="en-US" dirty="0"/>
              <a:t>The CHMP has recommended restrictions on the use of</a:t>
            </a:r>
          </a:p>
          <a:p>
            <a:r>
              <a:rPr lang="en-US" dirty="0" err="1"/>
              <a:t>piroxicam</a:t>
            </a:r>
            <a:r>
              <a:rPr lang="en-US" dirty="0"/>
              <a:t> because of the increased risk of </a:t>
            </a:r>
            <a:r>
              <a:rPr lang="en-US" dirty="0" smtClean="0"/>
              <a:t>gastrointestinal side </a:t>
            </a:r>
            <a:r>
              <a:rPr lang="en-US" dirty="0"/>
              <a:t>effects and serious skin reactions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87575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598" y="620688"/>
            <a:ext cx="7922841" cy="5420675"/>
          </a:xfrm>
        </p:spPr>
        <p:txBody>
          <a:bodyPr/>
          <a:lstStyle/>
          <a:p>
            <a:r>
              <a:rPr lang="en-US" dirty="0"/>
              <a:t>Choice</a:t>
            </a:r>
          </a:p>
          <a:p>
            <a:r>
              <a:rPr lang="en-US" dirty="0"/>
              <a:t>Differences in anti-inflammatory activity between </a:t>
            </a:r>
            <a:r>
              <a:rPr lang="en-US" dirty="0" smtClean="0"/>
              <a:t>NSAIDs are </a:t>
            </a:r>
            <a:r>
              <a:rPr lang="en-US" dirty="0"/>
              <a:t>small, but there is considerable variation in </a:t>
            </a:r>
            <a:r>
              <a:rPr lang="en-US" dirty="0" smtClean="0"/>
              <a:t>individual response </a:t>
            </a:r>
            <a:r>
              <a:rPr lang="en-US" dirty="0"/>
              <a:t>and tolerance to these drugs. </a:t>
            </a:r>
            <a:endParaRPr lang="en-US" dirty="0" smtClean="0"/>
          </a:p>
          <a:p>
            <a:r>
              <a:rPr lang="en-US" dirty="0" smtClean="0"/>
              <a:t>About </a:t>
            </a:r>
            <a:r>
              <a:rPr lang="en-US" dirty="0"/>
              <a:t>60% </a:t>
            </a:r>
            <a:r>
              <a:rPr lang="en-US" dirty="0" smtClean="0"/>
              <a:t>of patients </a:t>
            </a:r>
            <a:r>
              <a:rPr lang="en-US" dirty="0"/>
              <a:t>will respond to any NSAID; of the others, </a:t>
            </a:r>
            <a:r>
              <a:rPr lang="en-US" dirty="0" smtClean="0"/>
              <a:t>those who </a:t>
            </a:r>
            <a:r>
              <a:rPr lang="en-US" dirty="0"/>
              <a:t>do not respond to one may well respond to another.</a:t>
            </a:r>
          </a:p>
          <a:p>
            <a:r>
              <a:rPr lang="en-US" dirty="0"/>
              <a:t>Pain relief starts soon after taking the </a:t>
            </a:r>
            <a:r>
              <a:rPr lang="en-US" b="1" dirty="0"/>
              <a:t>first dose </a:t>
            </a:r>
            <a:r>
              <a:rPr lang="en-US" dirty="0"/>
              <a:t>and a </a:t>
            </a:r>
            <a:r>
              <a:rPr lang="en-US" dirty="0" smtClean="0"/>
              <a:t>full analgesic </a:t>
            </a:r>
            <a:r>
              <a:rPr lang="en-US" dirty="0"/>
              <a:t>effect should normally be obtained within a </a:t>
            </a:r>
            <a:r>
              <a:rPr lang="en-US" b="1" dirty="0" smtClean="0"/>
              <a:t>week</a:t>
            </a:r>
            <a:r>
              <a:rPr lang="en-US" dirty="0" smtClean="0"/>
              <a:t>, whereas </a:t>
            </a:r>
            <a:r>
              <a:rPr lang="en-US" dirty="0"/>
              <a:t>an anti-inflammatory effect may not be </a:t>
            </a:r>
            <a:r>
              <a:rPr lang="en-US" dirty="0" smtClean="0"/>
              <a:t>achieved (or </a:t>
            </a:r>
            <a:r>
              <a:rPr lang="en-US" dirty="0"/>
              <a:t>may not be clinically assessable) for up to </a:t>
            </a:r>
            <a:r>
              <a:rPr lang="en-US" b="1" dirty="0"/>
              <a:t>3 weeks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If</a:t>
            </a:r>
            <a:r>
              <a:rPr lang="en-US" dirty="0"/>
              <a:t> </a:t>
            </a:r>
            <a:r>
              <a:rPr lang="en-US" dirty="0" smtClean="0"/>
              <a:t>appropriate </a:t>
            </a:r>
            <a:r>
              <a:rPr lang="en-US" dirty="0"/>
              <a:t>responses are not obtained within these </a:t>
            </a:r>
            <a:r>
              <a:rPr lang="en-US" dirty="0" smtClean="0"/>
              <a:t>times, another </a:t>
            </a:r>
            <a:r>
              <a:rPr lang="en-US" dirty="0"/>
              <a:t>NSAID should be tried.</a:t>
            </a:r>
          </a:p>
        </p:txBody>
      </p:sp>
    </p:spTree>
    <p:extLst>
      <p:ext uri="{BB962C8B-B14F-4D97-AF65-F5344CB8AC3E}">
        <p14:creationId xmlns:p14="http://schemas.microsoft.com/office/powerpoint/2010/main" val="997736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476672"/>
            <a:ext cx="7562801" cy="5564691"/>
          </a:xfrm>
        </p:spPr>
        <p:txBody>
          <a:bodyPr>
            <a:normAutofit/>
          </a:bodyPr>
          <a:lstStyle/>
          <a:p>
            <a:r>
              <a:rPr lang="en-US" dirty="0"/>
              <a:t>The CHMP has advised that: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 err="1"/>
              <a:t>piroxicam</a:t>
            </a:r>
            <a:r>
              <a:rPr lang="en-US" dirty="0"/>
              <a:t> should be initiated only by </a:t>
            </a:r>
            <a:r>
              <a:rPr lang="en-US" dirty="0" smtClean="0"/>
              <a:t>physicians experienced </a:t>
            </a:r>
            <a:r>
              <a:rPr lang="en-US" dirty="0"/>
              <a:t>in treating inflammatory or </a:t>
            </a:r>
            <a:r>
              <a:rPr lang="en-US" dirty="0" smtClean="0"/>
              <a:t>degenerative rheumatic diseases . </a:t>
            </a:r>
            <a:r>
              <a:rPr lang="en-US" dirty="0" err="1" smtClean="0"/>
              <a:t>piroxicam</a:t>
            </a:r>
            <a:r>
              <a:rPr lang="en-US" dirty="0" smtClean="0"/>
              <a:t> </a:t>
            </a:r>
            <a:r>
              <a:rPr lang="en-US" dirty="0"/>
              <a:t>should not be used as first-line </a:t>
            </a:r>
            <a:r>
              <a:rPr lang="en-US" dirty="0" smtClean="0"/>
              <a:t>treatment . </a:t>
            </a:r>
            <a:r>
              <a:rPr lang="en-US" dirty="0"/>
              <a:t>in adults, use of </a:t>
            </a:r>
            <a:r>
              <a:rPr lang="en-US" dirty="0" err="1"/>
              <a:t>piroxicam</a:t>
            </a:r>
            <a:r>
              <a:rPr lang="en-US" dirty="0"/>
              <a:t> should be limited to </a:t>
            </a:r>
            <a:r>
              <a:rPr lang="en-US" dirty="0" smtClean="0"/>
              <a:t>the symptomatic </a:t>
            </a:r>
            <a:r>
              <a:rPr lang="en-US" dirty="0"/>
              <a:t>relief of osteoarthritis, </a:t>
            </a:r>
            <a:r>
              <a:rPr lang="en-US" dirty="0" smtClean="0"/>
              <a:t>rheumatoid arthritis</a:t>
            </a:r>
            <a:r>
              <a:rPr lang="en-US" dirty="0"/>
              <a:t>, and ankylosing spondylitis</a:t>
            </a:r>
          </a:p>
          <a:p>
            <a:r>
              <a:rPr lang="en-US" dirty="0" smtClean="0"/>
              <a:t> </a:t>
            </a:r>
            <a:r>
              <a:rPr lang="en-US" dirty="0" err="1"/>
              <a:t>piroxicam</a:t>
            </a:r>
            <a:r>
              <a:rPr lang="en-US" dirty="0"/>
              <a:t> dose should not exceed 20 mg daily</a:t>
            </a:r>
          </a:p>
          <a:p>
            <a:r>
              <a:rPr lang="en-US" dirty="0" smtClean="0"/>
              <a:t> </a:t>
            </a:r>
            <a:r>
              <a:rPr lang="en-US" dirty="0" err="1"/>
              <a:t>piroxicam</a:t>
            </a:r>
            <a:r>
              <a:rPr lang="en-US" dirty="0"/>
              <a:t> should no longer be used for the </a:t>
            </a:r>
            <a:r>
              <a:rPr lang="en-US" dirty="0" smtClean="0"/>
              <a:t>treatment of </a:t>
            </a:r>
            <a:r>
              <a:rPr lang="en-US" dirty="0"/>
              <a:t>acute painful and inflammatory conditions</a:t>
            </a:r>
          </a:p>
          <a:p>
            <a:r>
              <a:rPr lang="en-US" dirty="0" smtClean="0"/>
              <a:t> </a:t>
            </a:r>
            <a:r>
              <a:rPr lang="en-US" dirty="0"/>
              <a:t>treatment should be reviewed 2 weeks after </a:t>
            </a:r>
            <a:r>
              <a:rPr lang="en-US" dirty="0" smtClean="0"/>
              <a:t>initiating </a:t>
            </a:r>
            <a:r>
              <a:rPr lang="en-US" dirty="0" err="1" smtClean="0"/>
              <a:t>piroxicam</a:t>
            </a:r>
            <a:r>
              <a:rPr lang="en-US" dirty="0"/>
              <a:t>, and periodically thereafter</a:t>
            </a:r>
          </a:p>
          <a:p>
            <a:r>
              <a:rPr lang="en-US" dirty="0" smtClean="0"/>
              <a:t> </a:t>
            </a:r>
            <a:r>
              <a:rPr lang="en-US" dirty="0"/>
              <a:t>concomitant administration of a </a:t>
            </a:r>
            <a:r>
              <a:rPr lang="en-US" dirty="0" smtClean="0"/>
              <a:t>gastro-protective agent </a:t>
            </a:r>
            <a:r>
              <a:rPr lang="en-US" dirty="0"/>
              <a:t>should be considered.</a:t>
            </a:r>
          </a:p>
          <a:p>
            <a:r>
              <a:rPr lang="en-US" dirty="0"/>
              <a:t>Topical preparations containing </a:t>
            </a:r>
            <a:r>
              <a:rPr lang="en-US" dirty="0" err="1"/>
              <a:t>piroxicam</a:t>
            </a:r>
            <a:r>
              <a:rPr lang="en-US" dirty="0"/>
              <a:t> are </a:t>
            </a:r>
            <a:r>
              <a:rPr lang="en-US" dirty="0" smtClean="0"/>
              <a:t>not affected </a:t>
            </a:r>
            <a:r>
              <a:rPr lang="en-US" dirty="0"/>
              <a:t>by these restrictions</a:t>
            </a:r>
          </a:p>
        </p:txBody>
      </p:sp>
    </p:spTree>
    <p:extLst>
      <p:ext uri="{BB962C8B-B14F-4D97-AF65-F5344CB8AC3E}">
        <p14:creationId xmlns:p14="http://schemas.microsoft.com/office/powerpoint/2010/main" val="36860559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620688"/>
            <a:ext cx="7778825" cy="5420675"/>
          </a:xfrm>
        </p:spPr>
        <p:txBody>
          <a:bodyPr>
            <a:normAutofit/>
          </a:bodyPr>
          <a:lstStyle/>
          <a:p>
            <a:r>
              <a:rPr lang="en-US" dirty="0"/>
              <a:t>NSAIDs reduce the production of prostaglandins </a:t>
            </a:r>
            <a:r>
              <a:rPr lang="en-US" dirty="0" smtClean="0"/>
              <a:t>by inhibiting </a:t>
            </a:r>
            <a:r>
              <a:rPr lang="en-US" dirty="0"/>
              <a:t>the enzyme </a:t>
            </a:r>
            <a:r>
              <a:rPr lang="en-US" dirty="0" err="1"/>
              <a:t>cyclo</a:t>
            </a:r>
            <a:r>
              <a:rPr lang="en-US" dirty="0"/>
              <a:t>-oxygenase. They vary in </a:t>
            </a:r>
            <a:r>
              <a:rPr lang="en-US" dirty="0" smtClean="0"/>
              <a:t>their selectivity </a:t>
            </a:r>
            <a:r>
              <a:rPr lang="en-US" dirty="0"/>
              <a:t>for inhibiting different types of </a:t>
            </a:r>
            <a:r>
              <a:rPr lang="en-US" dirty="0" err="1" smtClean="0"/>
              <a:t>cyclo</a:t>
            </a:r>
            <a:r>
              <a:rPr lang="en-US" dirty="0" smtClean="0"/>
              <a:t>-oxygenase; selective </a:t>
            </a:r>
            <a:r>
              <a:rPr lang="en-US" dirty="0"/>
              <a:t>inhibition of cyclo-oxygenase-2 is associated </a:t>
            </a:r>
            <a:r>
              <a:rPr lang="en-US" dirty="0" smtClean="0"/>
              <a:t>with less </a:t>
            </a:r>
            <a:r>
              <a:rPr lang="en-US" dirty="0"/>
              <a:t>gastro-intestinal intolerance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Several other factors </a:t>
            </a:r>
            <a:r>
              <a:rPr lang="en-US" dirty="0" smtClean="0"/>
              <a:t>also influence </a:t>
            </a:r>
            <a:r>
              <a:rPr lang="en-US" dirty="0"/>
              <a:t>susceptibility to gastrointestinal effects, and </a:t>
            </a:r>
            <a:r>
              <a:rPr lang="en-US" dirty="0" smtClean="0"/>
              <a:t>a NSAID </a:t>
            </a:r>
            <a:r>
              <a:rPr lang="en-US" dirty="0"/>
              <a:t>should be chosen on the basis of the incidence </a:t>
            </a:r>
            <a:r>
              <a:rPr lang="en-US" dirty="0" smtClean="0"/>
              <a:t>of gastro-intestinal </a:t>
            </a:r>
            <a:r>
              <a:rPr lang="en-US" dirty="0"/>
              <a:t>and other side-effects.</a:t>
            </a:r>
          </a:p>
          <a:p>
            <a:r>
              <a:rPr lang="en-US" dirty="0"/>
              <a:t>Ibuprofen </a:t>
            </a:r>
            <a:r>
              <a:rPr lang="en-US" dirty="0" smtClean="0"/>
              <a:t>is </a:t>
            </a:r>
            <a:r>
              <a:rPr lang="en-US" dirty="0"/>
              <a:t>a propionic acid derivative with </a:t>
            </a:r>
            <a:r>
              <a:rPr lang="en-US" dirty="0" err="1" smtClean="0"/>
              <a:t>antiinflammatory</a:t>
            </a:r>
            <a:r>
              <a:rPr lang="en-US" dirty="0" smtClean="0"/>
              <a:t>, analgesic</a:t>
            </a:r>
            <a:r>
              <a:rPr lang="en-US" dirty="0"/>
              <a:t>, and antipyretic properties. It </a:t>
            </a:r>
            <a:r>
              <a:rPr lang="en-US" dirty="0" smtClean="0"/>
              <a:t>has fewer </a:t>
            </a:r>
            <a:r>
              <a:rPr lang="en-US" dirty="0"/>
              <a:t>side-effects than other non-selective NSAIDs but </a:t>
            </a:r>
            <a:r>
              <a:rPr lang="en-US" dirty="0" smtClean="0"/>
              <a:t>its anti-inflammatory </a:t>
            </a:r>
            <a:r>
              <a:rPr lang="en-US" dirty="0"/>
              <a:t>properties are weaker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It is unsuitable </a:t>
            </a:r>
            <a:r>
              <a:rPr lang="en-US" dirty="0" smtClean="0"/>
              <a:t>for conditions </a:t>
            </a:r>
            <a:r>
              <a:rPr lang="en-US" dirty="0"/>
              <a:t>where inflammation is prominent, such as </a:t>
            </a:r>
            <a:r>
              <a:rPr lang="en-US" dirty="0" smtClean="0"/>
              <a:t>acute gout.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57144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548680"/>
            <a:ext cx="7778825" cy="5492683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Naproxen </a:t>
            </a:r>
            <a:r>
              <a:rPr lang="en-US" dirty="0" smtClean="0"/>
              <a:t> </a:t>
            </a:r>
            <a:r>
              <a:rPr lang="en-US" dirty="0"/>
              <a:t>is one of the first choices because </a:t>
            </a:r>
            <a:r>
              <a:rPr lang="en-US" dirty="0" smtClean="0"/>
              <a:t>it combines </a:t>
            </a:r>
            <a:r>
              <a:rPr lang="en-US" dirty="0"/>
              <a:t>good efficacy with a low incidence of </a:t>
            </a:r>
            <a:r>
              <a:rPr lang="en-US" dirty="0" smtClean="0"/>
              <a:t>side-effects (but </a:t>
            </a:r>
            <a:r>
              <a:rPr lang="en-US" dirty="0"/>
              <a:t>more than ibuprofen).</a:t>
            </a:r>
          </a:p>
          <a:p>
            <a:r>
              <a:rPr lang="en-US" dirty="0" err="1" smtClean="0"/>
              <a:t>Ketoprofen</a:t>
            </a:r>
            <a:r>
              <a:rPr lang="en-US" dirty="0" smtClean="0"/>
              <a:t>  </a:t>
            </a:r>
            <a:r>
              <a:rPr lang="en-US" dirty="0"/>
              <a:t>has anti-inflammatory </a:t>
            </a:r>
            <a:r>
              <a:rPr lang="en-US" dirty="0" smtClean="0"/>
              <a:t>properties similar </a:t>
            </a:r>
            <a:r>
              <a:rPr lang="en-US" dirty="0"/>
              <a:t>to ibuprofen and has more side-effects</a:t>
            </a:r>
            <a:r>
              <a:rPr lang="en-US" dirty="0" smtClean="0"/>
              <a:t>.</a:t>
            </a:r>
          </a:p>
          <a:p>
            <a:r>
              <a:rPr lang="en-US" dirty="0"/>
              <a:t>Diclofenac sodium </a:t>
            </a:r>
            <a:r>
              <a:rPr lang="en-US" dirty="0" smtClean="0"/>
              <a:t>are</a:t>
            </a:r>
            <a:r>
              <a:rPr lang="en-US" dirty="0"/>
              <a:t> </a:t>
            </a:r>
            <a:r>
              <a:rPr lang="en-US" dirty="0" smtClean="0"/>
              <a:t>similar </a:t>
            </a:r>
            <a:r>
              <a:rPr lang="en-US" dirty="0"/>
              <a:t>in efficacy to naproxen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err="1"/>
              <a:t>Indometacin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/>
              <a:t>has an action equal to or superior </a:t>
            </a:r>
            <a:r>
              <a:rPr lang="en-US" dirty="0" smtClean="0"/>
              <a:t>to that </a:t>
            </a:r>
            <a:r>
              <a:rPr lang="en-US" dirty="0"/>
              <a:t>of naproxen, but with a high incidence of </a:t>
            </a:r>
            <a:r>
              <a:rPr lang="en-US" dirty="0" smtClean="0"/>
              <a:t>side-effects including </a:t>
            </a:r>
            <a:r>
              <a:rPr lang="en-US" dirty="0"/>
              <a:t>headache, dizziness, and </a:t>
            </a:r>
            <a:r>
              <a:rPr lang="en-US" dirty="0" smtClean="0"/>
              <a:t>gastro-intestinal disturbances</a:t>
            </a:r>
            <a:r>
              <a:rPr lang="en-US" dirty="0"/>
              <a:t>.</a:t>
            </a:r>
          </a:p>
          <a:p>
            <a:r>
              <a:rPr lang="en-US" dirty="0" err="1"/>
              <a:t>Mefenamic</a:t>
            </a:r>
            <a:r>
              <a:rPr lang="en-US" dirty="0"/>
              <a:t> acid </a:t>
            </a:r>
            <a:r>
              <a:rPr lang="en-US" dirty="0" smtClean="0"/>
              <a:t> </a:t>
            </a:r>
            <a:r>
              <a:rPr lang="en-US" dirty="0"/>
              <a:t>has minor </a:t>
            </a:r>
            <a:r>
              <a:rPr lang="en-US" dirty="0" smtClean="0"/>
              <a:t>anti-inflammatory properties</a:t>
            </a:r>
            <a:r>
              <a:rPr lang="en-US" dirty="0"/>
              <a:t>. It has occasionally been associated </a:t>
            </a:r>
            <a:r>
              <a:rPr lang="en-US" dirty="0" err="1" smtClean="0"/>
              <a:t>withdiarrhoea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n-US" dirty="0" err="1"/>
              <a:t>haemolytic</a:t>
            </a:r>
            <a:r>
              <a:rPr lang="en-US" dirty="0"/>
              <a:t> </a:t>
            </a:r>
            <a:r>
              <a:rPr lang="en-US" dirty="0" err="1"/>
              <a:t>anaemia</a:t>
            </a:r>
            <a:r>
              <a:rPr lang="en-US" dirty="0"/>
              <a:t> which </a:t>
            </a:r>
            <a:r>
              <a:rPr lang="en-US" dirty="0" smtClean="0"/>
              <a:t>require discontinuation </a:t>
            </a:r>
            <a:r>
              <a:rPr lang="en-US" dirty="0"/>
              <a:t>of treatment.</a:t>
            </a:r>
          </a:p>
          <a:p>
            <a:r>
              <a:rPr lang="en-US" dirty="0"/>
              <a:t>Meloxicam </a:t>
            </a:r>
            <a:r>
              <a:rPr lang="en-US" dirty="0" smtClean="0"/>
              <a:t> </a:t>
            </a:r>
            <a:r>
              <a:rPr lang="en-US" dirty="0"/>
              <a:t>is licensed for the short-term relief </a:t>
            </a:r>
            <a:r>
              <a:rPr lang="en-US" dirty="0" smtClean="0"/>
              <a:t>of pain </a:t>
            </a:r>
            <a:r>
              <a:rPr lang="en-US" dirty="0"/>
              <a:t>in osteoarthritis and for long-term treatment </a:t>
            </a:r>
            <a:r>
              <a:rPr lang="en-US" dirty="0" smtClean="0"/>
              <a:t>of rheumatoid </a:t>
            </a:r>
            <a:r>
              <a:rPr lang="en-US" dirty="0"/>
              <a:t>arthritis and ankylosing spondylitis.</a:t>
            </a:r>
          </a:p>
          <a:p>
            <a:r>
              <a:rPr lang="en-US" dirty="0" err="1"/>
              <a:t>Nabumetone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/>
              <a:t>is comparable in effect to naproxen</a:t>
            </a:r>
          </a:p>
          <a:p>
            <a:r>
              <a:rPr lang="en-US" dirty="0" err="1"/>
              <a:t>Piroxicam</a:t>
            </a:r>
            <a:r>
              <a:rPr lang="en-US" dirty="0"/>
              <a:t> </a:t>
            </a:r>
            <a:r>
              <a:rPr lang="en-US" dirty="0" smtClean="0"/>
              <a:t>is </a:t>
            </a:r>
            <a:r>
              <a:rPr lang="en-US" dirty="0"/>
              <a:t>as effective as naproxen and has </a:t>
            </a:r>
            <a:r>
              <a:rPr lang="en-US" dirty="0" smtClean="0"/>
              <a:t>a long </a:t>
            </a:r>
            <a:r>
              <a:rPr lang="en-US" dirty="0"/>
              <a:t>duration of action which permits </a:t>
            </a:r>
            <a:r>
              <a:rPr lang="en-US" dirty="0" smtClean="0"/>
              <a:t>once-daily administration</a:t>
            </a:r>
            <a:r>
              <a:rPr lang="en-US" dirty="0"/>
              <a:t>. However, it has more gastro-intestinal </a:t>
            </a:r>
            <a:r>
              <a:rPr lang="en-US" dirty="0" err="1" smtClean="0"/>
              <a:t>sideeffects</a:t>
            </a:r>
            <a:r>
              <a:rPr lang="en-US" dirty="0"/>
              <a:t> </a:t>
            </a:r>
            <a:r>
              <a:rPr lang="en-US" dirty="0" smtClean="0"/>
              <a:t>than </a:t>
            </a:r>
            <a:r>
              <a:rPr lang="en-US" dirty="0"/>
              <a:t>most other NSAIDs, and is associated with </a:t>
            </a:r>
            <a:r>
              <a:rPr lang="en-US" dirty="0" smtClean="0"/>
              <a:t>more frequent </a:t>
            </a:r>
            <a:r>
              <a:rPr lang="en-US" dirty="0"/>
              <a:t>serious skin reactions.</a:t>
            </a:r>
          </a:p>
        </p:txBody>
      </p:sp>
    </p:spTree>
    <p:extLst>
      <p:ext uri="{BB962C8B-B14F-4D97-AF65-F5344CB8AC3E}">
        <p14:creationId xmlns:p14="http://schemas.microsoft.com/office/powerpoint/2010/main" val="17959524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404664"/>
            <a:ext cx="7562801" cy="5636699"/>
          </a:xfrm>
        </p:spPr>
        <p:txBody>
          <a:bodyPr>
            <a:normAutofit/>
          </a:bodyPr>
          <a:lstStyle/>
          <a:p>
            <a:r>
              <a:rPr lang="en-US" dirty="0"/>
              <a:t>The selective inhibitors of cyclo-oxygenase-2, </a:t>
            </a:r>
            <a:r>
              <a:rPr lang="en-US" dirty="0" err="1" smtClean="0"/>
              <a:t>etoricoxib</a:t>
            </a:r>
            <a:r>
              <a:rPr lang="en-US" dirty="0"/>
              <a:t> </a:t>
            </a:r>
            <a:r>
              <a:rPr lang="en-US" dirty="0" smtClean="0"/>
              <a:t>and celecoxib, </a:t>
            </a:r>
            <a:r>
              <a:rPr lang="en-US" dirty="0"/>
              <a:t>are as effective as </a:t>
            </a:r>
            <a:r>
              <a:rPr lang="en-US" dirty="0" smtClean="0"/>
              <a:t>non-selective NSAIDs such as diclofenac sodium and naproxen. </a:t>
            </a:r>
          </a:p>
          <a:p>
            <a:r>
              <a:rPr lang="en-US" dirty="0" smtClean="0"/>
              <a:t>Although</a:t>
            </a:r>
            <a:r>
              <a:rPr lang="en-US" dirty="0"/>
              <a:t> </a:t>
            </a:r>
            <a:r>
              <a:rPr lang="en-US" dirty="0" smtClean="0"/>
              <a:t>selective </a:t>
            </a:r>
            <a:r>
              <a:rPr lang="en-US" dirty="0"/>
              <a:t>inhibitors can cause serious </a:t>
            </a:r>
            <a:r>
              <a:rPr lang="en-US" dirty="0" smtClean="0"/>
              <a:t>gastro-intestinal events</a:t>
            </a:r>
            <a:r>
              <a:rPr lang="en-US" dirty="0"/>
              <a:t>, available evidence appears to indicate that the </a:t>
            </a:r>
            <a:r>
              <a:rPr lang="en-US" dirty="0" smtClean="0"/>
              <a:t>risk of </a:t>
            </a:r>
            <a:r>
              <a:rPr lang="en-US" dirty="0"/>
              <a:t>serious upper gastro-intestinal events is lower </a:t>
            </a:r>
            <a:r>
              <a:rPr lang="en-US" dirty="0" smtClean="0"/>
              <a:t>with selective </a:t>
            </a:r>
            <a:r>
              <a:rPr lang="en-US" dirty="0"/>
              <a:t>inhibitors compared to non-selective NSAIDs; </a:t>
            </a:r>
            <a:r>
              <a:rPr lang="en-US" dirty="0" smtClean="0"/>
              <a:t>this advantage </a:t>
            </a:r>
            <a:r>
              <a:rPr lang="en-US" dirty="0"/>
              <a:t>may be lost in patients who require </a:t>
            </a:r>
            <a:r>
              <a:rPr lang="en-US" dirty="0" smtClean="0"/>
              <a:t>concomitant low-dose </a:t>
            </a:r>
            <a:r>
              <a:rPr lang="en-US" dirty="0"/>
              <a:t>aspirin.</a:t>
            </a:r>
          </a:p>
          <a:p>
            <a:r>
              <a:rPr lang="en-US" dirty="0"/>
              <a:t>Celecoxib and </a:t>
            </a:r>
            <a:r>
              <a:rPr lang="en-US" dirty="0" err="1"/>
              <a:t>etoricoxib</a:t>
            </a:r>
            <a:r>
              <a:rPr lang="en-US" dirty="0"/>
              <a:t> are licensed for the relief of </a:t>
            </a:r>
            <a:r>
              <a:rPr lang="en-US" dirty="0" smtClean="0"/>
              <a:t>pain in </a:t>
            </a:r>
            <a:r>
              <a:rPr lang="en-US" dirty="0"/>
              <a:t>osteoarthritis, rheumatoid arthritis, and </a:t>
            </a:r>
            <a:r>
              <a:rPr lang="en-US" dirty="0" smtClean="0"/>
              <a:t>ankylosing spondylitis</a:t>
            </a:r>
            <a:r>
              <a:rPr lang="en-US" dirty="0"/>
              <a:t>; </a:t>
            </a:r>
            <a:r>
              <a:rPr lang="en-US" dirty="0" err="1"/>
              <a:t>etoricoxib</a:t>
            </a:r>
            <a:r>
              <a:rPr lang="en-US" dirty="0"/>
              <a:t> is also licensed for the relief of </a:t>
            </a:r>
            <a:r>
              <a:rPr lang="en-US" dirty="0" smtClean="0"/>
              <a:t>pain from </a:t>
            </a:r>
            <a:r>
              <a:rPr lang="en-US" dirty="0"/>
              <a:t>acute gout.</a:t>
            </a:r>
          </a:p>
          <a:p>
            <a:r>
              <a:rPr lang="en-US" dirty="0"/>
              <a:t>Aspirin </a:t>
            </a:r>
            <a:r>
              <a:rPr lang="en-US" dirty="0" smtClean="0"/>
              <a:t>has </a:t>
            </a:r>
            <a:r>
              <a:rPr lang="en-US" dirty="0"/>
              <a:t>been used in high doses to </a:t>
            </a:r>
            <a:r>
              <a:rPr lang="en-US" dirty="0" smtClean="0"/>
              <a:t>treat rheumatoid </a:t>
            </a:r>
            <a:r>
              <a:rPr lang="en-US" dirty="0"/>
              <a:t>arthritis, but other NSAIDs are now preferred.</a:t>
            </a:r>
          </a:p>
        </p:txBody>
      </p:sp>
    </p:spTree>
    <p:extLst>
      <p:ext uri="{BB962C8B-B14F-4D97-AF65-F5344CB8AC3E}">
        <p14:creationId xmlns:p14="http://schemas.microsoft.com/office/powerpoint/2010/main" val="26394409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Dental and orofacial pain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412776"/>
            <a:ext cx="7346777" cy="5040560"/>
          </a:xfrm>
        </p:spPr>
        <p:txBody>
          <a:bodyPr/>
          <a:lstStyle/>
          <a:p>
            <a:r>
              <a:rPr lang="en-US" dirty="0" smtClean="0"/>
              <a:t>Most </a:t>
            </a:r>
            <a:r>
              <a:rPr lang="en-US" dirty="0"/>
              <a:t>mild to moderate dental pain and inflammation </a:t>
            </a:r>
            <a:r>
              <a:rPr lang="en-US" dirty="0" smtClean="0"/>
              <a:t>is effectively </a:t>
            </a:r>
            <a:r>
              <a:rPr lang="en-US" dirty="0"/>
              <a:t>relieved by NSAIDs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Those used for dental </a:t>
            </a:r>
            <a:r>
              <a:rPr lang="en-US" dirty="0" smtClean="0"/>
              <a:t>pain include ibuprofen, </a:t>
            </a:r>
            <a:r>
              <a:rPr lang="en-US" dirty="0"/>
              <a:t>diclofenac </a:t>
            </a:r>
            <a:r>
              <a:rPr lang="en-US" dirty="0" smtClean="0"/>
              <a:t>sodium, and diclofenac potassium.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sz="36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Asthma</a:t>
            </a:r>
          </a:p>
          <a:p>
            <a:r>
              <a:rPr lang="en-US" dirty="0"/>
              <a:t>Any degree of worsening of asthma may be related to </a:t>
            </a:r>
            <a:r>
              <a:rPr lang="en-US" dirty="0" smtClean="0"/>
              <a:t>the ingestion </a:t>
            </a:r>
            <a:r>
              <a:rPr lang="en-US" dirty="0"/>
              <a:t>of NSAIDs, either prescribed or (in the case </a:t>
            </a:r>
            <a:r>
              <a:rPr lang="en-US" dirty="0" smtClean="0"/>
              <a:t>of ibuprofen </a:t>
            </a:r>
            <a:r>
              <a:rPr lang="en-US" dirty="0"/>
              <a:t>and others) purchased over the counter.</a:t>
            </a:r>
          </a:p>
        </p:txBody>
      </p:sp>
    </p:spTree>
    <p:extLst>
      <p:ext uri="{BB962C8B-B14F-4D97-AF65-F5344CB8AC3E}">
        <p14:creationId xmlns:p14="http://schemas.microsoft.com/office/powerpoint/2010/main" val="28230010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404664"/>
            <a:ext cx="7274770" cy="563669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NSAIDs and cardiovascular events</a:t>
            </a:r>
          </a:p>
          <a:p>
            <a:r>
              <a:rPr lang="en-US" dirty="0"/>
              <a:t>All NSAID use (including cyclo-oxygenase-2 </a:t>
            </a:r>
            <a:r>
              <a:rPr lang="en-US" dirty="0" smtClean="0"/>
              <a:t>selective inhibitors</a:t>
            </a:r>
            <a:r>
              <a:rPr lang="en-US" dirty="0"/>
              <a:t>) can, to varying degrees, be associated with </a:t>
            </a:r>
            <a:r>
              <a:rPr lang="en-US" dirty="0" smtClean="0"/>
              <a:t>a small </a:t>
            </a:r>
            <a:r>
              <a:rPr lang="en-US" dirty="0"/>
              <a:t>increased risk of thrombotic events (e.g. </a:t>
            </a:r>
            <a:r>
              <a:rPr lang="en-US" dirty="0" smtClean="0"/>
              <a:t>myocardial infarction </a:t>
            </a:r>
            <a:r>
              <a:rPr lang="en-US" dirty="0"/>
              <a:t>and stroke) independent of </a:t>
            </a:r>
            <a:r>
              <a:rPr lang="en-US" dirty="0" smtClean="0"/>
              <a:t>baseline cardiovascular </a:t>
            </a:r>
            <a:r>
              <a:rPr lang="en-US" dirty="0"/>
              <a:t>risk factors or duration of NSAID use</a:t>
            </a:r>
            <a:r>
              <a:rPr lang="en-US" dirty="0" smtClean="0"/>
              <a:t>;</a:t>
            </a:r>
            <a:r>
              <a:rPr lang="en-US" dirty="0"/>
              <a:t> however, the greatest risk may be in those receiving </a:t>
            </a:r>
            <a:r>
              <a:rPr lang="en-US" dirty="0" smtClean="0"/>
              <a:t>high doses </a:t>
            </a:r>
            <a:r>
              <a:rPr lang="en-US" dirty="0"/>
              <a:t>long term.</a:t>
            </a:r>
          </a:p>
          <a:p>
            <a:r>
              <a:rPr lang="en-US" dirty="0"/>
              <a:t>Cyclo-oxygenase-2 selective inhibitors, </a:t>
            </a:r>
            <a:r>
              <a:rPr lang="en-US" dirty="0" smtClean="0"/>
              <a:t>diclofenac (150 </a:t>
            </a:r>
            <a:r>
              <a:rPr lang="en-US" dirty="0"/>
              <a:t>mg daily) and ibuprofen (2.4 g daily) are </a:t>
            </a:r>
            <a:r>
              <a:rPr lang="en-US" dirty="0" smtClean="0"/>
              <a:t>associated with </a:t>
            </a:r>
            <a:r>
              <a:rPr lang="en-US" dirty="0"/>
              <a:t>an increased risk of thrombotic events. Although </a:t>
            </a:r>
            <a:r>
              <a:rPr lang="en-US" dirty="0" smtClean="0"/>
              <a:t>there are </a:t>
            </a:r>
            <a:r>
              <a:rPr lang="en-US" dirty="0"/>
              <a:t>limited data regarding the thrombotic effects </a:t>
            </a:r>
            <a:r>
              <a:rPr lang="en-US" dirty="0" smtClean="0"/>
              <a:t>of </a:t>
            </a:r>
            <a:r>
              <a:rPr lang="en-US" dirty="0" err="1" smtClean="0"/>
              <a:t>aceclofenac</a:t>
            </a:r>
            <a:r>
              <a:rPr lang="en-US" dirty="0"/>
              <a:t>, treatment advice has been updated in line </a:t>
            </a:r>
            <a:r>
              <a:rPr lang="en-US" dirty="0" smtClean="0"/>
              <a:t>with diclofenac</a:t>
            </a:r>
            <a:r>
              <a:rPr lang="en-US" dirty="0"/>
              <a:t>, based on </a:t>
            </a:r>
            <a:r>
              <a:rPr lang="en-US" dirty="0" err="1"/>
              <a:t>aceclofenac’s</a:t>
            </a:r>
            <a:r>
              <a:rPr lang="en-US" dirty="0"/>
              <a:t> structural similarity </a:t>
            </a:r>
            <a:r>
              <a:rPr lang="en-US" dirty="0" smtClean="0"/>
              <a:t>to diclofenac </a:t>
            </a:r>
            <a:r>
              <a:rPr lang="en-US" dirty="0"/>
              <a:t>and its metabolism to diclofenac. </a:t>
            </a:r>
            <a:endParaRPr lang="en-US" dirty="0" smtClean="0"/>
          </a:p>
          <a:p>
            <a:r>
              <a:rPr lang="en-US" dirty="0" smtClean="0"/>
              <a:t>The increased risk </a:t>
            </a:r>
            <a:r>
              <a:rPr lang="en-US" dirty="0"/>
              <a:t>for diclofenac is similar to that of licensed doses </a:t>
            </a:r>
            <a:r>
              <a:rPr lang="en-US" dirty="0" smtClean="0"/>
              <a:t>of </a:t>
            </a:r>
            <a:r>
              <a:rPr lang="en-US" dirty="0" err="1" smtClean="0"/>
              <a:t>etoricoxib</a:t>
            </a:r>
            <a:r>
              <a:rPr lang="en-US" dirty="0"/>
              <a:t>. Naproxen (1 g daily) is associated with a </a:t>
            </a:r>
            <a:r>
              <a:rPr lang="en-US" dirty="0" smtClean="0"/>
              <a:t>lower thrombotic </a:t>
            </a:r>
            <a:r>
              <a:rPr lang="en-US" dirty="0"/>
              <a:t>risk, and low doses of ibuprofen (1.2 g daily </a:t>
            </a:r>
            <a:r>
              <a:rPr lang="en-US" dirty="0" smtClean="0"/>
              <a:t>or less</a:t>
            </a:r>
            <a:r>
              <a:rPr lang="en-US" dirty="0"/>
              <a:t>) have not been associated with an increased risk </a:t>
            </a:r>
            <a:r>
              <a:rPr lang="en-US" dirty="0" smtClean="0"/>
              <a:t>of myocardial </a:t>
            </a:r>
            <a:r>
              <a:rPr lang="en-US" dirty="0"/>
              <a:t>infarction.</a:t>
            </a:r>
          </a:p>
          <a:p>
            <a:r>
              <a:rPr lang="en-US" dirty="0"/>
              <a:t>The lowest effective dose of NSAID should be </a:t>
            </a:r>
            <a:r>
              <a:rPr lang="en-US" dirty="0" smtClean="0"/>
              <a:t>prescribed for </a:t>
            </a:r>
            <a:r>
              <a:rPr lang="en-US" dirty="0"/>
              <a:t>the shortest period of time to control symptoms and </a:t>
            </a:r>
            <a:r>
              <a:rPr lang="en-US" dirty="0" smtClean="0"/>
              <a:t>the need </a:t>
            </a:r>
            <a:r>
              <a:rPr lang="en-US" dirty="0"/>
              <a:t>for long-term treatment should be </a:t>
            </a:r>
            <a:r>
              <a:rPr lang="en-US" dirty="0" smtClean="0"/>
              <a:t>reviewed periodically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537911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3672</TotalTime>
  <Words>4449</Words>
  <Application>Microsoft Office PowerPoint</Application>
  <PresentationFormat>On-screen Show (4:3)</PresentationFormat>
  <Paragraphs>259</Paragraphs>
  <Slides>40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8" baseType="lpstr">
      <vt:lpstr>MS PGothic</vt:lpstr>
      <vt:lpstr>Arial</vt:lpstr>
      <vt:lpstr>Calibri</vt:lpstr>
      <vt:lpstr>Times New Roman</vt:lpstr>
      <vt:lpstr>Trebuchet MS</vt:lpstr>
      <vt:lpstr>Wingdings</vt:lpstr>
      <vt:lpstr>Wingdings 3</vt:lpstr>
      <vt:lpstr>Facet</vt:lpstr>
      <vt:lpstr>NSAIDs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Dental and orofacial pain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Challenging Benzodiazepine and  Z-hypnotic Prescribing</dc:title>
  <dc:creator>Chris</dc:creator>
  <cp:lastModifiedBy>acer</cp:lastModifiedBy>
  <cp:revision>262</cp:revision>
  <cp:lastPrinted>2016-10-08T12:59:58Z</cp:lastPrinted>
  <dcterms:created xsi:type="dcterms:W3CDTF">2013-09-25T20:10:50Z</dcterms:created>
  <dcterms:modified xsi:type="dcterms:W3CDTF">2018-12-28T18:50:03Z</dcterms:modified>
</cp:coreProperties>
</file>