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19" r:id="rId1"/>
  </p:sldMasterIdLst>
  <p:sldIdLst>
    <p:sldId id="256" r:id="rId2"/>
    <p:sldId id="257" r:id="rId3"/>
    <p:sldId id="258" r:id="rId4"/>
    <p:sldId id="259" r:id="rId5"/>
    <p:sldId id="260" r:id="rId6"/>
    <p:sldId id="261" r:id="rId7"/>
    <p:sldId id="262" r:id="rId8"/>
    <p:sldId id="263" r:id="rId9"/>
    <p:sldId id="264" r:id="rId10"/>
    <p:sldId id="265" r:id="rId11"/>
    <p:sldId id="267" r:id="rId12"/>
    <p:sldId id="277" r:id="rId13"/>
    <p:sldId id="278" r:id="rId14"/>
    <p:sldId id="279" r:id="rId15"/>
    <p:sldId id="269" r:id="rId16"/>
    <p:sldId id="270" r:id="rId17"/>
    <p:sldId id="271" r:id="rId18"/>
    <p:sldId id="272" r:id="rId19"/>
    <p:sldId id="273" r:id="rId20"/>
    <p:sldId id="274" r:id="rId21"/>
    <p:sldId id="276" r:id="rId2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91" autoAdjust="0"/>
    <p:restoredTop sz="94660"/>
  </p:normalViewPr>
  <p:slideViewPr>
    <p:cSldViewPr snapToGrid="0">
      <p:cViewPr varScale="1">
        <p:scale>
          <a:sx n="70" d="100"/>
          <a:sy n="70" d="100"/>
        </p:scale>
        <p:origin x="4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6D4C68B-458E-4EE6-A002-0BCFDEAE2290}" type="datetimeFigureOut">
              <a:rPr lang="ar-IQ" smtClean="0"/>
              <a:t>18/04/1440</a:t>
            </a:fld>
            <a:endParaRPr lang="ar-IQ"/>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ar-IQ"/>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2462741-7D0D-4D88-B19D-7DA6C39B3D05}" type="slidenum">
              <a:rPr lang="ar-IQ" smtClean="0"/>
              <a:t>‹#›</a:t>
            </a:fld>
            <a:endParaRPr lang="ar-IQ"/>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09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D4C68B-458E-4EE6-A002-0BCFDEAE2290}"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131302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D4C68B-458E-4EE6-A002-0BCFDEAE2290}"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2092862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D4C68B-458E-4EE6-A002-0BCFDEAE2290}"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121399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D4C68B-458E-4EE6-A002-0BCFDEAE2290}" type="datetimeFigureOut">
              <a:rPr lang="ar-IQ" smtClean="0"/>
              <a:t>18/04/1440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462741-7D0D-4D88-B19D-7DA6C39B3D05}" type="slidenum">
              <a:rPr lang="ar-IQ" smtClean="0"/>
              <a:t>‹#›</a:t>
            </a:fld>
            <a:endParaRPr lang="ar-IQ"/>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08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D4C68B-458E-4EE6-A002-0BCFDEAE2290}"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215858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D4C68B-458E-4EE6-A002-0BCFDEAE2290}" type="datetimeFigureOut">
              <a:rPr lang="ar-IQ" smtClean="0"/>
              <a:t>18/04/1440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78113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D4C68B-458E-4EE6-A002-0BCFDEAE2290}" type="datetimeFigureOut">
              <a:rPr lang="ar-IQ" smtClean="0"/>
              <a:t>18/04/1440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986345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4C68B-458E-4EE6-A002-0BCFDEAE2290}" type="datetimeFigureOut">
              <a:rPr lang="ar-IQ" smtClean="0"/>
              <a:t>18/04/1440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3952367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4C68B-458E-4EE6-A002-0BCFDEAE2290}"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4077504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4C68B-458E-4EE6-A002-0BCFDEAE2290}" type="datetimeFigureOut">
              <a:rPr lang="ar-IQ" smtClean="0"/>
              <a:t>18/04/1440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462741-7D0D-4D88-B19D-7DA6C39B3D05}" type="slidenum">
              <a:rPr lang="ar-IQ" smtClean="0"/>
              <a:t>‹#›</a:t>
            </a:fld>
            <a:endParaRPr lang="ar-IQ"/>
          </a:p>
        </p:txBody>
      </p:sp>
    </p:spTree>
    <p:extLst>
      <p:ext uri="{BB962C8B-B14F-4D97-AF65-F5344CB8AC3E}">
        <p14:creationId xmlns:p14="http://schemas.microsoft.com/office/powerpoint/2010/main" val="3805411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6D4C68B-458E-4EE6-A002-0BCFDEAE2290}" type="datetimeFigureOut">
              <a:rPr lang="ar-IQ" smtClean="0"/>
              <a:t>18/04/1440</a:t>
            </a:fld>
            <a:endParaRPr lang="ar-IQ"/>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2462741-7D0D-4D88-B19D-7DA6C39B3D05}" type="slidenum">
              <a:rPr lang="ar-IQ" smtClean="0"/>
              <a:t>‹#›</a:t>
            </a:fld>
            <a:endParaRPr lang="ar-IQ"/>
          </a:p>
        </p:txBody>
      </p:sp>
    </p:spTree>
    <p:extLst>
      <p:ext uri="{BB962C8B-B14F-4D97-AF65-F5344CB8AC3E}">
        <p14:creationId xmlns:p14="http://schemas.microsoft.com/office/powerpoint/2010/main" val="380984941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Medical Microbiology</a:t>
            </a:r>
            <a:endParaRPr lang="ar-IQ" dirty="0"/>
          </a:p>
        </p:txBody>
      </p:sp>
      <p:sp>
        <p:nvSpPr>
          <p:cNvPr id="3" name="Subtitle 2"/>
          <p:cNvSpPr>
            <a:spLocks noGrp="1"/>
          </p:cNvSpPr>
          <p:nvPr>
            <p:ph type="subTitle" idx="1"/>
          </p:nvPr>
        </p:nvSpPr>
        <p:spPr>
          <a:xfrm>
            <a:off x="1524000" y="3917482"/>
            <a:ext cx="9144000" cy="2011680"/>
          </a:xfrm>
        </p:spPr>
        <p:txBody>
          <a:bodyPr>
            <a:normAutofit/>
          </a:bodyPr>
          <a:lstStyle/>
          <a:p>
            <a:endParaRPr lang="en-US" sz="2800" b="1" dirty="0" smtClean="0">
              <a:solidFill>
                <a:schemeClr val="tx1"/>
              </a:solidFill>
            </a:endParaRPr>
          </a:p>
          <a:p>
            <a:endParaRPr lang="en-US" sz="2800" b="1" dirty="0">
              <a:solidFill>
                <a:schemeClr val="tx1"/>
              </a:solidFill>
            </a:endParaRPr>
          </a:p>
          <a:p>
            <a:pPr algn="r"/>
            <a:r>
              <a:rPr lang="en-US" sz="2400" b="1" dirty="0" smtClean="0">
                <a:solidFill>
                  <a:schemeClr val="tx1"/>
                </a:solidFill>
              </a:rPr>
              <a:t>Asst. Prof. Dr. </a:t>
            </a:r>
            <a:r>
              <a:rPr lang="en-US" sz="2400" b="1" dirty="0" err="1" smtClean="0">
                <a:solidFill>
                  <a:schemeClr val="tx1"/>
                </a:solidFill>
              </a:rPr>
              <a:t>Dalya</a:t>
            </a:r>
            <a:r>
              <a:rPr lang="en-US" sz="2400" b="1" dirty="0" smtClean="0">
                <a:solidFill>
                  <a:schemeClr val="tx1"/>
                </a:solidFill>
              </a:rPr>
              <a:t> Basil Hanna</a:t>
            </a:r>
          </a:p>
          <a:p>
            <a:pPr algn="r"/>
            <a:endParaRPr lang="ar-IQ" sz="2800" b="1" dirty="0">
              <a:solidFill>
                <a:schemeClr val="tx1"/>
              </a:solidFill>
            </a:endParaRPr>
          </a:p>
        </p:txBody>
      </p:sp>
    </p:spTree>
    <p:extLst>
      <p:ext uri="{BB962C8B-B14F-4D97-AF65-F5344CB8AC3E}">
        <p14:creationId xmlns:p14="http://schemas.microsoft.com/office/powerpoint/2010/main" val="382097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Diagnostic Laboratory Tests</a:t>
            </a:r>
            <a:endParaRPr lang="ar-IQ" b="1" dirty="0"/>
          </a:p>
        </p:txBody>
      </p:sp>
      <p:sp>
        <p:nvSpPr>
          <p:cNvPr id="3" name="Content Placeholder 2"/>
          <p:cNvSpPr>
            <a:spLocks noGrp="1"/>
          </p:cNvSpPr>
          <p:nvPr>
            <p:ph idx="1"/>
          </p:nvPr>
        </p:nvSpPr>
        <p:spPr/>
        <p:txBody>
          <a:bodyPr/>
          <a:lstStyle/>
          <a:p>
            <a:pPr algn="just" rtl="0"/>
            <a:r>
              <a:rPr lang="en-US" b="1" dirty="0" smtClean="0">
                <a:solidFill>
                  <a:srgbClr val="FF0000"/>
                </a:solidFill>
              </a:rPr>
              <a:t>Culture: </a:t>
            </a:r>
            <a:r>
              <a:rPr lang="en-US" dirty="0" smtClean="0">
                <a:solidFill>
                  <a:schemeClr val="tx1"/>
                </a:solidFill>
              </a:rPr>
              <a:t>All </a:t>
            </a:r>
            <a:r>
              <a:rPr lang="en-US" dirty="0">
                <a:solidFill>
                  <a:schemeClr val="tx1"/>
                </a:solidFill>
              </a:rPr>
              <a:t>specimens are cultured on fungal or bacteriologic media at room temperature or at 37°C. Yeast colonies are examined for the presence of </a:t>
            </a:r>
            <a:r>
              <a:rPr lang="en-US" dirty="0" err="1">
                <a:solidFill>
                  <a:schemeClr val="tx1"/>
                </a:solidFill>
              </a:rPr>
              <a:t>pseudohyphae</a:t>
            </a:r>
            <a:r>
              <a:rPr lang="en-US" dirty="0">
                <a:solidFill>
                  <a:schemeClr val="tx1"/>
                </a:solidFill>
              </a:rPr>
              <a:t>. </a:t>
            </a:r>
            <a:r>
              <a:rPr lang="en-US" dirty="0" smtClean="0">
                <a:solidFill>
                  <a:schemeClr val="tx1"/>
                </a:solidFill>
              </a:rPr>
              <a:t>The </a:t>
            </a:r>
            <a:r>
              <a:rPr lang="en-US" dirty="0">
                <a:solidFill>
                  <a:schemeClr val="tx1"/>
                </a:solidFill>
              </a:rPr>
              <a:t>diagnostic value of a quantitative urine culture depends on the integrity of the specimen and the yeast census. </a:t>
            </a:r>
            <a:r>
              <a:rPr lang="en-US" dirty="0" smtClean="0">
                <a:solidFill>
                  <a:schemeClr val="tx1"/>
                </a:solidFill>
              </a:rPr>
              <a:t>Positive </a:t>
            </a:r>
            <a:r>
              <a:rPr lang="en-US" dirty="0">
                <a:solidFill>
                  <a:schemeClr val="tx1"/>
                </a:solidFill>
              </a:rPr>
              <a:t>blood cultures may reflect systemic candidiasis or transient </a:t>
            </a:r>
            <a:r>
              <a:rPr lang="en-US" dirty="0" err="1">
                <a:solidFill>
                  <a:schemeClr val="tx1"/>
                </a:solidFill>
              </a:rPr>
              <a:t>candidemia</a:t>
            </a:r>
            <a:r>
              <a:rPr lang="en-US" dirty="0">
                <a:solidFill>
                  <a:schemeClr val="tx1"/>
                </a:solidFill>
              </a:rPr>
              <a:t> due to a contaminated intravenous line. Sputum cultures have no value because </a:t>
            </a:r>
            <a:r>
              <a:rPr lang="en-US" i="1" dirty="0">
                <a:solidFill>
                  <a:schemeClr val="tx1"/>
                </a:solidFill>
              </a:rPr>
              <a:t>Candida</a:t>
            </a:r>
            <a:r>
              <a:rPr lang="en-US" dirty="0">
                <a:solidFill>
                  <a:schemeClr val="tx1"/>
                </a:solidFill>
              </a:rPr>
              <a:t> species are part of the oral flora. Cultures of skin lesions are confirmatory</a:t>
            </a:r>
            <a:r>
              <a:rPr lang="en-US" dirty="0" smtClean="0">
                <a:solidFill>
                  <a:schemeClr val="tx1"/>
                </a:solidFill>
              </a:rPr>
              <a:t>.</a:t>
            </a:r>
          </a:p>
          <a:p>
            <a:pPr algn="just" rtl="0"/>
            <a:r>
              <a:rPr lang="en-US" u="sng" dirty="0" smtClean="0">
                <a:solidFill>
                  <a:schemeClr val="tx1"/>
                </a:solidFill>
              </a:rPr>
              <a:t>Treatment:</a:t>
            </a:r>
            <a:r>
              <a:rPr lang="en-US" dirty="0" smtClean="0">
                <a:solidFill>
                  <a:schemeClr val="tx1"/>
                </a:solidFill>
              </a:rPr>
              <a:t> Thrush </a:t>
            </a:r>
            <a:r>
              <a:rPr lang="en-US" dirty="0">
                <a:solidFill>
                  <a:schemeClr val="tx1"/>
                </a:solidFill>
              </a:rPr>
              <a:t>and other </a:t>
            </a:r>
            <a:r>
              <a:rPr lang="en-US" dirty="0" err="1">
                <a:solidFill>
                  <a:schemeClr val="tx1"/>
                </a:solidFill>
              </a:rPr>
              <a:t>mucocutaneous</a:t>
            </a:r>
            <a:r>
              <a:rPr lang="en-US" dirty="0">
                <a:solidFill>
                  <a:schemeClr val="tx1"/>
                </a:solidFill>
              </a:rPr>
              <a:t> forms of candidiasis are usually treated with topical </a:t>
            </a:r>
            <a:r>
              <a:rPr lang="en-US" dirty="0" err="1">
                <a:solidFill>
                  <a:schemeClr val="tx1"/>
                </a:solidFill>
              </a:rPr>
              <a:t>nystatin</a:t>
            </a:r>
            <a:r>
              <a:rPr lang="en-US" dirty="0">
                <a:solidFill>
                  <a:schemeClr val="tx1"/>
                </a:solidFill>
              </a:rPr>
              <a:t> or oral ketoconazole or fluconazole. Systemic candidiasis is treated with amphotericin B, sometimes in conjunction with oral </a:t>
            </a:r>
            <a:r>
              <a:rPr lang="en-US" dirty="0" err="1">
                <a:solidFill>
                  <a:schemeClr val="tx1"/>
                </a:solidFill>
              </a:rPr>
              <a:t>flucytosine</a:t>
            </a:r>
            <a:r>
              <a:rPr lang="en-US" dirty="0">
                <a:solidFill>
                  <a:schemeClr val="tx1"/>
                </a:solidFill>
              </a:rPr>
              <a:t>, or fluconazole. The clearing of cutaneous lesions is accelerated by eliminating contributing factors such as excessive moisture or antibacterial drugs. </a:t>
            </a:r>
          </a:p>
          <a:p>
            <a:pPr algn="just" rtl="0"/>
            <a:endParaRPr lang="en-US" dirty="0">
              <a:solidFill>
                <a:schemeClr val="tx1"/>
              </a:solidFill>
              <a:effectLst/>
            </a:endParaRPr>
          </a:p>
        </p:txBody>
      </p:sp>
    </p:spTree>
    <p:extLst>
      <p:ext uri="{BB962C8B-B14F-4D97-AF65-F5344CB8AC3E}">
        <p14:creationId xmlns:p14="http://schemas.microsoft.com/office/powerpoint/2010/main" val="2360168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Cryptococcosis</a:t>
            </a:r>
            <a:endParaRPr lang="en-US" b="1" dirty="0">
              <a:effectLst/>
            </a:endParaRPr>
          </a:p>
        </p:txBody>
      </p:sp>
      <p:sp>
        <p:nvSpPr>
          <p:cNvPr id="3" name="Content Placeholder 2"/>
          <p:cNvSpPr>
            <a:spLocks noGrp="1"/>
          </p:cNvSpPr>
          <p:nvPr>
            <p:ph idx="1"/>
          </p:nvPr>
        </p:nvSpPr>
        <p:spPr/>
        <p:txBody>
          <a:bodyPr/>
          <a:lstStyle/>
          <a:p>
            <a:pPr algn="just" rtl="0"/>
            <a:r>
              <a:rPr lang="en-US" i="1" dirty="0">
                <a:solidFill>
                  <a:schemeClr val="tx1"/>
                </a:solidFill>
              </a:rPr>
              <a:t>Cryptococcus </a:t>
            </a:r>
            <a:r>
              <a:rPr lang="en-US" i="1" dirty="0" err="1">
                <a:solidFill>
                  <a:schemeClr val="tx1"/>
                </a:solidFill>
              </a:rPr>
              <a:t>neoformans</a:t>
            </a:r>
            <a:r>
              <a:rPr lang="en-US" dirty="0">
                <a:solidFill>
                  <a:schemeClr val="tx1"/>
                </a:solidFill>
              </a:rPr>
              <a:t> and </a:t>
            </a:r>
            <a:r>
              <a:rPr lang="en-US" i="1" dirty="0">
                <a:solidFill>
                  <a:schemeClr val="tx1"/>
                </a:solidFill>
              </a:rPr>
              <a:t>C </a:t>
            </a:r>
            <a:r>
              <a:rPr lang="en-US" i="1" dirty="0" err="1">
                <a:solidFill>
                  <a:schemeClr val="tx1"/>
                </a:solidFill>
              </a:rPr>
              <a:t>gattii</a:t>
            </a:r>
            <a:r>
              <a:rPr lang="en-US" dirty="0">
                <a:solidFill>
                  <a:schemeClr val="tx1"/>
                </a:solidFill>
              </a:rPr>
              <a:t> </a:t>
            </a:r>
            <a:r>
              <a:rPr lang="en-US" dirty="0" smtClean="0">
                <a:solidFill>
                  <a:schemeClr val="tx1"/>
                </a:solidFill>
              </a:rPr>
              <a:t>are </a:t>
            </a:r>
            <a:r>
              <a:rPr lang="en-US" dirty="0">
                <a:solidFill>
                  <a:schemeClr val="tx1"/>
                </a:solidFill>
              </a:rPr>
              <a:t>yeasts with large polysaccharide capsules. </a:t>
            </a:r>
            <a:r>
              <a:rPr lang="en-US" i="1" dirty="0">
                <a:solidFill>
                  <a:schemeClr val="tx1"/>
                </a:solidFill>
              </a:rPr>
              <a:t>C </a:t>
            </a:r>
            <a:r>
              <a:rPr lang="en-US" i="1" dirty="0" err="1">
                <a:solidFill>
                  <a:schemeClr val="tx1"/>
                </a:solidFill>
              </a:rPr>
              <a:t>neoformans</a:t>
            </a:r>
            <a:r>
              <a:rPr lang="en-US" dirty="0">
                <a:solidFill>
                  <a:schemeClr val="tx1"/>
                </a:solidFill>
              </a:rPr>
              <a:t> occurs worldwide in nature and is isolated readily from dry pigeon feces. </a:t>
            </a:r>
            <a:r>
              <a:rPr lang="en-US" i="1" dirty="0">
                <a:solidFill>
                  <a:schemeClr val="tx1"/>
                </a:solidFill>
              </a:rPr>
              <a:t>C </a:t>
            </a:r>
            <a:r>
              <a:rPr lang="en-US" i="1" dirty="0" err="1">
                <a:solidFill>
                  <a:schemeClr val="tx1"/>
                </a:solidFill>
              </a:rPr>
              <a:t>gattii</a:t>
            </a:r>
            <a:r>
              <a:rPr lang="en-US" dirty="0">
                <a:solidFill>
                  <a:schemeClr val="tx1"/>
                </a:solidFill>
              </a:rPr>
              <a:t> is less common and typically associated with trees in tropical areas. Both species cause </a:t>
            </a:r>
            <a:r>
              <a:rPr lang="en-US" dirty="0" err="1">
                <a:solidFill>
                  <a:schemeClr val="tx1"/>
                </a:solidFill>
              </a:rPr>
              <a:t>cryptococcosis</a:t>
            </a:r>
            <a:r>
              <a:rPr lang="en-US" dirty="0">
                <a:solidFill>
                  <a:schemeClr val="tx1"/>
                </a:solidFill>
              </a:rPr>
              <a:t>, which follows </a:t>
            </a:r>
            <a:r>
              <a:rPr lang="en-US" dirty="0" smtClean="0">
                <a:solidFill>
                  <a:schemeClr val="tx1"/>
                </a:solidFill>
              </a:rPr>
              <a:t>inhalation. </a:t>
            </a:r>
            <a:r>
              <a:rPr lang="en-US" dirty="0">
                <a:solidFill>
                  <a:schemeClr val="tx1"/>
                </a:solidFill>
              </a:rPr>
              <a:t>From the lungs, these neurotropic yeasts typically migrate to the central nervous system where they cause </a:t>
            </a:r>
            <a:r>
              <a:rPr lang="en-US" dirty="0" err="1">
                <a:solidFill>
                  <a:schemeClr val="tx1"/>
                </a:solidFill>
              </a:rPr>
              <a:t>meningoencephalitis</a:t>
            </a:r>
            <a:r>
              <a:rPr lang="en-US" dirty="0">
                <a:solidFill>
                  <a:schemeClr val="tx1"/>
                </a:solidFill>
              </a:rPr>
              <a:t>. However, they also have the capacity to infect many other organs (</a:t>
            </a:r>
            <a:r>
              <a:rPr lang="en-US" dirty="0" err="1">
                <a:solidFill>
                  <a:schemeClr val="tx1"/>
                </a:solidFill>
              </a:rPr>
              <a:t>eg</a:t>
            </a:r>
            <a:r>
              <a:rPr lang="en-US" dirty="0">
                <a:solidFill>
                  <a:schemeClr val="tx1"/>
                </a:solidFill>
              </a:rPr>
              <a:t>, skin, eyes, prostate). </a:t>
            </a:r>
            <a:r>
              <a:rPr lang="en-US" i="1" dirty="0">
                <a:solidFill>
                  <a:schemeClr val="tx1"/>
                </a:solidFill>
              </a:rPr>
              <a:t>C </a:t>
            </a:r>
            <a:r>
              <a:rPr lang="en-US" i="1" dirty="0" err="1">
                <a:solidFill>
                  <a:schemeClr val="tx1"/>
                </a:solidFill>
              </a:rPr>
              <a:t>neoformans</a:t>
            </a:r>
            <a:r>
              <a:rPr lang="en-US" dirty="0">
                <a:solidFill>
                  <a:schemeClr val="tx1"/>
                </a:solidFill>
              </a:rPr>
              <a:t> occurs in </a:t>
            </a:r>
            <a:r>
              <a:rPr lang="en-US" dirty="0" err="1">
                <a:solidFill>
                  <a:schemeClr val="tx1"/>
                </a:solidFill>
              </a:rPr>
              <a:t>immunocompetent</a:t>
            </a:r>
            <a:r>
              <a:rPr lang="en-US" dirty="0">
                <a:solidFill>
                  <a:schemeClr val="tx1"/>
                </a:solidFill>
              </a:rPr>
              <a:t> persons but more often in patients with HIV/AIDS, </a:t>
            </a:r>
            <a:r>
              <a:rPr lang="en-US" dirty="0" err="1">
                <a:solidFill>
                  <a:schemeClr val="tx1"/>
                </a:solidFill>
              </a:rPr>
              <a:t>hematogenous</a:t>
            </a:r>
            <a:r>
              <a:rPr lang="en-US" dirty="0">
                <a:solidFill>
                  <a:schemeClr val="tx1"/>
                </a:solidFill>
              </a:rPr>
              <a:t> malignancies, and other immunosuppressive conditions. </a:t>
            </a:r>
            <a:endParaRPr lang="en-US" dirty="0">
              <a:solidFill>
                <a:schemeClr val="tx1"/>
              </a:solidFill>
              <a:effectLst/>
            </a:endParaRPr>
          </a:p>
        </p:txBody>
      </p:sp>
    </p:spTree>
    <p:extLst>
      <p:ext uri="{BB962C8B-B14F-4D97-AF65-F5344CB8AC3E}">
        <p14:creationId xmlns:p14="http://schemas.microsoft.com/office/powerpoint/2010/main" val="2830022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Pathogenesis</a:t>
            </a:r>
            <a:endParaRPr lang="en-US" b="1" dirty="0">
              <a:effectLst/>
            </a:endParaRPr>
          </a:p>
        </p:txBody>
      </p:sp>
      <p:sp>
        <p:nvSpPr>
          <p:cNvPr id="3" name="Content Placeholder 2"/>
          <p:cNvSpPr>
            <a:spLocks noGrp="1"/>
          </p:cNvSpPr>
          <p:nvPr>
            <p:ph idx="1"/>
          </p:nvPr>
        </p:nvSpPr>
        <p:spPr/>
        <p:txBody>
          <a:bodyPr/>
          <a:lstStyle/>
          <a:p>
            <a:pPr algn="just" rtl="0"/>
            <a:r>
              <a:rPr lang="en-US" dirty="0">
                <a:solidFill>
                  <a:schemeClr val="tx1"/>
                </a:solidFill>
              </a:rPr>
              <a:t>Infection is initiated by inhalation of the yeast cells, which in nature are dry, minimally encapsulated, and easily aerosolized. The primary pulmonary infection may be asymptomatic or may mimic an influenza-like respiratory infection, often resolving spontaneously. In patients who are compromised, the yeasts may multiply and disseminate to other parts of the body but preferentially to the central nervous system, causing </a:t>
            </a:r>
            <a:r>
              <a:rPr lang="en-US" dirty="0" err="1">
                <a:solidFill>
                  <a:schemeClr val="tx1"/>
                </a:solidFill>
              </a:rPr>
              <a:t>cryptococcal</a:t>
            </a:r>
            <a:r>
              <a:rPr lang="en-US" dirty="0">
                <a:solidFill>
                  <a:schemeClr val="tx1"/>
                </a:solidFill>
              </a:rPr>
              <a:t> </a:t>
            </a:r>
            <a:r>
              <a:rPr lang="en-US" dirty="0" err="1">
                <a:solidFill>
                  <a:schemeClr val="tx1"/>
                </a:solidFill>
              </a:rPr>
              <a:t>meningoencephalitis</a:t>
            </a:r>
            <a:r>
              <a:rPr lang="en-US" dirty="0">
                <a:solidFill>
                  <a:schemeClr val="tx1"/>
                </a:solidFill>
              </a:rPr>
              <a:t>. Other common sites of dissemination include the skin, adrenals, bone, eye, and prostate gland. The inflammatory reaction is usually minimal or granulomatous.</a:t>
            </a:r>
            <a:endParaRPr lang="en-US" dirty="0">
              <a:solidFill>
                <a:schemeClr val="tx1"/>
              </a:solidFill>
              <a:effectLst/>
            </a:endParaRPr>
          </a:p>
        </p:txBody>
      </p:sp>
    </p:spTree>
    <p:extLst>
      <p:ext uri="{BB962C8B-B14F-4D97-AF65-F5344CB8AC3E}">
        <p14:creationId xmlns:p14="http://schemas.microsoft.com/office/powerpoint/2010/main" val="3209170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a:t>
            </a:r>
            <a:r>
              <a:rPr lang="en-US" dirty="0"/>
              <a:t> </a:t>
            </a:r>
            <a:r>
              <a:rPr lang="en-US" b="1" dirty="0"/>
              <a:t>Findings</a:t>
            </a:r>
            <a:endParaRPr lang="en-US" b="1" dirty="0">
              <a:effectLst/>
            </a:endParaRPr>
          </a:p>
        </p:txBody>
      </p:sp>
      <p:sp>
        <p:nvSpPr>
          <p:cNvPr id="3" name="Content Placeholder 2"/>
          <p:cNvSpPr>
            <a:spLocks noGrp="1"/>
          </p:cNvSpPr>
          <p:nvPr>
            <p:ph idx="1"/>
          </p:nvPr>
        </p:nvSpPr>
        <p:spPr/>
        <p:txBody>
          <a:bodyPr/>
          <a:lstStyle/>
          <a:p>
            <a:pPr algn="just" rtl="0"/>
            <a:r>
              <a:rPr lang="en-US" dirty="0">
                <a:solidFill>
                  <a:schemeClr val="tx1"/>
                </a:solidFill>
              </a:rPr>
              <a:t>The major clinical manifestation is chronic meningitis, which can resemble a brain tumor, brain abscess, degenerative central nervous system disease, or any mycobacterial or fungal meningitis. Cerebrospinal fluid pressure and protein may be increased and the cell count elevated, whereas the glucose is normal or low. Patients may complain of headache, neck stiffness, and disorientation. In addition, there may be lesions in skin, lungs, or other organs.</a:t>
            </a:r>
          </a:p>
          <a:p>
            <a:pPr algn="just" rtl="0"/>
            <a:endParaRPr lang="en-US" dirty="0">
              <a:solidFill>
                <a:schemeClr val="tx1"/>
              </a:solidFill>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5425" y="4025392"/>
            <a:ext cx="3602736" cy="2401824"/>
          </a:xfrm>
          <a:prstGeom prst="rect">
            <a:avLst/>
          </a:prstGeom>
        </p:spPr>
      </p:pic>
    </p:spTree>
    <p:extLst>
      <p:ext uri="{BB962C8B-B14F-4D97-AF65-F5344CB8AC3E}">
        <p14:creationId xmlns:p14="http://schemas.microsoft.com/office/powerpoint/2010/main" val="303223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a:t>
            </a:r>
            <a:endParaRPr lang="ar-IQ" b="1" dirty="0"/>
          </a:p>
        </p:txBody>
      </p:sp>
      <p:sp>
        <p:nvSpPr>
          <p:cNvPr id="3" name="Content Placeholder 2"/>
          <p:cNvSpPr>
            <a:spLocks noGrp="1"/>
          </p:cNvSpPr>
          <p:nvPr>
            <p:ph idx="1"/>
          </p:nvPr>
        </p:nvSpPr>
        <p:spPr/>
        <p:txBody>
          <a:bodyPr/>
          <a:lstStyle/>
          <a:p>
            <a:pPr algn="just" rtl="0"/>
            <a:r>
              <a:rPr lang="en-US" dirty="0">
                <a:solidFill>
                  <a:schemeClr val="tx1"/>
                </a:solidFill>
              </a:rPr>
              <a:t>Combination therapy of amphotericin B and </a:t>
            </a:r>
            <a:r>
              <a:rPr lang="en-US" dirty="0" err="1">
                <a:solidFill>
                  <a:schemeClr val="tx1"/>
                </a:solidFill>
              </a:rPr>
              <a:t>flucytosine</a:t>
            </a:r>
            <a:r>
              <a:rPr lang="en-US" dirty="0">
                <a:solidFill>
                  <a:schemeClr val="tx1"/>
                </a:solidFill>
              </a:rPr>
              <a:t> has been considered the standard treatment for </a:t>
            </a:r>
            <a:r>
              <a:rPr lang="en-US" dirty="0" err="1">
                <a:solidFill>
                  <a:schemeClr val="tx1"/>
                </a:solidFill>
              </a:rPr>
              <a:t>cryptococcal</a:t>
            </a:r>
            <a:r>
              <a:rPr lang="en-US" dirty="0">
                <a:solidFill>
                  <a:schemeClr val="tx1"/>
                </a:solidFill>
              </a:rPr>
              <a:t> meningitis, though the benefit from adding </a:t>
            </a:r>
            <a:r>
              <a:rPr lang="en-US" dirty="0" err="1">
                <a:solidFill>
                  <a:schemeClr val="tx1"/>
                </a:solidFill>
              </a:rPr>
              <a:t>flucytosine</a:t>
            </a:r>
            <a:r>
              <a:rPr lang="en-US" dirty="0">
                <a:solidFill>
                  <a:schemeClr val="tx1"/>
                </a:solidFill>
              </a:rPr>
              <a:t> remains controversial. Amphotericin B (with or without </a:t>
            </a:r>
            <a:r>
              <a:rPr lang="en-US" dirty="0" err="1">
                <a:solidFill>
                  <a:schemeClr val="tx1"/>
                </a:solidFill>
              </a:rPr>
              <a:t>flucytosine</a:t>
            </a:r>
            <a:r>
              <a:rPr lang="en-US" dirty="0">
                <a:solidFill>
                  <a:schemeClr val="tx1"/>
                </a:solidFill>
              </a:rPr>
              <a:t>) is curative in most patients. Since AIDS patients with </a:t>
            </a:r>
            <a:r>
              <a:rPr lang="en-US" dirty="0" err="1">
                <a:solidFill>
                  <a:schemeClr val="tx1"/>
                </a:solidFill>
              </a:rPr>
              <a:t>cryptococcosis</a:t>
            </a:r>
            <a:r>
              <a:rPr lang="en-US" dirty="0">
                <a:solidFill>
                  <a:schemeClr val="tx1"/>
                </a:solidFill>
              </a:rPr>
              <a:t> will almost always relapse when amphotericin B is withdrawn, they require suppressive therapy </a:t>
            </a:r>
            <a:r>
              <a:rPr lang="en-US" dirty="0" smtClean="0">
                <a:solidFill>
                  <a:schemeClr val="tx1"/>
                </a:solidFill>
              </a:rPr>
              <a:t>with fluconazole. </a:t>
            </a:r>
            <a:endParaRPr lang="en-US" dirty="0">
              <a:solidFill>
                <a:schemeClr val="tx1"/>
              </a:solidFill>
              <a:effectLst/>
            </a:endParaRPr>
          </a:p>
        </p:txBody>
      </p:sp>
    </p:spTree>
    <p:extLst>
      <p:ext uri="{BB962C8B-B14F-4D97-AF65-F5344CB8AC3E}">
        <p14:creationId xmlns:p14="http://schemas.microsoft.com/office/powerpoint/2010/main" val="4201548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Mycotoxins</a:t>
            </a:r>
            <a:r>
              <a:rPr lang="en-US" b="1" dirty="0" smtClean="0"/>
              <a:t> </a:t>
            </a:r>
            <a:endParaRPr lang="ar-IQ" b="1" dirty="0"/>
          </a:p>
        </p:txBody>
      </p:sp>
      <p:sp>
        <p:nvSpPr>
          <p:cNvPr id="3" name="Content Placeholder 2"/>
          <p:cNvSpPr>
            <a:spLocks noGrp="1"/>
          </p:cNvSpPr>
          <p:nvPr>
            <p:ph idx="1"/>
          </p:nvPr>
        </p:nvSpPr>
        <p:spPr/>
        <p:txBody>
          <a:bodyPr/>
          <a:lstStyle/>
          <a:p>
            <a:pPr algn="just" rtl="0"/>
            <a:r>
              <a:rPr lang="en-US" dirty="0">
                <a:solidFill>
                  <a:schemeClr val="tx1"/>
                </a:solidFill>
              </a:rPr>
              <a:t>Many fungi produce poisonous substances called </a:t>
            </a:r>
            <a:r>
              <a:rPr lang="en-US" dirty="0" err="1">
                <a:solidFill>
                  <a:schemeClr val="tx1"/>
                </a:solidFill>
              </a:rPr>
              <a:t>mycotoxins</a:t>
            </a:r>
            <a:r>
              <a:rPr lang="en-US" dirty="0">
                <a:solidFill>
                  <a:schemeClr val="tx1"/>
                </a:solidFill>
              </a:rPr>
              <a:t> that can cause acute or chronic intoxication and damage. </a:t>
            </a:r>
            <a:r>
              <a:rPr lang="en-US" dirty="0" smtClean="0">
                <a:solidFill>
                  <a:schemeClr val="tx1"/>
                </a:solidFill>
              </a:rPr>
              <a:t>A </a:t>
            </a:r>
            <a:r>
              <a:rPr lang="en-US" dirty="0">
                <a:solidFill>
                  <a:schemeClr val="tx1"/>
                </a:solidFill>
              </a:rPr>
              <a:t>variety of </a:t>
            </a:r>
            <a:r>
              <a:rPr lang="en-US" dirty="0" err="1">
                <a:solidFill>
                  <a:schemeClr val="tx1"/>
                </a:solidFill>
              </a:rPr>
              <a:t>mycotoxins</a:t>
            </a:r>
            <a:r>
              <a:rPr lang="en-US" dirty="0">
                <a:solidFill>
                  <a:schemeClr val="tx1"/>
                </a:solidFill>
              </a:rPr>
              <a:t> are produced by mushrooms (</a:t>
            </a:r>
            <a:r>
              <a:rPr lang="en-US" dirty="0" err="1">
                <a:solidFill>
                  <a:schemeClr val="tx1"/>
                </a:solidFill>
              </a:rPr>
              <a:t>eg</a:t>
            </a:r>
            <a:r>
              <a:rPr lang="en-US" dirty="0">
                <a:solidFill>
                  <a:schemeClr val="tx1"/>
                </a:solidFill>
              </a:rPr>
              <a:t>, </a:t>
            </a:r>
            <a:r>
              <a:rPr lang="en-US" i="1" dirty="0">
                <a:solidFill>
                  <a:schemeClr val="tx1"/>
                </a:solidFill>
              </a:rPr>
              <a:t>Amanita</a:t>
            </a:r>
            <a:r>
              <a:rPr lang="en-US" dirty="0">
                <a:solidFill>
                  <a:schemeClr val="tx1"/>
                </a:solidFill>
              </a:rPr>
              <a:t> species), and their ingestion results in a dose-related disease called </a:t>
            </a:r>
            <a:r>
              <a:rPr lang="en-US" b="1" dirty="0" err="1">
                <a:solidFill>
                  <a:schemeClr val="tx1"/>
                </a:solidFill>
              </a:rPr>
              <a:t>mycetismus</a:t>
            </a:r>
            <a:r>
              <a:rPr lang="en-US" dirty="0">
                <a:solidFill>
                  <a:schemeClr val="tx1"/>
                </a:solidFill>
              </a:rPr>
              <a:t>. Cooking has little effect on the potency of these toxins, which may cause severe or fatal damage to the liver and kidney. </a:t>
            </a:r>
            <a:endParaRPr lang="en-US" dirty="0" smtClean="0">
              <a:solidFill>
                <a:schemeClr val="tx1"/>
              </a:solidFill>
            </a:endParaRPr>
          </a:p>
          <a:p>
            <a:pPr algn="just" rtl="0"/>
            <a:r>
              <a:rPr lang="en-US" dirty="0" smtClean="0">
                <a:solidFill>
                  <a:schemeClr val="tx1"/>
                </a:solidFill>
              </a:rPr>
              <a:t>Other </a:t>
            </a:r>
            <a:r>
              <a:rPr lang="en-US" dirty="0">
                <a:solidFill>
                  <a:schemeClr val="tx1"/>
                </a:solidFill>
              </a:rPr>
              <a:t>fungi produce mutagenic and carcinogenic compounds that can be extremely toxic for experimental animals. One of the most potent is </a:t>
            </a:r>
            <a:r>
              <a:rPr lang="en-US" b="1" dirty="0" err="1">
                <a:solidFill>
                  <a:schemeClr val="tx1"/>
                </a:solidFill>
              </a:rPr>
              <a:t>aflatoxin</a:t>
            </a:r>
            <a:r>
              <a:rPr lang="en-US" dirty="0">
                <a:solidFill>
                  <a:schemeClr val="tx1"/>
                </a:solidFill>
              </a:rPr>
              <a:t>, which is elaborated by </a:t>
            </a:r>
            <a:r>
              <a:rPr lang="en-US" i="1" dirty="0" err="1">
                <a:solidFill>
                  <a:schemeClr val="tx1"/>
                </a:solidFill>
              </a:rPr>
              <a:t>Aspergillus</a:t>
            </a:r>
            <a:r>
              <a:rPr lang="en-US" i="1" dirty="0">
                <a:solidFill>
                  <a:schemeClr val="tx1"/>
                </a:solidFill>
              </a:rPr>
              <a:t> </a:t>
            </a:r>
            <a:r>
              <a:rPr lang="en-US" i="1" dirty="0" err="1">
                <a:solidFill>
                  <a:schemeClr val="tx1"/>
                </a:solidFill>
              </a:rPr>
              <a:t>flavus</a:t>
            </a:r>
            <a:r>
              <a:rPr lang="en-US" dirty="0">
                <a:solidFill>
                  <a:schemeClr val="tx1"/>
                </a:solidFill>
              </a:rPr>
              <a:t> and related molds and is a frequent contaminant of peanuts, corn, grains, and other foods</a:t>
            </a:r>
            <a:r>
              <a:rPr lang="en-US" dirty="0" smtClean="0">
                <a:solidFill>
                  <a:schemeClr val="tx1"/>
                </a:solidFill>
              </a:rPr>
              <a:t>.</a:t>
            </a:r>
            <a:endParaRPr lang="en-US" dirty="0">
              <a:solidFill>
                <a:schemeClr val="tx1"/>
              </a:solidFill>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5399" y="278511"/>
            <a:ext cx="2386203" cy="181351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9912" y="4792028"/>
            <a:ext cx="1664208" cy="1664208"/>
          </a:xfrm>
          <a:prstGeom prst="rect">
            <a:avLst/>
          </a:prstGeom>
        </p:spPr>
      </p:pic>
    </p:spTree>
    <p:extLst>
      <p:ext uri="{BB962C8B-B14F-4D97-AF65-F5344CB8AC3E}">
        <p14:creationId xmlns:p14="http://schemas.microsoft.com/office/powerpoint/2010/main" val="3022650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Antifungal Chemotherapy</a:t>
            </a:r>
            <a:endParaRPr lang="ar-IQ" b="1" dirty="0"/>
          </a:p>
        </p:txBody>
      </p:sp>
      <p:sp>
        <p:nvSpPr>
          <p:cNvPr id="3" name="Content Placeholder 2"/>
          <p:cNvSpPr>
            <a:spLocks noGrp="1"/>
          </p:cNvSpPr>
          <p:nvPr>
            <p:ph idx="1"/>
          </p:nvPr>
        </p:nvSpPr>
        <p:spPr>
          <a:xfrm>
            <a:off x="1143000" y="2716336"/>
            <a:ext cx="9872871" cy="3751841"/>
          </a:xfrm>
        </p:spPr>
        <p:txBody>
          <a:bodyPr>
            <a:normAutofit/>
          </a:bodyPr>
          <a:lstStyle/>
          <a:p>
            <a:pPr algn="just" rtl="0"/>
            <a:r>
              <a:rPr lang="en-US" sz="2400" b="1" dirty="0" smtClean="0">
                <a:solidFill>
                  <a:srgbClr val="FF0000"/>
                </a:solidFill>
              </a:rPr>
              <a:t>1- </a:t>
            </a:r>
            <a:r>
              <a:rPr lang="en-US" sz="2400" b="1" dirty="0">
                <a:solidFill>
                  <a:srgbClr val="FF0000"/>
                </a:solidFill>
              </a:rPr>
              <a:t>Amphotericin </a:t>
            </a:r>
            <a:r>
              <a:rPr lang="en-US" sz="2400" b="1" dirty="0" smtClean="0">
                <a:solidFill>
                  <a:srgbClr val="FF0000"/>
                </a:solidFill>
              </a:rPr>
              <a:t>B: </a:t>
            </a:r>
            <a:r>
              <a:rPr lang="en-US" sz="2400" dirty="0">
                <a:solidFill>
                  <a:schemeClr val="tx1"/>
                </a:solidFill>
              </a:rPr>
              <a:t>The major </a:t>
            </a:r>
            <a:r>
              <a:rPr lang="en-US" sz="2400" dirty="0" err="1">
                <a:solidFill>
                  <a:schemeClr val="tx1"/>
                </a:solidFill>
              </a:rPr>
              <a:t>polyene</a:t>
            </a:r>
            <a:r>
              <a:rPr lang="en-US" sz="2400" dirty="0">
                <a:solidFill>
                  <a:schemeClr val="tx1"/>
                </a:solidFill>
              </a:rPr>
              <a:t> antibiotic is amphotericin B, a metabolite of </a:t>
            </a:r>
            <a:r>
              <a:rPr lang="en-US" sz="2400" dirty="0" err="1">
                <a:solidFill>
                  <a:schemeClr val="tx1"/>
                </a:solidFill>
              </a:rPr>
              <a:t>streptomyces</a:t>
            </a:r>
            <a:r>
              <a:rPr lang="en-US" sz="2400" dirty="0">
                <a:solidFill>
                  <a:schemeClr val="tx1"/>
                </a:solidFill>
              </a:rPr>
              <a:t>. Amphotericin B is the most effective drug for severe systemic mycoses. It has a broad spectrum, and the development of resistance is rare. The mechanism of action of the </a:t>
            </a:r>
            <a:r>
              <a:rPr lang="en-US" sz="2400" dirty="0" err="1">
                <a:solidFill>
                  <a:schemeClr val="tx1"/>
                </a:solidFill>
              </a:rPr>
              <a:t>polyenes</a:t>
            </a:r>
            <a:r>
              <a:rPr lang="en-US" sz="2400" dirty="0">
                <a:solidFill>
                  <a:schemeClr val="tx1"/>
                </a:solidFill>
              </a:rPr>
              <a:t> involves the formation of complexes with </a:t>
            </a:r>
            <a:r>
              <a:rPr lang="en-US" sz="2400" dirty="0" err="1">
                <a:solidFill>
                  <a:schemeClr val="tx1"/>
                </a:solidFill>
              </a:rPr>
              <a:t>ergosterol</a:t>
            </a:r>
            <a:r>
              <a:rPr lang="en-US" sz="2400" dirty="0">
                <a:solidFill>
                  <a:schemeClr val="tx1"/>
                </a:solidFill>
              </a:rPr>
              <a:t> in fungal cell membranes, resulting in membrane damage and leakage. Amphotericin B has greater affinity for </a:t>
            </a:r>
            <a:r>
              <a:rPr lang="en-US" sz="2400" dirty="0" err="1">
                <a:solidFill>
                  <a:schemeClr val="tx1"/>
                </a:solidFill>
              </a:rPr>
              <a:t>ergosterol</a:t>
            </a:r>
            <a:r>
              <a:rPr lang="en-US" sz="2400" dirty="0">
                <a:solidFill>
                  <a:schemeClr val="tx1"/>
                </a:solidFill>
              </a:rPr>
              <a:t> than cholesterol, the predominant sterol in mammalian cell membranes. </a:t>
            </a:r>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1624" y="297937"/>
            <a:ext cx="2619465" cy="2333305"/>
          </a:xfrm>
          <a:prstGeom prst="rect">
            <a:avLst/>
          </a:prstGeom>
        </p:spPr>
      </p:pic>
    </p:spTree>
    <p:extLst>
      <p:ext uri="{BB962C8B-B14F-4D97-AF65-F5344CB8AC3E}">
        <p14:creationId xmlns:p14="http://schemas.microsoft.com/office/powerpoint/2010/main" val="2538116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Antifungal Chemotherapy</a:t>
            </a:r>
            <a:endParaRPr lang="ar-IQ" dirty="0"/>
          </a:p>
        </p:txBody>
      </p:sp>
      <p:sp>
        <p:nvSpPr>
          <p:cNvPr id="3" name="Content Placeholder 2"/>
          <p:cNvSpPr>
            <a:spLocks noGrp="1"/>
          </p:cNvSpPr>
          <p:nvPr>
            <p:ph idx="1"/>
          </p:nvPr>
        </p:nvSpPr>
        <p:spPr>
          <a:xfrm>
            <a:off x="1143000" y="2752344"/>
            <a:ext cx="9872871" cy="3343656"/>
          </a:xfrm>
        </p:spPr>
        <p:txBody>
          <a:bodyPr>
            <a:normAutofit lnSpcReduction="10000"/>
          </a:bodyPr>
          <a:lstStyle/>
          <a:p>
            <a:pPr algn="just" rtl="0"/>
            <a:r>
              <a:rPr lang="en-US" b="1" dirty="0" smtClean="0">
                <a:solidFill>
                  <a:srgbClr val="FF0000"/>
                </a:solidFill>
              </a:rPr>
              <a:t>2- </a:t>
            </a:r>
            <a:r>
              <a:rPr lang="en-US" b="1" dirty="0" err="1" smtClean="0">
                <a:solidFill>
                  <a:srgbClr val="FF0000"/>
                </a:solidFill>
              </a:rPr>
              <a:t>Flucytosine</a:t>
            </a:r>
            <a:r>
              <a:rPr lang="en-US" b="1" dirty="0" smtClean="0">
                <a:solidFill>
                  <a:srgbClr val="FF0000"/>
                </a:solidFill>
              </a:rPr>
              <a:t>: </a:t>
            </a:r>
            <a:r>
              <a:rPr lang="en-US" dirty="0" err="1">
                <a:solidFill>
                  <a:schemeClr val="tx1"/>
                </a:solidFill>
              </a:rPr>
              <a:t>Flucytosine</a:t>
            </a:r>
            <a:r>
              <a:rPr lang="en-US" dirty="0">
                <a:solidFill>
                  <a:schemeClr val="tx1"/>
                </a:solidFill>
              </a:rPr>
              <a:t> (5-fluorocytosine) is a fluorinated </a:t>
            </a:r>
            <a:r>
              <a:rPr lang="en-US" dirty="0" smtClean="0">
                <a:solidFill>
                  <a:schemeClr val="tx1"/>
                </a:solidFill>
              </a:rPr>
              <a:t>derivative </a:t>
            </a:r>
            <a:r>
              <a:rPr lang="en-US" dirty="0">
                <a:solidFill>
                  <a:schemeClr val="tx1"/>
                </a:solidFill>
              </a:rPr>
              <a:t>of cytosine. It is an oral antifungal compound used primarily in conjunction with amphotericin B to treat </a:t>
            </a:r>
            <a:r>
              <a:rPr lang="en-US" dirty="0" err="1">
                <a:solidFill>
                  <a:schemeClr val="tx1"/>
                </a:solidFill>
              </a:rPr>
              <a:t>cryptococcosis</a:t>
            </a:r>
            <a:r>
              <a:rPr lang="en-US" dirty="0">
                <a:solidFill>
                  <a:schemeClr val="tx1"/>
                </a:solidFill>
              </a:rPr>
              <a:t> or candidiasis. </a:t>
            </a:r>
            <a:r>
              <a:rPr lang="en-US" dirty="0" smtClean="0">
                <a:solidFill>
                  <a:schemeClr val="tx1"/>
                </a:solidFill>
              </a:rPr>
              <a:t>It </a:t>
            </a:r>
            <a:r>
              <a:rPr lang="en-US" dirty="0">
                <a:solidFill>
                  <a:schemeClr val="tx1"/>
                </a:solidFill>
              </a:rPr>
              <a:t>penetrates well into all tissues, including cerebrospinal fluid.</a:t>
            </a:r>
          </a:p>
          <a:p>
            <a:pPr algn="just" rtl="0"/>
            <a:r>
              <a:rPr lang="en-US" dirty="0" err="1">
                <a:solidFill>
                  <a:schemeClr val="tx1"/>
                </a:solidFill>
              </a:rPr>
              <a:t>Flucytosine</a:t>
            </a:r>
            <a:r>
              <a:rPr lang="en-US" dirty="0">
                <a:solidFill>
                  <a:schemeClr val="tx1"/>
                </a:solidFill>
              </a:rPr>
              <a:t> is used mainly in conjunction with amphotericin B for treatment of </a:t>
            </a:r>
            <a:r>
              <a:rPr lang="en-US" dirty="0" err="1">
                <a:solidFill>
                  <a:schemeClr val="tx1"/>
                </a:solidFill>
              </a:rPr>
              <a:t>cryptococcosis</a:t>
            </a:r>
            <a:r>
              <a:rPr lang="en-US" dirty="0">
                <a:solidFill>
                  <a:schemeClr val="tx1"/>
                </a:solidFill>
              </a:rPr>
              <a:t> and candidiasis. In vitro, it acts synergistically with amphotericin B against these organisms, and clinical trials suggest a beneficial effect of the combination, particularly in </a:t>
            </a:r>
            <a:r>
              <a:rPr lang="en-US" dirty="0" err="1">
                <a:solidFill>
                  <a:schemeClr val="tx1"/>
                </a:solidFill>
              </a:rPr>
              <a:t>cryptococcal</a:t>
            </a:r>
            <a:r>
              <a:rPr lang="en-US" dirty="0">
                <a:solidFill>
                  <a:schemeClr val="tx1"/>
                </a:solidFill>
              </a:rPr>
              <a:t> meningitis. The combination has also been shown to delay or limit the emergence of </a:t>
            </a:r>
            <a:r>
              <a:rPr lang="en-US" dirty="0" err="1">
                <a:solidFill>
                  <a:schemeClr val="tx1"/>
                </a:solidFill>
              </a:rPr>
              <a:t>flucytosine</a:t>
            </a:r>
            <a:r>
              <a:rPr lang="en-US" dirty="0">
                <a:solidFill>
                  <a:schemeClr val="tx1"/>
                </a:solidFill>
              </a:rPr>
              <a:t>-resistant mutants. By itself, </a:t>
            </a:r>
            <a:r>
              <a:rPr lang="en-US" dirty="0" err="1">
                <a:solidFill>
                  <a:schemeClr val="tx1"/>
                </a:solidFill>
              </a:rPr>
              <a:t>flucytosine</a:t>
            </a:r>
            <a:r>
              <a:rPr lang="en-US" dirty="0">
                <a:solidFill>
                  <a:schemeClr val="tx1"/>
                </a:solidFill>
              </a:rPr>
              <a:t> is effective against </a:t>
            </a:r>
            <a:r>
              <a:rPr lang="en-US" dirty="0" err="1">
                <a:solidFill>
                  <a:schemeClr val="tx1"/>
                </a:solidFill>
              </a:rPr>
              <a:t>chromoblastomycosis</a:t>
            </a:r>
            <a:r>
              <a:rPr lang="en-US" dirty="0">
                <a:solidFill>
                  <a:schemeClr val="tx1"/>
                </a:solidFill>
              </a:rPr>
              <a:t> and other </a:t>
            </a:r>
            <a:r>
              <a:rPr lang="en-US" dirty="0" err="1">
                <a:solidFill>
                  <a:schemeClr val="tx1"/>
                </a:solidFill>
              </a:rPr>
              <a:t>dematiaceous</a:t>
            </a:r>
            <a:r>
              <a:rPr lang="en-US" dirty="0">
                <a:solidFill>
                  <a:schemeClr val="tx1"/>
                </a:solidFill>
              </a:rPr>
              <a:t> fungal infections.</a:t>
            </a:r>
          </a:p>
          <a:p>
            <a:pPr algn="l" rtl="0"/>
            <a:endParaRPr lang="en-US"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9925" y="144136"/>
            <a:ext cx="2676119" cy="2535055"/>
          </a:xfrm>
          <a:prstGeom prst="rect">
            <a:avLst/>
          </a:prstGeom>
        </p:spPr>
      </p:pic>
    </p:spTree>
    <p:extLst>
      <p:ext uri="{BB962C8B-B14F-4D97-AF65-F5344CB8AC3E}">
        <p14:creationId xmlns:p14="http://schemas.microsoft.com/office/powerpoint/2010/main" val="137229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Antifungal Chemotherapy</a:t>
            </a:r>
            <a:endParaRPr lang="ar-IQ" dirty="0"/>
          </a:p>
        </p:txBody>
      </p:sp>
      <p:sp>
        <p:nvSpPr>
          <p:cNvPr id="3" name="Content Placeholder 2"/>
          <p:cNvSpPr>
            <a:spLocks noGrp="1"/>
          </p:cNvSpPr>
          <p:nvPr>
            <p:ph idx="1"/>
          </p:nvPr>
        </p:nvSpPr>
        <p:spPr/>
        <p:txBody>
          <a:bodyPr/>
          <a:lstStyle/>
          <a:p>
            <a:pPr algn="just" rtl="0"/>
            <a:r>
              <a:rPr lang="en-US" b="1" dirty="0" smtClean="0">
                <a:solidFill>
                  <a:srgbClr val="FF0000"/>
                </a:solidFill>
              </a:rPr>
              <a:t>3- Azoles: </a:t>
            </a:r>
            <a:r>
              <a:rPr lang="en-US" dirty="0" smtClean="0">
                <a:solidFill>
                  <a:schemeClr val="tx1"/>
                </a:solidFill>
              </a:rPr>
              <a:t>The </a:t>
            </a:r>
            <a:r>
              <a:rPr lang="en-US" dirty="0">
                <a:solidFill>
                  <a:schemeClr val="tx1"/>
                </a:solidFill>
              </a:rPr>
              <a:t>antifungal </a:t>
            </a:r>
            <a:r>
              <a:rPr lang="en-US" dirty="0" err="1">
                <a:solidFill>
                  <a:schemeClr val="tx1"/>
                </a:solidFill>
              </a:rPr>
              <a:t>imidazoles</a:t>
            </a:r>
            <a:r>
              <a:rPr lang="en-US" dirty="0">
                <a:solidFill>
                  <a:schemeClr val="tx1"/>
                </a:solidFill>
              </a:rPr>
              <a:t> (</a:t>
            </a:r>
            <a:r>
              <a:rPr lang="en-US" dirty="0" err="1">
                <a:solidFill>
                  <a:schemeClr val="tx1"/>
                </a:solidFill>
              </a:rPr>
              <a:t>eg</a:t>
            </a:r>
            <a:r>
              <a:rPr lang="en-US" dirty="0">
                <a:solidFill>
                  <a:schemeClr val="tx1"/>
                </a:solidFill>
              </a:rPr>
              <a:t>, ketoconazole) and the </a:t>
            </a:r>
            <a:r>
              <a:rPr lang="en-US" dirty="0" err="1">
                <a:solidFill>
                  <a:schemeClr val="tx1"/>
                </a:solidFill>
              </a:rPr>
              <a:t>triazoles</a:t>
            </a:r>
            <a:r>
              <a:rPr lang="en-US" dirty="0">
                <a:solidFill>
                  <a:schemeClr val="tx1"/>
                </a:solidFill>
              </a:rPr>
              <a:t> (fluconazole, </a:t>
            </a:r>
            <a:r>
              <a:rPr lang="en-US" dirty="0" err="1">
                <a:solidFill>
                  <a:schemeClr val="tx1"/>
                </a:solidFill>
              </a:rPr>
              <a:t>voriconazole</a:t>
            </a:r>
            <a:r>
              <a:rPr lang="en-US" dirty="0">
                <a:solidFill>
                  <a:schemeClr val="tx1"/>
                </a:solidFill>
              </a:rPr>
              <a:t>, and </a:t>
            </a:r>
            <a:r>
              <a:rPr lang="en-US" dirty="0" err="1">
                <a:solidFill>
                  <a:schemeClr val="tx1"/>
                </a:solidFill>
              </a:rPr>
              <a:t>itraconazole</a:t>
            </a:r>
            <a:r>
              <a:rPr lang="en-US" dirty="0">
                <a:solidFill>
                  <a:schemeClr val="tx1"/>
                </a:solidFill>
              </a:rPr>
              <a:t>) are oral drugs used to treat a wide range of systemic and localized fungal infections</a:t>
            </a:r>
            <a:r>
              <a:rPr lang="en-US" dirty="0" smtClean="0">
                <a:solidFill>
                  <a:schemeClr val="tx1"/>
                </a:solidFill>
              </a:rPr>
              <a:t>. </a:t>
            </a:r>
            <a:r>
              <a:rPr lang="en-US" dirty="0">
                <a:solidFill>
                  <a:schemeClr val="tx1"/>
                </a:solidFill>
              </a:rPr>
              <a:t>The indications for their use are still being evaluated, but they have already </a:t>
            </a:r>
            <a:r>
              <a:rPr lang="en-US" dirty="0" smtClean="0">
                <a:solidFill>
                  <a:schemeClr val="tx1"/>
                </a:solidFill>
              </a:rPr>
              <a:t>replac</a:t>
            </a:r>
            <a:r>
              <a:rPr lang="en-US" dirty="0" smtClean="0">
                <a:solidFill>
                  <a:schemeClr val="tx1"/>
                </a:solidFill>
              </a:rPr>
              <a:t>ed </a:t>
            </a:r>
            <a:r>
              <a:rPr lang="en-US" dirty="0">
                <a:solidFill>
                  <a:schemeClr val="tx1"/>
                </a:solidFill>
              </a:rPr>
              <a:t>amphotericin B in many less severe mycoses because they can be administered orally and are less toxic. </a:t>
            </a:r>
          </a:p>
          <a:p>
            <a:pPr algn="l" rtl="0"/>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7739" y="4014135"/>
            <a:ext cx="3715352" cy="2205990"/>
          </a:xfrm>
          <a:prstGeom prst="rect">
            <a:avLst/>
          </a:prstGeom>
        </p:spPr>
      </p:pic>
    </p:spTree>
    <p:extLst>
      <p:ext uri="{BB962C8B-B14F-4D97-AF65-F5344CB8AC3E}">
        <p14:creationId xmlns:p14="http://schemas.microsoft.com/office/powerpoint/2010/main" val="1120292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Antifungal Chemotherapy</a:t>
            </a:r>
            <a:endParaRPr lang="ar-IQ" dirty="0"/>
          </a:p>
        </p:txBody>
      </p:sp>
      <p:sp>
        <p:nvSpPr>
          <p:cNvPr id="3" name="Content Placeholder 2"/>
          <p:cNvSpPr>
            <a:spLocks noGrp="1"/>
          </p:cNvSpPr>
          <p:nvPr>
            <p:ph idx="1"/>
          </p:nvPr>
        </p:nvSpPr>
        <p:spPr>
          <a:xfrm>
            <a:off x="1143000" y="2791326"/>
            <a:ext cx="9872871" cy="3304674"/>
          </a:xfrm>
        </p:spPr>
        <p:txBody>
          <a:bodyPr/>
          <a:lstStyle/>
          <a:p>
            <a:pPr algn="just" rtl="0"/>
            <a:r>
              <a:rPr lang="en-US" b="1" dirty="0" smtClean="0">
                <a:solidFill>
                  <a:srgbClr val="FF0000"/>
                </a:solidFill>
              </a:rPr>
              <a:t>4- </a:t>
            </a:r>
            <a:r>
              <a:rPr lang="en-US" b="1" dirty="0" err="1" smtClean="0">
                <a:solidFill>
                  <a:srgbClr val="FF0000"/>
                </a:solidFill>
              </a:rPr>
              <a:t>Griseofulvin</a:t>
            </a:r>
            <a:r>
              <a:rPr lang="en-US" b="1" dirty="0" smtClean="0">
                <a:solidFill>
                  <a:srgbClr val="FF0000"/>
                </a:solidFill>
              </a:rPr>
              <a:t>: </a:t>
            </a:r>
            <a:r>
              <a:rPr lang="en-US" dirty="0" err="1">
                <a:solidFill>
                  <a:schemeClr val="tx1"/>
                </a:solidFill>
              </a:rPr>
              <a:t>Griseofulvin</a:t>
            </a:r>
            <a:r>
              <a:rPr lang="en-US" dirty="0">
                <a:solidFill>
                  <a:schemeClr val="tx1"/>
                </a:solidFill>
              </a:rPr>
              <a:t> is an orally administered antibiotic derived from a species of </a:t>
            </a:r>
            <a:r>
              <a:rPr lang="en-US" dirty="0" err="1">
                <a:solidFill>
                  <a:schemeClr val="tx1"/>
                </a:solidFill>
              </a:rPr>
              <a:t>penicillium</a:t>
            </a:r>
            <a:r>
              <a:rPr lang="en-US" dirty="0">
                <a:solidFill>
                  <a:schemeClr val="tx1"/>
                </a:solidFill>
              </a:rPr>
              <a:t>. It is used to treat </a:t>
            </a:r>
            <a:r>
              <a:rPr lang="en-US" dirty="0" err="1">
                <a:solidFill>
                  <a:schemeClr val="tx1"/>
                </a:solidFill>
              </a:rPr>
              <a:t>dermatophytoses</a:t>
            </a:r>
            <a:r>
              <a:rPr lang="en-US" dirty="0">
                <a:solidFill>
                  <a:schemeClr val="tx1"/>
                </a:solidFill>
              </a:rPr>
              <a:t> and must be given for long periods. </a:t>
            </a:r>
            <a:r>
              <a:rPr lang="en-US" dirty="0" err="1">
                <a:solidFill>
                  <a:schemeClr val="tx1"/>
                </a:solidFill>
              </a:rPr>
              <a:t>Griseofulvin</a:t>
            </a:r>
            <a:r>
              <a:rPr lang="en-US" dirty="0">
                <a:solidFill>
                  <a:schemeClr val="tx1"/>
                </a:solidFill>
              </a:rPr>
              <a:t> is poorly absorbed and concentrated in the stratum </a:t>
            </a:r>
            <a:r>
              <a:rPr lang="en-US" dirty="0" err="1">
                <a:solidFill>
                  <a:schemeClr val="tx1"/>
                </a:solidFill>
              </a:rPr>
              <a:t>corneum</a:t>
            </a:r>
            <a:r>
              <a:rPr lang="en-US" dirty="0">
                <a:solidFill>
                  <a:schemeClr val="tx1"/>
                </a:solidFill>
              </a:rPr>
              <a:t>, where it inhibits </a:t>
            </a:r>
            <a:r>
              <a:rPr lang="en-US" dirty="0" err="1">
                <a:solidFill>
                  <a:schemeClr val="tx1"/>
                </a:solidFill>
              </a:rPr>
              <a:t>hyphal</a:t>
            </a:r>
            <a:r>
              <a:rPr lang="en-US" dirty="0">
                <a:solidFill>
                  <a:schemeClr val="tx1"/>
                </a:solidFill>
              </a:rPr>
              <a:t> growth. It has no effect on other fungi.</a:t>
            </a:r>
          </a:p>
          <a:p>
            <a:pPr algn="just" rtl="0"/>
            <a:r>
              <a:rPr lang="en-US" dirty="0">
                <a:solidFill>
                  <a:schemeClr val="tx1"/>
                </a:solidFill>
              </a:rPr>
              <a:t>After oral administration, </a:t>
            </a:r>
            <a:r>
              <a:rPr lang="en-US" dirty="0" err="1">
                <a:solidFill>
                  <a:schemeClr val="tx1"/>
                </a:solidFill>
              </a:rPr>
              <a:t>griseofulvin</a:t>
            </a:r>
            <a:r>
              <a:rPr lang="en-US" dirty="0">
                <a:solidFill>
                  <a:schemeClr val="tx1"/>
                </a:solidFill>
              </a:rPr>
              <a:t> is distributed throughout the body but accumulates in the keratinized tissues. Within the fungus, </a:t>
            </a:r>
            <a:r>
              <a:rPr lang="en-US" dirty="0" err="1" smtClean="0">
                <a:solidFill>
                  <a:schemeClr val="tx1"/>
                </a:solidFill>
              </a:rPr>
              <a:t>griseofulvin</a:t>
            </a:r>
            <a:r>
              <a:rPr lang="en-US" dirty="0" smtClean="0">
                <a:solidFill>
                  <a:schemeClr val="tx1"/>
                </a:solidFill>
              </a:rPr>
              <a:t> interacts with microtubules and disrupts mitotic spindle function, resulting in inhibition of growth. Only </a:t>
            </a:r>
            <a:r>
              <a:rPr lang="en-US" dirty="0">
                <a:solidFill>
                  <a:schemeClr val="tx1"/>
                </a:solidFill>
              </a:rPr>
              <a:t>actively growing hyphae are affected. </a:t>
            </a:r>
            <a:r>
              <a:rPr lang="en-US" dirty="0" err="1">
                <a:solidFill>
                  <a:schemeClr val="tx1"/>
                </a:solidFill>
              </a:rPr>
              <a:t>Griseofulvin</a:t>
            </a:r>
            <a:r>
              <a:rPr lang="en-US" dirty="0">
                <a:solidFill>
                  <a:schemeClr val="tx1"/>
                </a:solidFill>
              </a:rPr>
              <a:t> is clinically useful for the treatment of </a:t>
            </a:r>
            <a:r>
              <a:rPr lang="en-US" dirty="0" err="1">
                <a:solidFill>
                  <a:schemeClr val="tx1"/>
                </a:solidFill>
              </a:rPr>
              <a:t>dermatophyte</a:t>
            </a:r>
            <a:r>
              <a:rPr lang="en-US" dirty="0">
                <a:solidFill>
                  <a:schemeClr val="tx1"/>
                </a:solidFill>
              </a:rPr>
              <a:t> infections of the skin, hair, and nails. </a:t>
            </a:r>
          </a:p>
          <a:p>
            <a:endParaRPr lang="ar-IQ"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7725" y="388457"/>
            <a:ext cx="3262981" cy="2222383"/>
          </a:xfrm>
          <a:prstGeom prst="rect">
            <a:avLst/>
          </a:prstGeom>
        </p:spPr>
      </p:pic>
    </p:spTree>
    <p:extLst>
      <p:ext uri="{BB962C8B-B14F-4D97-AF65-F5344CB8AC3E}">
        <p14:creationId xmlns:p14="http://schemas.microsoft.com/office/powerpoint/2010/main" val="237560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 This Lecture….</a:t>
            </a:r>
            <a:endParaRPr lang="ar-IQ" b="1" dirty="0"/>
          </a:p>
        </p:txBody>
      </p:sp>
      <p:sp>
        <p:nvSpPr>
          <p:cNvPr id="3" name="Content Placeholder 2"/>
          <p:cNvSpPr>
            <a:spLocks noGrp="1"/>
          </p:cNvSpPr>
          <p:nvPr>
            <p:ph idx="1"/>
          </p:nvPr>
        </p:nvSpPr>
        <p:spPr/>
        <p:txBody>
          <a:bodyPr/>
          <a:lstStyle/>
          <a:p>
            <a:pPr algn="l" rtl="0"/>
            <a:r>
              <a:rPr lang="en-US" b="1" dirty="0">
                <a:solidFill>
                  <a:schemeClr val="tx1"/>
                </a:solidFill>
              </a:rPr>
              <a:t>Opportunistic mycoses</a:t>
            </a:r>
          </a:p>
          <a:p>
            <a:pPr algn="l" rtl="0"/>
            <a:r>
              <a:rPr lang="en-US" b="1" dirty="0" err="1">
                <a:solidFill>
                  <a:schemeClr val="tx1"/>
                </a:solidFill>
              </a:rPr>
              <a:t>Mycotoxins</a:t>
            </a:r>
            <a:r>
              <a:rPr lang="en-US" b="1" dirty="0">
                <a:solidFill>
                  <a:schemeClr val="tx1"/>
                </a:solidFill>
              </a:rPr>
              <a:t> </a:t>
            </a:r>
          </a:p>
          <a:p>
            <a:pPr algn="l" rtl="0"/>
            <a:r>
              <a:rPr lang="en-US" b="1" dirty="0">
                <a:solidFill>
                  <a:schemeClr val="tx1"/>
                </a:solidFill>
              </a:rPr>
              <a:t>Antifungal chemotherapy</a:t>
            </a:r>
            <a:endParaRPr lang="ar-IQ" b="1" dirty="0">
              <a:solidFill>
                <a:schemeClr val="tx1"/>
              </a:solidFill>
            </a:endParaRPr>
          </a:p>
        </p:txBody>
      </p:sp>
    </p:spTree>
    <p:extLst>
      <p:ext uri="{BB962C8B-B14F-4D97-AF65-F5344CB8AC3E}">
        <p14:creationId xmlns:p14="http://schemas.microsoft.com/office/powerpoint/2010/main" val="2116559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Antifungal Chemotherapy</a:t>
            </a:r>
            <a:endParaRPr lang="ar-IQ" dirty="0"/>
          </a:p>
        </p:txBody>
      </p:sp>
      <p:sp>
        <p:nvSpPr>
          <p:cNvPr id="3" name="Content Placeholder 2"/>
          <p:cNvSpPr>
            <a:spLocks noGrp="1"/>
          </p:cNvSpPr>
          <p:nvPr>
            <p:ph idx="1"/>
          </p:nvPr>
        </p:nvSpPr>
        <p:spPr>
          <a:xfrm>
            <a:off x="1143000" y="2319687"/>
            <a:ext cx="9872871" cy="4244741"/>
          </a:xfrm>
        </p:spPr>
        <p:txBody>
          <a:bodyPr>
            <a:normAutofit fontScale="92500"/>
          </a:bodyPr>
          <a:lstStyle/>
          <a:p>
            <a:pPr algn="l" rtl="0"/>
            <a:r>
              <a:rPr lang="en-US" b="1" dirty="0" smtClean="0">
                <a:solidFill>
                  <a:srgbClr val="FF0000"/>
                </a:solidFill>
              </a:rPr>
              <a:t>5- </a:t>
            </a:r>
            <a:r>
              <a:rPr lang="en-US" b="1" dirty="0">
                <a:solidFill>
                  <a:srgbClr val="FF0000"/>
                </a:solidFill>
              </a:rPr>
              <a:t>Topical Antifungal </a:t>
            </a:r>
            <a:r>
              <a:rPr lang="en-US" b="1" dirty="0" smtClean="0">
                <a:solidFill>
                  <a:srgbClr val="FF0000"/>
                </a:solidFill>
              </a:rPr>
              <a:t>Agents:</a:t>
            </a:r>
          </a:p>
          <a:p>
            <a:pPr algn="just" rtl="0"/>
            <a:r>
              <a:rPr lang="en-US" b="1" u="sng" dirty="0">
                <a:solidFill>
                  <a:schemeClr val="tx1"/>
                </a:solidFill>
              </a:rPr>
              <a:t>a</a:t>
            </a:r>
            <a:r>
              <a:rPr lang="en-US" b="1" u="sng" dirty="0" smtClean="0">
                <a:solidFill>
                  <a:schemeClr val="tx1"/>
                </a:solidFill>
              </a:rPr>
              <a:t>- </a:t>
            </a:r>
            <a:r>
              <a:rPr lang="en-US" b="1" u="sng" dirty="0" err="1" smtClean="0">
                <a:solidFill>
                  <a:schemeClr val="tx1"/>
                </a:solidFill>
              </a:rPr>
              <a:t>Nystatin</a:t>
            </a:r>
            <a:r>
              <a:rPr lang="en-US" b="1" u="sng" dirty="0" smtClean="0">
                <a:solidFill>
                  <a:schemeClr val="tx1"/>
                </a:solidFill>
              </a:rPr>
              <a:t>: </a:t>
            </a:r>
            <a:r>
              <a:rPr lang="en-US" dirty="0" err="1" smtClean="0">
                <a:solidFill>
                  <a:schemeClr val="tx1"/>
                </a:solidFill>
              </a:rPr>
              <a:t>Nystatin</a:t>
            </a:r>
            <a:r>
              <a:rPr lang="en-US" dirty="0" smtClean="0">
                <a:solidFill>
                  <a:schemeClr val="tx1"/>
                </a:solidFill>
              </a:rPr>
              <a:t> </a:t>
            </a:r>
            <a:r>
              <a:rPr lang="en-US" dirty="0">
                <a:solidFill>
                  <a:schemeClr val="tx1"/>
                </a:solidFill>
              </a:rPr>
              <a:t>is a </a:t>
            </a:r>
            <a:r>
              <a:rPr lang="en-US" dirty="0" err="1">
                <a:solidFill>
                  <a:schemeClr val="tx1"/>
                </a:solidFill>
              </a:rPr>
              <a:t>polyene</a:t>
            </a:r>
            <a:r>
              <a:rPr lang="en-US" dirty="0">
                <a:solidFill>
                  <a:schemeClr val="tx1"/>
                </a:solidFill>
              </a:rPr>
              <a:t> antibiotic, structurally related to amphotericin B and having a similar mode of action. It can be used to treat local </a:t>
            </a:r>
            <a:r>
              <a:rPr lang="en-US" dirty="0" err="1">
                <a:solidFill>
                  <a:schemeClr val="tx1"/>
                </a:solidFill>
              </a:rPr>
              <a:t>candidal</a:t>
            </a:r>
            <a:r>
              <a:rPr lang="en-US" dirty="0">
                <a:solidFill>
                  <a:schemeClr val="tx1"/>
                </a:solidFill>
              </a:rPr>
              <a:t> infections of the mouth and vagina. </a:t>
            </a:r>
            <a:r>
              <a:rPr lang="en-US" dirty="0" err="1">
                <a:solidFill>
                  <a:schemeClr val="tx1"/>
                </a:solidFill>
              </a:rPr>
              <a:t>Nystatin</a:t>
            </a:r>
            <a:r>
              <a:rPr lang="en-US" dirty="0">
                <a:solidFill>
                  <a:schemeClr val="tx1"/>
                </a:solidFill>
              </a:rPr>
              <a:t> may also suppress subclinical esophageal candidiasis and gastrointestinal over-growth of candida. No systemic absorption occurs, and there are no side effects</a:t>
            </a:r>
            <a:r>
              <a:rPr lang="en-US" dirty="0" smtClean="0">
                <a:solidFill>
                  <a:schemeClr val="tx1"/>
                </a:solidFill>
              </a:rPr>
              <a:t>.</a:t>
            </a:r>
            <a:endParaRPr lang="en-US" dirty="0" smtClean="0">
              <a:solidFill>
                <a:schemeClr val="tx1"/>
              </a:solidFill>
            </a:endParaRPr>
          </a:p>
          <a:p>
            <a:pPr algn="just" rtl="0"/>
            <a:r>
              <a:rPr lang="en-US" b="1" u="sng" dirty="0" smtClean="0">
                <a:solidFill>
                  <a:schemeClr val="tx1"/>
                </a:solidFill>
              </a:rPr>
              <a:t>b- </a:t>
            </a:r>
            <a:r>
              <a:rPr lang="en-US" b="1" u="sng" dirty="0" err="1">
                <a:solidFill>
                  <a:schemeClr val="tx1"/>
                </a:solidFill>
              </a:rPr>
              <a:t>Clotrimazole</a:t>
            </a:r>
            <a:r>
              <a:rPr lang="en-US" b="1" u="sng" dirty="0">
                <a:solidFill>
                  <a:schemeClr val="tx1"/>
                </a:solidFill>
              </a:rPr>
              <a:t>, </a:t>
            </a:r>
            <a:r>
              <a:rPr lang="en-US" b="1" u="sng" dirty="0" err="1">
                <a:solidFill>
                  <a:schemeClr val="tx1"/>
                </a:solidFill>
              </a:rPr>
              <a:t>Miconazole</a:t>
            </a:r>
            <a:r>
              <a:rPr lang="en-US" b="1" u="sng" dirty="0">
                <a:solidFill>
                  <a:schemeClr val="tx1"/>
                </a:solidFill>
              </a:rPr>
              <a:t>, &amp; Other </a:t>
            </a:r>
            <a:r>
              <a:rPr lang="en-US" b="1" u="sng" dirty="0" smtClean="0">
                <a:solidFill>
                  <a:schemeClr val="tx1"/>
                </a:solidFill>
              </a:rPr>
              <a:t>Azoles:</a:t>
            </a:r>
            <a:r>
              <a:rPr lang="en-US" dirty="0"/>
              <a:t> </a:t>
            </a:r>
            <a:r>
              <a:rPr lang="en-US" dirty="0">
                <a:solidFill>
                  <a:schemeClr val="tx1"/>
                </a:solidFill>
              </a:rPr>
              <a:t>A variety of antifungal azoles too toxic for systemic use are available for topical administration. </a:t>
            </a:r>
            <a:r>
              <a:rPr lang="en-US" dirty="0" err="1">
                <a:solidFill>
                  <a:schemeClr val="tx1"/>
                </a:solidFill>
              </a:rPr>
              <a:t>Clotrimazole</a:t>
            </a:r>
            <a:r>
              <a:rPr lang="en-US" dirty="0">
                <a:solidFill>
                  <a:schemeClr val="tx1"/>
                </a:solidFill>
              </a:rPr>
              <a:t> and </a:t>
            </a:r>
            <a:r>
              <a:rPr lang="en-US" dirty="0" err="1">
                <a:solidFill>
                  <a:schemeClr val="tx1"/>
                </a:solidFill>
              </a:rPr>
              <a:t>miconazole</a:t>
            </a:r>
            <a:r>
              <a:rPr lang="en-US" dirty="0">
                <a:solidFill>
                  <a:schemeClr val="tx1"/>
                </a:solidFill>
              </a:rPr>
              <a:t> are available in several formulations. </a:t>
            </a:r>
            <a:r>
              <a:rPr lang="en-US" dirty="0" err="1">
                <a:solidFill>
                  <a:schemeClr val="tx1"/>
                </a:solidFill>
              </a:rPr>
              <a:t>Econazole</a:t>
            </a:r>
            <a:r>
              <a:rPr lang="en-US" dirty="0">
                <a:solidFill>
                  <a:schemeClr val="tx1"/>
                </a:solidFill>
              </a:rPr>
              <a:t>, </a:t>
            </a:r>
            <a:r>
              <a:rPr lang="en-US" dirty="0" err="1">
                <a:solidFill>
                  <a:schemeClr val="tx1"/>
                </a:solidFill>
              </a:rPr>
              <a:t>butaconazole</a:t>
            </a:r>
            <a:r>
              <a:rPr lang="en-US" dirty="0">
                <a:solidFill>
                  <a:schemeClr val="tx1"/>
                </a:solidFill>
              </a:rPr>
              <a:t>, </a:t>
            </a:r>
            <a:r>
              <a:rPr lang="en-US" dirty="0" err="1">
                <a:solidFill>
                  <a:schemeClr val="tx1"/>
                </a:solidFill>
              </a:rPr>
              <a:t>tioconazole</a:t>
            </a:r>
            <a:r>
              <a:rPr lang="en-US" dirty="0">
                <a:solidFill>
                  <a:schemeClr val="tx1"/>
                </a:solidFill>
              </a:rPr>
              <a:t>, and </a:t>
            </a:r>
            <a:r>
              <a:rPr lang="en-US" dirty="0" err="1">
                <a:solidFill>
                  <a:schemeClr val="tx1"/>
                </a:solidFill>
              </a:rPr>
              <a:t>terconazole</a:t>
            </a:r>
            <a:r>
              <a:rPr lang="en-US" dirty="0">
                <a:solidFill>
                  <a:schemeClr val="tx1"/>
                </a:solidFill>
              </a:rPr>
              <a:t> are also available. </a:t>
            </a:r>
          </a:p>
          <a:p>
            <a:pPr algn="just" rtl="0"/>
            <a:r>
              <a:rPr lang="en-US" dirty="0">
                <a:solidFill>
                  <a:schemeClr val="tx1"/>
                </a:solidFill>
              </a:rPr>
              <a:t>Topical azoles have a broad spectrum of activity. </a:t>
            </a:r>
            <a:r>
              <a:rPr lang="en-US" dirty="0" err="1">
                <a:solidFill>
                  <a:schemeClr val="tx1"/>
                </a:solidFill>
              </a:rPr>
              <a:t>Tinea</a:t>
            </a:r>
            <a:r>
              <a:rPr lang="en-US" dirty="0">
                <a:solidFill>
                  <a:schemeClr val="tx1"/>
                </a:solidFill>
              </a:rPr>
              <a:t> </a:t>
            </a:r>
            <a:r>
              <a:rPr lang="en-US" dirty="0" err="1">
                <a:solidFill>
                  <a:schemeClr val="tx1"/>
                </a:solidFill>
              </a:rPr>
              <a:t>pedis</a:t>
            </a:r>
            <a:r>
              <a:rPr lang="en-US" dirty="0">
                <a:solidFill>
                  <a:schemeClr val="tx1"/>
                </a:solidFill>
              </a:rPr>
              <a:t>, </a:t>
            </a:r>
            <a:r>
              <a:rPr lang="en-US" dirty="0" err="1">
                <a:solidFill>
                  <a:schemeClr val="tx1"/>
                </a:solidFill>
              </a:rPr>
              <a:t>tinea</a:t>
            </a:r>
            <a:r>
              <a:rPr lang="en-US" dirty="0">
                <a:solidFill>
                  <a:schemeClr val="tx1"/>
                </a:solidFill>
              </a:rPr>
              <a:t> </a:t>
            </a:r>
            <a:r>
              <a:rPr lang="en-US" dirty="0" err="1">
                <a:solidFill>
                  <a:schemeClr val="tx1"/>
                </a:solidFill>
              </a:rPr>
              <a:t>corporis</a:t>
            </a:r>
            <a:r>
              <a:rPr lang="en-US" dirty="0">
                <a:solidFill>
                  <a:schemeClr val="tx1"/>
                </a:solidFill>
              </a:rPr>
              <a:t>, </a:t>
            </a:r>
            <a:r>
              <a:rPr lang="en-US" dirty="0" err="1">
                <a:solidFill>
                  <a:schemeClr val="tx1"/>
                </a:solidFill>
              </a:rPr>
              <a:t>tinea</a:t>
            </a:r>
            <a:r>
              <a:rPr lang="en-US" dirty="0">
                <a:solidFill>
                  <a:schemeClr val="tx1"/>
                </a:solidFill>
              </a:rPr>
              <a:t> </a:t>
            </a:r>
            <a:r>
              <a:rPr lang="en-US" dirty="0" err="1">
                <a:solidFill>
                  <a:schemeClr val="tx1"/>
                </a:solidFill>
              </a:rPr>
              <a:t>cruris</a:t>
            </a:r>
            <a:r>
              <a:rPr lang="en-US" dirty="0">
                <a:solidFill>
                  <a:schemeClr val="tx1"/>
                </a:solidFill>
              </a:rPr>
              <a:t>, </a:t>
            </a:r>
            <a:r>
              <a:rPr lang="en-US" dirty="0" err="1">
                <a:solidFill>
                  <a:schemeClr val="tx1"/>
                </a:solidFill>
              </a:rPr>
              <a:t>tinea</a:t>
            </a:r>
            <a:r>
              <a:rPr lang="en-US" dirty="0">
                <a:solidFill>
                  <a:schemeClr val="tx1"/>
                </a:solidFill>
              </a:rPr>
              <a:t> </a:t>
            </a:r>
            <a:r>
              <a:rPr lang="en-US" dirty="0" err="1">
                <a:solidFill>
                  <a:schemeClr val="tx1"/>
                </a:solidFill>
              </a:rPr>
              <a:t>versicolor</a:t>
            </a:r>
            <a:r>
              <a:rPr lang="en-US" dirty="0">
                <a:solidFill>
                  <a:schemeClr val="tx1"/>
                </a:solidFill>
              </a:rPr>
              <a:t>, and cutaneous candidiasis respond well to local application of creams or powders. </a:t>
            </a:r>
            <a:r>
              <a:rPr lang="en-US" dirty="0" err="1">
                <a:solidFill>
                  <a:schemeClr val="tx1"/>
                </a:solidFill>
              </a:rPr>
              <a:t>Vulvovaginal</a:t>
            </a:r>
            <a:r>
              <a:rPr lang="en-US" dirty="0">
                <a:solidFill>
                  <a:schemeClr val="tx1"/>
                </a:solidFill>
              </a:rPr>
              <a:t> candidiasis can be treated with vaginal suppositories or creams</a:t>
            </a:r>
            <a:r>
              <a:rPr lang="en-US">
                <a:solidFill>
                  <a:schemeClr val="tx1"/>
                </a:solidFill>
              </a:rPr>
              <a:t>. </a:t>
            </a:r>
            <a:endParaRPr lang="en-US" dirty="0">
              <a:solidFill>
                <a:schemeClr val="tx1"/>
              </a:solidFill>
            </a:endParaRPr>
          </a:p>
          <a:p>
            <a:pPr algn="just" rtl="0"/>
            <a:endParaRPr lang="en-US" b="1" u="sng"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2480" y="349320"/>
            <a:ext cx="3282231" cy="2292091"/>
          </a:xfrm>
          <a:prstGeom prst="rect">
            <a:avLst/>
          </a:prstGeom>
        </p:spPr>
      </p:pic>
    </p:spTree>
    <p:extLst>
      <p:ext uri="{BB962C8B-B14F-4D97-AF65-F5344CB8AC3E}">
        <p14:creationId xmlns:p14="http://schemas.microsoft.com/office/powerpoint/2010/main" val="490932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Thank you </a:t>
            </a:r>
            <a:endParaRPr lang="ar-IQ" sz="5400"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2379836"/>
            <a:ext cx="9872663" cy="3393727"/>
          </a:xfrm>
        </p:spPr>
      </p:pic>
    </p:spTree>
    <p:extLst>
      <p:ext uri="{BB962C8B-B14F-4D97-AF65-F5344CB8AC3E}">
        <p14:creationId xmlns:p14="http://schemas.microsoft.com/office/powerpoint/2010/main" val="1598097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t>Opportunistic mycoses</a:t>
            </a:r>
            <a:endParaRPr lang="en-US" b="1" dirty="0">
              <a:solidFill>
                <a:schemeClr val="accent1">
                  <a:lumMod val="60000"/>
                  <a:lumOff val="40000"/>
                </a:schemeClr>
              </a:solidFill>
            </a:endParaRPr>
          </a:p>
        </p:txBody>
      </p:sp>
      <p:sp>
        <p:nvSpPr>
          <p:cNvPr id="3" name="Content Placeholder 2"/>
          <p:cNvSpPr>
            <a:spLocks noGrp="1"/>
          </p:cNvSpPr>
          <p:nvPr>
            <p:ph idx="1"/>
          </p:nvPr>
        </p:nvSpPr>
        <p:spPr/>
        <p:txBody>
          <a:bodyPr/>
          <a:lstStyle/>
          <a:p>
            <a:pPr algn="just" rtl="0"/>
            <a:r>
              <a:rPr lang="en-US" dirty="0">
                <a:solidFill>
                  <a:schemeClr val="tx1"/>
                </a:solidFill>
              </a:rPr>
              <a:t>Patients with compromised host defenses are susceptible to ubiquitous fungi to which healthy people are exposed but usually resistant</a:t>
            </a:r>
            <a:r>
              <a:rPr lang="en-US" dirty="0" smtClean="0">
                <a:solidFill>
                  <a:schemeClr val="tx1"/>
                </a:solidFill>
              </a:rPr>
              <a:t>.</a:t>
            </a:r>
          </a:p>
          <a:p>
            <a:pPr algn="just" rtl="0"/>
            <a:r>
              <a:rPr lang="en-US" dirty="0">
                <a:solidFill>
                  <a:schemeClr val="tx1"/>
                </a:solidFill>
              </a:rPr>
              <a:t>As members of the normal microbial flora, </a:t>
            </a:r>
            <a:r>
              <a:rPr lang="en-US" i="1" dirty="0">
                <a:solidFill>
                  <a:schemeClr val="tx1"/>
                </a:solidFill>
              </a:rPr>
              <a:t>Candida</a:t>
            </a:r>
            <a:r>
              <a:rPr lang="en-US" dirty="0">
                <a:solidFill>
                  <a:schemeClr val="tx1"/>
                </a:solidFill>
              </a:rPr>
              <a:t> and related yeasts are endogenous opportunists. Other opportunistic mycoses are caused by exogenous fungi that are globally present in soil, water, and air. </a:t>
            </a:r>
            <a:endParaRPr lang="en-US" dirty="0" smtClean="0">
              <a:solidFill>
                <a:schemeClr val="tx1"/>
              </a:solidFill>
            </a:endParaRPr>
          </a:p>
          <a:p>
            <a:pPr algn="just" rtl="0"/>
            <a:endParaRPr lang="ar-IQ" dirty="0">
              <a:solidFill>
                <a:schemeClr val="tx1"/>
              </a:solidFill>
            </a:endParaRPr>
          </a:p>
        </p:txBody>
      </p:sp>
    </p:spTree>
    <p:extLst>
      <p:ext uri="{BB962C8B-B14F-4D97-AF65-F5344CB8AC3E}">
        <p14:creationId xmlns:p14="http://schemas.microsoft.com/office/powerpoint/2010/main" val="100020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Candidiasis</a:t>
            </a:r>
          </a:p>
        </p:txBody>
      </p:sp>
      <p:sp>
        <p:nvSpPr>
          <p:cNvPr id="3" name="Content Placeholder 2"/>
          <p:cNvSpPr>
            <a:spLocks noGrp="1"/>
          </p:cNvSpPr>
          <p:nvPr>
            <p:ph idx="1"/>
          </p:nvPr>
        </p:nvSpPr>
        <p:spPr/>
        <p:txBody>
          <a:bodyPr/>
          <a:lstStyle/>
          <a:p>
            <a:pPr algn="just" rtl="0"/>
            <a:r>
              <a:rPr lang="en-US" dirty="0">
                <a:solidFill>
                  <a:schemeClr val="tx1"/>
                </a:solidFill>
              </a:rPr>
              <a:t>Several species of the yeast genus </a:t>
            </a:r>
            <a:r>
              <a:rPr lang="en-US" i="1" dirty="0">
                <a:solidFill>
                  <a:schemeClr val="tx1"/>
                </a:solidFill>
              </a:rPr>
              <a:t>Candida</a:t>
            </a:r>
            <a:r>
              <a:rPr lang="en-US" dirty="0">
                <a:solidFill>
                  <a:schemeClr val="tx1"/>
                </a:solidFill>
              </a:rPr>
              <a:t> are capable of causing candidiasis. They are members of the normal flora of the skin, mucous membranes, and gastrointestinal tract. </a:t>
            </a:r>
            <a:r>
              <a:rPr lang="en-US" i="1" dirty="0">
                <a:solidFill>
                  <a:schemeClr val="tx1"/>
                </a:solidFill>
              </a:rPr>
              <a:t>Candida</a:t>
            </a:r>
            <a:r>
              <a:rPr lang="en-US" dirty="0">
                <a:solidFill>
                  <a:schemeClr val="tx1"/>
                </a:solidFill>
              </a:rPr>
              <a:t> species colonize the mucosal surfaces of all humans during or soon after birth, and the risk of endogenous infection is </a:t>
            </a:r>
            <a:r>
              <a:rPr lang="en-US" dirty="0" smtClean="0">
                <a:solidFill>
                  <a:schemeClr val="tx1"/>
                </a:solidFill>
              </a:rPr>
              <a:t>ever-present. </a:t>
            </a:r>
          </a:p>
          <a:p>
            <a:pPr algn="just" rtl="0"/>
            <a:r>
              <a:rPr lang="en-US" dirty="0" smtClean="0">
                <a:solidFill>
                  <a:schemeClr val="tx1"/>
                </a:solidFill>
              </a:rPr>
              <a:t>Candidiasis </a:t>
            </a:r>
            <a:r>
              <a:rPr lang="en-US" dirty="0">
                <a:solidFill>
                  <a:schemeClr val="tx1"/>
                </a:solidFill>
              </a:rPr>
              <a:t>is the most common systemic mycosis, and the most common agents are </a:t>
            </a:r>
            <a:r>
              <a:rPr lang="en-US" i="1" dirty="0">
                <a:solidFill>
                  <a:schemeClr val="tx1"/>
                </a:solidFill>
              </a:rPr>
              <a:t>C </a:t>
            </a:r>
            <a:r>
              <a:rPr lang="en-US" i="1" dirty="0" err="1">
                <a:solidFill>
                  <a:schemeClr val="tx1"/>
                </a:solidFill>
              </a:rPr>
              <a:t>albicans</a:t>
            </a:r>
            <a:r>
              <a:rPr lang="en-US" i="1" dirty="0">
                <a:solidFill>
                  <a:schemeClr val="tx1"/>
                </a:solidFill>
              </a:rPr>
              <a:t>, C </a:t>
            </a:r>
            <a:r>
              <a:rPr lang="en-US" i="1" dirty="0" err="1">
                <a:solidFill>
                  <a:schemeClr val="tx1"/>
                </a:solidFill>
              </a:rPr>
              <a:t>tropicalis</a:t>
            </a:r>
            <a:r>
              <a:rPr lang="en-US" i="1" dirty="0">
                <a:solidFill>
                  <a:schemeClr val="tx1"/>
                </a:solidFill>
              </a:rPr>
              <a:t>, C </a:t>
            </a:r>
            <a:r>
              <a:rPr lang="en-US" i="1" dirty="0" err="1">
                <a:solidFill>
                  <a:schemeClr val="tx1"/>
                </a:solidFill>
              </a:rPr>
              <a:t>parapsilosis</a:t>
            </a:r>
            <a:r>
              <a:rPr lang="en-US" i="1" dirty="0">
                <a:solidFill>
                  <a:schemeClr val="tx1"/>
                </a:solidFill>
              </a:rPr>
              <a:t>, C </a:t>
            </a:r>
            <a:r>
              <a:rPr lang="en-US" i="1" dirty="0" err="1">
                <a:solidFill>
                  <a:schemeClr val="tx1"/>
                </a:solidFill>
              </a:rPr>
              <a:t>glabrata</a:t>
            </a:r>
            <a:r>
              <a:rPr lang="en-US" i="1" dirty="0">
                <a:solidFill>
                  <a:schemeClr val="tx1"/>
                </a:solidFill>
              </a:rPr>
              <a:t>, C </a:t>
            </a:r>
            <a:r>
              <a:rPr lang="en-US" i="1" dirty="0" err="1">
                <a:solidFill>
                  <a:schemeClr val="tx1"/>
                </a:solidFill>
              </a:rPr>
              <a:t>guilliermondii</a:t>
            </a:r>
            <a:r>
              <a:rPr lang="en-US" i="1" dirty="0">
                <a:solidFill>
                  <a:schemeClr val="tx1"/>
                </a:solidFill>
              </a:rPr>
              <a:t>,</a:t>
            </a:r>
            <a:r>
              <a:rPr lang="en-US" dirty="0">
                <a:solidFill>
                  <a:schemeClr val="tx1"/>
                </a:solidFill>
              </a:rPr>
              <a:t> and </a:t>
            </a:r>
            <a:r>
              <a:rPr lang="en-US" i="1" dirty="0">
                <a:solidFill>
                  <a:schemeClr val="tx1"/>
                </a:solidFill>
              </a:rPr>
              <a:t>C </a:t>
            </a:r>
            <a:r>
              <a:rPr lang="en-US" i="1" dirty="0" err="1">
                <a:solidFill>
                  <a:schemeClr val="tx1"/>
                </a:solidFill>
              </a:rPr>
              <a:t>dubliniensis</a:t>
            </a:r>
            <a:r>
              <a:rPr lang="en-US" i="1" dirty="0">
                <a:solidFill>
                  <a:schemeClr val="tx1"/>
                </a:solidFill>
              </a:rPr>
              <a:t>.</a:t>
            </a:r>
            <a:r>
              <a:rPr lang="en-US" dirty="0">
                <a:solidFill>
                  <a:schemeClr val="tx1"/>
                </a:solidFill>
              </a:rPr>
              <a:t> The widespread use of fluconazole has precipitated the emergence of more azole-resistant species, such as </a:t>
            </a:r>
            <a:r>
              <a:rPr lang="en-US" i="1" dirty="0">
                <a:solidFill>
                  <a:schemeClr val="tx1"/>
                </a:solidFill>
              </a:rPr>
              <a:t>C </a:t>
            </a:r>
            <a:r>
              <a:rPr lang="en-US" i="1" dirty="0" err="1">
                <a:solidFill>
                  <a:schemeClr val="tx1"/>
                </a:solidFill>
              </a:rPr>
              <a:t>krusei</a:t>
            </a:r>
            <a:r>
              <a:rPr lang="en-US" dirty="0">
                <a:solidFill>
                  <a:schemeClr val="tx1"/>
                </a:solidFill>
              </a:rPr>
              <a:t> and </a:t>
            </a:r>
            <a:r>
              <a:rPr lang="en-US" i="1" dirty="0">
                <a:solidFill>
                  <a:schemeClr val="tx1"/>
                </a:solidFill>
              </a:rPr>
              <a:t>C </a:t>
            </a:r>
            <a:r>
              <a:rPr lang="en-US" i="1" dirty="0" err="1">
                <a:solidFill>
                  <a:schemeClr val="tx1"/>
                </a:solidFill>
              </a:rPr>
              <a:t>lusitaniae</a:t>
            </a:r>
            <a:r>
              <a:rPr lang="en-US" i="1" dirty="0">
                <a:solidFill>
                  <a:schemeClr val="tx1"/>
                </a:solidFill>
              </a:rPr>
              <a:t>.</a:t>
            </a:r>
            <a:endParaRPr lang="en-US" dirty="0">
              <a:solidFill>
                <a:schemeClr val="tx1"/>
              </a:solidFill>
              <a:effectLst/>
            </a:endParaRPr>
          </a:p>
        </p:txBody>
      </p:sp>
    </p:spTree>
    <p:extLst>
      <p:ext uri="{BB962C8B-B14F-4D97-AF65-F5344CB8AC3E}">
        <p14:creationId xmlns:p14="http://schemas.microsoft.com/office/powerpoint/2010/main" val="932363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Candidiasis</a:t>
            </a:r>
            <a:endParaRPr lang="ar-IQ" b="1" dirty="0"/>
          </a:p>
        </p:txBody>
      </p:sp>
      <p:sp>
        <p:nvSpPr>
          <p:cNvPr id="3" name="Content Placeholder 2"/>
          <p:cNvSpPr>
            <a:spLocks noGrp="1"/>
          </p:cNvSpPr>
          <p:nvPr>
            <p:ph idx="1"/>
          </p:nvPr>
        </p:nvSpPr>
        <p:spPr/>
        <p:txBody>
          <a:bodyPr>
            <a:normAutofit/>
          </a:bodyPr>
          <a:lstStyle/>
          <a:p>
            <a:pPr algn="just" rtl="0"/>
            <a:r>
              <a:rPr lang="en-US" b="1" dirty="0">
                <a:solidFill>
                  <a:schemeClr val="accent1">
                    <a:lumMod val="75000"/>
                  </a:schemeClr>
                </a:solidFill>
              </a:rPr>
              <a:t>Morphology &amp; </a:t>
            </a:r>
            <a:r>
              <a:rPr lang="en-US" b="1" dirty="0" smtClean="0">
                <a:solidFill>
                  <a:schemeClr val="accent1">
                    <a:lumMod val="75000"/>
                  </a:schemeClr>
                </a:solidFill>
              </a:rPr>
              <a:t>Identification: </a:t>
            </a:r>
            <a:r>
              <a:rPr lang="en-US" dirty="0">
                <a:solidFill>
                  <a:schemeClr val="tx1"/>
                </a:solidFill>
              </a:rPr>
              <a:t>In culture or tissue, </a:t>
            </a:r>
            <a:r>
              <a:rPr lang="en-US" i="1" dirty="0">
                <a:solidFill>
                  <a:schemeClr val="tx1"/>
                </a:solidFill>
              </a:rPr>
              <a:t>Candida</a:t>
            </a:r>
            <a:r>
              <a:rPr lang="en-US" dirty="0">
                <a:solidFill>
                  <a:schemeClr val="tx1"/>
                </a:solidFill>
              </a:rPr>
              <a:t> species grow as oval, budding yeast </a:t>
            </a:r>
            <a:r>
              <a:rPr lang="en-US" dirty="0" smtClean="0">
                <a:solidFill>
                  <a:schemeClr val="tx1"/>
                </a:solidFill>
              </a:rPr>
              <a:t>cells, they </a:t>
            </a:r>
            <a:r>
              <a:rPr lang="en-US" dirty="0">
                <a:solidFill>
                  <a:schemeClr val="tx1"/>
                </a:solidFill>
              </a:rPr>
              <a:t>also form </a:t>
            </a:r>
            <a:r>
              <a:rPr lang="en-US" b="1" dirty="0" err="1">
                <a:solidFill>
                  <a:schemeClr val="tx1"/>
                </a:solidFill>
              </a:rPr>
              <a:t>pseudohyphae</a:t>
            </a:r>
            <a:r>
              <a:rPr lang="en-US" dirty="0">
                <a:solidFill>
                  <a:schemeClr val="tx1"/>
                </a:solidFill>
              </a:rPr>
              <a:t> when the buds continue to grow but fail to detach, producing chains of elongated cells that are pinched or constricted at the </a:t>
            </a:r>
            <a:r>
              <a:rPr lang="en-US" dirty="0" err="1">
                <a:solidFill>
                  <a:schemeClr val="tx1"/>
                </a:solidFill>
              </a:rPr>
              <a:t>septations</a:t>
            </a:r>
            <a:r>
              <a:rPr lang="en-US" dirty="0">
                <a:solidFill>
                  <a:schemeClr val="tx1"/>
                </a:solidFill>
              </a:rPr>
              <a:t> between cells. Unlike other species of </a:t>
            </a:r>
            <a:r>
              <a:rPr lang="en-US" i="1" dirty="0">
                <a:solidFill>
                  <a:schemeClr val="tx1"/>
                </a:solidFill>
              </a:rPr>
              <a:t>Candida, C </a:t>
            </a:r>
            <a:r>
              <a:rPr lang="en-US" i="1" dirty="0" err="1">
                <a:solidFill>
                  <a:schemeClr val="tx1"/>
                </a:solidFill>
              </a:rPr>
              <a:t>albicans</a:t>
            </a:r>
            <a:r>
              <a:rPr lang="en-US" dirty="0">
                <a:solidFill>
                  <a:schemeClr val="tx1"/>
                </a:solidFill>
              </a:rPr>
              <a:t> is dimorphic; in addition to yeasts and </a:t>
            </a:r>
            <a:r>
              <a:rPr lang="en-US" dirty="0" err="1">
                <a:solidFill>
                  <a:schemeClr val="tx1"/>
                </a:solidFill>
              </a:rPr>
              <a:t>pseudohyphae</a:t>
            </a:r>
            <a:r>
              <a:rPr lang="en-US" dirty="0">
                <a:solidFill>
                  <a:schemeClr val="tx1"/>
                </a:solidFill>
              </a:rPr>
              <a:t>, it can also produce true </a:t>
            </a:r>
            <a:r>
              <a:rPr lang="en-US" dirty="0" smtClean="0">
                <a:solidFill>
                  <a:schemeClr val="tx1"/>
                </a:solidFill>
              </a:rPr>
              <a:t>hyphae.</a:t>
            </a:r>
          </a:p>
          <a:p>
            <a:pPr marL="45720" indent="0" algn="just" rtl="0">
              <a:buNone/>
            </a:pPr>
            <a:endParaRPr lang="en-US" dirty="0">
              <a:solidFill>
                <a:schemeClr val="tx1"/>
              </a:solidFill>
            </a:endParaRPr>
          </a:p>
          <a:p>
            <a:pPr marL="45720" indent="0" algn="just" rtl="0">
              <a:buNone/>
            </a:pPr>
            <a:r>
              <a:rPr lang="en-US" dirty="0" smtClean="0">
                <a:solidFill>
                  <a:schemeClr val="tx1"/>
                </a:solidFill>
              </a:rPr>
              <a:t> </a:t>
            </a:r>
            <a:endParaRPr lang="ar-IQ"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7721" y="3696730"/>
            <a:ext cx="5446643" cy="2720054"/>
          </a:xfrm>
          <a:prstGeom prst="rect">
            <a:avLst/>
          </a:prstGeom>
        </p:spPr>
      </p:pic>
    </p:spTree>
    <p:extLst>
      <p:ext uri="{BB962C8B-B14F-4D97-AF65-F5344CB8AC3E}">
        <p14:creationId xmlns:p14="http://schemas.microsoft.com/office/powerpoint/2010/main" val="4139129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Pathogenesis &amp; Pathology</a:t>
            </a:r>
          </a:p>
        </p:txBody>
      </p:sp>
      <p:sp>
        <p:nvSpPr>
          <p:cNvPr id="3" name="Content Placeholder 2"/>
          <p:cNvSpPr>
            <a:spLocks noGrp="1"/>
          </p:cNvSpPr>
          <p:nvPr>
            <p:ph idx="1"/>
          </p:nvPr>
        </p:nvSpPr>
        <p:spPr/>
        <p:txBody>
          <a:bodyPr>
            <a:normAutofit/>
          </a:bodyPr>
          <a:lstStyle/>
          <a:p>
            <a:pPr algn="just" rtl="0"/>
            <a:r>
              <a:rPr lang="en-US" dirty="0" smtClean="0">
                <a:solidFill>
                  <a:schemeClr val="tx1"/>
                </a:solidFill>
              </a:rPr>
              <a:t>Superficial </a:t>
            </a:r>
            <a:r>
              <a:rPr lang="en-US" dirty="0">
                <a:solidFill>
                  <a:schemeClr val="tx1"/>
                </a:solidFill>
              </a:rPr>
              <a:t>(cutaneous or mucosal) candidiasis is established by an increase in the local census of </a:t>
            </a:r>
            <a:r>
              <a:rPr lang="en-US" i="1" dirty="0">
                <a:solidFill>
                  <a:schemeClr val="tx1"/>
                </a:solidFill>
              </a:rPr>
              <a:t>Candida</a:t>
            </a:r>
            <a:r>
              <a:rPr lang="en-US" dirty="0">
                <a:solidFill>
                  <a:schemeClr val="tx1"/>
                </a:solidFill>
              </a:rPr>
              <a:t> and damage to the skin or epithelium that permits local invasion by the yeasts and </a:t>
            </a:r>
            <a:r>
              <a:rPr lang="en-US" dirty="0" err="1">
                <a:solidFill>
                  <a:schemeClr val="tx1"/>
                </a:solidFill>
              </a:rPr>
              <a:t>pseudohyphae</a:t>
            </a:r>
            <a:r>
              <a:rPr lang="en-US" dirty="0">
                <a:solidFill>
                  <a:schemeClr val="tx1"/>
                </a:solidFill>
              </a:rPr>
              <a:t>. Systemic candidiasis occurs when </a:t>
            </a:r>
            <a:r>
              <a:rPr lang="en-US" i="1" dirty="0">
                <a:solidFill>
                  <a:schemeClr val="tx1"/>
                </a:solidFill>
              </a:rPr>
              <a:t>Candida</a:t>
            </a:r>
            <a:r>
              <a:rPr lang="en-US" dirty="0">
                <a:solidFill>
                  <a:schemeClr val="tx1"/>
                </a:solidFill>
              </a:rPr>
              <a:t> enters the bloodstream and the phagocytic host defenses are inadequate to contain the growth and dissemination of the yeasts. From the circulation, </a:t>
            </a:r>
            <a:r>
              <a:rPr lang="en-US" i="1" dirty="0">
                <a:solidFill>
                  <a:schemeClr val="tx1"/>
                </a:solidFill>
              </a:rPr>
              <a:t>Candida</a:t>
            </a:r>
            <a:r>
              <a:rPr lang="en-US" dirty="0">
                <a:solidFill>
                  <a:schemeClr val="tx1"/>
                </a:solidFill>
              </a:rPr>
              <a:t> can infect the kidneys, attach to prosthetic heart valves, or produce </a:t>
            </a:r>
            <a:r>
              <a:rPr lang="en-US" dirty="0" err="1">
                <a:solidFill>
                  <a:schemeClr val="tx1"/>
                </a:solidFill>
              </a:rPr>
              <a:t>candidal</a:t>
            </a:r>
            <a:r>
              <a:rPr lang="en-US" dirty="0">
                <a:solidFill>
                  <a:schemeClr val="tx1"/>
                </a:solidFill>
              </a:rPr>
              <a:t> infections almost anywhere (</a:t>
            </a:r>
            <a:r>
              <a:rPr lang="en-US" dirty="0" err="1">
                <a:solidFill>
                  <a:schemeClr val="tx1"/>
                </a:solidFill>
              </a:rPr>
              <a:t>eg</a:t>
            </a:r>
            <a:r>
              <a:rPr lang="en-US" dirty="0">
                <a:solidFill>
                  <a:schemeClr val="tx1"/>
                </a:solidFill>
              </a:rPr>
              <a:t>, arthritis, meningitis, </a:t>
            </a:r>
            <a:r>
              <a:rPr lang="en-US" dirty="0" err="1">
                <a:solidFill>
                  <a:schemeClr val="tx1"/>
                </a:solidFill>
              </a:rPr>
              <a:t>endophthalmitis</a:t>
            </a:r>
            <a:r>
              <a:rPr lang="en-US" dirty="0">
                <a:solidFill>
                  <a:schemeClr val="tx1"/>
                </a:solidFill>
              </a:rPr>
              <a:t>). </a:t>
            </a:r>
            <a:r>
              <a:rPr lang="en-US" dirty="0" smtClean="0">
                <a:solidFill>
                  <a:schemeClr val="tx1"/>
                </a:solidFill>
              </a:rPr>
              <a:t>The </a:t>
            </a:r>
            <a:r>
              <a:rPr lang="en-US" dirty="0">
                <a:solidFill>
                  <a:schemeClr val="tx1"/>
                </a:solidFill>
              </a:rPr>
              <a:t>lesions contain abundant budding yeast cells and </a:t>
            </a:r>
            <a:r>
              <a:rPr lang="en-US" dirty="0" err="1">
                <a:solidFill>
                  <a:schemeClr val="tx1"/>
                </a:solidFill>
              </a:rPr>
              <a:t>pseudohyphae</a:t>
            </a:r>
            <a:r>
              <a:rPr lang="en-US" dirty="0">
                <a:solidFill>
                  <a:schemeClr val="tx1"/>
                </a:solidFill>
              </a:rPr>
              <a:t>. Large increases of </a:t>
            </a:r>
            <a:r>
              <a:rPr lang="en-US" i="1" dirty="0">
                <a:solidFill>
                  <a:schemeClr val="tx1"/>
                </a:solidFill>
              </a:rPr>
              <a:t>Candida</a:t>
            </a:r>
            <a:r>
              <a:rPr lang="en-US" dirty="0">
                <a:solidFill>
                  <a:schemeClr val="tx1"/>
                </a:solidFill>
              </a:rPr>
              <a:t> in the intestinal tract often follow the administration of oral antibacterial antibiotics, and the yeasts can enter the circulation by crossing the intestinal mucosa.</a:t>
            </a:r>
            <a:endParaRPr lang="en-US" dirty="0">
              <a:solidFill>
                <a:schemeClr val="tx1"/>
              </a:solidFill>
              <a:effectLst/>
            </a:endParaRPr>
          </a:p>
        </p:txBody>
      </p:sp>
    </p:spTree>
    <p:extLst>
      <p:ext uri="{BB962C8B-B14F-4D97-AF65-F5344CB8AC3E}">
        <p14:creationId xmlns:p14="http://schemas.microsoft.com/office/powerpoint/2010/main" val="140489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Findings</a:t>
            </a:r>
            <a:endParaRPr lang="ar-IQ" b="1" dirty="0"/>
          </a:p>
        </p:txBody>
      </p:sp>
      <p:sp>
        <p:nvSpPr>
          <p:cNvPr id="3" name="Content Placeholder 2"/>
          <p:cNvSpPr>
            <a:spLocks noGrp="1"/>
          </p:cNvSpPr>
          <p:nvPr>
            <p:ph idx="1"/>
          </p:nvPr>
        </p:nvSpPr>
        <p:spPr>
          <a:xfrm>
            <a:off x="1143000" y="1581912"/>
            <a:ext cx="9872871" cy="5111496"/>
          </a:xfrm>
        </p:spPr>
        <p:txBody>
          <a:bodyPr>
            <a:normAutofit fontScale="92500" lnSpcReduction="10000"/>
          </a:bodyPr>
          <a:lstStyle/>
          <a:p>
            <a:pPr algn="just" rtl="0"/>
            <a:r>
              <a:rPr lang="en-US" b="1" dirty="0" smtClean="0"/>
              <a:t>1- </a:t>
            </a:r>
            <a:r>
              <a:rPr lang="en-US" b="1" dirty="0"/>
              <a:t>Cutaneous &amp; Mucosal </a:t>
            </a:r>
            <a:r>
              <a:rPr lang="en-US" b="1" dirty="0" smtClean="0"/>
              <a:t>Candidiasis: </a:t>
            </a:r>
            <a:r>
              <a:rPr lang="en-US" dirty="0">
                <a:solidFill>
                  <a:schemeClr val="tx1"/>
                </a:solidFill>
              </a:rPr>
              <a:t>The risk factors associated with superficial candidiasis include AIDS, pregnancy, diabetes, young or old </a:t>
            </a:r>
            <a:r>
              <a:rPr lang="en-US" dirty="0" smtClean="0">
                <a:solidFill>
                  <a:schemeClr val="tx1"/>
                </a:solidFill>
              </a:rPr>
              <a:t>age </a:t>
            </a:r>
            <a:r>
              <a:rPr lang="en-US" dirty="0">
                <a:solidFill>
                  <a:schemeClr val="tx1"/>
                </a:solidFill>
              </a:rPr>
              <a:t>and trauma (burns, maceration of the skin). </a:t>
            </a:r>
            <a:r>
              <a:rPr lang="en-US" b="1" dirty="0">
                <a:solidFill>
                  <a:schemeClr val="tx1"/>
                </a:solidFill>
              </a:rPr>
              <a:t>Thrush</a:t>
            </a:r>
            <a:r>
              <a:rPr lang="en-US" dirty="0">
                <a:solidFill>
                  <a:schemeClr val="tx1"/>
                </a:solidFill>
              </a:rPr>
              <a:t> can occur on the tongue, lips, gums, or palate. It is a patchy to confluent, whitish pseudomembranous lesion composed of epithelial cells, yeasts, and </a:t>
            </a:r>
            <a:r>
              <a:rPr lang="en-US" dirty="0" err="1">
                <a:solidFill>
                  <a:schemeClr val="tx1"/>
                </a:solidFill>
              </a:rPr>
              <a:t>pseudohyphae</a:t>
            </a:r>
            <a:r>
              <a:rPr lang="en-US" dirty="0">
                <a:solidFill>
                  <a:schemeClr val="tx1"/>
                </a:solidFill>
              </a:rPr>
              <a:t>. </a:t>
            </a:r>
            <a:endParaRPr lang="en-US" dirty="0">
              <a:solidFill>
                <a:schemeClr val="tx1"/>
              </a:solidFill>
            </a:endParaRPr>
          </a:p>
          <a:p>
            <a:pPr algn="just" rtl="0"/>
            <a:endParaRPr lang="en-US" dirty="0" smtClean="0">
              <a:solidFill>
                <a:schemeClr val="tx1"/>
              </a:solidFill>
            </a:endParaRPr>
          </a:p>
          <a:p>
            <a:pPr algn="just" rtl="0"/>
            <a:endParaRPr lang="en-US" dirty="0" smtClean="0">
              <a:solidFill>
                <a:schemeClr val="tx1"/>
              </a:solidFill>
            </a:endParaRPr>
          </a:p>
          <a:p>
            <a:pPr algn="just" rtl="0"/>
            <a:endParaRPr lang="en-US" dirty="0">
              <a:solidFill>
                <a:schemeClr val="tx1"/>
              </a:solidFill>
            </a:endParaRPr>
          </a:p>
          <a:p>
            <a:pPr algn="just" rtl="0"/>
            <a:endParaRPr lang="en-US" dirty="0" smtClean="0">
              <a:solidFill>
                <a:schemeClr val="tx1"/>
              </a:solidFill>
            </a:endParaRPr>
          </a:p>
          <a:p>
            <a:pPr algn="just" rtl="0"/>
            <a:endParaRPr lang="en-US" dirty="0">
              <a:solidFill>
                <a:schemeClr val="tx1"/>
              </a:solidFill>
            </a:endParaRPr>
          </a:p>
          <a:p>
            <a:pPr algn="just" rtl="0"/>
            <a:endParaRPr lang="en-US" dirty="0" smtClean="0">
              <a:solidFill>
                <a:schemeClr val="tx1"/>
              </a:solidFill>
            </a:endParaRPr>
          </a:p>
          <a:p>
            <a:pPr algn="just" rtl="0"/>
            <a:r>
              <a:rPr lang="en-US" dirty="0" smtClean="0">
                <a:solidFill>
                  <a:schemeClr val="tx1"/>
                </a:solidFill>
              </a:rPr>
              <a:t>Yeast </a:t>
            </a:r>
            <a:r>
              <a:rPr lang="en-US" dirty="0">
                <a:solidFill>
                  <a:schemeClr val="tx1"/>
                </a:solidFill>
              </a:rPr>
              <a:t>invasion of the vaginal mucosa leads to </a:t>
            </a:r>
            <a:r>
              <a:rPr lang="en-US" b="1" dirty="0" err="1">
                <a:solidFill>
                  <a:schemeClr val="tx1"/>
                </a:solidFill>
              </a:rPr>
              <a:t>vulvovaginitis</a:t>
            </a:r>
            <a:r>
              <a:rPr lang="en-US" dirty="0">
                <a:solidFill>
                  <a:schemeClr val="tx1"/>
                </a:solidFill>
              </a:rPr>
              <a:t>, characterized by irritation, pruritus, and vaginal discharge. This condition is often preceded by factors such as diabetes, pregnancy, or antibacterial drugs that alter the microbial flora, local acidity, or secretions. </a:t>
            </a:r>
            <a:endParaRPr lang="ar-IQ"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255" y="2660903"/>
            <a:ext cx="2664333" cy="2664333"/>
          </a:xfrm>
          <a:prstGeom prst="rect">
            <a:avLst/>
          </a:prstGeom>
        </p:spPr>
      </p:pic>
    </p:spTree>
    <p:extLst>
      <p:ext uri="{BB962C8B-B14F-4D97-AF65-F5344CB8AC3E}">
        <p14:creationId xmlns:p14="http://schemas.microsoft.com/office/powerpoint/2010/main" val="235128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Findings</a:t>
            </a:r>
            <a:endParaRPr lang="ar-IQ" dirty="0"/>
          </a:p>
        </p:txBody>
      </p:sp>
      <p:sp>
        <p:nvSpPr>
          <p:cNvPr id="3" name="Content Placeholder 2"/>
          <p:cNvSpPr>
            <a:spLocks noGrp="1"/>
          </p:cNvSpPr>
          <p:nvPr>
            <p:ph idx="1"/>
          </p:nvPr>
        </p:nvSpPr>
        <p:spPr>
          <a:xfrm>
            <a:off x="1143000" y="1618488"/>
            <a:ext cx="9872871" cy="4477512"/>
          </a:xfrm>
        </p:spPr>
        <p:txBody>
          <a:bodyPr>
            <a:normAutofit/>
          </a:bodyPr>
          <a:lstStyle/>
          <a:p>
            <a:pPr algn="just" rtl="0"/>
            <a:r>
              <a:rPr lang="en-US" b="1" dirty="0" smtClean="0"/>
              <a:t>2- </a:t>
            </a:r>
            <a:r>
              <a:rPr lang="en-US" b="1" dirty="0"/>
              <a:t>Systemic </a:t>
            </a:r>
            <a:r>
              <a:rPr lang="en-US" b="1" dirty="0" smtClean="0"/>
              <a:t>Candidiasis: </a:t>
            </a:r>
            <a:r>
              <a:rPr lang="en-US" dirty="0" err="1">
                <a:solidFill>
                  <a:schemeClr val="tx1"/>
                </a:solidFill>
              </a:rPr>
              <a:t>Candidemia</a:t>
            </a:r>
            <a:r>
              <a:rPr lang="en-US" dirty="0">
                <a:solidFill>
                  <a:schemeClr val="tx1"/>
                </a:solidFill>
              </a:rPr>
              <a:t> can be caused by indwelling catheters, surgery, intravenous drug abuse</a:t>
            </a:r>
            <a:r>
              <a:rPr lang="en-US" dirty="0" smtClean="0">
                <a:solidFill>
                  <a:schemeClr val="tx1"/>
                </a:solidFill>
              </a:rPr>
              <a:t>, </a:t>
            </a:r>
            <a:r>
              <a:rPr lang="en-US" dirty="0">
                <a:solidFill>
                  <a:schemeClr val="tx1"/>
                </a:solidFill>
              </a:rPr>
              <a:t>or damage to the skin or gastrointestinal tract. In most patients with normal host defenses, the yeasts are eliminated and </a:t>
            </a:r>
            <a:r>
              <a:rPr lang="en-US" dirty="0" err="1">
                <a:solidFill>
                  <a:schemeClr val="tx1"/>
                </a:solidFill>
              </a:rPr>
              <a:t>candidemia</a:t>
            </a:r>
            <a:r>
              <a:rPr lang="en-US" dirty="0">
                <a:solidFill>
                  <a:schemeClr val="tx1"/>
                </a:solidFill>
              </a:rPr>
              <a:t> is transient. However, patients with compromised innate phagocytic defenses may develop </a:t>
            </a:r>
            <a:r>
              <a:rPr lang="en-US" dirty="0" smtClean="0">
                <a:solidFill>
                  <a:schemeClr val="tx1"/>
                </a:solidFill>
              </a:rPr>
              <a:t>lesions </a:t>
            </a:r>
            <a:r>
              <a:rPr lang="en-US" dirty="0">
                <a:solidFill>
                  <a:schemeClr val="tx1"/>
                </a:solidFill>
              </a:rPr>
              <a:t>anywhere, especially the kidney, skin (</a:t>
            </a:r>
            <a:r>
              <a:rPr lang="en-US" dirty="0" err="1">
                <a:solidFill>
                  <a:schemeClr val="tx1"/>
                </a:solidFill>
              </a:rPr>
              <a:t>maculonodular</a:t>
            </a:r>
            <a:r>
              <a:rPr lang="en-US" dirty="0">
                <a:solidFill>
                  <a:schemeClr val="tx1"/>
                </a:solidFill>
              </a:rPr>
              <a:t> lesions), eye, heart, and meninges. Systemic candidiasis is most often associated with chronic administration of corticosteroids or other immunosuppressive agents; with hematologic diseases such as leukemia, lymphoma, and aplastic anemia; or with chronic granulomatous disease. </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353" y="4390356"/>
            <a:ext cx="4432935" cy="2144809"/>
          </a:xfrm>
          <a:prstGeom prst="rect">
            <a:avLst/>
          </a:prstGeom>
        </p:spPr>
      </p:pic>
    </p:spTree>
    <p:extLst>
      <p:ext uri="{BB962C8B-B14F-4D97-AF65-F5344CB8AC3E}">
        <p14:creationId xmlns:p14="http://schemas.microsoft.com/office/powerpoint/2010/main" val="73243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Diagnostic Laboratory Tests</a:t>
            </a:r>
            <a:endParaRPr lang="en-US" b="1" dirty="0">
              <a:effectLst/>
            </a:endParaRPr>
          </a:p>
        </p:txBody>
      </p:sp>
      <p:sp>
        <p:nvSpPr>
          <p:cNvPr id="3" name="Content Placeholder 2"/>
          <p:cNvSpPr>
            <a:spLocks noGrp="1"/>
          </p:cNvSpPr>
          <p:nvPr>
            <p:ph idx="1"/>
          </p:nvPr>
        </p:nvSpPr>
        <p:spPr/>
        <p:txBody>
          <a:bodyPr/>
          <a:lstStyle/>
          <a:p>
            <a:pPr algn="just" rtl="0"/>
            <a:r>
              <a:rPr lang="en-US" b="1" dirty="0" smtClean="0">
                <a:solidFill>
                  <a:srgbClr val="FF0000"/>
                </a:solidFill>
              </a:rPr>
              <a:t>Specimens</a:t>
            </a:r>
            <a:r>
              <a:rPr lang="en-US" b="1" dirty="0" smtClean="0">
                <a:solidFill>
                  <a:srgbClr val="FF0000"/>
                </a:solidFill>
              </a:rPr>
              <a:t>:</a:t>
            </a:r>
            <a:r>
              <a:rPr lang="en-US" dirty="0" smtClean="0">
                <a:solidFill>
                  <a:schemeClr val="tx1"/>
                </a:solidFill>
              </a:rPr>
              <a:t> </a:t>
            </a:r>
            <a:r>
              <a:rPr lang="en-US" dirty="0">
                <a:solidFill>
                  <a:schemeClr val="tx1"/>
                </a:solidFill>
              </a:rPr>
              <a:t>I</a:t>
            </a:r>
            <a:r>
              <a:rPr lang="en-US" dirty="0" smtClean="0">
                <a:solidFill>
                  <a:schemeClr val="tx1"/>
                </a:solidFill>
              </a:rPr>
              <a:t>nclude </a:t>
            </a:r>
            <a:r>
              <a:rPr lang="en-US" dirty="0">
                <a:solidFill>
                  <a:schemeClr val="tx1"/>
                </a:solidFill>
              </a:rPr>
              <a:t>swabs and scrapings from superficial lesions, blood, spinal fluid, tissue biopsies, urine, exudates, and material from removed intravenous catheters.</a:t>
            </a:r>
          </a:p>
          <a:p>
            <a:pPr algn="just" rtl="0"/>
            <a:r>
              <a:rPr lang="en-US" b="1" dirty="0">
                <a:solidFill>
                  <a:srgbClr val="FF0000"/>
                </a:solidFill>
              </a:rPr>
              <a:t>Microscopic </a:t>
            </a:r>
            <a:r>
              <a:rPr lang="en-US" b="1" dirty="0" smtClean="0">
                <a:solidFill>
                  <a:srgbClr val="FF0000"/>
                </a:solidFill>
              </a:rPr>
              <a:t>Examination: </a:t>
            </a:r>
            <a:r>
              <a:rPr lang="en-US" dirty="0" smtClean="0">
                <a:solidFill>
                  <a:schemeClr val="tx1"/>
                </a:solidFill>
              </a:rPr>
              <a:t>Tissue </a:t>
            </a:r>
            <a:r>
              <a:rPr lang="en-US" dirty="0">
                <a:solidFill>
                  <a:schemeClr val="tx1"/>
                </a:solidFill>
              </a:rPr>
              <a:t>biopsies, centrifuged spinal fluid, and other specimens may be examined in Gram-stained smears or </a:t>
            </a:r>
            <a:r>
              <a:rPr lang="en-US" dirty="0" err="1">
                <a:solidFill>
                  <a:schemeClr val="tx1"/>
                </a:solidFill>
              </a:rPr>
              <a:t>histopathological</a:t>
            </a:r>
            <a:r>
              <a:rPr lang="en-US" dirty="0">
                <a:solidFill>
                  <a:schemeClr val="tx1"/>
                </a:solidFill>
              </a:rPr>
              <a:t> slides for </a:t>
            </a:r>
            <a:r>
              <a:rPr lang="en-US" dirty="0" err="1">
                <a:solidFill>
                  <a:schemeClr val="tx1"/>
                </a:solidFill>
              </a:rPr>
              <a:t>pseudohyphae</a:t>
            </a:r>
            <a:r>
              <a:rPr lang="en-US" dirty="0">
                <a:solidFill>
                  <a:schemeClr val="tx1"/>
                </a:solidFill>
              </a:rPr>
              <a:t> and budding </a:t>
            </a:r>
            <a:r>
              <a:rPr lang="en-US" dirty="0" smtClean="0">
                <a:solidFill>
                  <a:schemeClr val="tx1"/>
                </a:solidFill>
              </a:rPr>
              <a:t>cells. </a:t>
            </a:r>
            <a:r>
              <a:rPr lang="en-US" dirty="0">
                <a:solidFill>
                  <a:schemeClr val="tx1"/>
                </a:solidFill>
              </a:rPr>
              <a:t>Skin or nail scrapings are first placed in a drop of 10% potassium hydroxide (KOH) and </a:t>
            </a:r>
            <a:r>
              <a:rPr lang="en-US" dirty="0" err="1">
                <a:solidFill>
                  <a:schemeClr val="tx1"/>
                </a:solidFill>
              </a:rPr>
              <a:t>calcofluor</a:t>
            </a:r>
            <a:r>
              <a:rPr lang="en-US" dirty="0">
                <a:solidFill>
                  <a:schemeClr val="tx1"/>
                </a:solidFill>
              </a:rPr>
              <a:t> </a:t>
            </a:r>
            <a:r>
              <a:rPr lang="en-US" dirty="0" smtClean="0">
                <a:solidFill>
                  <a:schemeClr val="tx1"/>
                </a:solidFill>
              </a:rPr>
              <a:t>white (a </a:t>
            </a:r>
            <a:r>
              <a:rPr lang="en-US" dirty="0">
                <a:solidFill>
                  <a:schemeClr val="tx1"/>
                </a:solidFill>
              </a:rPr>
              <a:t>special fluorescent </a:t>
            </a:r>
            <a:r>
              <a:rPr lang="en-US" dirty="0" smtClean="0">
                <a:solidFill>
                  <a:schemeClr val="tx1"/>
                </a:solidFill>
              </a:rPr>
              <a:t>stain)</a:t>
            </a:r>
            <a:r>
              <a:rPr lang="en-US" dirty="0" smtClean="0">
                <a:solidFill>
                  <a:schemeClr val="tx1"/>
                </a:solidFill>
              </a:rPr>
              <a:t>.</a:t>
            </a:r>
            <a:endParaRPr lang="en-US" dirty="0">
              <a:solidFill>
                <a:schemeClr val="tx1"/>
              </a:solidFill>
              <a:effectLst/>
            </a:endParaRPr>
          </a:p>
        </p:txBody>
      </p:sp>
    </p:spTree>
    <p:extLst>
      <p:ext uri="{BB962C8B-B14F-4D97-AF65-F5344CB8AC3E}">
        <p14:creationId xmlns:p14="http://schemas.microsoft.com/office/powerpoint/2010/main" val="338246873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643</TotalTime>
  <Words>1904</Words>
  <Application>Microsoft Office PowerPoint</Application>
  <PresentationFormat>Widescreen</PresentationFormat>
  <Paragraphs>64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Tahoma</vt:lpstr>
      <vt:lpstr>Basis</vt:lpstr>
      <vt:lpstr>Medical Microbiology</vt:lpstr>
      <vt:lpstr>In This Lecture….</vt:lpstr>
      <vt:lpstr>Opportunistic mycoses</vt:lpstr>
      <vt:lpstr>Candidiasis</vt:lpstr>
      <vt:lpstr>Candidiasis</vt:lpstr>
      <vt:lpstr>Pathogenesis &amp; Pathology</vt:lpstr>
      <vt:lpstr>Clinical Findings</vt:lpstr>
      <vt:lpstr>Clinical Findings</vt:lpstr>
      <vt:lpstr>Diagnostic Laboratory Tests</vt:lpstr>
      <vt:lpstr>Diagnostic Laboratory Tests</vt:lpstr>
      <vt:lpstr>Cryptococcosis</vt:lpstr>
      <vt:lpstr>Pathogenesis</vt:lpstr>
      <vt:lpstr>Clinical Findings</vt:lpstr>
      <vt:lpstr>Treatment</vt:lpstr>
      <vt:lpstr>Mycotoxins </vt:lpstr>
      <vt:lpstr>Antifungal Chemotherapy</vt:lpstr>
      <vt:lpstr>Antifungal Chemotherapy</vt:lpstr>
      <vt:lpstr>Antifungal Chemotherapy</vt:lpstr>
      <vt:lpstr>Antifungal Chemotherapy</vt:lpstr>
      <vt:lpstr>Antifungal Chemotherapy</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Microbiology</dc:title>
  <dc:creator>Windows User</dc:creator>
  <cp:lastModifiedBy>Windows User</cp:lastModifiedBy>
  <cp:revision>44</cp:revision>
  <dcterms:created xsi:type="dcterms:W3CDTF">2018-12-23T22:11:01Z</dcterms:created>
  <dcterms:modified xsi:type="dcterms:W3CDTF">2018-12-26T21:31:57Z</dcterms:modified>
</cp:coreProperties>
</file>