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68" r:id="rId1"/>
  </p:sldMasterIdLst>
  <p:notesMasterIdLst>
    <p:notesMasterId r:id="rId28"/>
  </p:notesMasterIdLst>
  <p:sldIdLst>
    <p:sldId id="256" r:id="rId2"/>
    <p:sldId id="257" r:id="rId3"/>
    <p:sldId id="258" r:id="rId4"/>
    <p:sldId id="259" r:id="rId5"/>
    <p:sldId id="260" r:id="rId6"/>
    <p:sldId id="291" r:id="rId7"/>
    <p:sldId id="275" r:id="rId8"/>
    <p:sldId id="324" r:id="rId9"/>
    <p:sldId id="326" r:id="rId10"/>
    <p:sldId id="325" r:id="rId11"/>
    <p:sldId id="265" r:id="rId12"/>
    <p:sldId id="266" r:id="rId13"/>
    <p:sldId id="314" r:id="rId14"/>
    <p:sldId id="300" r:id="rId15"/>
    <p:sldId id="302" r:id="rId16"/>
    <p:sldId id="303" r:id="rId17"/>
    <p:sldId id="304" r:id="rId18"/>
    <p:sldId id="312" r:id="rId19"/>
    <p:sldId id="305" r:id="rId20"/>
    <p:sldId id="313" r:id="rId21"/>
    <p:sldId id="306" r:id="rId22"/>
    <p:sldId id="311" r:id="rId23"/>
    <p:sldId id="307" r:id="rId24"/>
    <p:sldId id="308" r:id="rId25"/>
    <p:sldId id="273" r:id="rId26"/>
    <p:sldId id="292" r:id="rId27"/>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inimized">
    <p:restoredLeft sz="83088" autoAdjust="0"/>
    <p:restoredTop sz="94660"/>
  </p:normalViewPr>
  <p:slideViewPr>
    <p:cSldViewPr>
      <p:cViewPr varScale="1">
        <p:scale>
          <a:sx n="65" d="100"/>
          <a:sy n="65" d="100"/>
        </p:scale>
        <p:origin x="-1218"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2F18FC02-FA33-419A-A566-1C8F1F7B0234}" type="datetimeFigureOut">
              <a:rPr lang="ar-IQ" smtClean="0"/>
              <a:pPr/>
              <a:t>25/03/1440</a:t>
            </a:fld>
            <a:endParaRPr lang="ar-IQ"/>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A80304FD-DDF7-414D-8ED0-E220513146FE}" type="slidenum">
              <a:rPr lang="ar-IQ" smtClean="0"/>
              <a:pPr/>
              <a:t>‹#›</a:t>
            </a:fld>
            <a:endParaRPr lang="ar-IQ"/>
          </a:p>
        </p:txBody>
      </p:sp>
    </p:spTree>
    <p:extLst>
      <p:ext uri="{BB962C8B-B14F-4D97-AF65-F5344CB8AC3E}">
        <p14:creationId xmlns:p14="http://schemas.microsoft.com/office/powerpoint/2010/main" val="2622451631"/>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IQ" dirty="0"/>
          </a:p>
        </p:txBody>
      </p:sp>
      <p:sp>
        <p:nvSpPr>
          <p:cNvPr id="4" name="Slide Number Placeholder 3"/>
          <p:cNvSpPr>
            <a:spLocks noGrp="1"/>
          </p:cNvSpPr>
          <p:nvPr>
            <p:ph type="sldNum" sz="quarter" idx="10"/>
          </p:nvPr>
        </p:nvSpPr>
        <p:spPr/>
        <p:txBody>
          <a:bodyPr/>
          <a:lstStyle/>
          <a:p>
            <a:fld id="{A80304FD-DDF7-414D-8ED0-E220513146FE}" type="slidenum">
              <a:rPr lang="ar-IQ" smtClean="0"/>
              <a:pPr/>
              <a:t>25</a:t>
            </a:fld>
            <a:endParaRPr lang="ar-IQ"/>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F488FC0B-669D-4972-B5D0-76BAFB1C4613}" type="datetimeFigureOut">
              <a:rPr lang="ar-IQ" smtClean="0"/>
              <a:pPr/>
              <a:t>25/03/1440</a:t>
            </a:fld>
            <a:endParaRPr lang="ar-IQ"/>
          </a:p>
        </p:txBody>
      </p:sp>
      <p:sp>
        <p:nvSpPr>
          <p:cNvPr id="17" name="Footer Placeholder 16"/>
          <p:cNvSpPr>
            <a:spLocks noGrp="1"/>
          </p:cNvSpPr>
          <p:nvPr>
            <p:ph type="ftr" sz="quarter" idx="11"/>
          </p:nvPr>
        </p:nvSpPr>
        <p:spPr/>
        <p:txBody>
          <a:bodyPr/>
          <a:lstStyle/>
          <a:p>
            <a:endParaRPr lang="ar-IQ"/>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C3A5D9D9-9407-4711-9E2E-286CD4D74849}" type="slidenum">
              <a:rPr lang="ar-IQ" smtClean="0"/>
              <a:pPr/>
              <a:t>‹#›</a:t>
            </a:fld>
            <a:endParaRPr lang="ar-IQ"/>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488FC0B-669D-4972-B5D0-76BAFB1C4613}" type="datetimeFigureOut">
              <a:rPr lang="ar-IQ" smtClean="0"/>
              <a:pPr/>
              <a:t>25/03/1440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3A5D9D9-9407-4711-9E2E-286CD4D74849}"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488FC0B-669D-4972-B5D0-76BAFB1C4613}" type="datetimeFigureOut">
              <a:rPr lang="ar-IQ" smtClean="0"/>
              <a:pPr/>
              <a:t>25/03/1440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3A5D9D9-9407-4711-9E2E-286CD4D74849}"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F488FC0B-669D-4972-B5D0-76BAFB1C4613}" type="datetimeFigureOut">
              <a:rPr lang="ar-IQ" smtClean="0"/>
              <a:pPr/>
              <a:t>25/03/1440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3A5D9D9-9407-4711-9E2E-286CD4D74849}" type="slidenum">
              <a:rPr lang="ar-IQ" smtClean="0"/>
              <a:pPr/>
              <a:t>‹#›</a:t>
            </a:fld>
            <a:endParaRPr lang="ar-IQ"/>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488FC0B-669D-4972-B5D0-76BAFB1C4613}" type="datetimeFigureOut">
              <a:rPr lang="ar-IQ" smtClean="0"/>
              <a:pPr/>
              <a:t>25/03/1440</a:t>
            </a:fld>
            <a:endParaRPr lang="ar-IQ"/>
          </a:p>
        </p:txBody>
      </p:sp>
      <p:sp>
        <p:nvSpPr>
          <p:cNvPr id="5" name="Footer Placeholder 4"/>
          <p:cNvSpPr>
            <a:spLocks noGrp="1"/>
          </p:cNvSpPr>
          <p:nvPr>
            <p:ph type="ftr" sz="quarter" idx="11"/>
          </p:nvPr>
        </p:nvSpPr>
        <p:spPr>
          <a:xfrm>
            <a:off x="800100" y="6172200"/>
            <a:ext cx="4000500" cy="457200"/>
          </a:xfrm>
        </p:spPr>
        <p:txBody>
          <a:bodyPr/>
          <a:lstStyle/>
          <a:p>
            <a:endParaRPr lang="ar-IQ"/>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C3A5D9D9-9407-4711-9E2E-286CD4D74849}" type="slidenum">
              <a:rPr lang="ar-IQ" smtClean="0"/>
              <a:pPr/>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F488FC0B-669D-4972-B5D0-76BAFB1C4613}" type="datetimeFigureOut">
              <a:rPr lang="ar-IQ" smtClean="0"/>
              <a:pPr/>
              <a:t>25/03/1440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3A5D9D9-9407-4711-9E2E-286CD4D74849}" type="slidenum">
              <a:rPr lang="ar-IQ" smtClean="0"/>
              <a:pPr/>
              <a:t>‹#›</a:t>
            </a:fld>
            <a:endParaRPr lang="ar-IQ"/>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F488FC0B-669D-4972-B5D0-76BAFB1C4613}" type="datetimeFigureOut">
              <a:rPr lang="ar-IQ" smtClean="0"/>
              <a:pPr/>
              <a:t>25/03/1440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C3A5D9D9-9407-4711-9E2E-286CD4D74849}" type="slidenum">
              <a:rPr lang="ar-IQ" smtClean="0"/>
              <a:pPr/>
              <a:t>‹#›</a:t>
            </a:fld>
            <a:endParaRPr lang="ar-IQ"/>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488FC0B-669D-4972-B5D0-76BAFB1C4613}" type="datetimeFigureOut">
              <a:rPr lang="ar-IQ" smtClean="0"/>
              <a:pPr/>
              <a:t>25/03/1440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C3A5D9D9-9407-4711-9E2E-286CD4D74849}"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88FC0B-669D-4972-B5D0-76BAFB1C4613}" type="datetimeFigureOut">
              <a:rPr lang="ar-IQ" smtClean="0"/>
              <a:pPr/>
              <a:t>25/03/1440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C3A5D9D9-9407-4711-9E2E-286CD4D74849}"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488FC0B-669D-4972-B5D0-76BAFB1C4613}" type="datetimeFigureOut">
              <a:rPr lang="ar-IQ" smtClean="0"/>
              <a:pPr/>
              <a:t>25/03/1440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3A5D9D9-9407-4711-9E2E-286CD4D74849}" type="slidenum">
              <a:rPr lang="ar-IQ" smtClean="0"/>
              <a:pPr/>
              <a:t>‹#›</a:t>
            </a:fld>
            <a:endParaRPr lang="ar-IQ"/>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488FC0B-669D-4972-B5D0-76BAFB1C4613}" type="datetimeFigureOut">
              <a:rPr lang="ar-IQ" smtClean="0"/>
              <a:pPr/>
              <a:t>25/03/1440</a:t>
            </a:fld>
            <a:endParaRPr lang="ar-IQ"/>
          </a:p>
        </p:txBody>
      </p:sp>
      <p:sp>
        <p:nvSpPr>
          <p:cNvPr id="6" name="Footer Placeholder 5"/>
          <p:cNvSpPr>
            <a:spLocks noGrp="1"/>
          </p:cNvSpPr>
          <p:nvPr>
            <p:ph type="ftr" sz="quarter" idx="11"/>
          </p:nvPr>
        </p:nvSpPr>
        <p:spPr>
          <a:xfrm>
            <a:off x="914400" y="6172200"/>
            <a:ext cx="3886200" cy="457200"/>
          </a:xfrm>
        </p:spPr>
        <p:txBody>
          <a:bodyPr/>
          <a:lstStyle/>
          <a:p>
            <a:endParaRPr lang="ar-IQ"/>
          </a:p>
        </p:txBody>
      </p:sp>
      <p:sp>
        <p:nvSpPr>
          <p:cNvPr id="7" name="Slide Number Placeholder 6"/>
          <p:cNvSpPr>
            <a:spLocks noGrp="1"/>
          </p:cNvSpPr>
          <p:nvPr>
            <p:ph type="sldNum" sz="quarter" idx="12"/>
          </p:nvPr>
        </p:nvSpPr>
        <p:spPr>
          <a:xfrm>
            <a:off x="146304" y="6208776"/>
            <a:ext cx="457200" cy="457200"/>
          </a:xfrm>
        </p:spPr>
        <p:txBody>
          <a:bodyPr/>
          <a:lstStyle/>
          <a:p>
            <a:fld id="{C3A5D9D9-9407-4711-9E2E-286CD4D74849}" type="slidenum">
              <a:rPr lang="ar-IQ" smtClean="0"/>
              <a:pPr/>
              <a:t>‹#›</a:t>
            </a:fld>
            <a:endParaRPr lang="ar-IQ"/>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F488FC0B-669D-4972-B5D0-76BAFB1C4613}" type="datetimeFigureOut">
              <a:rPr lang="ar-IQ" smtClean="0"/>
              <a:pPr/>
              <a:t>25/03/1440</a:t>
            </a:fld>
            <a:endParaRPr lang="ar-IQ"/>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ar-IQ"/>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C3A5D9D9-9407-4711-9E2E-286CD4D74849}"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1" eaLnBrk="1" latinLnBrk="0" hangingPunct="1">
        <a:spcBef>
          <a:spcPct val="0"/>
        </a:spcBef>
        <a:buNone/>
        <a:defRPr kumimoji="0" sz="4000" kern="1200">
          <a:solidFill>
            <a:schemeClr val="tx2"/>
          </a:solidFill>
          <a:latin typeface="+mj-lt"/>
          <a:ea typeface="+mj-ea"/>
          <a:cs typeface="+mj-cs"/>
        </a:defRPr>
      </a:lvl1pPr>
    </p:titleStyle>
    <p:bodyStyle>
      <a:lvl1pPr marL="274320" indent="-274320" algn="r" rtl="1"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r" rtl="1"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r" rtl="1"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r" rtl="1"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r" rtl="1"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r" rtl="1"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r" rtl="1"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r" rtl="1"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r" rtl="1"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en.wikipedia.org/wiki/GABA_receptor_agonist" TargetMode="External"/><Relationship Id="rId2" Type="http://schemas.openxmlformats.org/officeDocument/2006/relationships/hyperlink" Target="https://en.wikipedia.org/wiki/Voltage-gated_sodium_channel" TargetMode="External"/><Relationship Id="rId1" Type="http://schemas.openxmlformats.org/officeDocument/2006/relationships/slideLayout" Target="../slideLayouts/slideLayout2.xml"/><Relationship Id="rId4" Type="http://schemas.openxmlformats.org/officeDocument/2006/relationships/hyperlink" Target="https://en.wikipedia.org/wiki/GABA_receptor" TargetMode="Externa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microsoft.com/office/2007/relationships/hdphoto" Target="../media/hdphoto3.wdp"/></Relationships>
</file>

<file path=ppt/slides/_rels/slide26.xml.rels><?xml version="1.0" encoding="UTF-8" standalone="yes"?>
<Relationships xmlns="http://schemas.openxmlformats.org/package/2006/relationships"><Relationship Id="rId2" Type="http://schemas.openxmlformats.org/officeDocument/2006/relationships/image" Target="../media/image16.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95400" y="3140968"/>
            <a:ext cx="6400800" cy="3024336"/>
          </a:xfrm>
        </p:spPr>
        <p:txBody>
          <a:bodyPr>
            <a:normAutofit fontScale="47500" lnSpcReduction="20000"/>
          </a:bodyPr>
          <a:lstStyle/>
          <a:p>
            <a:r>
              <a:rPr lang="en-US" sz="11000" dirty="0" smtClean="0">
                <a:solidFill>
                  <a:srgbClr val="C00000"/>
                </a:solidFill>
              </a:rPr>
              <a:t>Drugs</a:t>
            </a:r>
            <a:r>
              <a:rPr lang="ar-IQ" sz="11000" dirty="0" smtClean="0">
                <a:solidFill>
                  <a:srgbClr val="C00000"/>
                </a:solidFill>
              </a:rPr>
              <a:t>  </a:t>
            </a:r>
            <a:r>
              <a:rPr lang="en-US" sz="11000" dirty="0" smtClean="0">
                <a:solidFill>
                  <a:srgbClr val="C00000"/>
                </a:solidFill>
              </a:rPr>
              <a:t>Anticonvulsant</a:t>
            </a:r>
          </a:p>
          <a:p>
            <a:pPr algn="l" rtl="0"/>
            <a:r>
              <a:rPr lang="en-US" sz="7600" dirty="0" smtClean="0"/>
              <a:t>                            By </a:t>
            </a:r>
          </a:p>
          <a:p>
            <a:r>
              <a:rPr lang="en-US" sz="7600" dirty="0" smtClean="0">
                <a:solidFill>
                  <a:srgbClr val="FF0000"/>
                </a:solidFill>
              </a:rPr>
              <a:t>Assist. Prof. Karima Fadhil Ali</a:t>
            </a:r>
          </a:p>
          <a:p>
            <a:r>
              <a:rPr lang="en-US" sz="7600" dirty="0" smtClean="0"/>
              <a:t>Al mustansiriyah university</a:t>
            </a:r>
          </a:p>
          <a:p>
            <a:r>
              <a:rPr lang="en-US" sz="7600" dirty="0" smtClean="0"/>
              <a:t>College of pharmacy    </a:t>
            </a:r>
          </a:p>
          <a:p>
            <a:endParaRPr lang="ar-IQ" dirty="0"/>
          </a:p>
        </p:txBody>
      </p:sp>
      <p:sp>
        <p:nvSpPr>
          <p:cNvPr id="2" name="Title 1"/>
          <p:cNvSpPr>
            <a:spLocks noGrp="1"/>
          </p:cNvSpPr>
          <p:nvPr>
            <p:ph type="ctrTitle"/>
          </p:nvPr>
        </p:nvSpPr>
        <p:spPr/>
        <p:txBody>
          <a:bodyPr>
            <a:normAutofit/>
          </a:bodyPr>
          <a:lstStyle/>
          <a:p>
            <a:r>
              <a:rPr lang="en-US" sz="5400" dirty="0" smtClean="0"/>
              <a:t>Pharmaceutical Chemistry</a:t>
            </a:r>
            <a:endParaRPr lang="ar-IQ" sz="5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p:cNvPicPr>
            <a:picLocks noGrp="1" noChangeAspect="1" noChangeArrowheads="1"/>
          </p:cNvPicPr>
          <p:nvPr>
            <p:ph sz="quarter" idx="1"/>
          </p:nvPr>
        </p:nvPicPr>
        <p:blipFill rotWithShape="1">
          <a:blip r:embed="rId2">
            <a:extLst>
              <a:ext uri="{28A0092B-C50C-407E-A947-70E740481C1C}">
                <a14:useLocalDpi xmlns:a14="http://schemas.microsoft.com/office/drawing/2010/main" val="0"/>
              </a:ext>
            </a:extLst>
          </a:blip>
          <a:srcRect l="9207" r="9549"/>
          <a:stretch/>
        </p:blipFill>
        <p:spPr bwMode="auto">
          <a:xfrm>
            <a:off x="179512" y="332655"/>
            <a:ext cx="8784976" cy="56816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Rectangle 3"/>
          <p:cNvSpPr/>
          <p:nvPr/>
        </p:nvSpPr>
        <p:spPr>
          <a:xfrm>
            <a:off x="1763688" y="6014323"/>
            <a:ext cx="5832648" cy="461665"/>
          </a:xfrm>
          <a:prstGeom prst="rect">
            <a:avLst/>
          </a:prstGeom>
        </p:spPr>
        <p:txBody>
          <a:bodyPr wrap="square">
            <a:spAutoFit/>
          </a:bodyPr>
          <a:lstStyle/>
          <a:p>
            <a:pPr algn="l" rtl="0"/>
            <a:r>
              <a:rPr lang="en-US" sz="2400" dirty="0">
                <a:latin typeface="Times New Roman" panose="02020603050405020304" pitchFamily="18" charset="0"/>
                <a:cs typeface="Times New Roman" panose="02020603050405020304" pitchFamily="18" charset="0"/>
              </a:rPr>
              <a:t>Metabolic biotransformation of primidone.</a:t>
            </a:r>
          </a:p>
        </p:txBody>
      </p:sp>
    </p:spTree>
    <p:extLst>
      <p:ext uri="{BB962C8B-B14F-4D97-AF65-F5344CB8AC3E}">
        <p14:creationId xmlns:p14="http://schemas.microsoft.com/office/powerpoint/2010/main" val="3040910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476672"/>
            <a:ext cx="7772400" cy="576064"/>
          </a:xfrm>
        </p:spPr>
        <p:txBody>
          <a:bodyPr>
            <a:normAutofit fontScale="90000"/>
          </a:bodyPr>
          <a:lstStyle/>
          <a:p>
            <a:pPr algn="ctr"/>
            <a:r>
              <a:rPr lang="en-US" sz="4800" b="1" dirty="0" smtClean="0">
                <a:solidFill>
                  <a:srgbClr val="0070C0"/>
                </a:solidFill>
              </a:rPr>
              <a:t>Hydantoins</a:t>
            </a:r>
            <a:endParaRPr lang="ar-IQ" sz="4800" b="1" dirty="0">
              <a:solidFill>
                <a:srgbClr val="0070C0"/>
              </a:solidFill>
            </a:endParaRPr>
          </a:p>
        </p:txBody>
      </p:sp>
      <p:pic>
        <p:nvPicPr>
          <p:cNvPr id="5122" name="Picture 2"/>
          <p:cNvPicPr>
            <a:picLocks noGrp="1" noChangeAspect="1" noChangeArrowheads="1"/>
          </p:cNvPicPr>
          <p:nvPr>
            <p:ph sz="quarter" idx="1"/>
          </p:nvPr>
        </p:nvPicPr>
        <p:blipFill>
          <a:blip r:embed="rId2" cstate="print"/>
          <a:srcRect l="9091" t="10772" r="4959" b="23944"/>
          <a:stretch>
            <a:fillRect/>
          </a:stretch>
        </p:blipFill>
        <p:spPr bwMode="auto">
          <a:xfrm>
            <a:off x="251520" y="980728"/>
            <a:ext cx="8640960" cy="417646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634082"/>
          </a:xfrm>
        </p:spPr>
        <p:txBody>
          <a:bodyPr>
            <a:normAutofit fontScale="90000"/>
          </a:bodyPr>
          <a:lstStyle/>
          <a:p>
            <a:pPr algn="ctr"/>
            <a:r>
              <a:rPr lang="en-US" b="1" dirty="0" smtClean="0">
                <a:solidFill>
                  <a:srgbClr val="0070C0"/>
                </a:solidFill>
                <a:cs typeface="+mn-cs"/>
              </a:rPr>
              <a:t>Hydantoin Drugs</a:t>
            </a:r>
            <a:endParaRPr lang="ar-IQ" b="1" dirty="0">
              <a:solidFill>
                <a:srgbClr val="0070C0"/>
              </a:solidFill>
              <a:cs typeface="+mn-cs"/>
            </a:endParaRPr>
          </a:p>
        </p:txBody>
      </p:sp>
      <p:pic>
        <p:nvPicPr>
          <p:cNvPr id="6146" name="Picture 2" descr="C:\Users\krema\Pictures\2014-04-15 karima\Screenshot011.jpg"/>
          <p:cNvPicPr>
            <a:picLocks noGrp="1" noChangeAspect="1" noChangeArrowheads="1"/>
          </p:cNvPicPr>
          <p:nvPr>
            <p:ph sz="quarter" idx="1"/>
          </p:nvPr>
        </p:nvPicPr>
        <p:blipFill>
          <a:blip r:embed="rId2" cstate="print"/>
          <a:srcRect l="7563" t="10256" r="5882" b="19407"/>
          <a:stretch>
            <a:fillRect/>
          </a:stretch>
        </p:blipFill>
        <p:spPr bwMode="auto">
          <a:xfrm>
            <a:off x="251520" y="908720"/>
            <a:ext cx="8892480" cy="4896544"/>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sz="quarter" idx="1"/>
          </p:nvPr>
        </p:nvPicPr>
        <p:blipFill>
          <a:blip r:embed="rId2" cstate="print"/>
          <a:srcRect l="7288" t="10459" r="7687" b="16327"/>
          <a:stretch>
            <a:fillRect/>
          </a:stretch>
        </p:blipFill>
        <p:spPr bwMode="auto">
          <a:xfrm>
            <a:off x="251520" y="620688"/>
            <a:ext cx="8712968" cy="2664296"/>
          </a:xfrm>
          <a:prstGeom prst="rect">
            <a:avLst/>
          </a:prstGeom>
          <a:noFill/>
          <a:ln w="9525">
            <a:noFill/>
            <a:miter lim="800000"/>
            <a:headEnd/>
            <a:tailEnd/>
          </a:ln>
        </p:spPr>
      </p:pic>
      <p:sp>
        <p:nvSpPr>
          <p:cNvPr id="5" name="Rectangle 4"/>
          <p:cNvSpPr/>
          <p:nvPr/>
        </p:nvSpPr>
        <p:spPr>
          <a:xfrm>
            <a:off x="683569" y="4721662"/>
            <a:ext cx="7272808" cy="523220"/>
          </a:xfrm>
          <a:prstGeom prst="rect">
            <a:avLst/>
          </a:prstGeom>
        </p:spPr>
        <p:txBody>
          <a:bodyPr wrap="square">
            <a:spAutoFit/>
          </a:bodyPr>
          <a:lstStyle/>
          <a:p>
            <a:r>
              <a:rPr lang="en-US" sz="2800" dirty="0" smtClean="0">
                <a:solidFill>
                  <a:srgbClr val="0070C0"/>
                </a:solidFill>
                <a:latin typeface="Times New Roman" pitchFamily="18" charset="0"/>
                <a:cs typeface="Times New Roman" pitchFamily="18" charset="0"/>
              </a:rPr>
              <a:t>Biotransformation of fosphenytoin to phenytoin</a:t>
            </a:r>
            <a:r>
              <a:rPr lang="en-US" dirty="0" smtClean="0">
                <a:solidFill>
                  <a:srgbClr val="0070C0"/>
                </a:solidFill>
              </a:rPr>
              <a:t>.</a:t>
            </a:r>
            <a:endParaRPr lang="ar-IQ" dirty="0">
              <a:solidFill>
                <a:srgbClr val="0070C0"/>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490066"/>
          </a:xfrm>
        </p:spPr>
        <p:txBody>
          <a:bodyPr>
            <a:normAutofit fontScale="90000"/>
          </a:bodyPr>
          <a:lstStyle/>
          <a:p>
            <a:r>
              <a:rPr lang="en-US" sz="3200" b="1" dirty="0" smtClean="0">
                <a:solidFill>
                  <a:srgbClr val="0070C0"/>
                </a:solidFill>
                <a:latin typeface="Times New Roman" pitchFamily="18" charset="0"/>
                <a:cs typeface="Times New Roman" pitchFamily="18" charset="0"/>
              </a:rPr>
              <a:t>Oxazolidinediones</a:t>
            </a:r>
            <a:endParaRPr lang="ar-IQ" sz="3200" b="1" dirty="0">
              <a:solidFill>
                <a:srgbClr val="0070C0"/>
              </a:solidFill>
              <a:latin typeface="Times New Roman" pitchFamily="18" charset="0"/>
              <a:cs typeface="Times New Roman" pitchFamily="18" charset="0"/>
            </a:endParaRPr>
          </a:p>
        </p:txBody>
      </p:sp>
      <p:pic>
        <p:nvPicPr>
          <p:cNvPr id="4" name="Picture 2" descr="C:\Users\krema\Pictures\2014-04-15 karima\Screenshot012.jpg"/>
          <p:cNvPicPr>
            <a:picLocks noGrp="1" noChangeAspect="1" noChangeArrowheads="1"/>
          </p:cNvPicPr>
          <p:nvPr>
            <p:ph sz="quarter" idx="1"/>
          </p:nvPr>
        </p:nvPicPr>
        <p:blipFill>
          <a:blip r:embed="rId2" cstate="print"/>
          <a:srcRect l="7627" t="10127" r="5085" b="15190"/>
          <a:stretch>
            <a:fillRect/>
          </a:stretch>
        </p:blipFill>
        <p:spPr bwMode="auto">
          <a:xfrm>
            <a:off x="179512" y="764704"/>
            <a:ext cx="8964488" cy="5616624"/>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51520" y="404664"/>
            <a:ext cx="8435280" cy="6048672"/>
          </a:xfrm>
        </p:spPr>
        <p:txBody>
          <a:bodyPr>
            <a:normAutofit lnSpcReduction="10000"/>
          </a:bodyPr>
          <a:lstStyle/>
          <a:p>
            <a:pPr marL="273050" indent="442913" algn="just" rtl="0">
              <a:buNone/>
            </a:pPr>
            <a:r>
              <a:rPr lang="en-US" sz="2800" b="1" dirty="0" smtClean="0">
                <a:solidFill>
                  <a:srgbClr val="0070C0"/>
                </a:solidFill>
                <a:latin typeface="Times New Roman" pitchFamily="18" charset="0"/>
                <a:cs typeface="Times New Roman" pitchFamily="18" charset="0"/>
              </a:rPr>
              <a:t>Carbamazepine (</a:t>
            </a:r>
            <a:r>
              <a:rPr lang="en-US" sz="2800" b="1" dirty="0">
                <a:solidFill>
                  <a:srgbClr val="0070C0"/>
                </a:solidFill>
                <a:latin typeface="Times New Roman" pitchFamily="18" charset="0"/>
                <a:cs typeface="Times New Roman" pitchFamily="18" charset="0"/>
              </a:rPr>
              <a:t>Tegretol) </a:t>
            </a:r>
            <a:endParaRPr lang="en-US" sz="2400" dirty="0" smtClean="0">
              <a:solidFill>
                <a:schemeClr val="accent1"/>
              </a:solidFill>
              <a:latin typeface="Times New Roman" pitchFamily="18" charset="0"/>
              <a:cs typeface="Times New Roman" pitchFamily="18" charset="0"/>
            </a:endParaRPr>
          </a:p>
          <a:p>
            <a:pPr marL="273050" indent="442913" algn="just" rtl="0">
              <a:buNone/>
            </a:pPr>
            <a:r>
              <a:rPr lang="en-US" sz="2400" dirty="0" smtClean="0">
                <a:latin typeface="Times New Roman" pitchFamily="18" charset="0"/>
                <a:cs typeface="Times New Roman" pitchFamily="18" charset="0"/>
              </a:rPr>
              <a:t>The two phenyls substituted on the urea nitrogen fit the pharmacophore pattern suggested for binding to the VGSC. Like phenytoin, CBZ is useful in </a:t>
            </a:r>
            <a:r>
              <a:rPr lang="en-US" sz="2400" dirty="0" smtClean="0">
                <a:solidFill>
                  <a:srgbClr val="FF0000"/>
                </a:solidFill>
                <a:latin typeface="Times New Roman" pitchFamily="18" charset="0"/>
                <a:cs typeface="Times New Roman" pitchFamily="18" charset="0"/>
              </a:rPr>
              <a:t>generalized tonic– clonic and partial seizures. </a:t>
            </a:r>
            <a:r>
              <a:rPr lang="en-US" sz="2800" dirty="0" smtClean="0">
                <a:latin typeface="Times New Roman" pitchFamily="18" charset="0"/>
                <a:cs typeface="Times New Roman" pitchFamily="18" charset="0"/>
              </a:rPr>
              <a:t>Carbamazepine stabilizes the inactivated state of </a:t>
            </a:r>
            <a:r>
              <a:rPr lang="en-US" sz="2800" dirty="0" smtClean="0">
                <a:latin typeface="Times New Roman" pitchFamily="18" charset="0"/>
                <a:cs typeface="Times New Roman" pitchFamily="18" charset="0"/>
                <a:hlinkClick r:id="rId2" tooltip="Voltage-gated sodium channel"/>
              </a:rPr>
              <a:t>voltage-gated sodium channels</a:t>
            </a:r>
            <a:r>
              <a:rPr lang="en-US" sz="2800" dirty="0" smtClean="0">
                <a:latin typeface="Times New Roman" pitchFamily="18" charset="0"/>
                <a:cs typeface="Times New Roman" pitchFamily="18" charset="0"/>
              </a:rPr>
              <a:t>, making fewer of these channels available to subsequently open. This leaves the affected cells less excitable until the drug dissociates. Carbamazepine is also a </a:t>
            </a:r>
            <a:r>
              <a:rPr lang="en-US" sz="2800" dirty="0" smtClean="0">
                <a:latin typeface="Times New Roman" pitchFamily="18" charset="0"/>
                <a:cs typeface="Times New Roman" pitchFamily="18" charset="0"/>
                <a:hlinkClick r:id="rId3" tooltip="GABA receptor agonist"/>
              </a:rPr>
              <a:t>GABA receptor agonist</a:t>
            </a:r>
            <a:r>
              <a:rPr lang="en-US" sz="2800" dirty="0" smtClean="0">
                <a:latin typeface="Times New Roman" pitchFamily="18" charset="0"/>
                <a:cs typeface="Times New Roman" pitchFamily="18" charset="0"/>
              </a:rPr>
              <a:t>, as it has also been shown to potentiate </a:t>
            </a:r>
            <a:r>
              <a:rPr lang="en-US" sz="2800" dirty="0" smtClean="0">
                <a:latin typeface="Times New Roman" pitchFamily="18" charset="0"/>
                <a:cs typeface="Times New Roman" pitchFamily="18" charset="0"/>
                <a:hlinkClick r:id="rId4" tooltip="GABA receptor"/>
              </a:rPr>
              <a:t>GABA receptors</a:t>
            </a:r>
            <a:r>
              <a:rPr lang="en-US" sz="2800" dirty="0" smtClean="0">
                <a:latin typeface="Times New Roman" pitchFamily="18" charset="0"/>
                <a:cs typeface="Times New Roman" pitchFamily="18" charset="0"/>
              </a:rPr>
              <a:t> made up of </a:t>
            </a:r>
            <a:r>
              <a:rPr lang="en-US" sz="2800" dirty="0" err="1" smtClean="0">
                <a:latin typeface="Times New Roman" pitchFamily="18" charset="0"/>
                <a:cs typeface="Times New Roman" pitchFamily="18" charset="0"/>
              </a:rPr>
              <a:t>alpha1</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beta2</a:t>
            </a:r>
            <a:r>
              <a:rPr lang="en-US" sz="2800" dirty="0" smtClean="0">
                <a:latin typeface="Times New Roman" pitchFamily="18" charset="0"/>
                <a:cs typeface="Times New Roman" pitchFamily="18" charset="0"/>
              </a:rPr>
              <a:t>, and </a:t>
            </a:r>
            <a:r>
              <a:rPr lang="en-US" sz="2800" dirty="0" err="1" smtClean="0">
                <a:latin typeface="Times New Roman" pitchFamily="18" charset="0"/>
                <a:cs typeface="Times New Roman" pitchFamily="18" charset="0"/>
              </a:rPr>
              <a:t>gamma2</a:t>
            </a:r>
            <a:r>
              <a:rPr lang="en-US" sz="2800" dirty="0" smtClean="0">
                <a:latin typeface="Times New Roman" pitchFamily="18" charset="0"/>
                <a:cs typeface="Times New Roman" pitchFamily="18" charset="0"/>
              </a:rPr>
              <a:t> subunits</a:t>
            </a:r>
            <a:endParaRPr lang="en-US" sz="2800" dirty="0" smtClean="0">
              <a:solidFill>
                <a:srgbClr val="FF0000"/>
              </a:solidFill>
              <a:latin typeface="Times New Roman" pitchFamily="18" charset="0"/>
              <a:cs typeface="Times New Roman" pitchFamily="18" charset="0"/>
            </a:endParaRPr>
          </a:p>
          <a:p>
            <a:pPr marL="273050" indent="352425" algn="just" rtl="0">
              <a:buNone/>
            </a:pPr>
            <a:r>
              <a:rPr lang="en-US" sz="2800" b="1" dirty="0" smtClean="0">
                <a:solidFill>
                  <a:srgbClr val="0070C0"/>
                </a:solidFill>
                <a:latin typeface="Times New Roman" pitchFamily="18" charset="0"/>
                <a:cs typeface="Times New Roman" pitchFamily="18" charset="0"/>
              </a:rPr>
              <a:t>Oxcarbazepine (Trileptal)</a:t>
            </a:r>
            <a:r>
              <a:rPr lang="en-US" sz="2400" b="1" dirty="0" smtClean="0">
                <a:solidFill>
                  <a:srgbClr val="0070C0"/>
                </a:solidFill>
              </a:rPr>
              <a:t> </a:t>
            </a:r>
            <a:r>
              <a:rPr lang="en-US" sz="2400" dirty="0" smtClean="0"/>
              <a:t>(</a:t>
            </a:r>
            <a:r>
              <a:rPr lang="en-US" sz="2400" dirty="0" smtClean="0">
                <a:latin typeface="Times New Roman" pitchFamily="18" charset="0"/>
                <a:cs typeface="Times New Roman" pitchFamily="18" charset="0"/>
              </a:rPr>
              <a:t>OXC) is a newer AED with a similar mechanism of action to CBZ except for its metabolic inactivation pathway. </a:t>
            </a:r>
          </a:p>
          <a:p>
            <a:endParaRPr lang="ar-IQ"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274638"/>
            <a:ext cx="8075240" cy="1143000"/>
          </a:xfrm>
        </p:spPr>
        <p:txBody>
          <a:bodyPr>
            <a:normAutofit fontScale="90000"/>
          </a:bodyPr>
          <a:lstStyle/>
          <a:p>
            <a:r>
              <a:rPr lang="en-US" b="1" dirty="0" smtClean="0">
                <a:solidFill>
                  <a:srgbClr val="0070C0"/>
                </a:solidFill>
              </a:rPr>
              <a:t>Metabolism of Carbamazepine and Oxcarbazepine</a:t>
            </a:r>
            <a:endParaRPr lang="ar-IQ" dirty="0"/>
          </a:p>
        </p:txBody>
      </p:sp>
      <p:pic>
        <p:nvPicPr>
          <p:cNvPr id="4" name="Picture 2"/>
          <p:cNvPicPr>
            <a:picLocks noGrp="1" noChangeAspect="1" noChangeArrowheads="1"/>
          </p:cNvPicPr>
          <p:nvPr>
            <p:ph sz="quarter" idx="1"/>
          </p:nvPr>
        </p:nvPicPr>
        <p:blipFill>
          <a:blip r:embed="rId2" cstate="print"/>
          <a:srcRect l="12504" t="5534" r="10883" b="15717"/>
          <a:stretch>
            <a:fillRect/>
          </a:stretch>
        </p:blipFill>
        <p:spPr bwMode="auto">
          <a:xfrm>
            <a:off x="683568" y="1447800"/>
            <a:ext cx="8208912" cy="5077544"/>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332656"/>
            <a:ext cx="8352928" cy="720080"/>
          </a:xfrm>
        </p:spPr>
        <p:txBody>
          <a:bodyPr>
            <a:noAutofit/>
          </a:bodyPr>
          <a:lstStyle/>
          <a:p>
            <a:pPr rtl="0"/>
            <a:r>
              <a:rPr lang="en-US" sz="3200" b="1" dirty="0" smtClean="0">
                <a:solidFill>
                  <a:srgbClr val="0070C0"/>
                </a:solidFill>
                <a:latin typeface="Times New Roman" pitchFamily="18" charset="0"/>
                <a:cs typeface="Times New Roman" pitchFamily="18" charset="0"/>
              </a:rPr>
              <a:t>Drugs that enhance the biosynthesis of GABA</a:t>
            </a:r>
            <a:endParaRPr lang="ar-IQ" sz="3200" b="1" dirty="0">
              <a:solidFill>
                <a:srgbClr val="0070C0"/>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539552" y="1268760"/>
            <a:ext cx="8147248" cy="4751040"/>
          </a:xfrm>
        </p:spPr>
        <p:txBody>
          <a:bodyPr>
            <a:normAutofit/>
          </a:bodyPr>
          <a:lstStyle/>
          <a:p>
            <a:pPr marL="273050" indent="442913" algn="l" rtl="0">
              <a:buNone/>
            </a:pPr>
            <a:r>
              <a:rPr lang="en-US" sz="2800" dirty="0" smtClean="0">
                <a:latin typeface="Times New Roman" pitchFamily="18" charset="0"/>
                <a:cs typeface="Times New Roman" pitchFamily="18" charset="0"/>
              </a:rPr>
              <a:t>GABA, the major inhibitory neurotransmitter in the brain, is biosynthesized at the GABA ergic neurons by the decarboxylation of the amino acid, L-glutamic acid (itself an excitatory amino acid neurotransmitter in the brain).</a:t>
            </a:r>
            <a:r>
              <a:rPr lang="en-US" sz="2800" dirty="0" smtClean="0"/>
              <a:t> </a:t>
            </a:r>
            <a:r>
              <a:rPr lang="en-US" sz="2800" dirty="0" smtClean="0">
                <a:latin typeface="Times New Roman" pitchFamily="18" charset="0"/>
                <a:cs typeface="Times New Roman" pitchFamily="18" charset="0"/>
              </a:rPr>
              <a:t>The rate-limiting enzyme that catalyzes this conversion is L-glutamic acid decarboxylase (GAD).</a:t>
            </a:r>
            <a:r>
              <a:rPr lang="en-US" sz="2800" dirty="0" smtClean="0"/>
              <a:t> </a:t>
            </a:r>
            <a:r>
              <a:rPr lang="en-US" sz="2800" dirty="0" smtClean="0">
                <a:latin typeface="Times New Roman" pitchFamily="18" charset="0"/>
                <a:cs typeface="Times New Roman" pitchFamily="18" charset="0"/>
              </a:rPr>
              <a:t>A 3-substituted GABA, </a:t>
            </a:r>
            <a:r>
              <a:rPr lang="en-US" sz="2800" dirty="0" smtClean="0">
                <a:solidFill>
                  <a:srgbClr val="FF0000"/>
                </a:solidFill>
                <a:latin typeface="Times New Roman" pitchFamily="18" charset="0"/>
                <a:cs typeface="Times New Roman" pitchFamily="18" charset="0"/>
              </a:rPr>
              <a:t>gabapentin</a:t>
            </a:r>
            <a:r>
              <a:rPr lang="en-US" sz="2800" dirty="0" smtClean="0">
                <a:latin typeface="Times New Roman" pitchFamily="18" charset="0"/>
                <a:cs typeface="Times New Roman" pitchFamily="18" charset="0"/>
              </a:rPr>
              <a:t> and especially </a:t>
            </a:r>
            <a:r>
              <a:rPr lang="en-US" sz="2800" dirty="0" smtClean="0">
                <a:solidFill>
                  <a:srgbClr val="FF0000"/>
                </a:solidFill>
                <a:latin typeface="Times New Roman" pitchFamily="18" charset="0"/>
                <a:cs typeface="Times New Roman" pitchFamily="18" charset="0"/>
              </a:rPr>
              <a:t>pregabalin</a:t>
            </a:r>
            <a:r>
              <a:rPr lang="en-US" sz="2800" dirty="0" smtClean="0">
                <a:latin typeface="Times New Roman" pitchFamily="18" charset="0"/>
                <a:cs typeface="Times New Roman" pitchFamily="18" charset="0"/>
              </a:rPr>
              <a:t>, may have the ability to activate GAD, Both of these drugs are weak activators of GAD</a:t>
            </a:r>
            <a:r>
              <a:rPr lang="en-US" sz="2800" dirty="0" smtClean="0"/>
              <a:t>.</a:t>
            </a:r>
            <a:endParaRPr lang="ar-IQ" sz="2800" dirty="0">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95536" y="548680"/>
            <a:ext cx="8136904" cy="3168352"/>
          </a:xfrm>
        </p:spPr>
        <p:txBody>
          <a:bodyPr/>
          <a:lstStyle/>
          <a:p>
            <a:pPr marL="273050" indent="260350" algn="just" rtl="0">
              <a:buNone/>
            </a:pPr>
            <a:r>
              <a:rPr lang="en-US" sz="2800" dirty="0" smtClean="0">
                <a:latin typeface="Times New Roman" pitchFamily="18" charset="0"/>
                <a:cs typeface="Times New Roman" pitchFamily="18" charset="0"/>
              </a:rPr>
              <a:t>Gabapentin and its closely related analog pregabalin, (S)-3-isobutyl-GABA are broad-spectrum anti consultants. with multiple mechanisms of action.</a:t>
            </a:r>
          </a:p>
          <a:p>
            <a:pPr marL="273050" indent="260350" algn="just" rtl="0">
              <a:buNone/>
            </a:pPr>
            <a:r>
              <a:rPr lang="en-US" sz="2800" dirty="0" smtClean="0">
                <a:latin typeface="Times New Roman" pitchFamily="18" charset="0"/>
                <a:cs typeface="Times New Roman" pitchFamily="18" charset="0"/>
              </a:rPr>
              <a:t> In addition to modulating calcium influx and stimulate GABA biosynthesis, they also compete for the biosynthesis of L-glutamic acid because of their structural similarity to L-</a:t>
            </a:r>
            <a:r>
              <a:rPr lang="en-US" sz="2800" dirty="0" err="1" smtClean="0">
                <a:latin typeface="Times New Roman" pitchFamily="18" charset="0"/>
                <a:cs typeface="Times New Roman" pitchFamily="18" charset="0"/>
              </a:rPr>
              <a:t>leucine</a:t>
            </a:r>
            <a:r>
              <a:rPr lang="en-US" dirty="0" smtClean="0"/>
              <a:t>.</a:t>
            </a:r>
            <a:endParaRPr lang="ar-IQ" dirty="0"/>
          </a:p>
        </p:txBody>
      </p:sp>
      <p:pic>
        <p:nvPicPr>
          <p:cNvPr id="4" name="Picture 2" descr="C:\Users\krema\Pictures\2014-04-15 karima\Screenshot024.jpg"/>
          <p:cNvPicPr>
            <a:picLocks noChangeAspect="1" noChangeArrowheads="1"/>
          </p:cNvPicPr>
          <p:nvPr/>
        </p:nvPicPr>
        <p:blipFill>
          <a:blip r:embed="rId2" cstate="print">
            <a:extLst>
              <a:ext uri="{BEBA8EAE-BF5A-486C-A8C5-ECC9F3942E4B}">
                <a14:imgProps xmlns:a14="http://schemas.microsoft.com/office/drawing/2010/main">
                  <a14:imgLayer r:embed="rId3">
                    <a14:imgEffect>
                      <a14:sharpenSoften amount="50000"/>
                    </a14:imgEffect>
                  </a14:imgLayer>
                </a14:imgProps>
              </a:ext>
            </a:extLst>
          </a:blip>
          <a:srcRect l="12397" t="21250" r="9091" b="25000"/>
          <a:stretch>
            <a:fillRect/>
          </a:stretch>
        </p:blipFill>
        <p:spPr bwMode="auto">
          <a:xfrm>
            <a:off x="899592" y="3789040"/>
            <a:ext cx="7632848" cy="2448272"/>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11560" y="332656"/>
            <a:ext cx="8075240" cy="6048672"/>
          </a:xfrm>
        </p:spPr>
        <p:txBody>
          <a:bodyPr>
            <a:normAutofit/>
          </a:bodyPr>
          <a:lstStyle/>
          <a:p>
            <a:pPr marL="273050" indent="442913" algn="l" rtl="0">
              <a:buNone/>
            </a:pPr>
            <a:r>
              <a:rPr lang="en-US" sz="2800" b="1" dirty="0" smtClean="0">
                <a:solidFill>
                  <a:srgbClr val="FF0000"/>
                </a:solidFill>
                <a:latin typeface="Times New Roman" pitchFamily="18" charset="0"/>
                <a:cs typeface="Times New Roman" pitchFamily="18" charset="0"/>
              </a:rPr>
              <a:t>Valproic Acids </a:t>
            </a:r>
            <a:r>
              <a:rPr lang="en-US" sz="2800" dirty="0" smtClean="0">
                <a:latin typeface="Times New Roman" pitchFamily="18" charset="0"/>
                <a:cs typeface="Times New Roman" pitchFamily="18" charset="0"/>
              </a:rPr>
              <a:t>(VPA), also elevates brain levels of GABA in patients with epilepsy. It is generally agreed that VPA inhibits SSADH, the enzyme responsible for conversion of SSA to succinic acid. The exact mechanism of action of how this inhibition enhances GABA levels in the brain is still the subject of much debate (i.e., from an indirect stimulation of GAD to an inhibition of GABA-T).</a:t>
            </a:r>
            <a:endParaRPr lang="ar-IQ" sz="2800" dirty="0">
              <a:latin typeface="Times New Roman" pitchFamily="18" charset="0"/>
              <a:cs typeface="Times New Roman" pitchFamily="18" charset="0"/>
            </a:endParaRPr>
          </a:p>
        </p:txBody>
      </p:sp>
      <p:pic>
        <p:nvPicPr>
          <p:cNvPr id="2050" name="Picture 2"/>
          <p:cNvPicPr>
            <a:picLocks noChangeAspect="1" noChangeArrowheads="1"/>
          </p:cNvPicPr>
          <p:nvPr/>
        </p:nvPicPr>
        <p:blipFill>
          <a:blip r:embed="rId2" cstate="print"/>
          <a:srcRect t="16667" b="16667"/>
          <a:stretch>
            <a:fillRect/>
          </a:stretch>
        </p:blipFill>
        <p:spPr bwMode="auto">
          <a:xfrm>
            <a:off x="2051721" y="3861048"/>
            <a:ext cx="4248472" cy="2808312"/>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b="1" dirty="0" smtClean="0">
                <a:solidFill>
                  <a:srgbClr val="0070C0"/>
                </a:solidFill>
              </a:rPr>
              <a:t>:</a:t>
            </a:r>
            <a:r>
              <a:rPr lang="en-US" b="1" dirty="0" smtClean="0">
                <a:solidFill>
                  <a:srgbClr val="0070C0"/>
                </a:solidFill>
              </a:rPr>
              <a:t>Anticonvulsant Drugs (AEDs)</a:t>
            </a:r>
            <a:endParaRPr lang="ar-IQ" b="1" dirty="0">
              <a:solidFill>
                <a:srgbClr val="0070C0"/>
              </a:solidFill>
            </a:endParaRPr>
          </a:p>
        </p:txBody>
      </p:sp>
      <p:sp>
        <p:nvSpPr>
          <p:cNvPr id="3" name="Content Placeholder 2"/>
          <p:cNvSpPr>
            <a:spLocks noGrp="1"/>
          </p:cNvSpPr>
          <p:nvPr>
            <p:ph sz="quarter" idx="1"/>
          </p:nvPr>
        </p:nvSpPr>
        <p:spPr>
          <a:xfrm>
            <a:off x="467544" y="1447800"/>
            <a:ext cx="8219256" cy="4572000"/>
          </a:xfrm>
        </p:spPr>
        <p:txBody>
          <a:bodyPr>
            <a:normAutofit/>
          </a:bodyPr>
          <a:lstStyle/>
          <a:p>
            <a:pPr marL="273050" indent="442913" algn="just" rtl="0">
              <a:buNone/>
            </a:pPr>
            <a:r>
              <a:rPr lang="en-US" sz="2800" dirty="0" smtClean="0">
                <a:solidFill>
                  <a:srgbClr val="FF0000"/>
                </a:solidFill>
                <a:latin typeface="Times New Roman" pitchFamily="18" charset="0"/>
                <a:cs typeface="Times New Roman" pitchFamily="18" charset="0"/>
              </a:rPr>
              <a:t>Epilepsy</a:t>
            </a:r>
            <a:r>
              <a:rPr lang="en-US" sz="2800" dirty="0" smtClean="0">
                <a:latin typeface="Times New Roman" pitchFamily="18" charset="0"/>
                <a:cs typeface="Times New Roman" pitchFamily="18" charset="0"/>
              </a:rPr>
              <a:t> is not a disease. It is the most prevalent neurological disorder affecting more than 0.5% of the world’s population. It is characterized by recurrent seizures.</a:t>
            </a:r>
          </a:p>
          <a:p>
            <a:pPr marL="273050" indent="442913" algn="just" rtl="0">
              <a:buNone/>
            </a:pPr>
            <a:r>
              <a:rPr lang="en-US" sz="2800" dirty="0" smtClean="0">
                <a:solidFill>
                  <a:srgbClr val="00B050"/>
                </a:solidFill>
                <a:latin typeface="Times New Roman" pitchFamily="18" charset="0"/>
                <a:cs typeface="Times New Roman" pitchFamily="18" charset="0"/>
              </a:rPr>
              <a:t> Seizures</a:t>
            </a:r>
            <a:r>
              <a:rPr lang="en-US" sz="2800" dirty="0" smtClean="0">
                <a:latin typeface="Times New Roman" pitchFamily="18" charset="0"/>
                <a:cs typeface="Times New Roman" pitchFamily="18" charset="0"/>
              </a:rPr>
              <a:t>, on the other hand, are symptoms of </a:t>
            </a:r>
            <a:r>
              <a:rPr lang="en-US" sz="2800" dirty="0" smtClean="0">
                <a:solidFill>
                  <a:srgbClr val="FF0000"/>
                </a:solidFill>
                <a:latin typeface="Times New Roman" pitchFamily="18" charset="0"/>
                <a:cs typeface="Times New Roman" pitchFamily="18" charset="0"/>
              </a:rPr>
              <a:t>disturbed electrical activity in the brain </a:t>
            </a:r>
            <a:r>
              <a:rPr lang="en-US" sz="2800" dirty="0" smtClean="0">
                <a:latin typeface="Times New Roman" pitchFamily="18" charset="0"/>
                <a:cs typeface="Times New Roman" pitchFamily="18" charset="0"/>
              </a:rPr>
              <a:t>characterized by episodes of abnormal, excessive, and synchronous discharge of a group of neurons within the brain that cause involuntary movement, sensation, or thought.</a:t>
            </a:r>
          </a:p>
          <a:p>
            <a:pPr marL="273050" indent="442913" algn="just" rtl="0">
              <a:buNone/>
            </a:pPr>
            <a:endParaRPr lang="en-US" sz="2800"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sz="quarter" idx="1"/>
          </p:nvPr>
        </p:nvPicPr>
        <p:blipFill>
          <a:blip r:embed="rId2" cstate="print"/>
          <a:srcRect l="5692" t="11834" r="10055" b="10992"/>
          <a:stretch>
            <a:fillRect/>
          </a:stretch>
        </p:blipFill>
        <p:spPr bwMode="auto">
          <a:xfrm>
            <a:off x="179512" y="332656"/>
            <a:ext cx="8712968" cy="5184576"/>
          </a:xfrm>
          <a:prstGeom prst="rect">
            <a:avLst/>
          </a:prstGeom>
          <a:noFill/>
          <a:ln w="9525">
            <a:noFill/>
            <a:miter lim="800000"/>
            <a:headEnd/>
            <a:tailEnd/>
          </a:ln>
        </p:spPr>
      </p:pic>
      <p:sp>
        <p:nvSpPr>
          <p:cNvPr id="5" name="Rectangle 4"/>
          <p:cNvSpPr/>
          <p:nvPr/>
        </p:nvSpPr>
        <p:spPr>
          <a:xfrm>
            <a:off x="1187624" y="5691157"/>
            <a:ext cx="6624736" cy="523220"/>
          </a:xfrm>
          <a:prstGeom prst="rect">
            <a:avLst/>
          </a:prstGeom>
        </p:spPr>
        <p:txBody>
          <a:bodyPr wrap="square">
            <a:spAutoFit/>
          </a:bodyPr>
          <a:lstStyle/>
          <a:p>
            <a:pPr algn="l" rtl="0"/>
            <a:r>
              <a:rPr lang="en-US" sz="2800" dirty="0" smtClean="0">
                <a:solidFill>
                  <a:srgbClr val="0070C0"/>
                </a:solidFill>
                <a:latin typeface="Times New Roman" pitchFamily="18" charset="0"/>
                <a:cs typeface="Times New Roman" pitchFamily="18" charset="0"/>
              </a:rPr>
              <a:t>Biosynthesis and metabolism of GABA</a:t>
            </a:r>
            <a:r>
              <a:rPr lang="en-US" dirty="0" smtClean="0"/>
              <a:t>.</a:t>
            </a:r>
            <a:endParaRPr lang="ar-IQ"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188640"/>
            <a:ext cx="7772400" cy="648072"/>
          </a:xfrm>
        </p:spPr>
        <p:txBody>
          <a:bodyPr>
            <a:normAutofit/>
          </a:bodyPr>
          <a:lstStyle/>
          <a:p>
            <a:r>
              <a:rPr lang="en-US" sz="3200" b="1" dirty="0" smtClean="0">
                <a:solidFill>
                  <a:srgbClr val="0070C0"/>
                </a:solidFill>
                <a:latin typeface="Times New Roman" pitchFamily="18" charset="0"/>
                <a:cs typeface="Times New Roman" pitchFamily="18" charset="0"/>
              </a:rPr>
              <a:t>Drugs that inhibit GABA degradation</a:t>
            </a:r>
            <a:endParaRPr lang="ar-IQ" sz="3200" b="1" dirty="0">
              <a:solidFill>
                <a:srgbClr val="0070C0"/>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251520" y="1052736"/>
            <a:ext cx="8568952" cy="5472608"/>
          </a:xfrm>
        </p:spPr>
        <p:txBody>
          <a:bodyPr>
            <a:normAutofit/>
          </a:bodyPr>
          <a:lstStyle/>
          <a:p>
            <a:pPr marL="273050" indent="442913" algn="just" rtl="0">
              <a:buNone/>
            </a:pPr>
            <a:r>
              <a:rPr lang="en-US" sz="2800" dirty="0" smtClean="0">
                <a:solidFill>
                  <a:srgbClr val="FF0000"/>
                </a:solidFill>
                <a:latin typeface="Times New Roman" pitchFamily="18" charset="0"/>
                <a:cs typeface="Times New Roman" pitchFamily="18" charset="0"/>
              </a:rPr>
              <a:t>Vigabatrin</a:t>
            </a:r>
            <a:r>
              <a:rPr lang="en-US" sz="2800" dirty="0" smtClean="0">
                <a:latin typeface="Times New Roman" pitchFamily="18" charset="0"/>
                <a:cs typeface="Times New Roman" pitchFamily="18" charset="0"/>
              </a:rPr>
              <a:t> (-vinyl-GABA) is an irreversible inhibitor of GABA-T, rationally designed based on the biochemical mechanism of transamination reaction. Briefly, vigabatrin, because of its structural similarity, competes with GABA for binding to GABA-T and forms a Schiff base intermediate with the cofactor, pyridoxal phosphate similar to GABA. </a:t>
            </a:r>
            <a:endParaRPr lang="ar-IQ" sz="2800" dirty="0">
              <a:latin typeface="Times New Roman" pitchFamily="18" charset="0"/>
              <a:cs typeface="Times New Roman" pitchFamily="18" charset="0"/>
            </a:endParaRPr>
          </a:p>
        </p:txBody>
      </p:sp>
      <p:pic>
        <p:nvPicPr>
          <p:cNvPr id="4" name="Picture 2"/>
          <p:cNvPicPr>
            <a:picLocks noChangeAspect="1" noChangeArrowheads="1"/>
          </p:cNvPicPr>
          <p:nvPr/>
        </p:nvPicPr>
        <p:blipFill>
          <a:blip r:embed="rId2" cstate="print">
            <a:extLst>
              <a:ext uri="{BEBA8EAE-BF5A-486C-A8C5-ECC9F3942E4B}">
                <a14:imgProps xmlns:a14="http://schemas.microsoft.com/office/drawing/2010/main">
                  <a14:imgLayer r:embed="rId3">
                    <a14:imgEffect>
                      <a14:sharpenSoften amount="50000"/>
                    </a14:imgEffect>
                    <a14:imgEffect>
                      <a14:brightnessContrast contrast="-40000"/>
                    </a14:imgEffect>
                  </a14:imgLayer>
                </a14:imgProps>
              </a:ext>
            </a:extLst>
          </a:blip>
          <a:srcRect l="18182" t="26496" r="24242" b="20228"/>
          <a:stretch>
            <a:fillRect/>
          </a:stretch>
        </p:blipFill>
        <p:spPr bwMode="auto">
          <a:xfrm>
            <a:off x="2699792" y="4293096"/>
            <a:ext cx="2736304" cy="2016224"/>
          </a:xfrm>
          <a:prstGeom prst="rect">
            <a:avLst/>
          </a:prstGeom>
          <a:noFill/>
          <a:ln w="9525">
            <a:noFill/>
            <a:miter lim="800000"/>
            <a:headEnd/>
            <a:tailEnd/>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quarter" idx="1"/>
          </p:nvPr>
        </p:nvSpPr>
        <p:spPr>
          <a:xfrm>
            <a:off x="539552" y="908720"/>
            <a:ext cx="8147248" cy="5111080"/>
          </a:xfrm>
        </p:spPr>
        <p:txBody>
          <a:bodyPr/>
          <a:lstStyle/>
          <a:p>
            <a:pPr marL="273050" indent="442913" algn="just" rtl="0">
              <a:buNone/>
            </a:pPr>
            <a:r>
              <a:rPr lang="en-US" sz="2800" dirty="0" smtClean="0">
                <a:latin typeface="Times New Roman" pitchFamily="18" charset="0"/>
                <a:cs typeface="Times New Roman" pitchFamily="18" charset="0"/>
              </a:rPr>
              <a:t>However, unlike its substrate GABA, during the process of transferring the amino group to the pyridoxal phosphate, a reactive intermediate is formed with vigabatrin that immediately attaches itself to the active site of the enzyme, thereby irreversibly inhibiting GABA-T and increasing GABA levels in the brain. , It is marketed as an adjunctive treatment of patients with </a:t>
            </a:r>
            <a:r>
              <a:rPr lang="en-US" sz="2800" dirty="0" smtClean="0">
                <a:solidFill>
                  <a:srgbClr val="FF0000"/>
                </a:solidFill>
                <a:latin typeface="Times New Roman" pitchFamily="18" charset="0"/>
                <a:cs typeface="Times New Roman" pitchFamily="18" charset="0"/>
              </a:rPr>
              <a:t>partial seizures.</a:t>
            </a:r>
            <a:endParaRPr lang="ar-IQ" sz="2800" dirty="0" smtClean="0">
              <a:latin typeface="Times New Roman" pitchFamily="18" charset="0"/>
              <a:cs typeface="Times New Roman" pitchFamily="18" charset="0"/>
            </a:endParaRPr>
          </a:p>
          <a:p>
            <a:endParaRPr lang="ar-IQ"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634082"/>
          </a:xfrm>
        </p:spPr>
        <p:txBody>
          <a:bodyPr>
            <a:normAutofit fontScale="90000"/>
          </a:bodyPr>
          <a:lstStyle/>
          <a:p>
            <a:r>
              <a:rPr lang="en-US" sz="3600" b="1" dirty="0" smtClean="0">
                <a:solidFill>
                  <a:srgbClr val="0070C0"/>
                </a:solidFill>
                <a:latin typeface="Times New Roman" pitchFamily="18" charset="0"/>
                <a:cs typeface="Times New Roman" pitchFamily="18" charset="0"/>
              </a:rPr>
              <a:t>Drugs that inhibit reuptake of</a:t>
            </a:r>
            <a:r>
              <a:rPr lang="en-US" dirty="0" smtClean="0"/>
              <a:t> </a:t>
            </a:r>
            <a:r>
              <a:rPr lang="en-US" sz="3200" b="1" dirty="0" smtClean="0">
                <a:solidFill>
                  <a:srgbClr val="0070C0"/>
                </a:solidFill>
                <a:latin typeface="Times New Roman" pitchFamily="18" charset="0"/>
                <a:cs typeface="Times New Roman" pitchFamily="18" charset="0"/>
              </a:rPr>
              <a:t>GABA</a:t>
            </a:r>
            <a:endParaRPr lang="ar-IQ" sz="3200" b="1" dirty="0">
              <a:solidFill>
                <a:srgbClr val="0070C0"/>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395536" y="764704"/>
            <a:ext cx="8291264" cy="5904656"/>
          </a:xfrm>
        </p:spPr>
        <p:txBody>
          <a:bodyPr/>
          <a:lstStyle/>
          <a:p>
            <a:pPr marL="273050" indent="442913" algn="just" rtl="0">
              <a:buNone/>
            </a:pPr>
            <a:r>
              <a:rPr lang="en-US" sz="2400" b="1" dirty="0" smtClean="0">
                <a:solidFill>
                  <a:srgbClr val="FF0000"/>
                </a:solidFill>
                <a:latin typeface="Times New Roman" pitchFamily="18" charset="0"/>
                <a:cs typeface="Times New Roman" pitchFamily="18" charset="0"/>
              </a:rPr>
              <a:t>Tigabine:</a:t>
            </a:r>
            <a:r>
              <a:rPr lang="en-US" sz="2400" dirty="0" smtClean="0">
                <a:solidFill>
                  <a:srgbClr val="FF0000"/>
                </a:solidFill>
                <a:latin typeface="Times New Roman" pitchFamily="18" charset="0"/>
                <a:cs typeface="Times New Roman" pitchFamily="18" charset="0"/>
              </a:rPr>
              <a:t> </a:t>
            </a:r>
            <a:r>
              <a:rPr lang="en-US" sz="2400" dirty="0" smtClean="0">
                <a:latin typeface="Times New Roman" pitchFamily="18" charset="0"/>
                <a:cs typeface="Times New Roman" pitchFamily="18" charset="0"/>
              </a:rPr>
              <a:t>An uptake inhibitor. it blocks GABA reuptake as a major mode of its anticonvulsant activity. Its use is against </a:t>
            </a:r>
            <a:r>
              <a:rPr lang="en-US" sz="2400" dirty="0" smtClean="0">
                <a:solidFill>
                  <a:srgbClr val="FF0000"/>
                </a:solidFill>
                <a:latin typeface="Times New Roman" pitchFamily="18" charset="0"/>
                <a:cs typeface="Times New Roman" pitchFamily="18" charset="0"/>
              </a:rPr>
              <a:t>partial seizures. </a:t>
            </a:r>
            <a:r>
              <a:rPr lang="en-US" sz="2400" dirty="0" smtClean="0">
                <a:latin typeface="Times New Roman" pitchFamily="18" charset="0"/>
                <a:cs typeface="Times New Roman" pitchFamily="18" charset="0"/>
              </a:rPr>
              <a:t>Inhibitors of GABA transporter-1(GAT-1 inhibitors) increase extracellular GABA concentration in the hippocampus, striatum, and cortex, thereby prolonging the inhibitory action of GABA released synaptically. </a:t>
            </a:r>
            <a:endParaRPr lang="ar-IQ" sz="2400" dirty="0" smtClean="0">
              <a:latin typeface="Times New Roman" pitchFamily="18" charset="0"/>
              <a:cs typeface="Times New Roman" pitchFamily="18" charset="0"/>
            </a:endParaRPr>
          </a:p>
          <a:p>
            <a:endParaRPr lang="ar-IQ"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41513" y="3068960"/>
            <a:ext cx="5260975" cy="3600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95536" y="260648"/>
            <a:ext cx="8291264" cy="3384376"/>
          </a:xfrm>
        </p:spPr>
        <p:txBody>
          <a:bodyPr>
            <a:normAutofit/>
          </a:bodyPr>
          <a:lstStyle/>
          <a:p>
            <a:pPr algn="l" rtl="0">
              <a:buNone/>
            </a:pPr>
            <a:r>
              <a:rPr lang="en-US" sz="2800" dirty="0" smtClean="0">
                <a:solidFill>
                  <a:srgbClr val="0070C0"/>
                </a:solidFill>
                <a:latin typeface="Times New Roman" pitchFamily="18" charset="0"/>
                <a:cs typeface="Times New Roman" pitchFamily="18" charset="0"/>
              </a:rPr>
              <a:t>   Ethosuximide (zarontin) and Methsuximide (celontin)</a:t>
            </a:r>
          </a:p>
          <a:p>
            <a:pPr marL="273050" indent="442913" algn="just" rtl="0">
              <a:buNone/>
            </a:pPr>
            <a:r>
              <a:rPr lang="en-US" sz="2400" dirty="0" smtClean="0">
                <a:latin typeface="Times New Roman" pitchFamily="18" charset="0"/>
                <a:cs typeface="Times New Roman" pitchFamily="18" charset="0"/>
              </a:rPr>
              <a:t>Ethosuximide is considered the prototypical anticonvulsant needed for treating patients with </a:t>
            </a:r>
            <a:r>
              <a:rPr lang="en-US" sz="2400" dirty="0" smtClean="0">
                <a:solidFill>
                  <a:srgbClr val="FF0000"/>
                </a:solidFill>
                <a:latin typeface="Times New Roman" pitchFamily="18" charset="0"/>
                <a:cs typeface="Times New Roman" pitchFamily="18" charset="0"/>
              </a:rPr>
              <a:t>absence seizures.</a:t>
            </a:r>
          </a:p>
          <a:p>
            <a:pPr marL="273050" indent="442913" algn="just" rtl="0">
              <a:buNone/>
            </a:pPr>
            <a:r>
              <a:rPr lang="en-US" sz="2400" dirty="0" smtClean="0">
                <a:latin typeface="Times New Roman" pitchFamily="18" charset="0"/>
                <a:cs typeface="Times New Roman" pitchFamily="18" charset="0"/>
              </a:rPr>
              <a:t>Ethosuximide and the N- dealkylated active metabolite of methsuximide work by </a:t>
            </a:r>
            <a:r>
              <a:rPr lang="en-US" sz="2400" dirty="0" smtClean="0">
                <a:solidFill>
                  <a:srgbClr val="FF0000"/>
                </a:solidFill>
                <a:latin typeface="Times New Roman" pitchFamily="18" charset="0"/>
                <a:cs typeface="Times New Roman" pitchFamily="18" charset="0"/>
              </a:rPr>
              <a:t>blocking the low threshold T-type calcium channels</a:t>
            </a:r>
            <a:r>
              <a:rPr lang="en-US" sz="2400" dirty="0" smtClean="0">
                <a:latin typeface="Times New Roman" pitchFamily="18" charset="0"/>
                <a:cs typeface="Times New Roman" pitchFamily="18" charset="0"/>
              </a:rPr>
              <a:t>, thereby reducing the hyper excitability of thalamic neurons that is specifically associated with absence seizure.</a:t>
            </a:r>
            <a:endParaRPr lang="ar-IQ" sz="2400" dirty="0" smtClean="0">
              <a:latin typeface="Times New Roman" pitchFamily="18" charset="0"/>
              <a:cs typeface="Times New Roman" pitchFamily="18" charset="0"/>
            </a:endParaRPr>
          </a:p>
          <a:p>
            <a:endParaRPr lang="ar-IQ" dirty="0"/>
          </a:p>
        </p:txBody>
      </p:sp>
      <p:pic>
        <p:nvPicPr>
          <p:cNvPr id="3074" name="Picture 2"/>
          <p:cNvPicPr>
            <a:picLocks noChangeAspect="1" noChangeArrowheads="1"/>
          </p:cNvPicPr>
          <p:nvPr/>
        </p:nvPicPr>
        <p:blipFill rotWithShape="1">
          <a:blip r:embed="rId2" cstate="print"/>
          <a:srcRect l="12064" t="18525" r="18088" b="21243"/>
          <a:stretch/>
        </p:blipFill>
        <p:spPr bwMode="auto">
          <a:xfrm>
            <a:off x="2153264" y="3356993"/>
            <a:ext cx="4794999" cy="2808312"/>
          </a:xfrm>
          <a:prstGeom prst="rect">
            <a:avLst/>
          </a:prstGeom>
          <a:noFill/>
          <a:ln w="9525">
            <a:noFill/>
            <a:miter lim="800000"/>
            <a:headEnd/>
            <a:tailEnd/>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67544" y="773415"/>
            <a:ext cx="8424936" cy="5751929"/>
          </a:xfrm>
        </p:spPr>
        <p:txBody>
          <a:bodyPr>
            <a:noAutofit/>
          </a:bodyPr>
          <a:lstStyle/>
          <a:p>
            <a:pPr marL="273050" indent="442913" algn="just" rtl="0">
              <a:buNone/>
            </a:pPr>
            <a:r>
              <a:rPr lang="en-US" sz="2400" b="1" dirty="0" smtClean="0">
                <a:solidFill>
                  <a:srgbClr val="0070C0"/>
                </a:solidFill>
                <a:latin typeface="Times New Roman" pitchFamily="18" charset="0"/>
                <a:cs typeface="Times New Roman" pitchFamily="18" charset="0"/>
              </a:rPr>
              <a:t>Clonazepam:</a:t>
            </a:r>
            <a:r>
              <a:rPr lang="en-US" sz="2400" dirty="0" smtClean="0">
                <a:latin typeface="Times New Roman" pitchFamily="18" charset="0"/>
                <a:cs typeface="Times New Roman" pitchFamily="18" charset="0"/>
              </a:rPr>
              <a:t> is useful in </a:t>
            </a:r>
            <a:r>
              <a:rPr lang="en-US" sz="2400" dirty="0" smtClean="0">
                <a:solidFill>
                  <a:srgbClr val="FF0000"/>
                </a:solidFill>
                <a:latin typeface="Times New Roman" pitchFamily="18" charset="0"/>
                <a:cs typeface="Times New Roman" pitchFamily="18" charset="0"/>
              </a:rPr>
              <a:t>absence seizures </a:t>
            </a:r>
            <a:r>
              <a:rPr lang="en-US" sz="2400" dirty="0" smtClean="0">
                <a:latin typeface="Times New Roman" pitchFamily="18" charset="0"/>
                <a:cs typeface="Times New Roman" pitchFamily="18" charset="0"/>
              </a:rPr>
              <a:t>and in myoclonic seizures. Tolerance to the anticonvulsant effect of the clonazepam often developed rather quickly, and it is a common problem with the BZDs.</a:t>
            </a:r>
          </a:p>
          <a:p>
            <a:pPr marL="273050" indent="442913" algn="just" rtl="0">
              <a:buNone/>
            </a:pPr>
            <a:r>
              <a:rPr lang="en-US" sz="2400" b="1" dirty="0" smtClean="0">
                <a:solidFill>
                  <a:srgbClr val="0070C0"/>
                </a:solidFill>
                <a:latin typeface="Times New Roman" pitchFamily="18" charset="0"/>
                <a:cs typeface="Times New Roman" pitchFamily="18" charset="0"/>
              </a:rPr>
              <a:t>Diazepam:</a:t>
            </a:r>
            <a:r>
              <a:rPr lang="en-US" sz="2400" dirty="0" smtClean="0">
                <a:latin typeface="Times New Roman" pitchFamily="18" charset="0"/>
                <a:cs typeface="Times New Roman" pitchFamily="18" charset="0"/>
              </a:rPr>
              <a:t> is given orally (Valium) or rectally (Diastat) as an adjunctive treatment in patients with </a:t>
            </a:r>
            <a:r>
              <a:rPr lang="en-US" sz="2400" dirty="0" smtClean="0">
                <a:solidFill>
                  <a:srgbClr val="FF0000"/>
                </a:solidFill>
                <a:latin typeface="Times New Roman" pitchFamily="18" charset="0"/>
                <a:cs typeface="Times New Roman" pitchFamily="18" charset="0"/>
              </a:rPr>
              <a:t>generalized tonic–</a:t>
            </a:r>
            <a:r>
              <a:rPr lang="en-US" sz="2400" dirty="0" err="1" smtClean="0">
                <a:solidFill>
                  <a:srgbClr val="FF0000"/>
                </a:solidFill>
                <a:latin typeface="Times New Roman" pitchFamily="18" charset="0"/>
                <a:cs typeface="Times New Roman" pitchFamily="18" charset="0"/>
              </a:rPr>
              <a:t>clonic</a:t>
            </a:r>
            <a:r>
              <a:rPr lang="en-US" sz="2400" dirty="0" smtClean="0">
                <a:solidFill>
                  <a:srgbClr val="FF0000"/>
                </a:solidFill>
                <a:latin typeface="Times New Roman" pitchFamily="18" charset="0"/>
                <a:cs typeface="Times New Roman" pitchFamily="18" charset="0"/>
              </a:rPr>
              <a:t> status epilepticus.</a:t>
            </a:r>
          </a:p>
          <a:p>
            <a:pPr marL="273050" indent="442913" algn="l" rtl="0">
              <a:buNone/>
            </a:pPr>
            <a:endParaRPr lang="ar-IQ" sz="2800" dirty="0">
              <a:latin typeface="Times New Roman" pitchFamily="18" charset="0"/>
              <a:cs typeface="Times New Roman" pitchFamily="18" charset="0"/>
            </a:endParaRPr>
          </a:p>
        </p:txBody>
      </p:sp>
      <p:sp>
        <p:nvSpPr>
          <p:cNvPr id="4" name="Rectangle 3"/>
          <p:cNvSpPr/>
          <p:nvPr/>
        </p:nvSpPr>
        <p:spPr>
          <a:xfrm>
            <a:off x="395536" y="188640"/>
            <a:ext cx="8496944" cy="523220"/>
          </a:xfrm>
          <a:prstGeom prst="rect">
            <a:avLst/>
          </a:prstGeom>
        </p:spPr>
        <p:txBody>
          <a:bodyPr wrap="square">
            <a:spAutoFit/>
          </a:bodyPr>
          <a:lstStyle/>
          <a:p>
            <a:pPr algn="l"/>
            <a:r>
              <a:rPr lang="en-US" sz="2800" b="1" dirty="0" smtClean="0">
                <a:solidFill>
                  <a:srgbClr val="0070C0"/>
                </a:solidFill>
                <a:latin typeface="Times New Roman" pitchFamily="18" charset="0"/>
                <a:cs typeface="Times New Roman" pitchFamily="18" charset="0"/>
              </a:rPr>
              <a:t>Benzodiazepines (acts </a:t>
            </a:r>
            <a:r>
              <a:rPr lang="en-US" sz="2800" b="1" dirty="0">
                <a:solidFill>
                  <a:srgbClr val="0070C0"/>
                </a:solidFill>
                <a:latin typeface="Times New Roman" pitchFamily="18" charset="0"/>
                <a:cs typeface="Times New Roman" pitchFamily="18" charset="0"/>
              </a:rPr>
              <a:t>on a </a:t>
            </a:r>
            <a:r>
              <a:rPr lang="en-US" sz="2800" b="1" dirty="0" smtClean="0">
                <a:solidFill>
                  <a:srgbClr val="0070C0"/>
                </a:solidFill>
                <a:latin typeface="Times New Roman" pitchFamily="18" charset="0"/>
                <a:cs typeface="Times New Roman" pitchFamily="18" charset="0"/>
              </a:rPr>
              <a:t>selective molecular target)</a:t>
            </a:r>
            <a:endParaRPr lang="ar-IQ" sz="2800" b="1" dirty="0">
              <a:solidFill>
                <a:srgbClr val="0070C0"/>
              </a:solidFill>
              <a:latin typeface="Times New Roman" pitchFamily="18" charset="0"/>
              <a:cs typeface="Times New Roman" pitchFamily="18" charset="0"/>
            </a:endParaRPr>
          </a:p>
        </p:txBody>
      </p:sp>
      <p:pic>
        <p:nvPicPr>
          <p:cNvPr id="5" name="Picture 2" descr="C:\Users\krema\Pictures\2014-04-15 karima\Screenshot023.jpg"/>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sharpenSoften amount="50000"/>
                    </a14:imgEffect>
                  </a14:imgLayer>
                </a14:imgProps>
              </a:ext>
            </a:extLst>
          </a:blip>
          <a:srcRect l="33979" t="19081" r="18417" b="24049"/>
          <a:stretch/>
        </p:blipFill>
        <p:spPr bwMode="auto">
          <a:xfrm>
            <a:off x="1619673" y="3789040"/>
            <a:ext cx="5760640" cy="2880320"/>
          </a:xfrm>
          <a:prstGeom prst="rect">
            <a:avLst/>
          </a:prstGeom>
          <a:noFill/>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krema\Desktop\,محاضرات ك1وك2\New folder\thank_you_05.gif"/>
          <p:cNvPicPr>
            <a:picLocks noGrp="1" noChangeAspect="1" noChangeArrowheads="1"/>
          </p:cNvPicPr>
          <p:nvPr>
            <p:ph sz="quarter" idx="1"/>
          </p:nvPr>
        </p:nvPicPr>
        <p:blipFill>
          <a:blip r:embed="rId2" cstate="print"/>
          <a:srcRect/>
          <a:stretch>
            <a:fillRect/>
          </a:stretch>
        </p:blipFill>
        <p:spPr bwMode="auto">
          <a:xfrm>
            <a:off x="467544" y="548680"/>
            <a:ext cx="8208912" cy="5832648"/>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95536" y="548680"/>
            <a:ext cx="8496944" cy="5471120"/>
          </a:xfrm>
        </p:spPr>
        <p:txBody>
          <a:bodyPr>
            <a:normAutofit/>
          </a:bodyPr>
          <a:lstStyle/>
          <a:p>
            <a:pPr marL="273050" indent="442913" algn="just" rtl="0">
              <a:buNone/>
            </a:pPr>
            <a:r>
              <a:rPr lang="en-US" sz="2800" dirty="0" smtClean="0">
                <a:latin typeface="Times New Roman" pitchFamily="18" charset="0"/>
                <a:cs typeface="Times New Roman" pitchFamily="18" charset="0"/>
              </a:rPr>
              <a:t>It is generally agreed that </a:t>
            </a:r>
            <a:r>
              <a:rPr lang="en-US" sz="2800" dirty="0" smtClean="0">
                <a:solidFill>
                  <a:srgbClr val="00B050"/>
                </a:solidFill>
                <a:latin typeface="Times New Roman" pitchFamily="18" charset="0"/>
                <a:cs typeface="Times New Roman" pitchFamily="18" charset="0"/>
              </a:rPr>
              <a:t>seizures</a:t>
            </a:r>
            <a:r>
              <a:rPr lang="en-US" sz="2800" dirty="0" smtClean="0">
                <a:solidFill>
                  <a:srgbClr val="92D050"/>
                </a:solidFill>
                <a:latin typeface="Times New Roman" pitchFamily="18" charset="0"/>
                <a:cs typeface="Times New Roman" pitchFamily="18" charset="0"/>
              </a:rPr>
              <a:t> </a:t>
            </a:r>
            <a:r>
              <a:rPr lang="en-US" sz="2800" dirty="0" smtClean="0">
                <a:latin typeface="Times New Roman" pitchFamily="18" charset="0"/>
                <a:cs typeface="Times New Roman" pitchFamily="18" charset="0"/>
              </a:rPr>
              <a:t>may result from primary or acquired neurological disturbances of brain function as a result of an </a:t>
            </a:r>
            <a:r>
              <a:rPr lang="en-US" sz="2800" dirty="0" smtClean="0">
                <a:solidFill>
                  <a:srgbClr val="FF0000"/>
                </a:solidFill>
                <a:latin typeface="Times New Roman" pitchFamily="18" charset="0"/>
                <a:cs typeface="Times New Roman" pitchFamily="18" charset="0"/>
              </a:rPr>
              <a:t>imbalance</a:t>
            </a:r>
            <a:r>
              <a:rPr lang="en-US" sz="2800" dirty="0" smtClean="0">
                <a:latin typeface="Times New Roman" pitchFamily="18" charset="0"/>
                <a:cs typeface="Times New Roman" pitchFamily="18" charset="0"/>
              </a:rPr>
              <a:t> between excitatory and inhibitory processes in the brain.</a:t>
            </a:r>
            <a:r>
              <a:rPr lang="en-US" sz="2800" dirty="0" smtClean="0"/>
              <a:t> </a:t>
            </a:r>
          </a:p>
          <a:p>
            <a:pPr marL="273050" indent="442913" algn="just" rtl="0">
              <a:buNone/>
            </a:pPr>
            <a:r>
              <a:rPr lang="en-US" sz="2800" dirty="0" smtClean="0">
                <a:latin typeface="Times New Roman" pitchFamily="18" charset="0"/>
                <a:cs typeface="Times New Roman" pitchFamily="18" charset="0"/>
              </a:rPr>
              <a:t>There are many possible </a:t>
            </a:r>
            <a:r>
              <a:rPr lang="en-US" sz="2800" dirty="0" smtClean="0">
                <a:solidFill>
                  <a:srgbClr val="00B050"/>
                </a:solidFill>
                <a:latin typeface="Times New Roman" pitchFamily="18" charset="0"/>
                <a:cs typeface="Times New Roman" pitchFamily="18" charset="0"/>
              </a:rPr>
              <a:t>causes of seizure </a:t>
            </a:r>
            <a:r>
              <a:rPr lang="en-US" sz="2800" dirty="0" smtClean="0">
                <a:latin typeface="Times New Roman" pitchFamily="18" charset="0"/>
                <a:cs typeface="Times New Roman" pitchFamily="18" charset="0"/>
              </a:rPr>
              <a:t>including brain tumors or infections, head trauma, neurological diseases, systemic or metabolic disorders, alcohol abuse, drug overdose, or toxicities.</a:t>
            </a:r>
          </a:p>
          <a:p>
            <a:pPr marL="273050" indent="442913" algn="l" rtl="0">
              <a:buNone/>
            </a:pPr>
            <a:endParaRPr lang="ar-IQ"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0070C0"/>
                </a:solidFill>
              </a:rPr>
              <a:t>Classification of Epileptic Seizures and</a:t>
            </a:r>
            <a:br>
              <a:rPr lang="en-US" b="1" dirty="0" smtClean="0">
                <a:solidFill>
                  <a:srgbClr val="0070C0"/>
                </a:solidFill>
              </a:rPr>
            </a:br>
            <a:r>
              <a:rPr lang="en-US" b="1" dirty="0" smtClean="0">
                <a:solidFill>
                  <a:srgbClr val="0070C0"/>
                </a:solidFill>
              </a:rPr>
              <a:t>Recommended Initial Drug Therapy</a:t>
            </a:r>
            <a:endParaRPr lang="ar-IQ" dirty="0">
              <a:solidFill>
                <a:srgbClr val="0070C0"/>
              </a:solidFill>
            </a:endParaRPr>
          </a:p>
        </p:txBody>
      </p:sp>
      <p:sp>
        <p:nvSpPr>
          <p:cNvPr id="3" name="Content Placeholder 2"/>
          <p:cNvSpPr>
            <a:spLocks noGrp="1"/>
          </p:cNvSpPr>
          <p:nvPr>
            <p:ph sz="quarter" idx="1"/>
          </p:nvPr>
        </p:nvSpPr>
        <p:spPr>
          <a:xfrm>
            <a:off x="395536" y="1447800"/>
            <a:ext cx="8352928" cy="4572000"/>
          </a:xfrm>
        </p:spPr>
        <p:txBody>
          <a:bodyPr>
            <a:noAutofit/>
          </a:bodyPr>
          <a:lstStyle/>
          <a:p>
            <a:pPr marL="273050" indent="442913" algn="just" rtl="0">
              <a:buNone/>
            </a:pPr>
            <a:r>
              <a:rPr lang="en-US" sz="2800" dirty="0" smtClean="0">
                <a:solidFill>
                  <a:srgbClr val="00B050"/>
                </a:solidFill>
                <a:latin typeface="Times New Roman" pitchFamily="18" charset="0"/>
                <a:cs typeface="Times New Roman" pitchFamily="18" charset="0"/>
              </a:rPr>
              <a:t>Seizures</a:t>
            </a:r>
            <a:r>
              <a:rPr lang="en-US" sz="2800" dirty="0" smtClean="0">
                <a:latin typeface="Times New Roman" pitchFamily="18" charset="0"/>
                <a:cs typeface="Times New Roman" pitchFamily="18" charset="0"/>
              </a:rPr>
              <a:t> are classified, based on their initial signs and symptoms and the pattern seen on the electro-encephalogram (EEG), into two broad categories:</a:t>
            </a:r>
            <a:endParaRPr lang="en-US" sz="2800" b="1" dirty="0" smtClean="0">
              <a:solidFill>
                <a:schemeClr val="accent2">
                  <a:lumMod val="60000"/>
                  <a:lumOff val="40000"/>
                </a:schemeClr>
              </a:solidFill>
              <a:latin typeface="Times New Roman" pitchFamily="18" charset="0"/>
              <a:cs typeface="Times New Roman" pitchFamily="18" charset="0"/>
            </a:endParaRPr>
          </a:p>
          <a:p>
            <a:pPr marL="273050" indent="442913" algn="just" rtl="0">
              <a:buNone/>
            </a:pPr>
            <a:r>
              <a:rPr lang="en-US" sz="2800" b="1" dirty="0" smtClean="0">
                <a:solidFill>
                  <a:srgbClr val="FF0000"/>
                </a:solidFill>
                <a:latin typeface="Times New Roman" pitchFamily="18" charset="0"/>
                <a:cs typeface="Times New Roman" pitchFamily="18" charset="0"/>
              </a:rPr>
              <a:t>Primary generalized seizures</a:t>
            </a:r>
          </a:p>
          <a:p>
            <a:pPr marL="273050" indent="442913" algn="just" rtl="0">
              <a:buNone/>
            </a:pPr>
            <a:r>
              <a:rPr lang="en-US" sz="2800" dirty="0" smtClean="0">
                <a:latin typeface="Times New Roman" pitchFamily="18" charset="0"/>
                <a:cs typeface="Times New Roman" pitchFamily="18" charset="0"/>
              </a:rPr>
              <a:t>Two major types of generalized seizures are the primarily generalized </a:t>
            </a:r>
            <a:r>
              <a:rPr lang="en-US" sz="2800" dirty="0" smtClean="0">
                <a:solidFill>
                  <a:srgbClr val="0070C0"/>
                </a:solidFill>
                <a:latin typeface="Times New Roman" pitchFamily="18" charset="0"/>
                <a:cs typeface="Times New Roman" pitchFamily="18" charset="0"/>
              </a:rPr>
              <a:t>tonic–</a:t>
            </a:r>
            <a:r>
              <a:rPr lang="en-US" sz="2800" dirty="0" err="1" smtClean="0">
                <a:solidFill>
                  <a:srgbClr val="0070C0"/>
                </a:solidFill>
                <a:latin typeface="Times New Roman" pitchFamily="18" charset="0"/>
                <a:cs typeface="Times New Roman" pitchFamily="18" charset="0"/>
              </a:rPr>
              <a:t>clonic</a:t>
            </a:r>
            <a:r>
              <a:rPr lang="en-US" sz="2800" dirty="0" smtClean="0">
                <a:solidFill>
                  <a:srgbClr val="0070C0"/>
                </a:solidFill>
                <a:latin typeface="Times New Roman" pitchFamily="18" charset="0"/>
                <a:cs typeface="Times New Roman" pitchFamily="18" charset="0"/>
              </a:rPr>
              <a:t> seizures </a:t>
            </a:r>
            <a:r>
              <a:rPr lang="en-US" sz="2800" dirty="0" smtClean="0">
                <a:latin typeface="Times New Roman" pitchFamily="18" charset="0"/>
                <a:cs typeface="Times New Roman" pitchFamily="18" charset="0"/>
              </a:rPr>
              <a:t>(grand mal) and the </a:t>
            </a:r>
            <a:r>
              <a:rPr lang="en-US" sz="2800" dirty="0" smtClean="0">
                <a:solidFill>
                  <a:srgbClr val="0070C0"/>
                </a:solidFill>
                <a:latin typeface="Times New Roman" pitchFamily="18" charset="0"/>
                <a:cs typeface="Times New Roman" pitchFamily="18" charset="0"/>
              </a:rPr>
              <a:t>absence</a:t>
            </a:r>
            <a:r>
              <a:rPr lang="en-US" sz="2800" dirty="0" smtClean="0">
                <a:latin typeface="Times New Roman" pitchFamily="18" charset="0"/>
                <a:cs typeface="Times New Roman" pitchFamily="18" charset="0"/>
              </a:rPr>
              <a:t> (petit mal) </a:t>
            </a:r>
            <a:r>
              <a:rPr lang="en-US" sz="2800" dirty="0" smtClean="0">
                <a:solidFill>
                  <a:srgbClr val="0070C0"/>
                </a:solidFill>
                <a:latin typeface="Times New Roman" pitchFamily="18" charset="0"/>
                <a:cs typeface="Times New Roman" pitchFamily="18" charset="0"/>
              </a:rPr>
              <a:t>seizures.</a:t>
            </a:r>
          </a:p>
          <a:p>
            <a:pPr marL="273050" indent="442913" algn="just" rtl="0">
              <a:buNone/>
            </a:pPr>
            <a:r>
              <a:rPr lang="en-US" sz="2800" dirty="0" smtClean="0">
                <a:solidFill>
                  <a:srgbClr val="FF0000"/>
                </a:solidFill>
                <a:latin typeface="Times New Roman" pitchFamily="18" charset="0"/>
                <a:cs typeface="Times New Roman" pitchFamily="18" charset="0"/>
              </a:rPr>
              <a:t> </a:t>
            </a:r>
            <a:r>
              <a:rPr lang="en-US" sz="2800" b="1" dirty="0" smtClean="0">
                <a:solidFill>
                  <a:srgbClr val="FF0000"/>
                </a:solidFill>
                <a:latin typeface="Times New Roman" pitchFamily="18" charset="0"/>
                <a:cs typeface="Times New Roman" pitchFamily="18" charset="0"/>
              </a:rPr>
              <a:t>Partial seizures</a:t>
            </a:r>
          </a:p>
          <a:p>
            <a:pPr marL="273050" indent="442913" algn="just" rtl="0">
              <a:buNone/>
            </a:pPr>
            <a:r>
              <a:rPr lang="en-US" sz="2800" dirty="0" smtClean="0">
                <a:latin typeface="Times New Roman" pitchFamily="18" charset="0"/>
                <a:cs typeface="Times New Roman" pitchFamily="18" charset="0"/>
              </a:rPr>
              <a:t>Major types of partial seizure are </a:t>
            </a:r>
            <a:r>
              <a:rPr lang="en-US" sz="2800" dirty="0" smtClean="0">
                <a:solidFill>
                  <a:srgbClr val="C00000"/>
                </a:solidFill>
                <a:latin typeface="Times New Roman" pitchFamily="18" charset="0"/>
                <a:cs typeface="Times New Roman" pitchFamily="18" charset="0"/>
              </a:rPr>
              <a:t>simple partial </a:t>
            </a:r>
            <a:r>
              <a:rPr lang="en-US" sz="2800" dirty="0" smtClean="0">
                <a:latin typeface="Times New Roman" pitchFamily="18" charset="0"/>
                <a:cs typeface="Times New Roman" pitchFamily="18" charset="0"/>
              </a:rPr>
              <a:t>seizures (focal) and </a:t>
            </a:r>
            <a:r>
              <a:rPr lang="en-US" sz="2800" dirty="0" smtClean="0">
                <a:solidFill>
                  <a:schemeClr val="accent1"/>
                </a:solidFill>
                <a:latin typeface="Times New Roman" pitchFamily="18" charset="0"/>
                <a:cs typeface="Times New Roman" pitchFamily="18" charset="0"/>
              </a:rPr>
              <a:t>complex partial</a:t>
            </a:r>
            <a:r>
              <a:rPr lang="en-US" sz="2800" dirty="0" smtClean="0">
                <a:latin typeface="Times New Roman" pitchFamily="18" charset="0"/>
                <a:cs typeface="Times New Roman" pitchFamily="18" charset="0"/>
              </a:rPr>
              <a:t> seizures (temporal lobe or   psychomotor).</a:t>
            </a:r>
            <a:endParaRPr lang="ar-IQ"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74638"/>
            <a:ext cx="8676456" cy="850106"/>
          </a:xfrm>
        </p:spPr>
        <p:txBody>
          <a:bodyPr>
            <a:normAutofit fontScale="90000"/>
          </a:bodyPr>
          <a:lstStyle/>
          <a:p>
            <a:pPr rtl="0"/>
            <a:r>
              <a:rPr lang="en-US" b="1" dirty="0" smtClean="0">
                <a:solidFill>
                  <a:srgbClr val="0070C0"/>
                </a:solidFill>
                <a:cs typeface="+mn-cs"/>
              </a:rPr>
              <a:t>Mechanisms of action of anticonvulsants</a:t>
            </a:r>
            <a:endParaRPr lang="ar-IQ" dirty="0">
              <a:solidFill>
                <a:srgbClr val="0070C0"/>
              </a:solidFill>
              <a:cs typeface="+mn-cs"/>
            </a:endParaRPr>
          </a:p>
        </p:txBody>
      </p:sp>
      <p:sp>
        <p:nvSpPr>
          <p:cNvPr id="3" name="Content Placeholder 2"/>
          <p:cNvSpPr>
            <a:spLocks noGrp="1"/>
          </p:cNvSpPr>
          <p:nvPr>
            <p:ph sz="quarter" idx="1"/>
          </p:nvPr>
        </p:nvSpPr>
        <p:spPr>
          <a:xfrm>
            <a:off x="395536" y="1360200"/>
            <a:ext cx="8352928" cy="4751040"/>
          </a:xfrm>
        </p:spPr>
        <p:txBody>
          <a:bodyPr>
            <a:noAutofit/>
          </a:bodyPr>
          <a:lstStyle/>
          <a:p>
            <a:pPr marL="273050" indent="442913" algn="just" rtl="0">
              <a:buNone/>
            </a:pPr>
            <a:r>
              <a:rPr lang="en-US" sz="2800" dirty="0" smtClean="0">
                <a:latin typeface="Times New Roman" pitchFamily="18" charset="0"/>
                <a:cs typeface="Times New Roman" pitchFamily="18" charset="0"/>
              </a:rPr>
              <a:t>(</a:t>
            </a:r>
            <a:r>
              <a:rPr lang="en-US" sz="2800" dirty="0" smtClean="0">
                <a:solidFill>
                  <a:schemeClr val="accent1"/>
                </a:solidFill>
                <a:latin typeface="Times New Roman" pitchFamily="18" charset="0"/>
                <a:cs typeface="Times New Roman" pitchFamily="18" charset="0"/>
              </a:rPr>
              <a:t>A</a:t>
            </a:r>
            <a:r>
              <a:rPr lang="en-US" sz="2800" dirty="0" smtClean="0">
                <a:latin typeface="Times New Roman" pitchFamily="18" charset="0"/>
                <a:cs typeface="Times New Roman" pitchFamily="18" charset="0"/>
              </a:rPr>
              <a:t>) Modulation of voltage-gated ion channels (Na, Ca</a:t>
            </a:r>
            <a:r>
              <a:rPr lang="en-US" sz="1400" dirty="0" smtClean="0">
                <a:latin typeface="Times New Roman" pitchFamily="18" charset="0"/>
                <a:cs typeface="Times New Roman" pitchFamily="18" charset="0"/>
              </a:rPr>
              <a:t>2</a:t>
            </a:r>
            <a:r>
              <a:rPr lang="en-US" sz="2800" dirty="0" smtClean="0">
                <a:latin typeface="Times New Roman" pitchFamily="18" charset="0"/>
                <a:cs typeface="Times New Roman" pitchFamily="18" charset="0"/>
              </a:rPr>
              <a:t>, and K).</a:t>
            </a:r>
          </a:p>
          <a:p>
            <a:pPr marL="273050" indent="442913" algn="l" rtl="0">
              <a:buNone/>
            </a:pPr>
            <a:r>
              <a:rPr lang="en-US" sz="2800" dirty="0" smtClean="0">
                <a:latin typeface="Times New Roman" pitchFamily="18" charset="0"/>
                <a:cs typeface="Times New Roman" pitchFamily="18" charset="0"/>
              </a:rPr>
              <a:t> (</a:t>
            </a:r>
            <a:r>
              <a:rPr lang="en-US" sz="2800" dirty="0" smtClean="0">
                <a:solidFill>
                  <a:schemeClr val="accent1"/>
                </a:solidFill>
                <a:latin typeface="Times New Roman" pitchFamily="18" charset="0"/>
                <a:cs typeface="Times New Roman" pitchFamily="18" charset="0"/>
              </a:rPr>
              <a:t>B</a:t>
            </a:r>
            <a:r>
              <a:rPr lang="en-US" sz="2800" dirty="0" smtClean="0">
                <a:latin typeface="Times New Roman" pitchFamily="18" charset="0"/>
                <a:cs typeface="Times New Roman" pitchFamily="18" charset="0"/>
              </a:rPr>
              <a:t>) Enhancement of </a:t>
            </a:r>
            <a:r>
              <a:rPr lang="el-GR" sz="2800" dirty="0" smtClean="0">
                <a:latin typeface="Times New Roman" pitchFamily="18" charset="0"/>
                <a:cs typeface="Times New Roman" pitchFamily="18" charset="0"/>
              </a:rPr>
              <a:t>γ</a:t>
            </a:r>
            <a:r>
              <a:rPr lang="en-US" sz="2800" dirty="0" smtClean="0">
                <a:latin typeface="Times New Roman" pitchFamily="18" charset="0"/>
                <a:cs typeface="Times New Roman" pitchFamily="18" charset="0"/>
              </a:rPr>
              <a:t>- amino butyric acid (GAB</a:t>
            </a:r>
            <a:r>
              <a:rPr lang="en-US" sz="2000" dirty="0" smtClean="0">
                <a:latin typeface="Times New Roman" pitchFamily="18" charset="0"/>
                <a:cs typeface="Times New Roman" pitchFamily="18" charset="0"/>
              </a:rPr>
              <a:t>A</a:t>
            </a:r>
            <a:r>
              <a:rPr lang="en-US" sz="2800" dirty="0" smtClean="0">
                <a:latin typeface="Times New Roman" pitchFamily="18" charset="0"/>
                <a:cs typeface="Times New Roman" pitchFamily="18" charset="0"/>
              </a:rPr>
              <a:t>)-mediated inhibitory neurotransmission.</a:t>
            </a:r>
          </a:p>
          <a:p>
            <a:pPr marL="273050" indent="442913" algn="l" rtl="0">
              <a:buNone/>
            </a:pPr>
            <a:r>
              <a:rPr lang="en-US" sz="2800" dirty="0" smtClean="0">
                <a:latin typeface="Times New Roman" pitchFamily="18" charset="0"/>
                <a:cs typeface="Times New Roman" pitchFamily="18" charset="0"/>
              </a:rPr>
              <a:t> (</a:t>
            </a:r>
            <a:r>
              <a:rPr lang="en-US" sz="2800" dirty="0" smtClean="0">
                <a:solidFill>
                  <a:schemeClr val="accent1"/>
                </a:solidFill>
                <a:latin typeface="Times New Roman" pitchFamily="18" charset="0"/>
                <a:cs typeface="Times New Roman" pitchFamily="18" charset="0"/>
              </a:rPr>
              <a:t>C</a:t>
            </a:r>
            <a:r>
              <a:rPr lang="en-US" sz="2800" dirty="0" smtClean="0">
                <a:latin typeface="Times New Roman" pitchFamily="18" charset="0"/>
                <a:cs typeface="Times New Roman" pitchFamily="18" charset="0"/>
              </a:rPr>
              <a:t>) Attenuation of excitatory (particularly glutamate-mediated) neurotransmission in the brain.</a:t>
            </a:r>
          </a:p>
          <a:p>
            <a:pPr marL="273050" indent="442913" algn="just" rtl="0">
              <a:buNone/>
            </a:pPr>
            <a:r>
              <a:rPr lang="en-US" sz="2800" dirty="0" smtClean="0">
                <a:latin typeface="Times New Roman" pitchFamily="18" charset="0"/>
                <a:cs typeface="Times New Roman" pitchFamily="18" charset="0"/>
              </a:rPr>
              <a:t> Many of AEDs, especially the newer drugs, work by more than one of the above mechanisms of actions, therefore possessing a broader spectrum of antiepileptic action.</a:t>
            </a:r>
            <a:endParaRPr lang="ar-IQ"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0070C0"/>
                </a:solidFill>
                <a:latin typeface="Times New Roman" pitchFamily="18" charset="0"/>
                <a:cs typeface="Times New Roman" pitchFamily="18" charset="0"/>
              </a:rPr>
              <a:t>GABA </a:t>
            </a:r>
            <a:r>
              <a:rPr lang="en-US" sz="2700" b="1" dirty="0" smtClean="0">
                <a:solidFill>
                  <a:srgbClr val="0070C0"/>
                </a:solidFill>
                <a:latin typeface="Times New Roman" pitchFamily="18" charset="0"/>
                <a:cs typeface="Times New Roman" pitchFamily="18" charset="0"/>
              </a:rPr>
              <a:t>A</a:t>
            </a:r>
            <a:r>
              <a:rPr lang="en-US" b="1" dirty="0" smtClean="0">
                <a:solidFill>
                  <a:srgbClr val="0070C0"/>
                </a:solidFill>
                <a:latin typeface="Times New Roman" pitchFamily="18" charset="0"/>
                <a:cs typeface="Times New Roman" pitchFamily="18" charset="0"/>
              </a:rPr>
              <a:t> Receptors as Targets</a:t>
            </a:r>
            <a:br>
              <a:rPr lang="en-US" b="1" dirty="0" smtClean="0">
                <a:solidFill>
                  <a:srgbClr val="0070C0"/>
                </a:solidFill>
                <a:latin typeface="Times New Roman" pitchFamily="18" charset="0"/>
                <a:cs typeface="Times New Roman" pitchFamily="18" charset="0"/>
              </a:rPr>
            </a:br>
            <a:r>
              <a:rPr lang="en-US" b="1" dirty="0" smtClean="0">
                <a:solidFill>
                  <a:srgbClr val="0070C0"/>
                </a:solidFill>
                <a:latin typeface="Times New Roman" pitchFamily="18" charset="0"/>
                <a:cs typeface="Times New Roman" pitchFamily="18" charset="0"/>
              </a:rPr>
              <a:t>for Anticonvulsants</a:t>
            </a:r>
            <a:endParaRPr lang="ar-IQ" dirty="0"/>
          </a:p>
        </p:txBody>
      </p:sp>
      <p:sp>
        <p:nvSpPr>
          <p:cNvPr id="3" name="Content Placeholder 2"/>
          <p:cNvSpPr>
            <a:spLocks noGrp="1"/>
          </p:cNvSpPr>
          <p:nvPr>
            <p:ph sz="quarter" idx="1"/>
          </p:nvPr>
        </p:nvSpPr>
        <p:spPr>
          <a:xfrm>
            <a:off x="611560" y="1447800"/>
            <a:ext cx="8075240" cy="4572000"/>
          </a:xfrm>
        </p:spPr>
        <p:txBody>
          <a:bodyPr>
            <a:noAutofit/>
          </a:bodyPr>
          <a:lstStyle/>
          <a:p>
            <a:pPr marL="273050" indent="442913" algn="l" rtl="0">
              <a:buNone/>
            </a:pPr>
            <a:r>
              <a:rPr lang="en-US" sz="2800" dirty="0" smtClean="0">
                <a:latin typeface="Times New Roman" pitchFamily="18" charset="0"/>
                <a:cs typeface="Times New Roman" pitchFamily="18" charset="0"/>
              </a:rPr>
              <a:t>It is now well recognized that cellular excitability leading to convulsive seizures can be attenuated by </a:t>
            </a:r>
            <a:r>
              <a:rPr lang="en-US" sz="2800" dirty="0" smtClean="0">
                <a:solidFill>
                  <a:srgbClr val="FF0000"/>
                </a:solidFill>
                <a:latin typeface="Times New Roman" pitchFamily="18" charset="0"/>
                <a:cs typeface="Times New Roman" pitchFamily="18" charset="0"/>
              </a:rPr>
              <a:t>GABA</a:t>
            </a:r>
            <a:r>
              <a:rPr lang="en-US" sz="2800" dirty="0" smtClean="0">
                <a:latin typeface="Times New Roman" pitchFamily="18" charset="0"/>
                <a:cs typeface="Times New Roman" pitchFamily="18" charset="0"/>
              </a:rPr>
              <a:t> ergic stimulation in the brain. The </a:t>
            </a:r>
            <a:r>
              <a:rPr lang="en-US" sz="2800" dirty="0" smtClean="0">
                <a:solidFill>
                  <a:srgbClr val="FF0000"/>
                </a:solidFill>
                <a:latin typeface="Times New Roman" pitchFamily="18" charset="0"/>
                <a:cs typeface="Times New Roman" pitchFamily="18" charset="0"/>
              </a:rPr>
              <a:t>GABA</a:t>
            </a:r>
            <a:r>
              <a:rPr lang="en-US" sz="1600" dirty="0" smtClean="0">
                <a:solidFill>
                  <a:srgbClr val="FF0000"/>
                </a:solidFill>
                <a:latin typeface="Times New Roman" pitchFamily="18" charset="0"/>
                <a:cs typeface="Times New Roman" pitchFamily="18" charset="0"/>
              </a:rPr>
              <a:t>A </a:t>
            </a:r>
            <a:r>
              <a:rPr lang="en-US" sz="2800" dirty="0" smtClean="0">
                <a:latin typeface="Times New Roman" pitchFamily="18" charset="0"/>
                <a:cs typeface="Times New Roman" pitchFamily="18" charset="0"/>
              </a:rPr>
              <a:t>receptor is one of two ligand-gated ion channels responsible for mediating the effects of </a:t>
            </a:r>
            <a:r>
              <a:rPr lang="en-US" sz="2800" dirty="0" smtClean="0">
                <a:solidFill>
                  <a:srgbClr val="FF0000"/>
                </a:solidFill>
                <a:latin typeface="Times New Roman" pitchFamily="18" charset="0"/>
                <a:cs typeface="Times New Roman" pitchFamily="18" charset="0"/>
              </a:rPr>
              <a:t>GAB</a:t>
            </a:r>
            <a:r>
              <a:rPr lang="en-US" sz="2000" dirty="0" smtClean="0">
                <a:solidFill>
                  <a:srgbClr val="FF0000"/>
                </a:solidFill>
                <a:latin typeface="Times New Roman" pitchFamily="18" charset="0"/>
                <a:cs typeface="Times New Roman" pitchFamily="18" charset="0"/>
              </a:rPr>
              <a:t>A</a:t>
            </a:r>
            <a:r>
              <a:rPr lang="en-US" sz="2800" dirty="0" smtClean="0">
                <a:latin typeface="Times New Roman" pitchFamily="18" charset="0"/>
                <a:cs typeface="Times New Roman" pitchFamily="18" charset="0"/>
              </a:rPr>
              <a:t>, the major inhibitory neurotransmitter in the brain. </a:t>
            </a:r>
          </a:p>
          <a:p>
            <a:pPr marL="273050" indent="442913" algn="l" rtl="0">
              <a:buNone/>
            </a:pPr>
            <a:r>
              <a:rPr lang="en-US" sz="2800" dirty="0" smtClean="0">
                <a:latin typeface="Times New Roman" pitchFamily="18" charset="0"/>
                <a:cs typeface="Times New Roman" pitchFamily="18" charset="0"/>
              </a:rPr>
              <a:t>Activation of the </a:t>
            </a:r>
            <a:r>
              <a:rPr lang="en-US" sz="2800" dirty="0" smtClean="0">
                <a:solidFill>
                  <a:srgbClr val="FF0000"/>
                </a:solidFill>
                <a:latin typeface="Times New Roman" pitchFamily="18" charset="0"/>
                <a:cs typeface="Times New Roman" pitchFamily="18" charset="0"/>
              </a:rPr>
              <a:t>GABA</a:t>
            </a:r>
            <a:r>
              <a:rPr lang="en-US" sz="1800" dirty="0" smtClean="0">
                <a:solidFill>
                  <a:srgbClr val="FF0000"/>
                </a:solidFill>
                <a:latin typeface="Times New Roman" pitchFamily="18" charset="0"/>
                <a:cs typeface="Times New Roman" pitchFamily="18" charset="0"/>
              </a:rPr>
              <a:t>A</a:t>
            </a:r>
            <a:r>
              <a:rPr lang="en-US" sz="2800" dirty="0" smtClean="0">
                <a:latin typeface="Times New Roman" pitchFamily="18" charset="0"/>
                <a:cs typeface="Times New Roman" pitchFamily="18" charset="0"/>
              </a:rPr>
              <a:t>/benzodiazepine (BZD) receptors/chloride channel complex allows increased chloride conductance, thereby preventing the spread of neuronal excitations.</a:t>
            </a:r>
            <a:endParaRPr lang="ar-IQ" sz="2800"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67544" y="692696"/>
            <a:ext cx="8424936" cy="5327104"/>
          </a:xfrm>
        </p:spPr>
        <p:txBody>
          <a:bodyPr>
            <a:normAutofit/>
          </a:bodyPr>
          <a:lstStyle/>
          <a:p>
            <a:pPr marL="273050" indent="442913" algn="l" rtl="0">
              <a:buNone/>
            </a:pPr>
            <a:r>
              <a:rPr lang="en-US" sz="2800" dirty="0" smtClean="0">
                <a:latin typeface="Times New Roman" pitchFamily="18" charset="0"/>
                <a:cs typeface="Times New Roman" pitchFamily="18" charset="0"/>
              </a:rPr>
              <a:t>The potential targets for AED’s action on the GABA ergic inhibitory synapses include:</a:t>
            </a:r>
          </a:p>
          <a:p>
            <a:pPr algn="l" rtl="0">
              <a:buNone/>
            </a:pPr>
            <a:r>
              <a:rPr lang="en-US" sz="2800" dirty="0" smtClean="0">
                <a:latin typeface="Times New Roman" pitchFamily="18" charset="0"/>
                <a:cs typeface="Times New Roman" pitchFamily="18" charset="0"/>
              </a:rPr>
              <a:t> </a:t>
            </a:r>
            <a:r>
              <a:rPr lang="en-US" sz="2800" dirty="0" smtClean="0">
                <a:solidFill>
                  <a:srgbClr val="FF0000"/>
                </a:solidFill>
                <a:latin typeface="Times New Roman" pitchFamily="18" charset="0"/>
                <a:cs typeface="Times New Roman" pitchFamily="18" charset="0"/>
              </a:rPr>
              <a:t>(a)</a:t>
            </a:r>
            <a:r>
              <a:rPr lang="en-US" sz="2800" dirty="0" smtClean="0">
                <a:latin typeface="Times New Roman" pitchFamily="18" charset="0"/>
                <a:cs typeface="Times New Roman" pitchFamily="18" charset="0"/>
              </a:rPr>
              <a:t>Drugs that enhance the biosynthesis of GABA(gabapentin, pregabalin, and VPA),</a:t>
            </a:r>
          </a:p>
          <a:p>
            <a:pPr algn="l" rtl="0">
              <a:buNone/>
            </a:pPr>
            <a:r>
              <a:rPr lang="en-US" sz="2800" dirty="0" smtClean="0">
                <a:solidFill>
                  <a:srgbClr val="FF0000"/>
                </a:solidFill>
                <a:latin typeface="Times New Roman" pitchFamily="18" charset="0"/>
                <a:cs typeface="Times New Roman" pitchFamily="18" charset="0"/>
              </a:rPr>
              <a:t> (b) </a:t>
            </a:r>
            <a:r>
              <a:rPr lang="en-US" sz="2800" dirty="0" smtClean="0">
                <a:latin typeface="Times New Roman" pitchFamily="18" charset="0"/>
                <a:cs typeface="Times New Roman" pitchFamily="18" charset="0"/>
              </a:rPr>
              <a:t>Drugs that inhibit GABA degradation (vigabatrin).</a:t>
            </a:r>
          </a:p>
          <a:p>
            <a:pPr algn="l" rtl="0">
              <a:buNone/>
            </a:pPr>
            <a:r>
              <a:rPr lang="en-US" sz="2800" dirty="0" smtClean="0">
                <a:solidFill>
                  <a:srgbClr val="FF0000"/>
                </a:solidFill>
                <a:latin typeface="Times New Roman" pitchFamily="18" charset="0"/>
                <a:cs typeface="Times New Roman" pitchFamily="18" charset="0"/>
              </a:rPr>
              <a:t> (c) </a:t>
            </a:r>
            <a:r>
              <a:rPr lang="en-US" sz="2800" dirty="0" smtClean="0">
                <a:latin typeface="Times New Roman" pitchFamily="18" charset="0"/>
                <a:cs typeface="Times New Roman" pitchFamily="18" charset="0"/>
              </a:rPr>
              <a:t>Drugs that inhibit the reuptake of GABA (tiagabine).</a:t>
            </a:r>
          </a:p>
          <a:p>
            <a:pPr algn="l" rtl="0">
              <a:buNone/>
            </a:pPr>
            <a:r>
              <a:rPr lang="en-US" sz="2800" dirty="0" smtClean="0">
                <a:latin typeface="Times New Roman" pitchFamily="18" charset="0"/>
                <a:cs typeface="Times New Roman" pitchFamily="18" charset="0"/>
              </a:rPr>
              <a:t> </a:t>
            </a:r>
            <a:r>
              <a:rPr lang="en-US" sz="2800" dirty="0" smtClean="0">
                <a:solidFill>
                  <a:srgbClr val="FF0000"/>
                </a:solidFill>
                <a:latin typeface="Times New Roman" pitchFamily="18" charset="0"/>
                <a:cs typeface="Times New Roman" pitchFamily="18" charset="0"/>
              </a:rPr>
              <a:t>(d) </a:t>
            </a:r>
            <a:r>
              <a:rPr lang="en-US" sz="2800" dirty="0" smtClean="0">
                <a:latin typeface="Times New Roman" pitchFamily="18" charset="0"/>
                <a:cs typeface="Times New Roman" pitchFamily="18" charset="0"/>
              </a:rPr>
              <a:t>Drugs that bind to an allosteric site on the   postsynaptic GABA</a:t>
            </a:r>
            <a:r>
              <a:rPr lang="en-US" sz="1400" dirty="0" smtClean="0">
                <a:latin typeface="Times New Roman" pitchFamily="18" charset="0"/>
                <a:cs typeface="Times New Roman" pitchFamily="18" charset="0"/>
              </a:rPr>
              <a:t>A</a:t>
            </a:r>
            <a:r>
              <a:rPr lang="en-US" sz="2800" dirty="0" smtClean="0">
                <a:latin typeface="Times New Roman" pitchFamily="18" charset="0"/>
                <a:cs typeface="Times New Roman" pitchFamily="18" charset="0"/>
              </a:rPr>
              <a:t> receptor complex that increase chloride conductance (barbiturates, BZDs). </a:t>
            </a:r>
            <a:endParaRPr lang="ar-IQ"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634082"/>
          </a:xfrm>
        </p:spPr>
        <p:txBody>
          <a:bodyPr>
            <a:noAutofit/>
          </a:bodyPr>
          <a:lstStyle/>
          <a:p>
            <a:pPr rtl="0"/>
            <a:r>
              <a:rPr lang="en-US" sz="3200" dirty="0">
                <a:solidFill>
                  <a:srgbClr val="0070C0"/>
                </a:solidFill>
                <a:latin typeface="Times New Roman" panose="02020603050405020304" pitchFamily="18" charset="0"/>
                <a:cs typeface="Times New Roman" panose="02020603050405020304" pitchFamily="18" charset="0"/>
              </a:rPr>
              <a:t>Phenobarbital and </a:t>
            </a:r>
            <a:r>
              <a:rPr lang="en-US" sz="3200" dirty="0" smtClean="0">
                <a:solidFill>
                  <a:srgbClr val="0070C0"/>
                </a:solidFill>
                <a:latin typeface="Times New Roman" panose="02020603050405020304" pitchFamily="18" charset="0"/>
                <a:cs typeface="Times New Roman" panose="02020603050405020304" pitchFamily="18" charset="0"/>
              </a:rPr>
              <a:t>Primidone (Mysoline</a:t>
            </a:r>
            <a:r>
              <a:rPr lang="en-US" sz="3200" dirty="0">
                <a:solidFill>
                  <a:srgbClr val="0070C0"/>
                </a:solidFill>
                <a:latin typeface="Times New Roman" panose="02020603050405020304" pitchFamily="18" charset="0"/>
                <a:cs typeface="Times New Roman" panose="02020603050405020304" pitchFamily="18" charset="0"/>
              </a:rPr>
              <a:t>)</a:t>
            </a:r>
          </a:p>
        </p:txBody>
      </p:sp>
      <p:sp>
        <p:nvSpPr>
          <p:cNvPr id="3" name="Content Placeholder 2"/>
          <p:cNvSpPr>
            <a:spLocks noGrp="1"/>
          </p:cNvSpPr>
          <p:nvPr>
            <p:ph sz="quarter" idx="1"/>
          </p:nvPr>
        </p:nvSpPr>
        <p:spPr>
          <a:xfrm>
            <a:off x="251520" y="764704"/>
            <a:ext cx="8435280" cy="5255096"/>
          </a:xfrm>
        </p:spPr>
        <p:txBody>
          <a:bodyPr>
            <a:normAutofit/>
          </a:bodyPr>
          <a:lstStyle/>
          <a:p>
            <a:pPr marL="0" indent="236538" algn="l" rtl="0">
              <a:buNone/>
            </a:pPr>
            <a:r>
              <a:rPr lang="en-US" dirty="0">
                <a:latin typeface="Times New Roman" panose="02020603050405020304" pitchFamily="18" charset="0"/>
                <a:cs typeface="Times New Roman" panose="02020603050405020304" pitchFamily="18" charset="0"/>
              </a:rPr>
              <a:t>Although sedative–hypnotic barbiturates commonly </a:t>
            </a:r>
            <a:r>
              <a:rPr lang="en-US" dirty="0" smtClean="0">
                <a:latin typeface="Times New Roman" panose="02020603050405020304" pitchFamily="18" charset="0"/>
                <a:cs typeface="Times New Roman" panose="02020603050405020304" pitchFamily="18" charset="0"/>
              </a:rPr>
              <a:t>display anticonvulsant </a:t>
            </a:r>
            <a:r>
              <a:rPr lang="en-US" dirty="0">
                <a:latin typeface="Times New Roman" panose="02020603050405020304" pitchFamily="18" charset="0"/>
                <a:cs typeface="Times New Roman" panose="02020603050405020304" pitchFamily="18" charset="0"/>
              </a:rPr>
              <a:t>properties, </a:t>
            </a:r>
            <a:r>
              <a:rPr lang="en-US" dirty="0">
                <a:solidFill>
                  <a:srgbClr val="FF0000"/>
                </a:solidFill>
                <a:latin typeface="Times New Roman" panose="02020603050405020304" pitchFamily="18" charset="0"/>
                <a:cs typeface="Times New Roman" panose="02020603050405020304" pitchFamily="18" charset="0"/>
              </a:rPr>
              <a:t>only phenobarbital </a:t>
            </a:r>
            <a:r>
              <a:rPr lang="en-US" dirty="0">
                <a:latin typeface="Times New Roman" panose="02020603050405020304" pitchFamily="18" charset="0"/>
                <a:cs typeface="Times New Roman" panose="02020603050405020304" pitchFamily="18" charset="0"/>
              </a:rPr>
              <a:t>display </a:t>
            </a:r>
            <a:r>
              <a:rPr lang="en-US" dirty="0" smtClean="0">
                <a:latin typeface="Times New Roman" panose="02020603050405020304" pitchFamily="18" charset="0"/>
                <a:cs typeface="Times New Roman" panose="02020603050405020304" pitchFamily="18" charset="0"/>
              </a:rPr>
              <a:t>enough anticonvulsant </a:t>
            </a:r>
            <a:r>
              <a:rPr lang="en-US" dirty="0">
                <a:latin typeface="Times New Roman" panose="02020603050405020304" pitchFamily="18" charset="0"/>
                <a:cs typeface="Times New Roman" panose="02020603050405020304" pitchFamily="18" charset="0"/>
              </a:rPr>
              <a:t>selectivity for use as antiepileptics</a:t>
            </a:r>
            <a:r>
              <a:rPr lang="en-US" dirty="0" smtClean="0">
                <a:latin typeface="Times New Roman" panose="02020603050405020304" pitchFamily="18" charset="0"/>
                <a:cs typeface="Times New Roman" panose="02020603050405020304" pitchFamily="18" charset="0"/>
              </a:rPr>
              <a:t>.</a:t>
            </a:r>
          </a:p>
          <a:p>
            <a:pPr marL="0" indent="0" algn="l" rtl="0">
              <a:buNone/>
            </a:pPr>
            <a:endParaRPr lang="en-US" dirty="0" smtClean="0">
              <a:latin typeface="Times New Roman" panose="02020603050405020304" pitchFamily="18" charset="0"/>
              <a:cs typeface="Times New Roman" panose="02020603050405020304" pitchFamily="18" charset="0"/>
            </a:endParaRPr>
          </a:p>
          <a:p>
            <a:pPr marL="0" indent="0" algn="l" rtl="0">
              <a:buNone/>
            </a:pPr>
            <a:endParaRPr lang="en-US" dirty="0">
              <a:latin typeface="Times New Roman" panose="02020603050405020304" pitchFamily="18" charset="0"/>
              <a:cs typeface="Times New Roman" panose="02020603050405020304" pitchFamily="18" charset="0"/>
            </a:endParaRPr>
          </a:p>
          <a:p>
            <a:pPr marL="0" indent="0" algn="l" rtl="0">
              <a:buNone/>
            </a:pPr>
            <a:endParaRPr lang="en-US" dirty="0" smtClean="0">
              <a:latin typeface="Times New Roman" panose="02020603050405020304" pitchFamily="18" charset="0"/>
              <a:cs typeface="Times New Roman" panose="02020603050405020304" pitchFamily="18" charset="0"/>
            </a:endParaRPr>
          </a:p>
          <a:p>
            <a:pPr marL="0" indent="0" algn="l" rtl="0">
              <a:buNone/>
            </a:pPr>
            <a:endParaRPr lang="en-US" dirty="0">
              <a:latin typeface="Times New Roman" panose="02020603050405020304" pitchFamily="18" charset="0"/>
              <a:cs typeface="Times New Roman" panose="02020603050405020304" pitchFamily="18" charset="0"/>
            </a:endParaRPr>
          </a:p>
          <a:p>
            <a:pPr marL="0" indent="0" algn="l" rtl="0">
              <a:buNone/>
            </a:pPr>
            <a:r>
              <a:rPr lang="en-US" dirty="0" smtClean="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288" y="2636912"/>
            <a:ext cx="8351837" cy="25202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633372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95536" y="404664"/>
            <a:ext cx="8496944" cy="5904656"/>
          </a:xfrm>
        </p:spPr>
        <p:txBody>
          <a:bodyPr>
            <a:normAutofit/>
          </a:bodyPr>
          <a:lstStyle/>
          <a:p>
            <a:pPr marL="0" indent="0" algn="l" rtl="0">
              <a:buNone/>
            </a:pPr>
            <a:r>
              <a:rPr lang="en-US" dirty="0" smtClean="0">
                <a:solidFill>
                  <a:srgbClr val="0070C0"/>
                </a:solidFill>
                <a:latin typeface="Times New Roman" panose="02020603050405020304" pitchFamily="18" charset="0"/>
                <a:cs typeface="Times New Roman" panose="02020603050405020304" pitchFamily="18" charset="0"/>
              </a:rPr>
              <a:t>Primidone (Mysoline)</a:t>
            </a:r>
          </a:p>
          <a:p>
            <a:pPr marL="0" indent="0" algn="l" rtl="0">
              <a:buNone/>
            </a:pPr>
            <a:r>
              <a:rPr lang="en-US" dirty="0" smtClean="0">
                <a:latin typeface="Times New Roman" panose="02020603050405020304" pitchFamily="18" charset="0"/>
                <a:cs typeface="Times New Roman" panose="02020603050405020304" pitchFamily="18" charset="0"/>
              </a:rPr>
              <a:t> Is </a:t>
            </a:r>
            <a:r>
              <a:rPr lang="en-US" dirty="0">
                <a:latin typeface="Times New Roman" panose="02020603050405020304" pitchFamily="18" charset="0"/>
                <a:cs typeface="Times New Roman" panose="02020603050405020304" pitchFamily="18" charset="0"/>
              </a:rPr>
              <a:t>metabolized by CPY2C9/19 to </a:t>
            </a:r>
            <a:r>
              <a:rPr lang="en-US" dirty="0" smtClean="0">
                <a:latin typeface="Times New Roman" panose="02020603050405020304" pitchFamily="18" charset="0"/>
                <a:cs typeface="Times New Roman" panose="02020603050405020304" pitchFamily="18" charset="0"/>
              </a:rPr>
              <a:t>phenobarbital and </a:t>
            </a:r>
            <a:r>
              <a:rPr lang="en-US" dirty="0">
                <a:latin typeface="Times New Roman" panose="02020603050405020304" pitchFamily="18" charset="0"/>
                <a:cs typeface="Times New Roman" panose="02020603050405020304" pitchFamily="18" charset="0"/>
              </a:rPr>
              <a:t>phenylethylmalonamide (PEMA) </a:t>
            </a:r>
          </a:p>
          <a:p>
            <a:pPr marL="0" indent="0" algn="l" rtl="0">
              <a:buNone/>
            </a:pPr>
            <a:r>
              <a:rPr lang="en-US" dirty="0">
                <a:latin typeface="Times New Roman" panose="02020603050405020304" pitchFamily="18" charset="0"/>
                <a:cs typeface="Times New Roman" panose="02020603050405020304" pitchFamily="18" charset="0"/>
              </a:rPr>
              <a:t>Both of these metabolites have anticonvulsant activities.</a:t>
            </a:r>
          </a:p>
          <a:p>
            <a:pPr marL="0" indent="0" algn="l" rtl="0">
              <a:buNone/>
            </a:pPr>
            <a:r>
              <a:rPr lang="en-US" dirty="0">
                <a:latin typeface="Times New Roman" panose="02020603050405020304" pitchFamily="18" charset="0"/>
                <a:cs typeface="Times New Roman" panose="02020603050405020304" pitchFamily="18" charset="0"/>
              </a:rPr>
              <a:t>However, it is generally believed that the pharmacological</a:t>
            </a:r>
          </a:p>
          <a:p>
            <a:pPr marL="0" indent="0" algn="l" rtl="0">
              <a:buNone/>
            </a:pPr>
            <a:r>
              <a:rPr lang="en-US" dirty="0">
                <a:latin typeface="Times New Roman" panose="02020603050405020304" pitchFamily="18" charset="0"/>
                <a:cs typeface="Times New Roman" panose="02020603050405020304" pitchFamily="18" charset="0"/>
              </a:rPr>
              <a:t>action of primidone is mainly a result of the minor </a:t>
            </a:r>
            <a:r>
              <a:rPr lang="en-US" dirty="0" smtClean="0">
                <a:latin typeface="Times New Roman" panose="02020603050405020304" pitchFamily="18" charset="0"/>
                <a:cs typeface="Times New Roman" panose="02020603050405020304" pitchFamily="18" charset="0"/>
              </a:rPr>
              <a:t>metabolite, phenobarbital</a:t>
            </a:r>
            <a:r>
              <a:rPr lang="en-US" dirty="0">
                <a:latin typeface="Times New Roman" panose="02020603050405020304" pitchFamily="18" charset="0"/>
                <a:cs typeface="Times New Roman" panose="02020603050405020304" pitchFamily="18" charset="0"/>
              </a:rPr>
              <a:t>. </a:t>
            </a:r>
            <a:endParaRPr lang="en-US" dirty="0" smtClean="0">
              <a:latin typeface="Times New Roman" panose="02020603050405020304" pitchFamily="18" charset="0"/>
              <a:cs typeface="Times New Roman" panose="02020603050405020304" pitchFamily="18" charset="0"/>
            </a:endParaRPr>
          </a:p>
          <a:p>
            <a:pPr marL="0" indent="0" algn="l" rtl="0">
              <a:buNone/>
            </a:pPr>
            <a:r>
              <a:rPr lang="en-US" dirty="0" smtClean="0">
                <a:latin typeface="Times New Roman" panose="02020603050405020304" pitchFamily="18" charset="0"/>
                <a:cs typeface="Times New Roman" panose="02020603050405020304" pitchFamily="18" charset="0"/>
              </a:rPr>
              <a:t>Thus</a:t>
            </a:r>
            <a:r>
              <a:rPr lang="en-US" dirty="0">
                <a:latin typeface="Times New Roman" panose="02020603050405020304" pitchFamily="18" charset="0"/>
                <a:cs typeface="Times New Roman" panose="02020603050405020304" pitchFamily="18" charset="0"/>
              </a:rPr>
              <a:t>, primidone is much less potent/toxic </a:t>
            </a:r>
            <a:r>
              <a:rPr lang="en-US" dirty="0" smtClean="0">
                <a:latin typeface="Times New Roman" panose="02020603050405020304" pitchFamily="18" charset="0"/>
                <a:cs typeface="Times New Roman" panose="02020603050405020304" pitchFamily="18" charset="0"/>
              </a:rPr>
              <a:t>than phenobarbital</a:t>
            </a:r>
            <a:r>
              <a:rPr lang="en-US" dirty="0">
                <a:latin typeface="Times New Roman" panose="02020603050405020304" pitchFamily="18" charset="0"/>
                <a:cs typeface="Times New Roman" panose="02020603050405020304" pitchFamily="18" charset="0"/>
              </a:rPr>
              <a:t>, because most of the drug is rapidly </a:t>
            </a:r>
            <a:r>
              <a:rPr lang="en-US" dirty="0" smtClean="0">
                <a:latin typeface="Times New Roman" panose="02020603050405020304" pitchFamily="18" charset="0"/>
                <a:cs typeface="Times New Roman" panose="02020603050405020304" pitchFamily="18" charset="0"/>
              </a:rPr>
              <a:t>degraded to </a:t>
            </a:r>
            <a:r>
              <a:rPr lang="en-US" dirty="0">
                <a:latin typeface="Times New Roman" panose="02020603050405020304" pitchFamily="18" charset="0"/>
                <a:cs typeface="Times New Roman" panose="02020603050405020304" pitchFamily="18" charset="0"/>
              </a:rPr>
              <a:t>the less potent metabolite, PEMA.</a:t>
            </a:r>
          </a:p>
          <a:p>
            <a:endParaRPr lang="en-US" dirty="0"/>
          </a:p>
        </p:txBody>
      </p:sp>
    </p:spTree>
    <p:extLst>
      <p:ext uri="{BB962C8B-B14F-4D97-AF65-F5344CB8AC3E}">
        <p14:creationId xmlns:p14="http://schemas.microsoft.com/office/powerpoint/2010/main" val="307746167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2584</TotalTime>
  <Words>1189</Words>
  <Application>Microsoft Office PowerPoint</Application>
  <PresentationFormat>On-screen Show (4:3)</PresentationFormat>
  <Paragraphs>70</Paragraphs>
  <Slides>26</Slides>
  <Notes>1</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Equity</vt:lpstr>
      <vt:lpstr>Pharmaceutical Chemistry</vt:lpstr>
      <vt:lpstr>:Anticonvulsant Drugs (AEDs)</vt:lpstr>
      <vt:lpstr>PowerPoint Presentation</vt:lpstr>
      <vt:lpstr>Classification of Epileptic Seizures and Recommended Initial Drug Therapy</vt:lpstr>
      <vt:lpstr>Mechanisms of action of anticonvulsants</vt:lpstr>
      <vt:lpstr>GABA A Receptors as Targets for Anticonvulsants</vt:lpstr>
      <vt:lpstr>PowerPoint Presentation</vt:lpstr>
      <vt:lpstr>Phenobarbital and Primidone (Mysoline)</vt:lpstr>
      <vt:lpstr>PowerPoint Presentation</vt:lpstr>
      <vt:lpstr>PowerPoint Presentation</vt:lpstr>
      <vt:lpstr>Hydantoins</vt:lpstr>
      <vt:lpstr>Hydantoin Drugs</vt:lpstr>
      <vt:lpstr>PowerPoint Presentation</vt:lpstr>
      <vt:lpstr>Oxazolidinediones</vt:lpstr>
      <vt:lpstr>PowerPoint Presentation</vt:lpstr>
      <vt:lpstr>Metabolism of Carbamazepine and Oxcarbazepine</vt:lpstr>
      <vt:lpstr>Drugs that enhance the biosynthesis of GABA</vt:lpstr>
      <vt:lpstr>PowerPoint Presentation</vt:lpstr>
      <vt:lpstr>PowerPoint Presentation</vt:lpstr>
      <vt:lpstr>PowerPoint Presentation</vt:lpstr>
      <vt:lpstr>Drugs that inhibit GABA degradation</vt:lpstr>
      <vt:lpstr>PowerPoint Presentation</vt:lpstr>
      <vt:lpstr>Drugs that inhibit reuptake of GABA</vt:lpstr>
      <vt:lpstr>PowerPoint Presentation</vt:lpstr>
      <vt:lpstr>PowerPoint Presentation</vt:lpstr>
      <vt:lpstr>PowerPoint Presentation</vt:lpstr>
    </vt:vector>
  </TitlesOfParts>
  <Company>Deftones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Pharmaceutical Chemistry</dc:title>
  <dc:creator>krema</dc:creator>
  <cp:lastModifiedBy>Windows User</cp:lastModifiedBy>
  <cp:revision>41</cp:revision>
  <dcterms:created xsi:type="dcterms:W3CDTF">2014-12-15T16:49:20Z</dcterms:created>
  <dcterms:modified xsi:type="dcterms:W3CDTF">2018-12-03T21:38:52Z</dcterms:modified>
</cp:coreProperties>
</file>