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34"/>
  </p:notesMasterIdLst>
  <p:sldIdLst>
    <p:sldId id="256" r:id="rId2"/>
    <p:sldId id="257" r:id="rId3"/>
    <p:sldId id="270" r:id="rId4"/>
    <p:sldId id="258" r:id="rId5"/>
    <p:sldId id="259" r:id="rId6"/>
    <p:sldId id="260" r:id="rId7"/>
    <p:sldId id="261" r:id="rId8"/>
    <p:sldId id="293" r:id="rId9"/>
    <p:sldId id="291" r:id="rId10"/>
    <p:sldId id="262" r:id="rId11"/>
    <p:sldId id="265" r:id="rId12"/>
    <p:sldId id="268" r:id="rId13"/>
    <p:sldId id="266" r:id="rId14"/>
    <p:sldId id="267" r:id="rId15"/>
    <p:sldId id="263" r:id="rId16"/>
    <p:sldId id="269" r:id="rId17"/>
    <p:sldId id="271" r:id="rId18"/>
    <p:sldId id="273" r:id="rId19"/>
    <p:sldId id="290" r:id="rId20"/>
    <p:sldId id="281" r:id="rId21"/>
    <p:sldId id="275" r:id="rId22"/>
    <p:sldId id="276" r:id="rId23"/>
    <p:sldId id="283" r:id="rId24"/>
    <p:sldId id="284" r:id="rId25"/>
    <p:sldId id="285" r:id="rId26"/>
    <p:sldId id="278" r:id="rId27"/>
    <p:sldId id="279" r:id="rId28"/>
    <p:sldId id="282" r:id="rId29"/>
    <p:sldId id="286" r:id="rId30"/>
    <p:sldId id="287" r:id="rId31"/>
    <p:sldId id="288" r:id="rId32"/>
    <p:sldId id="289" r:id="rId3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6" d="100"/>
          <a:sy n="56" d="100"/>
        </p:scale>
        <p:origin x="72" y="52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ax="25632" units="cm"/>
          <inkml:channel name="Y" type="integer" max="14418" units="cm"/>
          <inkml:channel name="F" type="integer" max="1023" units="dev"/>
          <inkml:channel name="T" type="integer" max="2.14748E9" units="dev"/>
        </inkml:traceFormat>
        <inkml:channelProperties>
          <inkml:channelProperty channel="X" name="resolution" value="1000.07806" units="1/cm"/>
          <inkml:channelProperty channel="Y" name="resolution" value="1000.55518" units="1/cm"/>
          <inkml:channelProperty channel="F" name="resolution" value="0" units="1/dev"/>
          <inkml:channelProperty channel="T" name="resolution" value="1" units="1/dev"/>
        </inkml:channelProperties>
      </inkml:inkSource>
      <inkml:timestamp xml:id="ts0" timeString="2017-06-08T01:45:21.527"/>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6BE4C5A7-4867-4CC9-BE11-1EEE07E66845}" emma:medium="tactile" emma:mode="ink">
          <msink:context xmlns:msink="http://schemas.microsoft.com/ink/2010/main" type="writingRegion" rotatedBoundingBox="373,5650 3304,5414 3374,6285 443,6521"/>
        </emma:interpretation>
      </emma:emma>
    </inkml:annotationXML>
    <inkml:traceGroup>
      <inkml:annotationXML>
        <emma:emma xmlns:emma="http://www.w3.org/2003/04/emma" version="1.0">
          <emma:interpretation id="{44C2D8BE-1F7E-43C1-A986-30A69A8D3247}" emma:medium="tactile" emma:mode="ink">
            <msink:context xmlns:msink="http://schemas.microsoft.com/ink/2010/main" type="paragraph" rotatedBoundingBox="373,5650 3304,5414 3374,6285 443,6521" alignmentLevel="1"/>
          </emma:interpretation>
        </emma:emma>
      </inkml:annotationXML>
      <inkml:traceGroup>
        <inkml:annotationXML>
          <emma:emma xmlns:emma="http://www.w3.org/2003/04/emma" version="1.0">
            <emma:interpretation id="{A6896BCB-E46C-4DE9-91AC-0667B98E8103}" emma:medium="tactile" emma:mode="ink">
              <msink:context xmlns:msink="http://schemas.microsoft.com/ink/2010/main" type="line" rotatedBoundingBox="373,5650 3304,5414 3374,6285 443,6521"/>
            </emma:interpretation>
          </emma:emma>
        </inkml:annotationXML>
        <inkml:traceGroup>
          <inkml:annotationXML>
            <emma:emma xmlns:emma="http://www.w3.org/2003/04/emma" version="1.0">
              <emma:interpretation id="{A2243B8B-047B-494A-9222-51ADCC91B7DE}" emma:medium="tactile" emma:mode="ink">
                <msink:context xmlns:msink="http://schemas.microsoft.com/ink/2010/main" type="inkWord" rotatedBoundingBox="373,5650 3304,5414 3374,6285 443,6521"/>
              </emma:interpretation>
              <emma:one-of disjunction-type="recognition" id="oneOf0">
                <emma:interpretation id="interp0" emma:lang="en-US" emma:confidence="0">
                  <emma:literal>Toped</emma:literal>
                </emma:interpretation>
                <emma:interpretation id="interp1" emma:lang="en-US" emma:confidence="0">
                  <emma:literal>Topical</emma:literal>
                </emma:interpretation>
                <emma:interpretation id="interp2" emma:lang="en-US" emma:confidence="0">
                  <emma:literal>top-al</emma:literal>
                </emma:interpretation>
                <emma:interpretation id="interp3" emma:lang="en-US" emma:confidence="0">
                  <emma:literal>top-ed</emma:literal>
                </emma:interpretation>
                <emma:interpretation id="interp4" emma:lang="en-US" emma:confidence="0">
                  <emma:literal>top-eel</emma:literal>
                </emma:interpretation>
              </emma:one-of>
            </emma:emma>
          </inkml:annotationXML>
          <inkml:trace contextRef="#ctx0" brushRef="#br0">0 420 69 0,'0'0'36'0,"0"0"0"16,0 0-9-16,0 0-5 16,0 0-3-16,0 0 4 15,153-118-3-15,-31 80-3 16,-1-13-1-16,29 8-5 15,-14-8 1-15,19 12-8 16,-32 4-15-16,15 7-23 16,-64 20-10-16,-33-10-28 15,-5 64-28-15,-59-43 50 16,10 53 50-16</inkml:trace>
          <inkml:trace contextRef="#ctx0" brushRef="#br0" timeOffset="281.2226">352 300 152 0,'0'0'77'16,"0"0"-29"-16,0 0-18 15,0 0-19-15,0 0-11 16,0 0-8-16,0 0 0 16,0 0 1-16,-66 97 3 15,94-56 3-15,-15 0 4 16,20 20-2-16,-18-8-8 15,13 14-16-15,-15-3-20 16,-3-18-28-16,11 35-28 16,-21-81 49-16,46 74 50 15</inkml:trace>
          <inkml:trace contextRef="#ctx0" brushRef="#br0" timeOffset="562.4817">942 445 109 0,'0'0'106'16,"0"0"-46"-16,-23-7-23 16,-2 17-14-16,-9 8-17 15,4 5-12-15,-4 7-3 16,4-1 3-16,2 6 3 16,10-4 1-16,10 2-1 15,11-10 1-15,15 0 3 16,-18-23 1-16,53 18 2 0,-20-21 1 15,6-12 1-15,-3 0 3 16,-3-13 1-16,-3 5 0 16,-12-5-1-16,-18 28-3 15,21-44-4-15,-21 44-6 16,-13-23-5-16,13 23-9 16,-31-5-15-16,31 5-17 15,-30-2-13-15,30 2-17 16,0 0-13-16,20 23 70 15</inkml:trace>
          <inkml:trace contextRef="#ctx0" brushRef="#br0" timeOffset="1109.4216">1192 438 162 0,'0'0'45'0,"0"0"-12"16,0 0-14-16,-5 28-13 15,5-28-7-15,16 48-3 16,-4-20 2-16,4 13 3 16,4-2 1-16,1 6 0 15,-1-6 0-15,0 4-1 16,-2-12-3-16,0-3-2 16,-18-28 1-16,26 33 2 15,-26-33 3-15,0 0-6 16,0 0-2-16,0 0 0 0,-5-48 1 15,-8 4 3-15,-2 3-2 16,-3-17-3-16,-3-1-3 16,8-10 6-16,-2 8 3 15,10-3 2-15,0 13 3 16,13 5 0-16,-3 8 0 16,10 4 0-16,3 11-1 15,5 8 1-15,2 7-1 16,6 3-1-16,2 5-2 15,11 3 0-15,-9 5 0 16,9-1 0-16,-11 6 0 16,3 2 0-16,-13 3 2 15,0 3 1-15,-10 7 0 16,-19 2 1-16,1-2 0 0,-15 11 1 16,5-6 0-16,-16 3-5 15,10-1-13-15,-14-7-21 16,22 8-23-16,-18-41-35 15,42 48 25-15,-34-55 67 16</inkml:trace>
          <inkml:trace contextRef="#ctx0" brushRef="#br0" timeOffset="1328.1365">1616 382 128 0,'0'0'117'0,"0"0"-1"16,0 0-96-16,0 0-8 16,0 0-10-16,0 0-9 0,0 0 0 15,0 0-1-15,0 0 2 16,23 10 0-16,-23-10-11 16,23 18-26-16,0 2-28 15,-23-20-26-15,56 10-13 16,-50-35 88-16,45 38 22 15</inkml:trace>
          <inkml:trace contextRef="#ctx0" brushRef="#br0" timeOffset="1453.1445">1862 254 119 0,'0'0'117'0,"-26"13"-21"15,26-13-82-15,0 0-28 0,0 0-20 16,0 0-12-16,0 0-20 15,31 30-15-15,-31-30-22 16,46 31 102-16,-46-31 1 16</inkml:trace>
          <inkml:trace contextRef="#ctx0" brushRef="#br0" timeOffset="2390.6904">2360 371 61 0,'0'0'28'0,"0"0"-7"15,0 0-6-15,-29-25-5 16,29 25-6-16,-23-5-3 15,23 5-2-15,-33 7-1 16,8 4-1-16,25-11 0 16,-41 38 1-16,26-10-1 15,-8 8-1-15,10-1 0 16,-8 6 0-16,16-5-3 16,-2 2-1-16,7-10 0 15,5 0 1-15,-5-28 0 0,33 21 2 16,-33-21-3-16,61-23 1 15,-28 0 2-15,16-13 2 16,-8 0 1-16,12-12-1 16,-17 7 4-16,5-2 8 15,-15 4 10-15,-3 11 5 16,-16 5-1-16,-7 23 0 16,0 0-2-16,0 0 0 15,-36 0-5-15,13 21-8 16,3 2-8-16,0 0-6 15,2 2 0-15,2 1 0 16,11-3 1-16,5-23 1 16,5 36 3-16,-5-36 3 15,34 12 2-15,-6-14 1 0,5-8 2 16,8-13 0-16,2 0 2 16,1-16-2-16,7-2 0 15,-13-12-1-15,8-1 0 16,-15-12 1-16,-6-1 5 15,-9 4 0-15,-9 1 3 16,-9 6-2-16,-6 10 1 16,-5 13-4-16,-7 10 0 15,20 23-5-15,-49 0-3 16,26 23-4-16,-7 10-4 16,12 16 1-16,0 10-2 15,10 9 3-15,3 9-1 16,10 0 3-16,8-1-1 0,2-4 2 15,13-11 1-15,-7 0 0 16,7-15-14-16,-5-13-32 16,28 13-39-16,-28-51-17 15,48 15 44 1,-25-45 58-16</inkml:trace>
        </inkml:traceGroup>
      </inkml:traceGroup>
    </inkml:traceGroup>
  </inkml:traceGroup>
</inkml:ink>
</file>

<file path=ppt/ink/ink2.xml><?xml version="1.0" encoding="utf-8"?>
<inkml:ink xmlns:inkml="http://www.w3.org/2003/InkML">
  <inkml:definitions>
    <inkml:context xml:id="ctx0">
      <inkml:inkSource xml:id="inkSrc0">
        <inkml:traceFormat>
          <inkml:channel name="X" type="integer" max="25632" units="cm"/>
          <inkml:channel name="Y" type="integer" max="14418" units="cm"/>
          <inkml:channel name="F" type="integer" max="1023" units="dev"/>
          <inkml:channel name="T" type="integer" max="2.14748E9" units="dev"/>
        </inkml:traceFormat>
        <inkml:channelProperties>
          <inkml:channelProperty channel="X" name="resolution" value="1000.07806" units="1/cm"/>
          <inkml:channelProperty channel="Y" name="resolution" value="1000.55518" units="1/cm"/>
          <inkml:channelProperty channel="F" name="resolution" value="0" units="1/dev"/>
          <inkml:channelProperty channel="T" name="resolution" value="1" units="1/dev"/>
        </inkml:channelProperties>
      </inkml:inkSource>
      <inkml:timestamp xml:id="ts0" timeString="2017-06-08T01:45:24.637"/>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59538CC0-987A-459F-9BB9-0E5DD7A78634}" emma:medium="tactile" emma:mode="ink">
          <msink:context xmlns:msink="http://schemas.microsoft.com/ink/2010/main" type="writingRegion" rotatedBoundingBox="9231,6454 12427,6104 12543,7161 9347,7511"/>
        </emma:interpretation>
      </emma:emma>
    </inkml:annotationXML>
    <inkml:traceGroup>
      <inkml:annotationXML>
        <emma:emma xmlns:emma="http://www.w3.org/2003/04/emma" version="1.0">
          <emma:interpretation id="{D33EC889-13C1-47AE-866B-3193F4393852}" emma:medium="tactile" emma:mode="ink">
            <msink:context xmlns:msink="http://schemas.microsoft.com/ink/2010/main" type="paragraph" rotatedBoundingBox="9231,6454 12427,6104 12543,7161 9347,7511" alignmentLevel="1"/>
          </emma:interpretation>
        </emma:emma>
      </inkml:annotationXML>
      <inkml:traceGroup>
        <inkml:annotationXML>
          <emma:emma xmlns:emma="http://www.w3.org/2003/04/emma" version="1.0">
            <emma:interpretation id="{846790AC-4DDE-4F72-852D-85F625CC77C3}" emma:medium="tactile" emma:mode="ink">
              <msink:context xmlns:msink="http://schemas.microsoft.com/ink/2010/main" type="line" rotatedBoundingBox="9231,6454 12427,6104 12543,7161 9347,7511"/>
            </emma:interpretation>
          </emma:emma>
        </inkml:annotationXML>
        <inkml:traceGroup>
          <inkml:annotationXML>
            <emma:emma xmlns:emma="http://www.w3.org/2003/04/emma" version="1.0">
              <emma:interpretation id="{CC87ABD6-D54F-4FD2-92AD-31C028A4E2F8}" emma:medium="tactile" emma:mode="ink">
                <msink:context xmlns:msink="http://schemas.microsoft.com/ink/2010/main" type="inkWord" rotatedBoundingBox="9231,6454 12427,6104 12543,7161 9347,7511"/>
              </emma:interpretation>
              <emma:one-of disjunction-type="recognition" id="oneOf0">
                <emma:interpretation id="interp0" emma:lang="en-US" emma:confidence="0">
                  <emma:literal>Tepid</emma:literal>
                </emma:interpretation>
                <emma:interpretation id="interp1" emma:lang="en-US" emma:confidence="0">
                  <emma:literal>tepid</emma:literal>
                </emma:interpretation>
                <emma:interpretation id="interp2" emma:lang="en-US" emma:confidence="0">
                  <emma:literal>T.piad</emma:literal>
                </emma:interpretation>
                <emma:interpretation id="interp3" emma:lang="en-US" emma:confidence="0">
                  <emma:literal>topical</emma:literal>
                </emma:interpretation>
                <emma:interpretation id="interp4" emma:lang="en-US" emma:confidence="0">
                  <emma:literal>triad</emma:literal>
                </emma:interpretation>
              </emma:one-of>
            </emma:emma>
          </inkml:annotationXML>
          <inkml:trace contextRef="#ctx0" brushRef="#br0">0 0 138 0,'0'0'47'15,"0"0"3"-15,0 0-5 16,35 23-6-16,-2-23-8 16,6 2-11-16,4-2-5 15,3 3-2-15,5-3-3 16,0 0-5-16,-3 0-3 15,-2 3-1-15,-2-3-10 16,-6 0-18-16,3 0-23 16,5 2-17-16,-46-2-14 15,69-2-14-15,-69 2 9 16,33-11 86-16</inkml:trace>
          <inkml:trace contextRef="#ctx0" brushRef="#br0" timeOffset="234.3987">556-10 131 0,'0'0'70'0,"-49"-16"-4"16,49 16-11-16,-41-12-14 16,41 12-14-16,-28-3-10 15,28 3-10-15,0 0-7 16,-10 28-6-16,10-28-5 16,10 44-1-16,-5-16 3 15,3 7 4-15,-3 4 0 16,0 2 1-16,3-3 1 15,-3 3 1-15,-3-3-6 16,4 0-15-16,-1-2-17 16,-5-10-16-16,18 12-19 0,-18-38-20 15,28 41 36-15,-28-41 59 16</inkml:trace>
          <inkml:trace contextRef="#ctx0" brushRef="#br0" timeOffset="734.407">946 194 58 0,'41'8'120'16,"-67"-44"-2"-16,26 36-71 15,0 0-12-15,0 0-12 16,-31-15-12-16,31 15-11 16,-28 0-3-16,28 0-1 0,0 0 0 15,-25 5-1-15,25-5-2 16,0 0 0-16,0 0-2 15,-3 25 0-15,3-25-1 16,5 23 4-16,-5-23 0 16,13 23 4-16,-13-23 1 15,0 0 5-15,31 31 1 16,-31-31 7-16,0 0 3 16,0 0 4-16,28 5-1 15,-28-5 0-15,0 0-3 16,0 0-2-16,0 0-4 15,0 0-4-15,0 0-4 16,0 0-5-16,0 0-1 16,0 0-3-16,0 0 0 0,0 0-3 15,-23-3-4-15,23 3-16 16,0 0-16-16,0 0-30 16,0 0-17-16,0 0-14 15,25 5 44-15,-40-33 64 16</inkml:trace>
          <inkml:trace contextRef="#ctx0" brushRef="#br0" timeOffset="1203.2044">1341 84 266 0,'0'0'69'15,"0"0"-18"1,0 0-27-16,0 0-21 0,0 0-13 15,0 0-4-15,-15 26 0 0,15-26 1 16,13 43 2-16,-6-15 1 16,3 8 5-16,1 0-1 15,-4 2-3-15,3-2-5 16,-4-3-3-16,-1-8-8 16,-3 1-5-16,-2-26 3 15,0 28 4-15,0-28 6 16,0 0 6-16,0 0 5 15,-30-15 7-15,30 15 9 16,-31-51 7-16,11 10 3 16,2-8 3-16,-3-2 4 15,3-5 1-15,3 2 1 0,5 3 1 16,5 5-2-16,0 3-8 16,7 10-3-16,-2 7-14 15,0 26-7-15,21-30-2 16,-21 30-8-16,38-8 0 15,-38 8-1-15,51 15 5 16,-23-2 0-16,13 2 4 16,-8 6 0-16,3-3-1 15,-8 2 3-15,-3-4-1 16,-25-16 0-16,33 33 0 16,-33-33 1-16,3 33 1 15,-3-33 1-15,-26 33 0 16,26-33-6-16,-43 36-15 15,20-13-13-15,-18-18-29 0,41 36-29 16,-56-54 39-16,72 46 55 16</inkml:trace>
          <inkml:trace contextRef="#ctx0" brushRef="#br0" timeOffset="1484.4481">2040-15 242 0,'0'0'128'15,"0"0"-7"-15,0 0-119 16,23 25-15-16,-23-25 1 0,0 0-1 16,8 33 3-16,-8-33 4 15,15 39 3-15,-5-14-13 16,-5-2-18-16,-5-23-20 15,15 49-24-15,-15-49-22 16,6 33-22-16,-37-51 91 16,62 36 31-16</inkml:trace>
          <inkml:trace contextRef="#ctx0" brushRef="#br0" timeOffset="1640.7113">2081-117 133 0,'-21'-34'128'0,"21"34"-7"16,0 0-89-16,0 0-30 16,0 0-30-16,0 0-15 0,0 0-14 15,0 0-17-15,31 16-33 16,-31-16 1-16,41 25 106 16,-41-25 0-16</inkml:trace>
          <inkml:trace contextRef="#ctx0" brushRef="#br0" timeOffset="2765.7505">2533-84 144 0,'33'23'115'0,"-61"-31"-42"16,28 8-44-16,-25 0-7 16,2 3-14-16,0-1-12 0,-5 6 0 15,-6 2 1-15,1 5 1 16,-3 3-1-16,3 5-2 15,0 3 0-15,8 2-3 16,-1 5-2-16,8-2 0 16,8-1-3-16,5-2 2 15,7-2-1-15,-2-26 2 16,23 36-2-16,-23-36 1 16,49 7 1-16,-18-12 2 15,4-10 3-15,4-3 0 16,-1-10 3-16,0 0 1 15,-2-3 8-15,-8-2 6 16,-5 5 5-16,-5 5 0 16,-18 23 1-16,18-31-3 0,-18 31-1 15,0 0-4-15,0 0-6 16,0 0-6-16,0 0-3 16,-21 23-2-16,21-23 0 15,-12 41 0-15,4-18 1 16,3 0 1-16,5-23 1 15,-5 38 0-15,5-38 1 16,0 23 2-16,0-23-1 16,0 0-4-16,30-7-7 15,-30 7 0-15,46-31-1 16,-15 11 0-16,2-3 0 16,3 0 1-16,-5-3 6 15,-1 6 10-15,-7 4 6 0,-23 16 1 16,31-23-2-16,-31 23-1 15,0 0 0-15,0 0-4 16,0 0-5-16,-5 31-6 16,5-31 0-16,0 38 1 15,0-38 2-15,7 39 3 16,-7-39 2-16,26 28 3 16,-26-28 4-16,36 5 0 15,-36-5 2-15,43-28 1 16,-15-3 0-16,0-17-3 15,3-16 0-15,-3-13 0 16,0-17 3-16,-5-8 7 16,0 0 3-16,-13-3 4 15,1 15 1-15,-17 6 1 0,4 26-4 16,-19 12-1-16,21 46-8 16,-45-21-8-16,14 39-5 15,3 23-6-15,-3 7-1 16,11 24-2-16,2 2 4 15,8 13-4-15,7-1 6 16,11 6 1-16,4-2 1 16,11-11 2-16,0-3 0 15,0-14 2-15,0-6-6 16,-2-10 6-16,-3-3-7 16,-3-7-17-16,-12-5-33 15,-3-31-77 16,51 7-6-31,-41-45 0 16,67 28 108-16,-42-54 28 16</inkml:trace>
        </inkml:traceGroup>
      </inkml:traceGroup>
    </inkml:traceGroup>
  </inkml:traceGroup>
</inkml:ink>
</file>

<file path=ppt/ink/ink3.xml><?xml version="1.0" encoding="utf-8"?>
<inkml:ink xmlns:inkml="http://www.w3.org/2003/InkML">
  <inkml:definitions>
    <inkml:context xml:id="ctx0">
      <inkml:inkSource xml:id="inkSrc0">
        <inkml:traceFormat>
          <inkml:channel name="X" type="integer" max="25632" units="cm"/>
          <inkml:channel name="Y" type="integer" max="14418" units="cm"/>
          <inkml:channel name="F" type="integer" max="1023" units="dev"/>
          <inkml:channel name="T" type="integer" max="2.14748E9" units="dev"/>
        </inkml:traceFormat>
        <inkml:channelProperties>
          <inkml:channelProperty channel="X" name="resolution" value="1000.07806" units="1/cm"/>
          <inkml:channelProperty channel="Y" name="resolution" value="1000.55518" units="1/cm"/>
          <inkml:channelProperty channel="F" name="resolution" value="0" units="1/dev"/>
          <inkml:channelProperty channel="T" name="resolution" value="1" units="1/dev"/>
        </inkml:channelProperties>
      </inkml:inkSource>
      <inkml:timestamp xml:id="ts0" timeString="2017-06-08T01:45:28.134"/>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5E33255C-891E-4A6A-9213-0EE484FBC7AF}" emma:medium="tactile" emma:mode="ink">
          <msink:context xmlns:msink="http://schemas.microsoft.com/ink/2010/main" type="writingRegion" rotatedBoundingBox="18784,8160 23978,8046 24004,9194 18809,9307">
            <msink:destinationLink direction="with" ref="{88286D50-183C-4AFA-A49D-85114A5B33CB}"/>
          </msink:context>
        </emma:interpretation>
      </emma:emma>
    </inkml:annotationXML>
    <inkml:traceGroup>
      <inkml:annotationXML>
        <emma:emma xmlns:emma="http://www.w3.org/2003/04/emma" version="1.0">
          <emma:interpretation id="{8E5603DC-F003-4512-B4A2-90C3972945B5}" emma:medium="tactile" emma:mode="ink">
            <msink:context xmlns:msink="http://schemas.microsoft.com/ink/2010/main" type="paragraph" rotatedBoundingBox="18784,8160 23978,8046 24004,9194 18809,9307" alignmentLevel="1"/>
          </emma:interpretation>
        </emma:emma>
      </inkml:annotationXML>
      <inkml:traceGroup>
        <inkml:annotationXML>
          <emma:emma xmlns:emma="http://www.w3.org/2003/04/emma" version="1.0">
            <emma:interpretation id="{2D00AB1C-FF0F-4B7C-8576-9999AA53BBE1}" emma:medium="tactile" emma:mode="ink">
              <msink:context xmlns:msink="http://schemas.microsoft.com/ink/2010/main" type="line" rotatedBoundingBox="18784,8160 23978,8046 24004,9194 18809,9307"/>
            </emma:interpretation>
          </emma:emma>
        </inkml:annotationXML>
        <inkml:traceGroup>
          <inkml:annotationXML>
            <emma:emma xmlns:emma="http://www.w3.org/2003/04/emma" version="1.0">
              <emma:interpretation id="{F3F42D88-97ED-49E6-ABD0-9EB0E4BA71DE}" emma:medium="tactile" emma:mode="ink">
                <msink:context xmlns:msink="http://schemas.microsoft.com/ink/2010/main" type="inkWord" rotatedBoundingBox="18746,8282 20463,8124 20552,9086 18835,9245"/>
              </emma:interpretation>
              <emma:one-of disjunction-type="recognition" id="oneOf0">
                <emma:interpretation id="interp0" emma:lang="en-US" emma:confidence="1">
                  <emma:literal>oral</emma:literal>
                </emma:interpretation>
                <emma:interpretation id="interp1" emma:lang="en-US" emma:confidence="0">
                  <emma:literal>Oral</emma:literal>
                </emma:interpretation>
                <emma:interpretation id="interp2" emma:lang="en-US" emma:confidence="0">
                  <emma:literal>orals</emma:literal>
                </emma:interpretation>
                <emma:interpretation id="interp3" emma:lang="en-US" emma:confidence="0">
                  <emma:literal>orate</emma:literal>
                </emma:interpretation>
                <emma:interpretation id="interp4" emma:lang="en-US" emma:confidence="0">
                  <emma:literal>Orals</emma:literal>
                </emma:interpretation>
              </emma:one-of>
            </emma:emma>
          </inkml:annotationXML>
          <inkml:trace contextRef="#ctx0" brushRef="#br0">424 87 97 0,'23'5'126'15,"-46"-23"-51"-15,15-5-26 0,8 23-8 16,-30-36-15-16,30 36-10 16,-52-15-11-16,19 15-7 15,3 5-8-15,-11 5-2 16,5 11 1-16,-5 4 0 16,3 8 3-16,2 3-2 15,5 18 4-15,6-6 3 16,10 19-1-16,7-9 4 15,10 9 0-15,9-9 6 16,7-4 1-16,5-11 5 16,5-17 1-16,10-8 3 15,-7-21 0-15,7-7 1 16,-10-15 0-16,5-6-3 16,-10-12-2-16,5 2-3 15,-10-10-1-15,-3 7-5 0,-4-2 0 16,-6 13-8-16,0 5-11 15,-5 28-18-15,-3-36-27 16,3 36-30-16,-23-25-34 16,41 50-6-16,-46-43 84 15,56 49 47-15</inkml:trace>
          <inkml:trace contextRef="#ctx0" brushRef="#br0" timeOffset="312.336">733 278 24 0,'23'36'90'0,"-51"-33"-1"15,23 27-97-15,0 3-3 16,-6 8 5-16,1-5 2 16,-3 2 6-16,3-10 8 15,10-28 22-15,-13 41 17 16,13-41 4-16,0 0 1 15,-10-31-1-15,10 31-1 16,10-63-1-16,8 32-9 16,-13-20-20-16,11 8-23 15,4 2-8-15,-10 2-14 16,13 14-20-16,-15-1-18 16,-8 26-18-16,33-15-15 15,-33 15-18-15,31 8-2 0,-31-8 57 16</inkml:trace>
          <inkml:trace contextRef="#ctx0" brushRef="#br0" timeOffset="999.8689">1129 378 163 0,'23'-13'92'16,"-23"13"-18"-16,-3-26-17 15,3 26-14-15,-18-25-16 16,18 25-14-16,-25-13-13 15,25 13-7-15,-31-2-1 16,31 2-1-16,-36 25-1 16,36-25 1-16,-35 49 0 0,17-21 4 15,2 10-1-15,4-5 2 16,1 0 0-16,4-2 2 16,7-5 3-16,0-26 3 15,13 30 2-15,-13-30 1 16,33-5 1-16,-8-8 1 15,3-7 1-15,6-6-1 16,-1-7-1-16,3 0-2 16,-6-3 5-16,-2 11 0 15,-10-3 1-15,-18 28-5 16,23-34-4-16,-23 34-2 16,0 0 0-16,0 0-1 15,0 0-5-15,-18 36-2 16,18-10 0-16,-2-3 4 0,4 2 4 15,3-2 4-15,-5-23 1 16,21 39 2-16,-21-39 0 16,33 10 0-16,-33-10-1 15,43-31-2-15,-17-2 0 16,2-5-3-16,3-19 0 16,4-1-4-16,1-21 3 15,-3 2 2-15,-2-7 5 16,5 7 5-16,-13-4-2 15,5 14 10-15,-15 6-8 16,5 17 7-16,-16 9-14 16,-2 35 0-16,0-26-8 15,0 26 1-15,-20 51 1 16,7 3-11-16,3 22 7 0,-3 11-5 16,5 23 9-16,-2 5-2 15,5 7 2-15,0-12-18 16,15 3-27-16,-13-32-40 15,3-55-56 1,54 2-5 0,-33-79-1-16,55 7 114 15</inkml:trace>
        </inkml:traceGroup>
        <inkml:traceGroup>
          <inkml:annotationXML>
            <emma:emma xmlns:emma="http://www.w3.org/2003/04/emma" version="1.0">
              <emma:interpretation id="{0B06FADA-06C3-40D1-914D-9104BED7DCD2}" emma:medium="tactile" emma:mode="ink">
                <msink:context xmlns:msink="http://schemas.microsoft.com/ink/2010/main" type="inkWord" rotatedBoundingBox="21144,8141 23979,8078 24004,9194 21168,9256"/>
              </emma:interpretation>
              <emma:one-of disjunction-type="recognition" id="oneOf1">
                <emma:interpretation id="interp5" emma:lang="en-US" emma:confidence="1">
                  <emma:literal>Topical</emma:literal>
                </emma:interpretation>
                <emma:interpretation id="interp6" emma:lang="en-US" emma:confidence="0">
                  <emma:literal>topical</emma:literal>
                </emma:interpretation>
                <emma:interpretation id="interp7" emma:lang="en-US" emma:confidence="0">
                  <emma:literal>Tropical</emma:literal>
                </emma:interpretation>
                <emma:interpretation id="interp8" emma:lang="en-US" emma:confidence="0">
                  <emma:literal>Copiah</emma:literal>
                </emma:interpretation>
                <emma:interpretation id="interp9" emma:lang="en-US" emma:confidence="0">
                  <emma:literal>Copious</emma:literal>
                </emma:interpretation>
              </emma:one-of>
            </emma:emma>
          </inkml:annotationXML>
          <inkml:trace contextRef="#ctx0" brushRef="#br0" timeOffset="1515.5119">2416 283 1 0,'0'0'41'0,"0"0"28"16,-33-35-85-16,33 35-8 0,-26-16-8 15,26 16-5-15,0 0 36 16,0 0 1-16</inkml:trace>
          <inkml:trace contextRef="#ctx0" brushRef="#br0" timeOffset="2187.4335">2651 92 121 0,'23'5'76'0,"-23"-5"-27"15,0 0-10-15,0 0-15 16,0 0-10-16,0 0-9 16,0 0-1-16,0 0 2 15,36-8 2-15,-13 11 4 16,7-6 2-16,14 1 3 15,7-6 1-15,13 0-2 16,0-7-4-16,7-3 0 16,-5 0-6-16,-4 3 0 0,-11 2-11 15,-13-2-14-15,-10 10-13 16,-28 5 1-16,0 0-6 16,0 0-4-16,-41 18 1 15,6-8-1-15,-9 3 10 16,-2-1 16-16,-5 1 17 15,3-3 6-15,4-2 8 16,6 0 4-16,7-1 2 16,6-1 0-16,25-6 1 15,-36 20-2-15,36-20-5 16,-20 31-6-16,12-6-3 16,0-2-3-16,3 13-2 15,-3-6 1-15,3 14-2 16,-2-6 0-16,2 8-1 0,-1-5 2 15,-1 5-3-15,-1-8 2 16,-2 3-1-16,0-5 2 16,-3-3-2-16,3 0-1 15,-1-10-14-15,4 0-18 16,7-23-8-16,-10 31-8 16,10-31-34-16,28-21-20 15,-16-22 80 1,52 28 23-16</inkml:trace>
          <inkml:trace contextRef="#ctx0" brushRef="#br0" timeOffset="2515.5615">3162 306 195 0,'48'-2'107'0,"-48"2"-46"0,0 0-19 16,0 0-16-16,-23-5-15 16,23 5-10-16,-35 35-6 15,35-35 1-15,-36 49 1 16,20-26 0-16,6 5-1 15,8-5 0-15,2 2 1 16,0-25 2-16,18 34 3 16,-18-34 3-16,33 15 1 15,-8-15 3-15,-2-13 3 16,5 0 6-16,-10-12 4 16,8 10 3-16,-16-21 0 15,-10 36-2-15,20-51-2 16,-20 51-5-16,3-31-6 15,-3 31-16-15,0 0-17 0,-23-13-20 16,23 13-17-16,0 0-13 16,-23 31-13-16,23-31-18 15,-23 13-5-15,33 10 9 16,-10-23 95-16</inkml:trace>
          <inkml:trace contextRef="#ctx0" brushRef="#br0" timeOffset="3265.6448">3463 350 38 0,'0'0'41'15,"3"33"-10"-15,-11-8-10 16,3 14-8-16,-5 2-1 16,5 4 1-16,-6 1 0 0,6-2-4 15,-2-6-2-15,2-7-1 16,-1-6 3-16,6-25 1 15,-2 26 6-15,2-26 3 16,0 0 2-16,0 0-2 16,-10-23 0-16,7-3-2 15,3-12-3-15,0-8 0 16,8-5-3-16,-1-10 2 16,9 2 0-16,-6-5 4 15,13 13 0-15,-5-2 2 16,10 19 0-16,-8-4 0 15,8 20-5-15,1-5-2 16,1 13-6-16,-2 0 0 0,3 7-3 16,-6 1-1-16,-2 4-1 15,-23-2-1-15,36 18-1 16,-36-18-1-16,8 33 1 16,-11-7-1-16,-4-3 2 15,-4 10 0-15,-4-2 1 16,-3 4-1-16,-5-1 1 15,0 6-9-15,-5-9-10 16,10 5-17-16,-10-11-18 16,5-7-36-16,36 20-39 31,-41-55-6-31,64 37 70 16,-41-61 64-16</inkml:trace>
          <inkml:trace contextRef="#ctx0" brushRef="#br0" timeOffset="3281.271">3966 301 219 0,'33'18'139'15,"-33"-18"-2"1,3-33-76-16,-3 33-58 0,0 0-5 16,0 0-3-16,0 0-2 15,-8 33 0-15,8-10 0 16,0-23 2-16,-2 46-8 15,2-46-14-15,0 51-23 16,0-20-44-16,0-31-31 16,0 0-8-1,5-49 50-15,31 39 83 16</inkml:trace>
          <inkml:trace contextRef="#ctx0" brushRef="#br0" timeOffset="3423.533">4038 51 297 0,'0'0'144'16,"0"0"-3"-16,0 0-122 15,0 0-45-15,0 0-17 0,0 0-10 16,0 0-17-16,0 0-25 0,36 36-18 0,-36-36-17 16,43 38 60-16,-43-38 70 15</inkml:trace>
          <inkml:trace contextRef="#ctx0" brushRef="#br0" timeOffset="4408.0755">4467 230 105 0,'-26'-28'119'0,"54"46"1"16,-28-18-78-16,-23-18-16 16,23 18-13-16,0 0-11 15,-33-13-3-15,33 13-1 16,-28 5-1-16,28-5 0 15,-31 20 0-15,16 3-2 0,-5 0 1 16,-1 11-1-16,3-6 2 16,1 10-2-16,1-7 3 15,6 2-1-15,5-8 2 16,7-2 0-16,-2-23 3 16,29 28 0-16,-4-25 2 15,8-8 1-15,3-5 1 16,5-8 2-16,0-3 2 15,-3-12 3-15,3 8 1 16,-13-16 3-16,0 15 0 16,-13-12 2-16,-15 38-4 15,16-46 0-15,-16 46-6 16,-3-23-6-16,3 23-4 16,0 0-3-16,-23 0-1 0,23 0-2 15,-18 23 0-15,18-23 1 16,-18 36 2-16,18-36 4 15,-12 33 1-15,12-33 1 16,-3 28 1-16,3-28 2 16,0 0 1-16,0 0 1 15,0 0-1-15,28-3 1 16,-28 3-2-16,33-23 0 16,-33 23-2-16,39-23-2 15,-16 13-2-15,-23 10-2 16,30-15-2-16,-30 15-1 15,0 0 0-15,31 10 1 16,-31-10 0-16,0 0 1 0,23 28 2 16,-23-28 3-16,28 21 2 15,-28-21 2-15,38 7 0 16,-15-9 1-16,8-1 0 16,0-10 0-16,-1 1 2 15,-2-11 2-15,6 2 1 16,-9-14 5-16,8 6 0 15,-17-14 2-15,9 5 3 16,-20-13-1-16,13 5 1 16,-13-10-10-16,8 7 6 15,-18-5-10-15,8 9 7 16,-9-4-9-16,4 16 2 16,-6-5-6-16,3 15 2 15,5 23 1-15,-15-36-4 0,15 36-1 16,0 0-4-16,0 0 0 15,0 0-3-15,0 0 0 16,0 0 2-16,-18 23-2 16,13 2 3-16,10 21 6 15,-5 8-7-15,3 12 9 16,2 8-5-16,-5 8 6 16,7 2-6-16,1 6 7 15,2-4-7-15,-2-4-1 16,7-10 4-16,-5-1-3 15,8-12 4-15,-2-1-4 16,1-7-3-16,6 3-25 16,-20-18-47-16</inkml:trace>
        </inkml:traceGroup>
      </inkml:traceGroup>
    </inkml:traceGroup>
  </inkml:traceGroup>
</inkml:ink>
</file>

<file path=ppt/ink/ink4.xml><?xml version="1.0" encoding="utf-8"?>
<inkml:ink xmlns:inkml="http://www.w3.org/2003/InkML">
  <inkml:definitions>
    <inkml:context xml:id="ctx0">
      <inkml:inkSource xml:id="inkSrc0">
        <inkml:traceFormat>
          <inkml:channel name="X" type="integer" max="25632" units="cm"/>
          <inkml:channel name="Y" type="integer" max="14418" units="cm"/>
          <inkml:channel name="F" type="integer" max="1023" units="dev"/>
          <inkml:channel name="T" type="integer" max="2.14748E9" units="dev"/>
        </inkml:traceFormat>
        <inkml:channelProperties>
          <inkml:channelProperty channel="X" name="resolution" value="1000.07806" units="1/cm"/>
          <inkml:channelProperty channel="Y" name="resolution" value="1000.55518" units="1/cm"/>
          <inkml:channelProperty channel="F" name="resolution" value="0" units="1/dev"/>
          <inkml:channelProperty channel="T" name="resolution" value="1" units="1/dev"/>
        </inkml:channelProperties>
      </inkml:inkSource>
      <inkml:timestamp xml:id="ts0" timeString="2017-06-08T01:45:29.509"/>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88286D50-183C-4AFA-A49D-85114A5B33CB}" emma:medium="tactile" emma:mode="ink">
          <msink:context xmlns:msink="http://schemas.microsoft.com/ink/2010/main" type="inkDrawing" rotatedBoundingBox="20200,9863 21429,7599 21585,7683 20355,9948" semanticType="scratchOut" shapeName="Other">
            <msink:sourceLink direction="with" ref="{5E33255C-891E-4A6A-9213-0EE484FBC7AF}"/>
          </msink:context>
        </emma:interpretation>
      </emma:emma>
    </inkml:annotationXML>
    <inkml:trace contextRef="#ctx0" brushRef="#br0">1237-10 217 0,'29'5'123'16,"-60"-10"-60"-16,31 5-35 16,-38 33 2-16,2 0-17 15,5 28-5-15,-15 11-1 16,0 25-1-16,-18 10 1 15,-5 23-5-15,-5 11 2 16,-5 9-3-16,-5 11-1 16,-5 0-1-16,-1-5-5 15,1-11 4-15,10-4 4 16,2-14 3-16,11-22-1 16,9-11-4-16,14-22-3 0,2-21-23 15,26-10-16-15,-1-11-19 16,9 111-66-1,71-146-8 1,-39-59 19-16,70 23 116 16,-44-58 0-1</inkml:trace>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C2044AF-C97E-4AF5-9782-00C7A3C98EC8}" type="datetimeFigureOut">
              <a:rPr lang="ar-IQ" smtClean="0"/>
              <a:pPr/>
              <a:t>14/09/1438</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DCC18A0-B317-40C1-8C06-538EDAFC4225}" type="slidenum">
              <a:rPr lang="ar-IQ" smtClean="0"/>
              <a:pPr/>
              <a:t>‹#›</a:t>
            </a:fld>
            <a:endParaRPr lang="ar-IQ"/>
          </a:p>
        </p:txBody>
      </p:sp>
    </p:spTree>
    <p:extLst>
      <p:ext uri="{BB962C8B-B14F-4D97-AF65-F5344CB8AC3E}">
        <p14:creationId xmlns:p14="http://schemas.microsoft.com/office/powerpoint/2010/main" val="343579474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first step in ergosterol biosynthesis</a:t>
            </a:r>
            <a:endParaRPr lang="ar-IQ" dirty="0"/>
          </a:p>
        </p:txBody>
      </p:sp>
      <p:sp>
        <p:nvSpPr>
          <p:cNvPr id="4" name="Slide Number Placeholder 3"/>
          <p:cNvSpPr>
            <a:spLocks noGrp="1"/>
          </p:cNvSpPr>
          <p:nvPr>
            <p:ph type="sldNum" sz="quarter" idx="10"/>
          </p:nvPr>
        </p:nvSpPr>
        <p:spPr/>
        <p:txBody>
          <a:bodyPr/>
          <a:lstStyle/>
          <a:p>
            <a:fld id="{FDCC18A0-B317-40C1-8C06-538EDAFC4225}" type="slidenum">
              <a:rPr lang="ar-IQ" smtClean="0"/>
              <a:pPr/>
              <a:t>16</a:t>
            </a:fld>
            <a:endParaRPr lang="ar-IQ"/>
          </a:p>
        </p:txBody>
      </p:sp>
    </p:spTree>
    <p:extLst>
      <p:ext uri="{BB962C8B-B14F-4D97-AF65-F5344CB8AC3E}">
        <p14:creationId xmlns:p14="http://schemas.microsoft.com/office/powerpoint/2010/main" val="2332748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smtClean="0"/>
          </a:p>
          <a:p>
            <a:endParaRPr lang="ar-IQ" dirty="0"/>
          </a:p>
        </p:txBody>
      </p:sp>
      <p:sp>
        <p:nvSpPr>
          <p:cNvPr id="4" name="Slide Number Placeholder 3"/>
          <p:cNvSpPr>
            <a:spLocks noGrp="1"/>
          </p:cNvSpPr>
          <p:nvPr>
            <p:ph type="sldNum" sz="quarter" idx="10"/>
          </p:nvPr>
        </p:nvSpPr>
        <p:spPr/>
        <p:txBody>
          <a:bodyPr/>
          <a:lstStyle/>
          <a:p>
            <a:fld id="{FDCC18A0-B317-40C1-8C06-538EDAFC4225}" type="slidenum">
              <a:rPr lang="ar-IQ" smtClean="0"/>
              <a:pPr/>
              <a:t>23</a:t>
            </a:fld>
            <a:endParaRPr lang="ar-IQ"/>
          </a:p>
        </p:txBody>
      </p:sp>
    </p:spTree>
    <p:extLst>
      <p:ext uri="{BB962C8B-B14F-4D97-AF65-F5344CB8AC3E}">
        <p14:creationId xmlns:p14="http://schemas.microsoft.com/office/powerpoint/2010/main" val="4167213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7400758-8279-47DF-A84B-5659E6961B11}" type="datetimeFigureOut">
              <a:rPr lang="ar-IQ" smtClean="0"/>
              <a:pPr/>
              <a:t>14/09/1438</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5B16F697-03E1-4A4A-94BC-202F19AFA905}"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400758-8279-47DF-A84B-5659E6961B11}" type="datetimeFigureOut">
              <a:rPr lang="ar-IQ" smtClean="0"/>
              <a:pPr/>
              <a:t>14/09/1438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16F697-03E1-4A4A-94BC-202F19AFA905}"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400758-8279-47DF-A84B-5659E6961B11}" type="datetimeFigureOut">
              <a:rPr lang="ar-IQ" smtClean="0"/>
              <a:pPr/>
              <a:t>14/09/1438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16F697-03E1-4A4A-94BC-202F19AFA905}"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400758-8279-47DF-A84B-5659E6961B11}" type="datetimeFigureOut">
              <a:rPr lang="ar-IQ" smtClean="0"/>
              <a:pPr/>
              <a:t>14/09/1438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16F697-03E1-4A4A-94BC-202F19AFA905}"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7400758-8279-47DF-A84B-5659E6961B11}" type="datetimeFigureOut">
              <a:rPr lang="ar-IQ" smtClean="0"/>
              <a:pPr/>
              <a:t>14/09/1438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B16F697-03E1-4A4A-94BC-202F19AFA905}"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7400758-8279-47DF-A84B-5659E6961B11}" type="datetimeFigureOut">
              <a:rPr lang="ar-IQ" smtClean="0"/>
              <a:pPr/>
              <a:t>14/09/1438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B16F697-03E1-4A4A-94BC-202F19AFA905}"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7400758-8279-47DF-A84B-5659E6961B11}" type="datetimeFigureOut">
              <a:rPr lang="ar-IQ" smtClean="0"/>
              <a:pPr/>
              <a:t>14/09/1438</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B16F697-03E1-4A4A-94BC-202F19AFA905}"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7400758-8279-47DF-A84B-5659E6961B11}" type="datetimeFigureOut">
              <a:rPr lang="ar-IQ" smtClean="0"/>
              <a:pPr/>
              <a:t>14/09/1438</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B16F697-03E1-4A4A-94BC-202F19AFA905}"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400758-8279-47DF-A84B-5659E6961B11}" type="datetimeFigureOut">
              <a:rPr lang="ar-IQ" smtClean="0"/>
              <a:pPr/>
              <a:t>14/09/1438</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B16F697-03E1-4A4A-94BC-202F19AFA905}"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7400758-8279-47DF-A84B-5659E6961B11}" type="datetimeFigureOut">
              <a:rPr lang="ar-IQ" smtClean="0"/>
              <a:pPr/>
              <a:t>14/09/1438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B16F697-03E1-4A4A-94BC-202F19AFA905}"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7400758-8279-47DF-A84B-5659E6961B11}" type="datetimeFigureOut">
              <a:rPr lang="ar-IQ" smtClean="0"/>
              <a:pPr/>
              <a:t>14/09/1438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5B16F697-03E1-4A4A-94BC-202F19AFA905}" type="slidenum">
              <a:rPr lang="ar-IQ" smtClean="0"/>
              <a:pPr/>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7400758-8279-47DF-A84B-5659E6961B11}" type="datetimeFigureOut">
              <a:rPr lang="ar-IQ" smtClean="0"/>
              <a:pPr/>
              <a:t>14/09/1438</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B16F697-03E1-4A4A-94BC-202F19AFA905}" type="slidenum">
              <a:rPr lang="ar-IQ" smtClean="0"/>
              <a:pPr/>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customXml" Target="../ink/ink3.xml"/><Relationship Id="rId3" Type="http://schemas.openxmlformats.org/officeDocument/2006/relationships/image" Target="../media/image3.png"/><Relationship Id="rId7" Type="http://schemas.openxmlformats.org/officeDocument/2006/relationships/image" Target="../media/image5.emf"/><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customXml" Target="../ink/ink2.xml"/><Relationship Id="rId11" Type="http://schemas.openxmlformats.org/officeDocument/2006/relationships/image" Target="../media/image7.emf"/><Relationship Id="rId5" Type="http://schemas.openxmlformats.org/officeDocument/2006/relationships/image" Target="../media/image4.emf"/><Relationship Id="rId10" Type="http://schemas.openxmlformats.org/officeDocument/2006/relationships/customXml" Target="../ink/ink4.xml"/><Relationship Id="rId4" Type="http://schemas.openxmlformats.org/officeDocument/2006/relationships/customXml" Target="../ink/ink1.xml"/><Relationship Id="rId9" Type="http://schemas.openxmlformats.org/officeDocument/2006/relationships/image" Target="../media/image6.emf"/></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44823"/>
            <a:ext cx="7772400" cy="1755627"/>
          </a:xfrm>
        </p:spPr>
        <p:txBody>
          <a:bodyPr/>
          <a:lstStyle/>
          <a:p>
            <a:pPr algn="ctr"/>
            <a:r>
              <a:rPr lang="en-US" b="1" dirty="0" smtClean="0">
                <a:solidFill>
                  <a:schemeClr val="accent1">
                    <a:lumMod val="75000"/>
                  </a:schemeClr>
                </a:solidFill>
              </a:rPr>
              <a:t>Antifungal agents</a:t>
            </a:r>
            <a:endParaRPr lang="ar-IQ" dirty="0">
              <a:solidFill>
                <a:schemeClr val="accent1">
                  <a:lumMod val="75000"/>
                </a:schemeClr>
              </a:solidFill>
            </a:endParaRPr>
          </a:p>
        </p:txBody>
      </p:sp>
      <p:sp>
        <p:nvSpPr>
          <p:cNvPr id="3" name="Subtitle 2"/>
          <p:cNvSpPr>
            <a:spLocks noGrp="1"/>
          </p:cNvSpPr>
          <p:nvPr>
            <p:ph type="subTitle" idx="1"/>
          </p:nvPr>
        </p:nvSpPr>
        <p:spPr>
          <a:xfrm>
            <a:off x="381000" y="3861048"/>
            <a:ext cx="8458200" cy="1224136"/>
          </a:xfrm>
        </p:spPr>
        <p:txBody>
          <a:bodyPr>
            <a:normAutofit fontScale="25000" lnSpcReduction="20000"/>
          </a:bodyPr>
          <a:lstStyle/>
          <a:p>
            <a:pPr algn="ctr" rtl="0">
              <a:defRPr/>
            </a:pPr>
            <a:endParaRPr lang="en-US" sz="14400" dirty="0" smtClean="0">
              <a:solidFill>
                <a:srgbClr val="0070C0"/>
              </a:solidFill>
              <a:latin typeface="Times New Roman" pitchFamily="18" charset="0"/>
              <a:cs typeface="Times New Roman" pitchFamily="18" charset="0"/>
            </a:endParaRPr>
          </a:p>
          <a:p>
            <a:pPr algn="ctr" rtl="0">
              <a:defRPr/>
            </a:pPr>
            <a:endParaRPr lang="en-US" sz="14400" dirty="0" smtClean="0">
              <a:solidFill>
                <a:srgbClr val="0070C0"/>
              </a:solidFill>
              <a:latin typeface="Times New Roman" pitchFamily="18" charset="0"/>
              <a:cs typeface="Times New Roman" pitchFamily="18" charset="0"/>
            </a:endParaRPr>
          </a:p>
          <a:p>
            <a:pPr algn="ctr" rtl="0">
              <a:defRPr/>
            </a:pPr>
            <a:r>
              <a:rPr lang="en-US" sz="11200" dirty="0" smtClean="0">
                <a:solidFill>
                  <a:schemeClr val="tx2"/>
                </a:solidFill>
                <a:latin typeface="Times New Roman" pitchFamily="18" charset="0"/>
                <a:cs typeface="Times New Roman" pitchFamily="18" charset="0"/>
              </a:rPr>
              <a:t>AL-Mustansiriyah </a:t>
            </a:r>
            <a:r>
              <a:rPr lang="en-US" sz="11200" dirty="0">
                <a:solidFill>
                  <a:schemeClr val="tx2"/>
                </a:solidFill>
                <a:latin typeface="Times New Roman" pitchFamily="18" charset="0"/>
                <a:cs typeface="Times New Roman" pitchFamily="18" charset="0"/>
              </a:rPr>
              <a:t>university</a:t>
            </a:r>
          </a:p>
          <a:p>
            <a:pPr algn="ctr" rtl="0">
              <a:defRPr/>
            </a:pPr>
            <a:r>
              <a:rPr lang="en-US" sz="11200" dirty="0">
                <a:solidFill>
                  <a:schemeClr val="tx2"/>
                </a:solidFill>
                <a:latin typeface="Times New Roman" pitchFamily="18" charset="0"/>
                <a:cs typeface="Times New Roman" pitchFamily="18" charset="0"/>
              </a:rPr>
              <a:t>college of pharmacy</a:t>
            </a:r>
            <a:endParaRPr lang="ar-IQ" sz="11200" dirty="0">
              <a:solidFill>
                <a:schemeClr val="tx2"/>
              </a:solidFill>
              <a:latin typeface="Times New Roman" pitchFamily="18" charset="0"/>
              <a:cs typeface="Times New Roman" pitchFamily="18" charset="0"/>
            </a:endParaRPr>
          </a:p>
          <a:p>
            <a:pPr>
              <a:defRPr/>
            </a:pPr>
            <a:endParaRPr lang="ar-IQ" sz="11200" dirty="0">
              <a:solidFill>
                <a:schemeClr val="tx2"/>
              </a:solidFill>
              <a:latin typeface="Times New Roman" pitchFamily="18" charset="0"/>
              <a:cs typeface="Times New Roman" pitchFamily="18" charset="0"/>
            </a:endParaRPr>
          </a:p>
          <a:p>
            <a:endParaRPr lang="ar-IQ" dirty="0"/>
          </a:p>
        </p:txBody>
      </p:sp>
      <p:sp>
        <p:nvSpPr>
          <p:cNvPr id="4" name="Rectangle 3"/>
          <p:cNvSpPr/>
          <p:nvPr/>
        </p:nvSpPr>
        <p:spPr>
          <a:xfrm>
            <a:off x="395536" y="1005056"/>
            <a:ext cx="8208912" cy="769441"/>
          </a:xfrm>
          <a:prstGeom prst="rect">
            <a:avLst/>
          </a:prstGeom>
        </p:spPr>
        <p:txBody>
          <a:bodyPr wrap="square">
            <a:spAutoFit/>
          </a:bodyPr>
          <a:lstStyle/>
          <a:p>
            <a:r>
              <a:rPr lang="en-US" sz="4400" dirty="0" smtClean="0">
                <a:solidFill>
                  <a:schemeClr val="accent1"/>
                </a:solidFill>
                <a:latin typeface="Arial Rounded MT Bold" pitchFamily="34" charset="0"/>
              </a:rPr>
              <a:t>Pharmaceutical chemistry</a:t>
            </a:r>
            <a:endParaRPr lang="ar-IQ" sz="4400" dirty="0">
              <a:solidFill>
                <a:schemeClr val="accent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196752"/>
            <a:ext cx="8712968" cy="4929411"/>
          </a:xfrm>
        </p:spPr>
        <p:txBody>
          <a:bodyPr>
            <a:normAutofit/>
          </a:bodyPr>
          <a:lstStyle/>
          <a:p>
            <a:pPr indent="373063" algn="just" rtl="0">
              <a:buNone/>
            </a:pPr>
            <a:r>
              <a:rPr lang="en-US" sz="3000" dirty="0" smtClean="0">
                <a:latin typeface="Times New Roman" pitchFamily="18" charset="0"/>
                <a:cs typeface="Times New Roman" pitchFamily="18" charset="0"/>
              </a:rPr>
              <a:t>All azoles exert antifungal activity by </a:t>
            </a:r>
            <a:r>
              <a:rPr lang="en-US" sz="3000" b="1" dirty="0" smtClean="0">
                <a:solidFill>
                  <a:srgbClr val="0033CC"/>
                </a:solidFill>
                <a:latin typeface="Times New Roman" pitchFamily="18" charset="0"/>
                <a:cs typeface="Times New Roman" pitchFamily="18" charset="0"/>
              </a:rPr>
              <a:t>inhibiting cytochrome P450 enzymes</a:t>
            </a:r>
            <a:r>
              <a:rPr lang="en-US" sz="3000" dirty="0" smtClean="0">
                <a:latin typeface="Times New Roman" pitchFamily="18" charset="0"/>
                <a:cs typeface="Times New Roman" pitchFamily="18" charset="0"/>
              </a:rPr>
              <a:t> responsible for the demethylation of lanosterol to ergosterol. </a:t>
            </a:r>
          </a:p>
          <a:p>
            <a:pPr indent="373063" algn="just" rtl="0">
              <a:buNone/>
            </a:pPr>
            <a:r>
              <a:rPr lang="en-US" sz="3000" dirty="0" smtClean="0">
                <a:latin typeface="Times New Roman" pitchFamily="18" charset="0"/>
                <a:cs typeface="Times New Roman" pitchFamily="18" charset="0"/>
              </a:rPr>
              <a:t>Reduced fungal membrane ergosterol concen-</a:t>
            </a:r>
          </a:p>
          <a:p>
            <a:pPr algn="just" rtl="0">
              <a:buNone/>
            </a:pPr>
            <a:r>
              <a:rPr lang="en-US" sz="3000" dirty="0" smtClean="0">
                <a:latin typeface="Times New Roman" pitchFamily="18" charset="0"/>
                <a:cs typeface="Times New Roman" pitchFamily="18" charset="0"/>
              </a:rPr>
              <a:t>    trations result in </a:t>
            </a:r>
            <a:r>
              <a:rPr lang="en-US" sz="3000" b="1" dirty="0" smtClean="0">
                <a:solidFill>
                  <a:srgbClr val="0033CC"/>
                </a:solidFill>
                <a:latin typeface="Times New Roman" pitchFamily="18" charset="0"/>
                <a:cs typeface="Times New Roman" pitchFamily="18" charset="0"/>
              </a:rPr>
              <a:t>damaged, leaky cell membranes</a:t>
            </a:r>
            <a:r>
              <a:rPr lang="en-US" sz="3000" dirty="0" smtClean="0">
                <a:latin typeface="Times New Roman" pitchFamily="18" charset="0"/>
                <a:cs typeface="Times New Roman" pitchFamily="18" charset="0"/>
              </a:rPr>
              <a:t>. </a:t>
            </a:r>
          </a:p>
          <a:p>
            <a:pPr indent="373063" algn="just" rtl="0">
              <a:buNone/>
            </a:pPr>
            <a:r>
              <a:rPr lang="en-US" sz="3000" dirty="0" smtClean="0">
                <a:latin typeface="Times New Roman" pitchFamily="18" charset="0"/>
                <a:cs typeface="Times New Roman" pitchFamily="18" charset="0"/>
              </a:rPr>
              <a:t>The toxicity of these drugs depends on their relative affinities for mammalian and fungal cytochrome P450 enzymes. </a:t>
            </a:r>
          </a:p>
          <a:p>
            <a:endParaRPr lang="ar-IQ"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124744"/>
            <a:ext cx="8280920" cy="5001419"/>
          </a:xfrm>
        </p:spPr>
        <p:txBody>
          <a:bodyPr>
            <a:normAutofit/>
          </a:bodyPr>
          <a:lstStyle/>
          <a:p>
            <a:pPr indent="373063" algn="just" rtl="0">
              <a:buNone/>
            </a:pPr>
            <a:r>
              <a:rPr lang="en-US" sz="2800" dirty="0" smtClean="0">
                <a:latin typeface="Times New Roman" pitchFamily="18" charset="0"/>
                <a:cs typeface="Times New Roman" pitchFamily="18" charset="0"/>
              </a:rPr>
              <a:t>Cytochrome </a:t>
            </a:r>
            <a:r>
              <a:rPr lang="en-US" sz="2800" dirty="0">
                <a:latin typeface="Times New Roman" pitchFamily="18" charset="0"/>
                <a:cs typeface="Times New Roman" pitchFamily="18" charset="0"/>
              </a:rPr>
              <a:t>P450-class </a:t>
            </a:r>
            <a:r>
              <a:rPr lang="en-US" sz="2800" dirty="0" smtClean="0">
                <a:latin typeface="Times New Roman" pitchFamily="18" charset="0"/>
                <a:cs typeface="Times New Roman" pitchFamily="18" charset="0"/>
              </a:rPr>
              <a:t>enzyme, </a:t>
            </a:r>
            <a:r>
              <a:rPr lang="en-US" sz="2800" dirty="0" smtClean="0">
                <a:solidFill>
                  <a:srgbClr val="FF0000"/>
                </a:solidFill>
                <a:latin typeface="Times New Roman" pitchFamily="18" charset="0"/>
                <a:cs typeface="Times New Roman" pitchFamily="18" charset="0"/>
              </a:rPr>
              <a:t>lanosterol  14-demethylase</a:t>
            </a:r>
            <a:r>
              <a:rPr lang="en-US" sz="2800" dirty="0" smtClean="0">
                <a:latin typeface="Times New Roman" pitchFamily="18" charset="0"/>
                <a:cs typeface="Times New Roman" pitchFamily="18" charset="0"/>
              </a:rPr>
              <a:t>, is </a:t>
            </a:r>
            <a:r>
              <a:rPr lang="en-US" sz="2800" dirty="0">
                <a:latin typeface="Times New Roman" pitchFamily="18" charset="0"/>
                <a:cs typeface="Times New Roman" pitchFamily="18" charset="0"/>
              </a:rPr>
              <a:t>the likely target for the azoles</a:t>
            </a:r>
            <a:r>
              <a:rPr lang="en-US" sz="2800" dirty="0" smtClean="0">
                <a:latin typeface="Times New Roman" pitchFamily="18" charset="0"/>
                <a:cs typeface="Times New Roman" pitchFamily="18" charset="0"/>
              </a:rPr>
              <a:t>.</a:t>
            </a:r>
          </a:p>
          <a:p>
            <a:pPr indent="373063" algn="just" rtl="0">
              <a:buNone/>
            </a:pPr>
            <a:r>
              <a:rPr lang="en-US" sz="2800" dirty="0" smtClean="0">
                <a:latin typeface="Times New Roman" pitchFamily="18" charset="0"/>
                <a:cs typeface="Times New Roman" pitchFamily="18" charset="0"/>
              </a:rPr>
              <a:t>   P450 </a:t>
            </a:r>
            <a:r>
              <a:rPr lang="en-US" sz="2800" dirty="0">
                <a:latin typeface="Times New Roman" pitchFamily="18" charset="0"/>
                <a:cs typeface="Times New Roman" pitchFamily="18" charset="0"/>
              </a:rPr>
              <a:t>possesses a </a:t>
            </a:r>
            <a:r>
              <a:rPr lang="en-US" sz="2800" dirty="0" smtClean="0">
                <a:latin typeface="Times New Roman" pitchFamily="18" charset="0"/>
                <a:cs typeface="Times New Roman" pitchFamily="18" charset="0"/>
              </a:rPr>
              <a:t>heme moiety </a:t>
            </a:r>
            <a:r>
              <a:rPr lang="en-US" sz="2800" dirty="0">
                <a:latin typeface="Times New Roman" pitchFamily="18" charset="0"/>
                <a:cs typeface="Times New Roman" pitchFamily="18" charset="0"/>
              </a:rPr>
              <a:t>as part of its structure </a:t>
            </a:r>
            <a:r>
              <a:rPr lang="en-US" sz="2800" dirty="0" smtClean="0">
                <a:latin typeface="Times New Roman" pitchFamily="18" charset="0"/>
                <a:cs typeface="Times New Roman" pitchFamily="18" charset="0"/>
              </a:rPr>
              <a:t>and </a:t>
            </a:r>
            <a:r>
              <a:rPr lang="en-US" sz="2800" dirty="0">
                <a:latin typeface="Times New Roman" pitchFamily="18" charset="0"/>
                <a:cs typeface="Times New Roman" pitchFamily="18" charset="0"/>
              </a:rPr>
              <a:t>the basic </a:t>
            </a:r>
            <a:r>
              <a:rPr lang="en-US" sz="2800" dirty="0" smtClean="0">
                <a:latin typeface="Times New Roman" pitchFamily="18" charset="0"/>
                <a:cs typeface="Times New Roman" pitchFamily="18" charset="0"/>
              </a:rPr>
              <a:t>electron pairs </a:t>
            </a:r>
            <a:r>
              <a:rPr lang="en-US" sz="2800" dirty="0">
                <a:latin typeface="Times New Roman" pitchFamily="18" charset="0"/>
                <a:cs typeface="Times New Roman" pitchFamily="18" charset="0"/>
              </a:rPr>
              <a:t>of the azole rings can occupy a binding site on </a:t>
            </a:r>
            <a:r>
              <a:rPr lang="en-US" sz="2800" dirty="0" smtClean="0">
                <a:latin typeface="Times New Roman" pitchFamily="18" charset="0"/>
                <a:cs typeface="Times New Roman" pitchFamily="18" charset="0"/>
              </a:rPr>
              <a:t>P450, preventing </a:t>
            </a:r>
            <a:r>
              <a:rPr lang="en-US" sz="2800" dirty="0">
                <a:latin typeface="Times New Roman" pitchFamily="18" charset="0"/>
                <a:cs typeface="Times New Roman" pitchFamily="18" charset="0"/>
              </a:rPr>
              <a:t>the enzyme from turning over. The function </a:t>
            </a:r>
            <a:r>
              <a:rPr lang="en-US" sz="2800" dirty="0" smtClean="0">
                <a:latin typeface="Times New Roman" pitchFamily="18" charset="0"/>
                <a:cs typeface="Times New Roman" pitchFamily="18" charset="0"/>
              </a:rPr>
              <a:t>of </a:t>
            </a:r>
            <a:r>
              <a:rPr lang="en-US" sz="2800" dirty="0" smtClean="0">
                <a:solidFill>
                  <a:srgbClr val="FF0000"/>
                </a:solidFill>
                <a:latin typeface="Times New Roman" pitchFamily="18" charset="0"/>
                <a:cs typeface="Times New Roman" pitchFamily="18" charset="0"/>
              </a:rPr>
              <a:t>lanosterol </a:t>
            </a:r>
            <a:r>
              <a:rPr lang="en-US" sz="2800" dirty="0">
                <a:solidFill>
                  <a:srgbClr val="FF0000"/>
                </a:solidFill>
                <a:latin typeface="Times New Roman" pitchFamily="18" charset="0"/>
                <a:cs typeface="Times New Roman" pitchFamily="18" charset="0"/>
              </a:rPr>
              <a:t>14-demethylase</a:t>
            </a:r>
            <a:r>
              <a:rPr lang="en-US" sz="2800" dirty="0">
                <a:latin typeface="Times New Roman" pitchFamily="18" charset="0"/>
                <a:cs typeface="Times New Roman" pitchFamily="18" charset="0"/>
              </a:rPr>
              <a:t> is to oxidatively remove a </a:t>
            </a:r>
            <a:r>
              <a:rPr lang="en-US" sz="2800" dirty="0" smtClean="0">
                <a:latin typeface="Times New Roman" pitchFamily="18" charset="0"/>
                <a:cs typeface="Times New Roman" pitchFamily="18" charset="0"/>
              </a:rPr>
              <a:t>methyl group </a:t>
            </a:r>
            <a:r>
              <a:rPr lang="en-US" sz="2800" dirty="0">
                <a:latin typeface="Times New Roman" pitchFamily="18" charset="0"/>
                <a:cs typeface="Times New Roman" pitchFamily="18" charset="0"/>
              </a:rPr>
              <a:t>from lanosterol during ergosterol biosynthesis.</a:t>
            </a:r>
            <a:endParaRPr lang="ar-IQ"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rotWithShape="1">
          <a:blip r:embed="rId2" cstate="print"/>
          <a:srcRect l="8333" t="6699" r="11501" b="5983"/>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US" sz="3600" cap="none" dirty="0" smtClean="0">
                <a:solidFill>
                  <a:schemeClr val="accent2"/>
                </a:solidFill>
                <a:latin typeface="Times New Roman" pitchFamily="18" charset="0"/>
                <a:cs typeface="Times New Roman" pitchFamily="18" charset="0"/>
              </a:rPr>
              <a:t>Structure–activity relationships</a:t>
            </a:r>
            <a:endParaRPr lang="ar-IQ" sz="3600" cap="none" dirty="0">
              <a:solidFill>
                <a:schemeClr val="accent2"/>
              </a:solidFill>
              <a:latin typeface="Times New Roman" pitchFamily="18" charset="0"/>
              <a:cs typeface="Times New Roman" pitchFamily="18" charset="0"/>
            </a:endParaRPr>
          </a:p>
        </p:txBody>
      </p:sp>
      <p:sp>
        <p:nvSpPr>
          <p:cNvPr id="3" name="Content Placeholder 2"/>
          <p:cNvSpPr>
            <a:spLocks noGrp="1"/>
          </p:cNvSpPr>
          <p:nvPr>
            <p:ph idx="1"/>
          </p:nvPr>
        </p:nvSpPr>
        <p:spPr>
          <a:xfrm>
            <a:off x="251520" y="1196752"/>
            <a:ext cx="8640960" cy="4929411"/>
          </a:xfrm>
        </p:spPr>
        <p:txBody>
          <a:bodyPr>
            <a:normAutofit/>
          </a:bodyPr>
          <a:lstStyle/>
          <a:p>
            <a:pPr indent="373063" algn="just" rtl="0">
              <a:buNone/>
            </a:pPr>
            <a:r>
              <a:rPr lang="en-US" sz="2800" dirty="0" smtClean="0">
                <a:solidFill>
                  <a:srgbClr val="C00000"/>
                </a:solidFill>
                <a:latin typeface="Times New Roman" pitchFamily="18" charset="0"/>
                <a:cs typeface="Times New Roman" pitchFamily="18" charset="0"/>
              </a:rPr>
              <a:t>1.</a:t>
            </a: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basic structural requirement for members of the </a:t>
            </a:r>
            <a:r>
              <a:rPr lang="en-US" sz="2800" dirty="0" smtClean="0">
                <a:latin typeface="Times New Roman" pitchFamily="18" charset="0"/>
                <a:cs typeface="Times New Roman" pitchFamily="18" charset="0"/>
              </a:rPr>
              <a:t>azole class </a:t>
            </a:r>
            <a:r>
              <a:rPr lang="en-US" sz="2800" dirty="0">
                <a:latin typeface="Times New Roman" pitchFamily="18" charset="0"/>
                <a:cs typeface="Times New Roman" pitchFamily="18" charset="0"/>
              </a:rPr>
              <a:t>is a weakly basic imidazole or 1,2,4-triazole ring (</a:t>
            </a:r>
            <a:r>
              <a:rPr lang="en-US" sz="2800" dirty="0" smtClean="0">
                <a:latin typeface="Times New Roman" pitchFamily="18" charset="0"/>
                <a:cs typeface="Times New Roman" pitchFamily="18" charset="0"/>
              </a:rPr>
              <a:t>pKa of </a:t>
            </a:r>
            <a:r>
              <a:rPr lang="en-US" sz="2800" dirty="0">
                <a:latin typeface="Times New Roman" pitchFamily="18" charset="0"/>
                <a:cs typeface="Times New Roman" pitchFamily="18" charset="0"/>
              </a:rPr>
              <a:t>6.5–6.8) bonded by a nitrogen–carbon linkage to the </a:t>
            </a:r>
            <a:r>
              <a:rPr lang="en-US" sz="2800" dirty="0" smtClean="0">
                <a:latin typeface="Times New Roman" pitchFamily="18" charset="0"/>
                <a:cs typeface="Times New Roman" pitchFamily="18" charset="0"/>
              </a:rPr>
              <a:t>rest of </a:t>
            </a:r>
            <a:r>
              <a:rPr lang="en-US" sz="2800" dirty="0">
                <a:latin typeface="Times New Roman" pitchFamily="18" charset="0"/>
                <a:cs typeface="Times New Roman" pitchFamily="18" charset="0"/>
              </a:rPr>
              <a:t>the structure</a:t>
            </a:r>
            <a:r>
              <a:rPr lang="en-US" sz="2800" dirty="0" smtClean="0">
                <a:latin typeface="Times New Roman" pitchFamily="18" charset="0"/>
                <a:cs typeface="Times New Roman" pitchFamily="18" charset="0"/>
              </a:rPr>
              <a:t>.</a:t>
            </a:r>
          </a:p>
          <a:p>
            <a:pPr indent="373063" algn="just" rtl="0">
              <a:buNone/>
            </a:pPr>
            <a:r>
              <a:rPr lang="en-US" sz="2800" dirty="0" smtClean="0">
                <a:solidFill>
                  <a:srgbClr val="C00000"/>
                </a:solidFill>
                <a:latin typeface="Times New Roman" pitchFamily="18" charset="0"/>
                <a:cs typeface="Times New Roman" pitchFamily="18" charset="0"/>
              </a:rPr>
              <a:t>2. </a:t>
            </a:r>
            <a:r>
              <a:rPr lang="en-US" sz="2800" dirty="0">
                <a:latin typeface="Times New Roman" pitchFamily="18" charset="0"/>
                <a:cs typeface="Times New Roman" pitchFamily="18" charset="0"/>
              </a:rPr>
              <a:t>At the molecular level, the amidine </a:t>
            </a:r>
            <a:r>
              <a:rPr lang="en-US" sz="2800" dirty="0" smtClean="0">
                <a:latin typeface="Times New Roman" pitchFamily="18" charset="0"/>
                <a:cs typeface="Times New Roman" pitchFamily="18" charset="0"/>
              </a:rPr>
              <a:t>nitrogen atom </a:t>
            </a:r>
            <a:r>
              <a:rPr lang="en-US" sz="2800" dirty="0">
                <a:latin typeface="Times New Roman" pitchFamily="18" charset="0"/>
                <a:cs typeface="Times New Roman" pitchFamily="18" charset="0"/>
              </a:rPr>
              <a:t>(N-3 in the imidazoles, N-4 in the triazoles) is believed</a:t>
            </a:r>
          </a:p>
          <a:p>
            <a:pPr algn="just" rtl="0">
              <a:buNone/>
            </a:pPr>
            <a:r>
              <a:rPr lang="en-US" sz="2800" dirty="0" smtClean="0">
                <a:latin typeface="Times New Roman" pitchFamily="18" charset="0"/>
                <a:cs typeface="Times New Roman" pitchFamily="18" charset="0"/>
              </a:rPr>
              <a:t>    to </a:t>
            </a:r>
            <a:r>
              <a:rPr lang="en-US" sz="2800" dirty="0">
                <a:latin typeface="Times New Roman" pitchFamily="18" charset="0"/>
                <a:cs typeface="Times New Roman" pitchFamily="18" charset="0"/>
              </a:rPr>
              <a:t>bind to the heme iron of enzyme-bound cytochrome </a:t>
            </a:r>
            <a:r>
              <a:rPr lang="en-US" sz="2800" dirty="0" smtClean="0">
                <a:latin typeface="Times New Roman" pitchFamily="18" charset="0"/>
                <a:cs typeface="Times New Roman" pitchFamily="18" charset="0"/>
              </a:rPr>
              <a:t>P450 to </a:t>
            </a:r>
            <a:r>
              <a:rPr lang="en-US" sz="2800" dirty="0">
                <a:latin typeface="Times New Roman" pitchFamily="18" charset="0"/>
                <a:cs typeface="Times New Roman" pitchFamily="18" charset="0"/>
              </a:rPr>
              <a:t>inhibit activation of molecular oxygen and </a:t>
            </a:r>
            <a:r>
              <a:rPr lang="en-US" sz="2800" dirty="0" smtClean="0">
                <a:latin typeface="Times New Roman" pitchFamily="18" charset="0"/>
                <a:cs typeface="Times New Roman" pitchFamily="18" charset="0"/>
              </a:rPr>
              <a:t>prevent oxidation of </a:t>
            </a:r>
            <a:r>
              <a:rPr lang="en-US" sz="2800" dirty="0">
                <a:latin typeface="Times New Roman" pitchFamily="18" charset="0"/>
                <a:cs typeface="Times New Roman" pitchFamily="18" charset="0"/>
              </a:rPr>
              <a:t>steroidal substrates by </a:t>
            </a:r>
            <a:r>
              <a:rPr lang="en-US" sz="2800" dirty="0" smtClean="0">
                <a:latin typeface="Times New Roman" pitchFamily="18" charset="0"/>
                <a:cs typeface="Times New Roman" pitchFamily="18" charset="0"/>
              </a:rPr>
              <a:t>the enzyme</a:t>
            </a:r>
            <a:r>
              <a:rPr lang="en-US" sz="2800" dirty="0">
                <a:latin typeface="Times New Roman" pitchFamily="18" charset="0"/>
                <a:cs typeface="Times New Roman" pitchFamily="18" charset="0"/>
              </a:rPr>
              <a:t>.</a:t>
            </a:r>
            <a:endParaRPr lang="ar-IQ"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Autofit/>
          </a:bodyPr>
          <a:lstStyle/>
          <a:p>
            <a:pPr indent="373063" algn="just" rtl="0">
              <a:buNone/>
            </a:pPr>
            <a:r>
              <a:rPr lang="en-US" sz="2800" dirty="0" smtClean="0">
                <a:solidFill>
                  <a:srgbClr val="C00000"/>
                </a:solidFill>
                <a:latin typeface="Times New Roman" pitchFamily="18" charset="0"/>
                <a:cs typeface="Times New Roman" pitchFamily="18" charset="0"/>
              </a:rPr>
              <a:t>3.</a:t>
            </a: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most </a:t>
            </a:r>
            <a:r>
              <a:rPr lang="en-US" sz="2800" dirty="0" smtClean="0">
                <a:latin typeface="Times New Roman" pitchFamily="18" charset="0"/>
                <a:cs typeface="Times New Roman" pitchFamily="18" charset="0"/>
              </a:rPr>
              <a:t>potent antifungal </a:t>
            </a:r>
            <a:r>
              <a:rPr lang="en-US" sz="2800" dirty="0">
                <a:latin typeface="Times New Roman" pitchFamily="18" charset="0"/>
                <a:cs typeface="Times New Roman" pitchFamily="18" charset="0"/>
              </a:rPr>
              <a:t>azoles possess two or three aromatic rings, </a:t>
            </a:r>
            <a:r>
              <a:rPr lang="en-US" sz="2800" dirty="0" smtClean="0">
                <a:latin typeface="Times New Roman" pitchFamily="18" charset="0"/>
                <a:cs typeface="Times New Roman" pitchFamily="18" charset="0"/>
              </a:rPr>
              <a:t>at least </a:t>
            </a:r>
            <a:r>
              <a:rPr lang="en-US" sz="2800" dirty="0">
                <a:latin typeface="Times New Roman" pitchFamily="18" charset="0"/>
                <a:cs typeface="Times New Roman" pitchFamily="18" charset="0"/>
              </a:rPr>
              <a:t>one of which is halogen substituted (e.g., </a:t>
            </a:r>
            <a:r>
              <a:rPr lang="en-US" sz="2800" dirty="0" smtClean="0">
                <a:latin typeface="Times New Roman" pitchFamily="18" charset="0"/>
                <a:cs typeface="Times New Roman" pitchFamily="18" charset="0"/>
              </a:rPr>
              <a:t>2,4-dichlorophenyl</a:t>
            </a:r>
            <a:r>
              <a:rPr lang="en-US" sz="2800" dirty="0">
                <a:latin typeface="Times New Roman" pitchFamily="18" charset="0"/>
                <a:cs typeface="Times New Roman" pitchFamily="18" charset="0"/>
              </a:rPr>
              <a:t>, 4-chlorophenyl, 2,4-difluorophenyl), </a:t>
            </a:r>
            <a:r>
              <a:rPr lang="en-US" sz="2800" dirty="0" smtClean="0">
                <a:latin typeface="Times New Roman" pitchFamily="18" charset="0"/>
                <a:cs typeface="Times New Roman" pitchFamily="18" charset="0"/>
              </a:rPr>
              <a:t>and other non polar </a:t>
            </a:r>
            <a:r>
              <a:rPr lang="en-US" sz="2800" dirty="0">
                <a:latin typeface="Times New Roman" pitchFamily="18" charset="0"/>
                <a:cs typeface="Times New Roman" pitchFamily="18" charset="0"/>
              </a:rPr>
              <a:t>functional groups. Only </a:t>
            </a:r>
            <a:r>
              <a:rPr lang="en-US" sz="2800" dirty="0">
                <a:solidFill>
                  <a:schemeClr val="accent1"/>
                </a:solidFill>
                <a:latin typeface="Times New Roman" pitchFamily="18" charset="0"/>
                <a:cs typeface="Times New Roman" pitchFamily="18" charset="0"/>
              </a:rPr>
              <a:t>2, and/or 2,4 </a:t>
            </a:r>
            <a:r>
              <a:rPr lang="en-US" sz="2800" dirty="0" smtClean="0">
                <a:latin typeface="Times New Roman" pitchFamily="18" charset="0"/>
                <a:cs typeface="Times New Roman" pitchFamily="18" charset="0"/>
              </a:rPr>
              <a:t>substitution yields </a:t>
            </a:r>
            <a:r>
              <a:rPr lang="en-US" sz="2800" dirty="0">
                <a:latin typeface="Times New Roman" pitchFamily="18" charset="0"/>
                <a:cs typeface="Times New Roman" pitchFamily="18" charset="0"/>
              </a:rPr>
              <a:t>effective azole compounds</a:t>
            </a:r>
            <a:r>
              <a:rPr lang="en-US" sz="2800" dirty="0" smtClean="0">
                <a:latin typeface="Times New Roman" pitchFamily="18" charset="0"/>
                <a:cs typeface="Times New Roman" pitchFamily="18" charset="0"/>
              </a:rPr>
              <a:t>.</a:t>
            </a:r>
          </a:p>
          <a:p>
            <a:pPr algn="just" rtl="0">
              <a:buNone/>
            </a:pPr>
            <a:r>
              <a:rPr lang="en-US" sz="2800" dirty="0" smtClean="0">
                <a:latin typeface="Times New Roman" pitchFamily="18" charset="0"/>
                <a:cs typeface="Times New Roman" pitchFamily="18" charset="0"/>
              </a:rPr>
              <a:t>        </a:t>
            </a:r>
            <a:r>
              <a:rPr lang="en-US" sz="2800" dirty="0" smtClean="0">
                <a:solidFill>
                  <a:srgbClr val="C00000"/>
                </a:solidFill>
                <a:latin typeface="Times New Roman" pitchFamily="18" charset="0"/>
                <a:cs typeface="Times New Roman" pitchFamily="18" charset="0"/>
              </a:rPr>
              <a:t>4.</a:t>
            </a: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halogen </a:t>
            </a:r>
            <a:r>
              <a:rPr lang="en-US" sz="2800" dirty="0" smtClean="0">
                <a:latin typeface="Times New Roman" pitchFamily="18" charset="0"/>
                <a:cs typeface="Times New Roman" pitchFamily="18" charset="0"/>
              </a:rPr>
              <a:t>atom that </a:t>
            </a:r>
            <a:r>
              <a:rPr lang="en-US" sz="2800" dirty="0">
                <a:latin typeface="Times New Roman" pitchFamily="18" charset="0"/>
                <a:cs typeface="Times New Roman" pitchFamily="18" charset="0"/>
              </a:rPr>
              <a:t>yields the most potent compounds is </a:t>
            </a:r>
            <a:r>
              <a:rPr lang="en-US" sz="2800" dirty="0">
                <a:solidFill>
                  <a:srgbClr val="0070C0"/>
                </a:solidFill>
                <a:latin typeface="Times New Roman" pitchFamily="18" charset="0"/>
                <a:cs typeface="Times New Roman" pitchFamily="18" charset="0"/>
              </a:rPr>
              <a:t>fluorine</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although functional </a:t>
            </a:r>
            <a:r>
              <a:rPr lang="en-US" sz="2800" dirty="0">
                <a:latin typeface="Times New Roman" pitchFamily="18" charset="0"/>
                <a:cs typeface="Times New Roman" pitchFamily="18" charset="0"/>
              </a:rPr>
              <a:t>groups such as </a:t>
            </a:r>
            <a:r>
              <a:rPr lang="en-US" sz="2800" dirty="0">
                <a:solidFill>
                  <a:srgbClr val="0070C0"/>
                </a:solidFill>
                <a:latin typeface="Times New Roman" pitchFamily="18" charset="0"/>
                <a:cs typeface="Times New Roman" pitchFamily="18" charset="0"/>
              </a:rPr>
              <a:t>sulfonic acids </a:t>
            </a:r>
            <a:r>
              <a:rPr lang="en-US" sz="2800" dirty="0">
                <a:latin typeface="Times New Roman" pitchFamily="18" charset="0"/>
                <a:cs typeface="Times New Roman" pitchFamily="18" charset="0"/>
              </a:rPr>
              <a:t>have been shown </a:t>
            </a:r>
            <a:r>
              <a:rPr lang="en-US" sz="2800" dirty="0" smtClean="0">
                <a:latin typeface="Times New Roman" pitchFamily="18" charset="0"/>
                <a:cs typeface="Times New Roman" pitchFamily="18" charset="0"/>
              </a:rPr>
              <a:t>to do </a:t>
            </a:r>
            <a:r>
              <a:rPr lang="en-US" sz="2800" dirty="0">
                <a:latin typeface="Times New Roman" pitchFamily="18" charset="0"/>
                <a:cs typeface="Times New Roman" pitchFamily="18" charset="0"/>
              </a:rPr>
              <a:t>the same</a:t>
            </a:r>
            <a:r>
              <a:rPr lang="en-US" sz="2800" dirty="0" smtClean="0">
                <a:latin typeface="Times New Roman" pitchFamily="18" charset="0"/>
                <a:cs typeface="Times New Roman" pitchFamily="18" charset="0"/>
              </a:rPr>
              <a:t>.</a:t>
            </a:r>
            <a:r>
              <a:rPr lang="en-US" sz="2800" dirty="0"/>
              <a:t> </a:t>
            </a:r>
            <a:endParaRPr lang="en-US" sz="2800" dirty="0" smtClean="0"/>
          </a:p>
          <a:p>
            <a:pPr indent="282575" algn="just" rtl="0">
              <a:buNone/>
            </a:pPr>
            <a:r>
              <a:rPr lang="en-US" sz="2800" dirty="0" smtClean="0">
                <a:latin typeface="Times New Roman" pitchFamily="18" charset="0"/>
                <a:cs typeface="Times New Roman" pitchFamily="18" charset="0"/>
              </a:rPr>
              <a:t> </a:t>
            </a:r>
            <a:r>
              <a:rPr lang="en-US" sz="2800" dirty="0" smtClean="0">
                <a:solidFill>
                  <a:srgbClr val="C00000"/>
                </a:solidFill>
                <a:latin typeface="Times New Roman" pitchFamily="18" charset="0"/>
                <a:cs typeface="Times New Roman" pitchFamily="18" charset="0"/>
              </a:rPr>
              <a:t>5.</a:t>
            </a:r>
            <a:r>
              <a:rPr lang="en-US" sz="2800" dirty="0" smtClean="0">
                <a:latin typeface="Times New Roman" pitchFamily="18" charset="0"/>
                <a:cs typeface="Times New Roman" pitchFamily="18" charset="0"/>
              </a:rPr>
              <a:t>Substitution </a:t>
            </a:r>
            <a:r>
              <a:rPr lang="en-US" sz="2800" dirty="0">
                <a:latin typeface="Times New Roman" pitchFamily="18" charset="0"/>
                <a:cs typeface="Times New Roman" pitchFamily="18" charset="0"/>
              </a:rPr>
              <a:t>at other positions of the ring yields</a:t>
            </a:r>
          </a:p>
          <a:p>
            <a:pPr algn="just" rtl="0">
              <a:buNone/>
            </a:pPr>
            <a:r>
              <a:rPr lang="en-US" sz="2800" dirty="0" smtClean="0">
                <a:latin typeface="Times New Roman" pitchFamily="18" charset="0"/>
                <a:cs typeface="Times New Roman" pitchFamily="18" charset="0"/>
              </a:rPr>
              <a:t>    inactive </a:t>
            </a:r>
            <a:r>
              <a:rPr lang="en-US" sz="2800" dirty="0">
                <a:latin typeface="Times New Roman" pitchFamily="18" charset="0"/>
                <a:cs typeface="Times New Roman" pitchFamily="18" charset="0"/>
              </a:rPr>
              <a:t>compounds.</a:t>
            </a:r>
            <a:endParaRPr lang="en-US" sz="2800" dirty="0" smtClean="0">
              <a:latin typeface="Times New Roman" pitchFamily="18" charset="0"/>
              <a:cs typeface="Times New Roman" pitchFamily="18" charset="0"/>
            </a:endParaRPr>
          </a:p>
          <a:p>
            <a:pPr indent="373063" algn="l" rtl="0">
              <a:buNone/>
            </a:pPr>
            <a:endParaRPr lang="ar-IQ"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363272" cy="5001419"/>
          </a:xfrm>
        </p:spPr>
        <p:txBody>
          <a:bodyPr>
            <a:normAutofit fontScale="92500" lnSpcReduction="10000"/>
          </a:bodyPr>
          <a:lstStyle/>
          <a:p>
            <a:pPr indent="373063" algn="l" rtl="0">
              <a:buNone/>
            </a:pPr>
            <a:r>
              <a:rPr lang="en-US" sz="2800" dirty="0" smtClean="0">
                <a:latin typeface="Times New Roman" pitchFamily="18" charset="0"/>
                <a:cs typeface="Times New Roman" pitchFamily="18" charset="0"/>
              </a:rPr>
              <a:t>The triazoles tend to have fewer side effects, better absorption, better drug distribution in body tissues, and fewer drug interactions.</a:t>
            </a:r>
          </a:p>
          <a:p>
            <a:pPr indent="373063" algn="l" rtl="0">
              <a:buNone/>
            </a:pPr>
            <a:r>
              <a:rPr lang="en-US" sz="4000" b="1" dirty="0" smtClean="0">
                <a:solidFill>
                  <a:srgbClr val="0033CC"/>
                </a:solidFill>
              </a:rPr>
              <a:t> </a:t>
            </a:r>
            <a:r>
              <a:rPr lang="en-US" sz="2800" b="1" dirty="0" smtClean="0">
                <a:solidFill>
                  <a:srgbClr val="0033CC"/>
                </a:solidFill>
                <a:latin typeface="Times New Roman" pitchFamily="18" charset="0"/>
                <a:cs typeface="Times New Roman" pitchFamily="18" charset="0"/>
              </a:rPr>
              <a:t>Fluconazole</a:t>
            </a:r>
            <a:r>
              <a:rPr lang="en-US" sz="2800" dirty="0" smtClean="0">
                <a:latin typeface="Times New Roman" pitchFamily="18" charset="0"/>
                <a:cs typeface="Times New Roman" pitchFamily="18" charset="0"/>
              </a:rPr>
              <a:t> does not require an acidic environment, as does ketoconazole, for GI absorption. </a:t>
            </a:r>
          </a:p>
          <a:p>
            <a:pPr indent="373063" algn="l" rtl="0">
              <a:buNone/>
            </a:pPr>
            <a:r>
              <a:rPr lang="en-US" sz="2800" b="1" dirty="0" smtClean="0">
                <a:solidFill>
                  <a:srgbClr val="0033CC"/>
                </a:solidFill>
                <a:latin typeface="Times New Roman" pitchFamily="18" charset="0"/>
                <a:cs typeface="Times New Roman" pitchFamily="18" charset="0"/>
              </a:rPr>
              <a:t>Itraconazole</a:t>
            </a:r>
            <a:r>
              <a:rPr lang="en-US" sz="2800" dirty="0" smtClean="0">
                <a:latin typeface="Times New Roman" pitchFamily="18" charset="0"/>
                <a:cs typeface="Times New Roman" pitchFamily="18" charset="0"/>
              </a:rPr>
              <a:t> is lipophilic and water insoluble and requires a low gastric pH for absorption.</a:t>
            </a:r>
          </a:p>
          <a:p>
            <a:pPr indent="373063" algn="l" rtl="0">
              <a:buNone/>
            </a:pPr>
            <a:r>
              <a:rPr lang="en-US" sz="2800" b="1" dirty="0" smtClean="0">
                <a:solidFill>
                  <a:srgbClr val="0033CC"/>
                </a:solidFill>
                <a:latin typeface="Times New Roman" pitchFamily="18" charset="0"/>
                <a:cs typeface="Times New Roman" pitchFamily="18" charset="0"/>
              </a:rPr>
              <a:t>Ketoconazole</a:t>
            </a:r>
            <a:r>
              <a:rPr lang="en-US" sz="2800" dirty="0" smtClean="0">
                <a:latin typeface="Times New Roman" pitchFamily="18" charset="0"/>
                <a:cs typeface="Times New Roman" pitchFamily="18" charset="0"/>
              </a:rPr>
              <a:t> can be absorbed orally, but it requires an acidic gastric environment.</a:t>
            </a:r>
          </a:p>
          <a:p>
            <a:pPr indent="373063" algn="l" rtl="0">
              <a:buNone/>
            </a:pPr>
            <a:r>
              <a:rPr lang="en-US" sz="3600" b="1" dirty="0" smtClean="0">
                <a:solidFill>
                  <a:srgbClr val="0033CC"/>
                </a:solidFill>
              </a:rPr>
              <a:t> </a:t>
            </a:r>
            <a:r>
              <a:rPr lang="en-US" sz="2800" b="1" dirty="0" smtClean="0">
                <a:solidFill>
                  <a:srgbClr val="0033CC"/>
                </a:solidFill>
                <a:latin typeface="Times New Roman" pitchFamily="18" charset="0"/>
                <a:cs typeface="Times New Roman" pitchFamily="18" charset="0"/>
              </a:rPr>
              <a:t>Clotrimazole</a:t>
            </a:r>
            <a:r>
              <a:rPr lang="en-US" sz="2800" dirty="0" smtClean="0">
                <a:latin typeface="Times New Roman" pitchFamily="18" charset="0"/>
                <a:cs typeface="Times New Roman" pitchFamily="18" charset="0"/>
              </a:rPr>
              <a:t> is a broad-spectrum fungistatic imidazole drug used in the topical treatment of oral, skin, and vaginal infections with C. albicans</a:t>
            </a:r>
            <a:r>
              <a:rPr lang="en-US" sz="2800" dirty="0" smtClean="0"/>
              <a:t>.</a:t>
            </a:r>
            <a:endParaRPr lang="en-US" sz="2800" dirty="0" smtClean="0">
              <a:latin typeface="Times New Roman" pitchFamily="18" charset="0"/>
              <a:cs typeface="Times New Roman" pitchFamily="18" charset="0"/>
            </a:endParaRPr>
          </a:p>
          <a:p>
            <a:pPr indent="373063" algn="l" rtl="0">
              <a:buNone/>
            </a:pPr>
            <a:endParaRPr lang="en-US" sz="2800" dirty="0" smtClean="0">
              <a:latin typeface="Times New Roman" pitchFamily="18" charset="0"/>
              <a:cs typeface="Times New Roman" pitchFamily="18" charset="0"/>
            </a:endParaRPr>
          </a:p>
          <a:p>
            <a:pPr indent="373063" algn="l" rtl="0">
              <a:buNone/>
            </a:pPr>
            <a:endParaRPr lang="en-US" sz="2800" dirty="0" smtClean="0">
              <a:latin typeface="Times New Roman" pitchFamily="18" charset="0"/>
              <a:cs typeface="Times New Roman" pitchFamily="18" charset="0"/>
            </a:endParaRPr>
          </a:p>
          <a:p>
            <a:pPr indent="373063" algn="l" rtl="0">
              <a:buNone/>
            </a:pPr>
            <a:endParaRPr lang="en-US" sz="2800" dirty="0" smtClean="0">
              <a:latin typeface="Times New Roman" pitchFamily="18" charset="0"/>
              <a:cs typeface="Times New Roman" pitchFamily="18" charset="0"/>
            </a:endParaRPr>
          </a:p>
          <a:p>
            <a:pPr indent="373063" algn="l" rtl="0">
              <a:buNone/>
            </a:pPr>
            <a:endParaRPr lang="en-US" sz="2800" dirty="0" smtClean="0">
              <a:latin typeface="Times New Roman" pitchFamily="18" charset="0"/>
              <a:cs typeface="Times New Roman" pitchFamily="18" charset="0"/>
            </a:endParaRPr>
          </a:p>
          <a:p>
            <a:pPr indent="373063" algn="l" rtl="0">
              <a:buNone/>
            </a:pPr>
            <a:endParaRPr lang="en-US" sz="2800" dirty="0" smtClean="0">
              <a:latin typeface="Times New Roman" pitchFamily="18" charset="0"/>
              <a:cs typeface="Times New Roman" pitchFamily="18" charset="0"/>
            </a:endParaRPr>
          </a:p>
          <a:p>
            <a:pPr indent="373063" algn="l" rtl="0">
              <a:buNone/>
            </a:pPr>
            <a:endParaRPr lang="en-US" sz="2800" dirty="0" smtClean="0">
              <a:latin typeface="Times New Roman" pitchFamily="18" charset="0"/>
              <a:cs typeface="Times New Roman" pitchFamily="18" charset="0"/>
            </a:endParaRPr>
          </a:p>
          <a:p>
            <a:endParaRPr lang="ar-IQ"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8640"/>
            <a:ext cx="8686800" cy="720080"/>
          </a:xfrm>
        </p:spPr>
        <p:txBody>
          <a:bodyPr>
            <a:normAutofit fontScale="90000"/>
          </a:bodyPr>
          <a:lstStyle/>
          <a:p>
            <a:r>
              <a:rPr lang="en-US" b="1" u="sng" cap="none" dirty="0" err="1" smtClean="0">
                <a:solidFill>
                  <a:schemeClr val="accent2"/>
                </a:solidFill>
                <a:latin typeface="Times New Roman" pitchFamily="18" charset="0"/>
                <a:cs typeface="Times New Roman" pitchFamily="18" charset="0"/>
              </a:rPr>
              <a:t>Allylamines</a:t>
            </a:r>
            <a:endParaRPr lang="ar-IQ" cap="none" dirty="0">
              <a:solidFill>
                <a:schemeClr val="accent2"/>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indent="373063" algn="l" rtl="0">
              <a:buNone/>
            </a:pPr>
            <a:r>
              <a:rPr lang="en-US" sz="2800" dirty="0" smtClean="0">
                <a:latin typeface="Times New Roman" pitchFamily="18" charset="0"/>
                <a:cs typeface="Times New Roman" pitchFamily="18" charset="0"/>
              </a:rPr>
              <a:t>Reversible noncompetitive inhibitors of the fungal enzyme squalene monooxygenase, which </a:t>
            </a:r>
            <a:r>
              <a:rPr lang="en-US" sz="2800" i="1" dirty="0" smtClean="0">
                <a:solidFill>
                  <a:srgbClr val="0033CC"/>
                </a:solidFill>
                <a:latin typeface="Times New Roman" pitchFamily="18" charset="0"/>
                <a:cs typeface="Times New Roman" pitchFamily="18" charset="0"/>
              </a:rPr>
              <a:t>converts squalene to lanosterol</a:t>
            </a:r>
            <a:r>
              <a:rPr lang="en-US" sz="2800" dirty="0" smtClean="0">
                <a:latin typeface="Times New Roman" pitchFamily="18" charset="0"/>
                <a:cs typeface="Times New Roman" pitchFamily="18" charset="0"/>
              </a:rPr>
              <a:t>.( </a:t>
            </a:r>
            <a:r>
              <a:rPr lang="en-US" sz="2800" dirty="0" smtClean="0"/>
              <a:t>first step in ergosterol biosynthesis).</a:t>
            </a:r>
            <a:endParaRPr lang="en-US" sz="2800" dirty="0" smtClean="0">
              <a:latin typeface="Times New Roman" pitchFamily="18" charset="0"/>
              <a:cs typeface="Times New Roman" pitchFamily="18" charset="0"/>
            </a:endParaRPr>
          </a:p>
          <a:p>
            <a:pPr indent="373063" algn="l" rtl="0">
              <a:buNone/>
            </a:pPr>
            <a:r>
              <a:rPr lang="en-US" sz="2800" dirty="0" smtClean="0">
                <a:latin typeface="Times New Roman" pitchFamily="18" charset="0"/>
                <a:cs typeface="Times New Roman" pitchFamily="18" charset="0"/>
              </a:rPr>
              <a:t>With a decrease in lanosterol production, </a:t>
            </a:r>
            <a:r>
              <a:rPr lang="en-US" sz="2800" b="1" dirty="0" smtClean="0">
                <a:solidFill>
                  <a:srgbClr val="FF3300"/>
                </a:solidFill>
                <a:latin typeface="Times New Roman" pitchFamily="18" charset="0"/>
                <a:cs typeface="Times New Roman" pitchFamily="18" charset="0"/>
              </a:rPr>
              <a:t>ergosterol</a:t>
            </a:r>
          </a:p>
          <a:p>
            <a:pPr algn="l" rtl="0">
              <a:buNone/>
            </a:pPr>
            <a:r>
              <a:rPr lang="en-US" sz="2800" b="1" dirty="0" smtClean="0">
                <a:solidFill>
                  <a:srgbClr val="FF3300"/>
                </a:solidFill>
                <a:latin typeface="Times New Roman" pitchFamily="18" charset="0"/>
                <a:cs typeface="Times New Roman" pitchFamily="18" charset="0"/>
              </a:rPr>
              <a:t>    production is also diminished, affecting fungal cell</a:t>
            </a:r>
          </a:p>
          <a:p>
            <a:pPr algn="l" rtl="0">
              <a:buNone/>
            </a:pPr>
            <a:r>
              <a:rPr lang="en-US" sz="2800" b="1" dirty="0" smtClean="0">
                <a:solidFill>
                  <a:srgbClr val="FF3300"/>
                </a:solidFill>
                <a:latin typeface="Times New Roman" pitchFamily="18" charset="0"/>
                <a:cs typeface="Times New Roman" pitchFamily="18" charset="0"/>
              </a:rPr>
              <a:t>    membrane synthesis and function.</a:t>
            </a:r>
            <a:endParaRPr lang="ar-IQ"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rotWithShape="1">
          <a:blip r:embed="rId2" cstate="print"/>
          <a:srcRect l="9764" t="17385" r="6507" b="15484"/>
          <a:stretch/>
        </p:blipFill>
        <p:spPr bwMode="auto">
          <a:xfrm>
            <a:off x="0" y="1124744"/>
            <a:ext cx="9144000" cy="425497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96752"/>
            <a:ext cx="8686800" cy="5112568"/>
          </a:xfrm>
        </p:spPr>
        <p:txBody>
          <a:bodyPr>
            <a:normAutofit/>
          </a:bodyPr>
          <a:lstStyle/>
          <a:p>
            <a:pPr marL="0" lvl="4" indent="625475" algn="l" rtl="0">
              <a:buNone/>
            </a:pPr>
            <a:r>
              <a:rPr lang="en-US" sz="3000" b="1" dirty="0" smtClean="0">
                <a:solidFill>
                  <a:srgbClr val="0033CC"/>
                </a:solidFill>
                <a:latin typeface="Times New Roman" pitchFamily="18" charset="0"/>
                <a:cs typeface="Times New Roman" pitchFamily="18" charset="0"/>
              </a:rPr>
              <a:t>Naftiﬁne</a:t>
            </a:r>
            <a:r>
              <a:rPr lang="en-US" sz="3000" dirty="0" smtClean="0">
                <a:latin typeface="Times New Roman" pitchFamily="18" charset="0"/>
                <a:cs typeface="Times New Roman" pitchFamily="18" charset="0"/>
              </a:rPr>
              <a:t> is available for topical use only in the treatment of cutaneous dermatophyte and Candida infections.</a:t>
            </a:r>
          </a:p>
          <a:p>
            <a:pPr indent="373063" algn="l" rtl="0">
              <a:buNone/>
            </a:pPr>
            <a:endParaRPr lang="en-US" sz="2800" dirty="0" smtClean="0">
              <a:latin typeface="Times New Roman" pitchFamily="18" charset="0"/>
              <a:cs typeface="Times New Roman" pitchFamily="18" charset="0"/>
            </a:endParaRPr>
          </a:p>
          <a:p>
            <a:pPr indent="373063" algn="l" rtl="0">
              <a:buNone/>
            </a:pPr>
            <a:endParaRPr lang="en-US" sz="2800" dirty="0" smtClean="0">
              <a:latin typeface="Times New Roman" pitchFamily="18" charset="0"/>
              <a:cs typeface="Times New Roman" pitchFamily="18" charset="0"/>
            </a:endParaRPr>
          </a:p>
          <a:p>
            <a:pPr indent="373063" algn="l" rtl="0">
              <a:buNone/>
            </a:pPr>
            <a:endParaRPr lang="en-US" sz="3000" dirty="0" smtClean="0">
              <a:latin typeface="Times New Roman" pitchFamily="18" charset="0"/>
              <a:cs typeface="Times New Roman" pitchFamily="18" charset="0"/>
            </a:endParaRPr>
          </a:p>
          <a:p>
            <a:pPr indent="373063" algn="l" rtl="0">
              <a:buNone/>
            </a:pPr>
            <a:endParaRPr lang="en-US" sz="3000" dirty="0" smtClean="0">
              <a:latin typeface="Times New Roman" pitchFamily="18" charset="0"/>
              <a:cs typeface="Times New Roman" pitchFamily="18" charset="0"/>
            </a:endParaRPr>
          </a:p>
          <a:p>
            <a:pPr indent="373063" algn="l" rtl="0">
              <a:buNone/>
            </a:pPr>
            <a:endParaRPr lang="en-US" sz="3000" dirty="0" smtClean="0">
              <a:latin typeface="Times New Roman" pitchFamily="18" charset="0"/>
              <a:cs typeface="Times New Roman" pitchFamily="18" charset="0"/>
            </a:endParaRPr>
          </a:p>
          <a:p>
            <a:pPr indent="373063" algn="l" rtl="0">
              <a:buNone/>
            </a:pPr>
            <a:endParaRPr lang="en-US" sz="3000" dirty="0" smtClean="0">
              <a:latin typeface="Times New Roman" pitchFamily="18" charset="0"/>
              <a:cs typeface="Times New Roman" pitchFamily="18" charset="0"/>
            </a:endParaRPr>
          </a:p>
          <a:p>
            <a:pPr indent="373063" algn="l" rtl="0">
              <a:buNone/>
            </a:pPr>
            <a:endParaRPr lang="en-US" sz="3000" dirty="0" smtClean="0">
              <a:latin typeface="Times New Roman" pitchFamily="18" charset="0"/>
              <a:cs typeface="Times New Roman" pitchFamily="18" charset="0"/>
            </a:endParaRPr>
          </a:p>
          <a:p>
            <a:pPr indent="373063" algn="l" rtl="0">
              <a:buNone/>
            </a:pPr>
            <a:endParaRPr lang="ar-IQ" sz="2800" dirty="0">
              <a:latin typeface="Times New Roman" pitchFamily="18" charset="0"/>
              <a:cs typeface="Times New Roman" pitchFamily="18" charset="0"/>
            </a:endParaRPr>
          </a:p>
        </p:txBody>
      </p:sp>
      <p:pic>
        <p:nvPicPr>
          <p:cNvPr id="4" name="Picture 2" descr="C:\Users\krema\Pictures\2014-04-15 karima\Screenshot128.jpg"/>
          <p:cNvPicPr>
            <a:picLocks noChangeAspect="1" noChangeArrowheads="1"/>
          </p:cNvPicPr>
          <p:nvPr/>
        </p:nvPicPr>
        <p:blipFill>
          <a:blip r:embed="rId2" cstate="print"/>
          <a:srcRect l="29647" t="24684" r="23766" b="21834"/>
          <a:stretch>
            <a:fillRect/>
          </a:stretch>
        </p:blipFill>
        <p:spPr bwMode="auto">
          <a:xfrm>
            <a:off x="1547664" y="2780928"/>
            <a:ext cx="6192688" cy="3528392"/>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24744"/>
            <a:ext cx="8686800" cy="4955381"/>
          </a:xfrm>
        </p:spPr>
        <p:txBody>
          <a:bodyPr>
            <a:normAutofit/>
          </a:bodyPr>
          <a:lstStyle/>
          <a:p>
            <a:pPr marL="0" indent="0" algn="l" rtl="0">
              <a:buNone/>
            </a:pPr>
            <a:r>
              <a:rPr lang="en-US" sz="2800" dirty="0">
                <a:solidFill>
                  <a:srgbClr val="0070C0"/>
                </a:solidFill>
                <a:latin typeface="Times New Roman" pitchFamily="18" charset="0"/>
                <a:cs typeface="Times New Roman" pitchFamily="18" charset="0"/>
              </a:rPr>
              <a:t>Terbinaﬁne (Lamisil®) </a:t>
            </a:r>
            <a:r>
              <a:rPr lang="en-US" sz="2800" dirty="0">
                <a:latin typeface="Times New Roman" pitchFamily="18" charset="0"/>
                <a:cs typeface="Times New Roman" pitchFamily="18" charset="0"/>
              </a:rPr>
              <a:t>is available for topical and systemic use (oral tablet) in the treatment </a:t>
            </a:r>
            <a:r>
              <a:rPr lang="en-US" sz="2800" dirty="0">
                <a:solidFill>
                  <a:schemeClr val="accent2"/>
                </a:solidFill>
                <a:latin typeface="Times New Roman" pitchFamily="18" charset="0"/>
                <a:cs typeface="Times New Roman" pitchFamily="18" charset="0"/>
              </a:rPr>
              <a:t>of dermatophyte skin and  nail infections. </a:t>
            </a:r>
          </a:p>
          <a:p>
            <a:pPr marL="0" indent="0" algn="l" rtl="0">
              <a:buNone/>
            </a:pPr>
            <a:endParaRPr lang="ar-IQ" sz="2800" dirty="0">
              <a:latin typeface="Times New Roman" pitchFamily="18" charset="0"/>
              <a:cs typeface="Times New Roman" pitchFamily="18" charset="0"/>
            </a:endParaRPr>
          </a:p>
        </p:txBody>
      </p:sp>
      <p:pic>
        <p:nvPicPr>
          <p:cNvPr id="4" name="Picture 3"/>
          <p:cNvPicPr>
            <a:picLocks noChangeAspect="1" noChangeArrowheads="1"/>
          </p:cNvPicPr>
          <p:nvPr/>
        </p:nvPicPr>
        <p:blipFill rotWithShape="1">
          <a:blip r:embed="rId2" cstate="print"/>
          <a:srcRect l="14709" t="17306" r="16078" b="16122"/>
          <a:stretch/>
        </p:blipFill>
        <p:spPr bwMode="auto">
          <a:xfrm>
            <a:off x="1331640" y="2564904"/>
            <a:ext cx="6552728" cy="3744416"/>
          </a:xfrm>
          <a:prstGeom prst="rect">
            <a:avLst/>
          </a:prstGeom>
          <a:noFill/>
          <a:ln w="9525">
            <a:noFill/>
            <a:miter lim="800000"/>
            <a:headEnd/>
            <a:tailEnd/>
          </a:ln>
        </p:spPr>
      </p:pic>
    </p:spTree>
    <p:extLst>
      <p:ext uri="{BB962C8B-B14F-4D97-AF65-F5344CB8AC3E}">
        <p14:creationId xmlns:p14="http://schemas.microsoft.com/office/powerpoint/2010/main" val="3625258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cap="none" dirty="0" smtClean="0">
                <a:solidFill>
                  <a:schemeClr val="accent2"/>
                </a:solidFill>
                <a:effectLst>
                  <a:outerShdw blurRad="38100" dist="38100" dir="2700000" algn="tl">
                    <a:srgbClr val="C0C0C0"/>
                  </a:outerShdw>
                </a:effectLst>
              </a:rPr>
              <a:t>Antifungal drugs</a:t>
            </a:r>
            <a:r>
              <a:rPr lang="en-GB" b="1" dirty="0" smtClean="0">
                <a:solidFill>
                  <a:srgbClr val="0033CC"/>
                </a:solidFill>
                <a:effectLst>
                  <a:outerShdw blurRad="38100" dist="38100" dir="2700000" algn="tl">
                    <a:srgbClr val="C0C0C0"/>
                  </a:outerShdw>
                </a:effectLst>
              </a:rPr>
              <a:t/>
            </a:r>
            <a:br>
              <a:rPr lang="en-GB" b="1" dirty="0" smtClean="0">
                <a:solidFill>
                  <a:srgbClr val="0033CC"/>
                </a:solidFill>
                <a:effectLst>
                  <a:outerShdw blurRad="38100" dist="38100" dir="2700000" algn="tl">
                    <a:srgbClr val="C0C0C0"/>
                  </a:outerShdw>
                </a:effectLst>
              </a:rPr>
            </a:br>
            <a:endParaRPr lang="ar-IQ" dirty="0"/>
          </a:p>
        </p:txBody>
      </p:sp>
      <p:sp>
        <p:nvSpPr>
          <p:cNvPr id="3" name="Content Placeholder 2"/>
          <p:cNvSpPr>
            <a:spLocks noGrp="1"/>
          </p:cNvSpPr>
          <p:nvPr>
            <p:ph idx="1"/>
          </p:nvPr>
        </p:nvSpPr>
        <p:spPr>
          <a:xfrm>
            <a:off x="251520" y="1124744"/>
            <a:ext cx="8424936" cy="5001419"/>
          </a:xfrm>
        </p:spPr>
        <p:txBody>
          <a:bodyPr>
            <a:normAutofit fontScale="32500" lnSpcReduction="20000"/>
          </a:bodyPr>
          <a:lstStyle/>
          <a:p>
            <a:pPr indent="373063" algn="just" rtl="0">
              <a:buNone/>
            </a:pPr>
            <a:r>
              <a:rPr lang="en-US" sz="8600" dirty="0" smtClean="0">
                <a:latin typeface="Times New Roman" pitchFamily="18" charset="0"/>
                <a:cs typeface="Times New Roman" pitchFamily="18" charset="0"/>
              </a:rPr>
              <a:t>Fungi </a:t>
            </a:r>
            <a:r>
              <a:rPr lang="en-US" sz="8600" dirty="0">
                <a:latin typeface="Times New Roman" pitchFamily="18" charset="0"/>
                <a:cs typeface="Times New Roman" pitchFamily="18" charset="0"/>
              </a:rPr>
              <a:t>are traditionally important in plant pathology.</a:t>
            </a:r>
          </a:p>
          <a:p>
            <a:pPr indent="373063" algn="just" rtl="0">
              <a:buNone/>
            </a:pPr>
            <a:r>
              <a:rPr lang="en-US" sz="8600" dirty="0" smtClean="0">
                <a:latin typeface="Times New Roman" pitchFamily="18" charset="0"/>
                <a:cs typeface="Times New Roman" pitchFamily="18" charset="0"/>
              </a:rPr>
              <a:t>They </a:t>
            </a:r>
            <a:r>
              <a:rPr lang="en-US" sz="8600" dirty="0">
                <a:latin typeface="Times New Roman" pitchFamily="18" charset="0"/>
                <a:cs typeface="Times New Roman" pitchFamily="18" charset="0"/>
              </a:rPr>
              <a:t>have gained much importance for causing serious </a:t>
            </a:r>
            <a:r>
              <a:rPr lang="en-US" sz="8600" dirty="0" smtClean="0">
                <a:latin typeface="Times New Roman" pitchFamily="18" charset="0"/>
                <a:cs typeface="Times New Roman" pitchFamily="18" charset="0"/>
              </a:rPr>
              <a:t>human diseases</a:t>
            </a:r>
            <a:r>
              <a:rPr lang="en-US" sz="8600" dirty="0">
                <a:latin typeface="Times New Roman" pitchFamily="18" charset="0"/>
                <a:cs typeface="Times New Roman" pitchFamily="18" charset="0"/>
              </a:rPr>
              <a:t>, mainly due to indiscriminate use of </a:t>
            </a:r>
            <a:r>
              <a:rPr lang="en-US" sz="8600" dirty="0" smtClean="0">
                <a:latin typeface="Times New Roman" pitchFamily="18" charset="0"/>
                <a:cs typeface="Times New Roman" pitchFamily="18" charset="0"/>
              </a:rPr>
              <a:t>suppressive immunotherapy</a:t>
            </a:r>
            <a:r>
              <a:rPr lang="en-US" sz="8600" dirty="0">
                <a:latin typeface="Times New Roman" pitchFamily="18" charset="0"/>
                <a:cs typeface="Times New Roman" pitchFamily="18" charset="0"/>
              </a:rPr>
              <a:t>.</a:t>
            </a:r>
          </a:p>
          <a:p>
            <a:pPr indent="373063" algn="just" rtl="0">
              <a:buNone/>
            </a:pPr>
            <a:r>
              <a:rPr lang="en-US" sz="8600" dirty="0" smtClean="0">
                <a:latin typeface="Times New Roman" pitchFamily="18" charset="0"/>
                <a:cs typeface="Times New Roman" pitchFamily="18" charset="0"/>
              </a:rPr>
              <a:t>So development of antifungal is gaining importance.</a:t>
            </a:r>
          </a:p>
          <a:p>
            <a:pPr indent="373063" algn="just" rtl="0">
              <a:buNone/>
            </a:pPr>
            <a:r>
              <a:rPr lang="en-US" sz="8600" dirty="0" smtClean="0">
                <a:latin typeface="Times New Roman" pitchFamily="18" charset="0"/>
                <a:cs typeface="Times New Roman" pitchFamily="18" charset="0"/>
              </a:rPr>
              <a:t>Fungal infections are usually more difficult to treat than bacterial infections, because fungal organisms grow slowly and because fungal infections often occur in tissues that are poorly penetrated by antimicrobial agents (e.g., devitalized or a vascular tissues). </a:t>
            </a:r>
          </a:p>
          <a:p>
            <a:pPr indent="373063" algn="just" rtl="0">
              <a:buNone/>
            </a:pPr>
            <a:r>
              <a:rPr lang="en-US" sz="8600" dirty="0" smtClean="0">
                <a:latin typeface="Times New Roman" pitchFamily="18" charset="0"/>
                <a:cs typeface="Times New Roman" pitchFamily="18" charset="0"/>
              </a:rPr>
              <a:t>Therapy of fungal infections usually requires prolonged treatment</a:t>
            </a:r>
            <a:r>
              <a:rPr lang="en-US" sz="8600" b="1" dirty="0">
                <a:solidFill>
                  <a:schemeClr val="accent2"/>
                </a:solidFill>
                <a:latin typeface="Times New Roman" pitchFamily="18" charset="0"/>
                <a:cs typeface="Times New Roman" pitchFamily="18" charset="0"/>
              </a:rPr>
              <a:t>.</a:t>
            </a:r>
            <a:endParaRPr lang="en-US" sz="8600" b="1" dirty="0" smtClean="0">
              <a:solidFill>
                <a:schemeClr val="accent2"/>
              </a:solidFill>
              <a:latin typeface="Times New Roman" pitchFamily="18" charset="0"/>
              <a:cs typeface="Times New Roman" pitchFamily="18" charset="0"/>
            </a:endParaRPr>
          </a:p>
          <a:p>
            <a:pPr indent="373063" algn="just" rtl="0">
              <a:buNone/>
            </a:pPr>
            <a:endParaRPr lang="en-US" sz="5100" dirty="0" smtClean="0">
              <a:latin typeface="Times New Roman" pitchFamily="18" charset="0"/>
              <a:cs typeface="Times New Roman" pitchFamily="18" charset="0"/>
            </a:endParaRPr>
          </a:p>
          <a:p>
            <a:pPr indent="373063" algn="l" rtl="0">
              <a:buNone/>
            </a:pPr>
            <a:r>
              <a:rPr lang="en-US" sz="2800" b="1" dirty="0" smtClean="0">
                <a:solidFill>
                  <a:schemeClr val="accent2"/>
                </a:solidFill>
                <a:latin typeface="Arial Narrow" pitchFamily="34" charset="0"/>
              </a:rPr>
              <a:t> </a:t>
            </a:r>
          </a:p>
          <a:p>
            <a:pPr indent="373063" algn="l" rtl="0">
              <a:buNone/>
            </a:pPr>
            <a:endParaRPr lang="en-US"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8640"/>
            <a:ext cx="8686800" cy="792088"/>
          </a:xfrm>
        </p:spPr>
        <p:txBody>
          <a:bodyPr>
            <a:normAutofit/>
          </a:bodyPr>
          <a:lstStyle/>
          <a:p>
            <a:r>
              <a:rPr lang="bg-BG" sz="2800" b="1" cap="none" dirty="0" smtClean="0">
                <a:solidFill>
                  <a:schemeClr val="accent2"/>
                </a:solidFill>
                <a:latin typeface="Times New Roman" pitchFamily="18" charset="0"/>
                <a:cs typeface="Times New Roman" pitchFamily="18" charset="0"/>
              </a:rPr>
              <a:t>Thiocarbamates:</a:t>
            </a:r>
            <a:endParaRPr lang="ar-IQ" sz="2800" cap="none" dirty="0">
              <a:solidFill>
                <a:schemeClr val="accent2"/>
              </a:solidFill>
            </a:endParaRPr>
          </a:p>
        </p:txBody>
      </p:sp>
      <p:sp>
        <p:nvSpPr>
          <p:cNvPr id="4" name="Rectangle 3"/>
          <p:cNvSpPr/>
          <p:nvPr/>
        </p:nvSpPr>
        <p:spPr>
          <a:xfrm>
            <a:off x="611560" y="1268760"/>
            <a:ext cx="8208912" cy="2677656"/>
          </a:xfrm>
          <a:prstGeom prst="rect">
            <a:avLst/>
          </a:prstGeom>
        </p:spPr>
        <p:txBody>
          <a:bodyPr wrap="square">
            <a:spAutoFit/>
          </a:bodyPr>
          <a:lstStyle/>
          <a:p>
            <a:pPr indent="373063" algn="l" rtl="0">
              <a:buNone/>
            </a:pPr>
            <a:r>
              <a:rPr lang="en-US" sz="2800" b="1" dirty="0" smtClean="0">
                <a:solidFill>
                  <a:srgbClr val="0070C0"/>
                </a:solidFill>
                <a:latin typeface="Times New Roman" pitchFamily="18" charset="0"/>
                <a:cs typeface="Times New Roman" pitchFamily="18" charset="0"/>
              </a:rPr>
              <a:t>Tolnaftate </a:t>
            </a:r>
            <a:r>
              <a:rPr lang="en-US" sz="2800" dirty="0" smtClean="0">
                <a:latin typeface="Times New Roman" pitchFamily="18" charset="0"/>
                <a:cs typeface="Times New Roman" pitchFamily="18" charset="0"/>
              </a:rPr>
              <a:t>has been shown to act as an inhibitor of squalene epoxidase 44 in susceptible fungi, so it is classified with the allylamine antimycotics. Tolnaftate is formulated into preparations intended to be used with artificial fingernails to counteract the increased chance of ringworm of the nail beds.</a:t>
            </a:r>
          </a:p>
        </p:txBody>
      </p:sp>
      <p:pic>
        <p:nvPicPr>
          <p:cNvPr id="2050" name="Picture 2"/>
          <p:cNvPicPr>
            <a:picLocks noChangeAspect="1" noChangeArrowheads="1"/>
          </p:cNvPicPr>
          <p:nvPr/>
        </p:nvPicPr>
        <p:blipFill rotWithShape="1">
          <a:blip r:embed="rId2" cstate="print"/>
          <a:srcRect l="15879" t="22172" r="16340" b="17749"/>
          <a:stretch/>
        </p:blipFill>
        <p:spPr bwMode="auto">
          <a:xfrm>
            <a:off x="1763688" y="3946416"/>
            <a:ext cx="5544616" cy="27949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980728"/>
          </a:xfrm>
        </p:spPr>
        <p:txBody>
          <a:bodyPr>
            <a:normAutofit fontScale="90000"/>
          </a:bodyPr>
          <a:lstStyle/>
          <a:p>
            <a:r>
              <a:rPr lang="en-US" b="1" cap="none" dirty="0" smtClean="0">
                <a:solidFill>
                  <a:schemeClr val="accent2"/>
                </a:solidFill>
                <a:latin typeface="Times New Roman" pitchFamily="18" charset="0"/>
                <a:cs typeface="Times New Roman" pitchFamily="18" charset="0"/>
              </a:rPr>
              <a:t>Other antifungals affecting cell membrane stability</a:t>
            </a:r>
            <a:endParaRPr lang="ar-IQ" cap="none" dirty="0">
              <a:solidFill>
                <a:schemeClr val="accent2"/>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1268761"/>
            <a:ext cx="8686800" cy="2016223"/>
          </a:xfrm>
        </p:spPr>
        <p:txBody>
          <a:bodyPr>
            <a:normAutofit/>
          </a:bodyPr>
          <a:lstStyle/>
          <a:p>
            <a:pPr indent="373063" algn="l" rtl="0">
              <a:buNone/>
            </a:pPr>
            <a:r>
              <a:rPr lang="en-US" sz="2800" b="1" dirty="0" smtClean="0">
                <a:latin typeface="Times New Roman" pitchFamily="18" charset="0"/>
                <a:cs typeface="Times New Roman" pitchFamily="18" charset="0"/>
              </a:rPr>
              <a:t>Ciclopirox </a:t>
            </a:r>
            <a:r>
              <a:rPr lang="en-US" sz="2800" dirty="0" smtClean="0">
                <a:latin typeface="Times New Roman" pitchFamily="18" charset="0"/>
                <a:cs typeface="Times New Roman" pitchFamily="18" charset="0"/>
              </a:rPr>
              <a:t>is a topical solution used to treat fungal infections of the nails and hair. It is a broad-spectrum antifungal medication that also has antibacterial and anti-inflammatory properties.</a:t>
            </a:r>
          </a:p>
        </p:txBody>
      </p:sp>
      <p:pic>
        <p:nvPicPr>
          <p:cNvPr id="6146" name="Picture 2"/>
          <p:cNvPicPr>
            <a:picLocks noChangeAspect="1" noChangeArrowheads="1"/>
          </p:cNvPicPr>
          <p:nvPr/>
        </p:nvPicPr>
        <p:blipFill>
          <a:blip r:embed="rId2" cstate="print"/>
          <a:srcRect l="19427" t="17241" r="19427" b="20690"/>
          <a:stretch>
            <a:fillRect/>
          </a:stretch>
        </p:blipFill>
        <p:spPr bwMode="auto">
          <a:xfrm>
            <a:off x="2483768" y="3501008"/>
            <a:ext cx="4608512" cy="29523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24744"/>
            <a:ext cx="8299648" cy="4955381"/>
          </a:xfrm>
        </p:spPr>
        <p:txBody>
          <a:bodyPr/>
          <a:lstStyle/>
          <a:p>
            <a:pPr indent="373063" algn="just" rtl="0">
              <a:buNone/>
            </a:pPr>
            <a:r>
              <a:rPr lang="en-US" sz="2800" dirty="0">
                <a:latin typeface="Times New Roman" pitchFamily="18" charset="0"/>
                <a:cs typeface="Times New Roman" pitchFamily="18" charset="0"/>
              </a:rPr>
              <a:t>Mechanism of Action: Its main mode of action is thought to be its high affinity for trivalent cations, which inhibit essential co-factors in enzymes. </a:t>
            </a:r>
            <a:endParaRPr lang="en-US" sz="2800" dirty="0" smtClean="0">
              <a:latin typeface="Times New Roman" pitchFamily="18" charset="0"/>
              <a:cs typeface="Times New Roman" pitchFamily="18" charset="0"/>
            </a:endParaRPr>
          </a:p>
          <a:p>
            <a:pPr indent="373063" algn="just" rtl="0">
              <a:buNone/>
            </a:pPr>
            <a:r>
              <a:rPr lang="en-US" sz="2800" dirty="0" smtClean="0">
                <a:latin typeface="Times New Roman" pitchFamily="18" charset="0"/>
                <a:cs typeface="Times New Roman" pitchFamily="18" charset="0"/>
              </a:rPr>
              <a:t>Ciclopirox is thought to act through the chelation of polyvalent metal cations, such as Fe</a:t>
            </a:r>
            <a:r>
              <a:rPr lang="en-US" sz="2800" baseline="30000" dirty="0" smtClean="0">
                <a:latin typeface="Times New Roman" pitchFamily="18" charset="0"/>
                <a:cs typeface="Times New Roman" pitchFamily="18" charset="0"/>
              </a:rPr>
              <a:t>3+ </a:t>
            </a:r>
            <a:r>
              <a:rPr lang="en-US" sz="2800" dirty="0" smtClean="0">
                <a:latin typeface="Times New Roman" pitchFamily="18" charset="0"/>
                <a:cs typeface="Times New Roman" pitchFamily="18" charset="0"/>
              </a:rPr>
              <a:t>andAl</a:t>
            </a:r>
            <a:r>
              <a:rPr lang="en-US" sz="2800" baseline="30000" dirty="0" smtClean="0">
                <a:latin typeface="Times New Roman" pitchFamily="18" charset="0"/>
                <a:cs typeface="Times New Roman" pitchFamily="18" charset="0"/>
              </a:rPr>
              <a:t>3+ </a:t>
            </a:r>
            <a:r>
              <a:rPr lang="en-US" sz="2800" dirty="0" smtClean="0">
                <a:latin typeface="Times New Roman" pitchFamily="18" charset="0"/>
                <a:cs typeface="Times New Roman" pitchFamily="18" charset="0"/>
              </a:rPr>
              <a:t>. These cations inhibit many enzymes, including cytochromes, possibly disrupting the biosynthesis of ergosterol</a:t>
            </a:r>
            <a:r>
              <a:rPr lang="en-US" dirty="0" smtClean="0"/>
              <a:t>.</a:t>
            </a:r>
            <a:endParaRPr lang="ar-IQ" dirty="0"/>
          </a:p>
        </p:txBody>
      </p:sp>
      <p:sp>
        <p:nvSpPr>
          <p:cNvPr id="2" name="Rectangle 1"/>
          <p:cNvSpPr/>
          <p:nvPr/>
        </p:nvSpPr>
        <p:spPr>
          <a:xfrm>
            <a:off x="672334" y="226666"/>
            <a:ext cx="3004963" cy="584775"/>
          </a:xfrm>
          <a:prstGeom prst="rect">
            <a:avLst/>
          </a:prstGeom>
        </p:spPr>
        <p:txBody>
          <a:bodyPr wrap="square">
            <a:spAutoFit/>
          </a:bodyPr>
          <a:lstStyle/>
          <a:p>
            <a:pPr algn="l" rtl="0"/>
            <a:r>
              <a:rPr lang="en-US" sz="3200" dirty="0">
                <a:latin typeface="Times New Roman" pitchFamily="18" charset="0"/>
                <a:cs typeface="Times New Roman" pitchFamily="18" charset="0"/>
              </a:rPr>
              <a:t>Ciclopirox</a:t>
            </a:r>
            <a:endParaRPr lang="ar-IQ"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8640"/>
            <a:ext cx="8686800" cy="720080"/>
          </a:xfrm>
        </p:spPr>
        <p:txBody>
          <a:bodyPr>
            <a:normAutofit/>
          </a:bodyPr>
          <a:lstStyle/>
          <a:p>
            <a:r>
              <a:rPr lang="en-US" sz="2800" b="1" cap="none" dirty="0" smtClean="0">
                <a:solidFill>
                  <a:schemeClr val="accent6"/>
                </a:solidFill>
              </a:rPr>
              <a:t>polyene antifungal agents</a:t>
            </a:r>
            <a:endParaRPr lang="ar-IQ" sz="2800" cap="none" dirty="0">
              <a:solidFill>
                <a:schemeClr val="accent6"/>
              </a:solidFill>
            </a:endParaRPr>
          </a:p>
        </p:txBody>
      </p:sp>
      <p:sp>
        <p:nvSpPr>
          <p:cNvPr id="6" name="Rectangle 5"/>
          <p:cNvSpPr/>
          <p:nvPr/>
        </p:nvSpPr>
        <p:spPr>
          <a:xfrm>
            <a:off x="467544" y="1124744"/>
            <a:ext cx="8496944" cy="1815882"/>
          </a:xfrm>
          <a:prstGeom prst="rect">
            <a:avLst/>
          </a:prstGeom>
        </p:spPr>
        <p:txBody>
          <a:bodyPr wrap="square">
            <a:spAutoFit/>
          </a:bodyPr>
          <a:lstStyle/>
          <a:p>
            <a:pPr algn="l" rtl="0"/>
            <a:r>
              <a:rPr lang="en-US" sz="2800" b="1" dirty="0" smtClean="0">
                <a:solidFill>
                  <a:srgbClr val="0033CC"/>
                </a:solidFill>
                <a:latin typeface="Times New Roman" pitchFamily="18" charset="0"/>
                <a:cs typeface="Times New Roman" pitchFamily="18" charset="0"/>
              </a:rPr>
              <a:t>Amphotericin B and Nystatin</a:t>
            </a:r>
            <a:r>
              <a:rPr lang="en-US" sz="2800" dirty="0" smtClean="0">
                <a:latin typeface="Times New Roman" pitchFamily="18" charset="0"/>
                <a:cs typeface="Times New Roman" pitchFamily="18" charset="0"/>
              </a:rPr>
              <a:t> </a:t>
            </a:r>
            <a:r>
              <a:rPr lang="en-US" sz="2800" dirty="0" smtClean="0">
                <a:solidFill>
                  <a:srgbClr val="0033CC"/>
                </a:solidFill>
                <a:latin typeface="Times New Roman" pitchFamily="18" charset="0"/>
                <a:cs typeface="Times New Roman" pitchFamily="18" charset="0"/>
              </a:rPr>
              <a:t>bind to the fungal</a:t>
            </a:r>
          </a:p>
          <a:p>
            <a:pPr algn="l" rtl="0"/>
            <a:r>
              <a:rPr lang="en-US" sz="2800" dirty="0" smtClean="0">
                <a:solidFill>
                  <a:srgbClr val="0033CC"/>
                </a:solidFill>
                <a:latin typeface="Times New Roman" pitchFamily="18" charset="0"/>
                <a:cs typeface="Times New Roman" pitchFamily="18" charset="0"/>
              </a:rPr>
              <a:t>cell membrane component ergosterol</a:t>
            </a:r>
            <a:r>
              <a:rPr lang="en-US" sz="2800" dirty="0" smtClean="0">
                <a:latin typeface="Times New Roman" pitchFamily="18" charset="0"/>
                <a:cs typeface="Times New Roman" pitchFamily="18" charset="0"/>
              </a:rPr>
              <a:t>, leading to </a:t>
            </a:r>
          </a:p>
          <a:p>
            <a:pPr algn="l" rtl="0"/>
            <a:r>
              <a:rPr lang="en-US" sz="2800" dirty="0" smtClean="0">
                <a:solidFill>
                  <a:srgbClr val="0033CC"/>
                </a:solidFill>
                <a:latin typeface="Times New Roman" pitchFamily="18" charset="0"/>
                <a:cs typeface="Times New Roman" pitchFamily="18" charset="0"/>
              </a:rPr>
              <a:t>increased fungal cell membrane permeability</a:t>
            </a:r>
            <a:r>
              <a:rPr lang="en-US" sz="2800" dirty="0" smtClean="0">
                <a:latin typeface="Times New Roman" pitchFamily="18" charset="0"/>
                <a:cs typeface="Times New Roman" pitchFamily="18" charset="0"/>
              </a:rPr>
              <a:t> and</a:t>
            </a:r>
          </a:p>
          <a:p>
            <a:pPr algn="l" rtl="0"/>
            <a:r>
              <a:rPr lang="en-US" sz="2800" dirty="0" smtClean="0">
                <a:latin typeface="Times New Roman" pitchFamily="18" charset="0"/>
                <a:cs typeface="Times New Roman" pitchFamily="18" charset="0"/>
              </a:rPr>
              <a:t>the loss of intracellular constituents. </a:t>
            </a:r>
            <a:endParaRPr lang="ar-IQ" sz="2800" dirty="0">
              <a:latin typeface="Times New Roman" pitchFamily="18" charset="0"/>
              <a:cs typeface="Times New Roman" pitchFamily="18" charset="0"/>
            </a:endParaRPr>
          </a:p>
        </p:txBody>
      </p:sp>
      <p:pic>
        <p:nvPicPr>
          <p:cNvPr id="7" name="Picture 6"/>
          <p:cNvPicPr>
            <a:picLocks noChangeAspect="1" noChangeArrowheads="1"/>
          </p:cNvPicPr>
          <p:nvPr/>
        </p:nvPicPr>
        <p:blipFill>
          <a:blip r:embed="rId3" cstate="print"/>
          <a:srcRect/>
          <a:stretch>
            <a:fillRect/>
          </a:stretch>
        </p:blipFill>
        <p:spPr bwMode="auto">
          <a:xfrm>
            <a:off x="1066800" y="3212977"/>
            <a:ext cx="7249616" cy="295232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indent="373063" algn="l" rtl="0">
              <a:buNone/>
            </a:pPr>
            <a:r>
              <a:rPr lang="en-US" sz="2800" dirty="0" smtClean="0">
                <a:latin typeface="Times New Roman" pitchFamily="18" charset="0"/>
                <a:cs typeface="Times New Roman" pitchFamily="18" charset="0"/>
              </a:rPr>
              <a:t>Amp. B is indicated for treatment of severe, potentially life threatening fungal  infections. Unfortunately, it must be given IV and is toxic (due to nonselective action on</a:t>
            </a:r>
          </a:p>
          <a:p>
            <a:pPr algn="l" rtl="0">
              <a:buNone/>
            </a:pPr>
            <a:r>
              <a:rPr lang="en-US" sz="2800" dirty="0" smtClean="0">
                <a:latin typeface="Times New Roman" pitchFamily="18" charset="0"/>
                <a:cs typeface="Times New Roman" pitchFamily="18" charset="0"/>
              </a:rPr>
              <a:t>cholesterol in mammalian cell membranes). Serious fungal infections involve long therapy.</a:t>
            </a:r>
            <a:endParaRPr lang="ar-IQ"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CAS%5CGIF%5C1400-61-9"/>
          <p:cNvPicPr>
            <a:picLocks noChangeAspect="1" noChangeArrowheads="1"/>
          </p:cNvPicPr>
          <p:nvPr/>
        </p:nvPicPr>
        <p:blipFill>
          <a:blip r:embed="rId2" cstate="print"/>
          <a:srcRect/>
          <a:stretch>
            <a:fillRect/>
          </a:stretch>
        </p:blipFill>
        <p:spPr bwMode="auto">
          <a:xfrm>
            <a:off x="1259632" y="3789040"/>
            <a:ext cx="6624736" cy="2592288"/>
          </a:xfrm>
          <a:prstGeom prst="rect">
            <a:avLst/>
          </a:prstGeom>
          <a:noFill/>
        </p:spPr>
      </p:pic>
      <p:sp>
        <p:nvSpPr>
          <p:cNvPr id="5" name="Rectangle 4"/>
          <p:cNvSpPr/>
          <p:nvPr/>
        </p:nvSpPr>
        <p:spPr>
          <a:xfrm>
            <a:off x="467544" y="1412776"/>
            <a:ext cx="8352928" cy="2246769"/>
          </a:xfrm>
          <a:prstGeom prst="rect">
            <a:avLst/>
          </a:prstGeom>
        </p:spPr>
        <p:txBody>
          <a:bodyPr wrap="square">
            <a:spAutoFit/>
          </a:bodyPr>
          <a:lstStyle/>
          <a:p>
            <a:pPr algn="l" rtl="0"/>
            <a:r>
              <a:rPr lang="en-US" sz="2800" b="1" dirty="0" smtClean="0">
                <a:solidFill>
                  <a:srgbClr val="0033CC"/>
                </a:solidFill>
                <a:latin typeface="Times New Roman" pitchFamily="18" charset="0"/>
                <a:cs typeface="Times New Roman" pitchFamily="18" charset="0"/>
              </a:rPr>
              <a:t>Nystatin</a:t>
            </a:r>
            <a:r>
              <a:rPr lang="en-US" sz="2800" dirty="0" smtClean="0">
                <a:latin typeface="Times New Roman" pitchFamily="18" charset="0"/>
                <a:cs typeface="Times New Roman" pitchFamily="18" charset="0"/>
              </a:rPr>
              <a:t> is </a:t>
            </a:r>
            <a:r>
              <a:rPr lang="en-US" sz="2800" b="1" dirty="0" smtClean="0">
                <a:solidFill>
                  <a:srgbClr val="CC3300"/>
                </a:solidFill>
                <a:effectLst>
                  <a:outerShdw blurRad="38100" dist="38100" dir="2700000" algn="tl">
                    <a:srgbClr val="C0C0C0"/>
                  </a:outerShdw>
                </a:effectLst>
                <a:latin typeface="Times New Roman" pitchFamily="18" charset="0"/>
                <a:cs typeface="Times New Roman" pitchFamily="18" charset="0"/>
              </a:rPr>
              <a:t>a polyene</a:t>
            </a:r>
            <a:r>
              <a:rPr lang="en-US" sz="2800" dirty="0" smtClean="0">
                <a:latin typeface="Times New Roman" pitchFamily="18" charset="0"/>
                <a:cs typeface="Times New Roman" pitchFamily="18" charset="0"/>
              </a:rPr>
              <a:t> antifungal drug with a ring structure and a mechanism of action similar to that of amphotericin B. Too toxic for systemic use, nystatin is limited to the </a:t>
            </a:r>
            <a:r>
              <a:rPr lang="en-US" sz="2800" b="1" dirty="0" smtClean="0">
                <a:solidFill>
                  <a:srgbClr val="FF3300"/>
                </a:solidFill>
                <a:latin typeface="Times New Roman" pitchFamily="18" charset="0"/>
                <a:cs typeface="Times New Roman" pitchFamily="18" charset="0"/>
              </a:rPr>
              <a:t>topical treatment of superﬁcial infections caused by C. albicans</a:t>
            </a:r>
            <a:endParaRPr lang="ar-IQ"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68760"/>
            <a:ext cx="8686800" cy="5589240"/>
          </a:xfrm>
        </p:spPr>
        <p:txBody>
          <a:bodyPr>
            <a:noAutofit/>
          </a:bodyPr>
          <a:lstStyle/>
          <a:p>
            <a:pPr indent="373063" algn="just" rtl="0">
              <a:buNone/>
            </a:pPr>
            <a:r>
              <a:rPr lang="en-US" sz="2800" b="1" dirty="0" smtClean="0">
                <a:solidFill>
                  <a:srgbClr val="0033CC"/>
                </a:solidFill>
                <a:latin typeface="Times New Roman" pitchFamily="18" charset="0"/>
                <a:cs typeface="Times New Roman" pitchFamily="18" charset="0"/>
              </a:rPr>
              <a:t>Flucytosine</a:t>
            </a:r>
            <a:r>
              <a:rPr lang="en-US" sz="2800" dirty="0" smtClean="0">
                <a:latin typeface="Times New Roman" pitchFamily="18" charset="0"/>
                <a:cs typeface="Times New Roman" pitchFamily="18" charset="0"/>
              </a:rPr>
              <a:t> (5-ﬂucytosine, 5-FC) is an analogue of cytosine that was originally synthesized for possible use as an antineoplastic agent. 5-FC is converted to 5-ﬂuorouracil inside the cell by the fungal enzyme cytosine </a:t>
            </a:r>
            <a:r>
              <a:rPr lang="en-US" sz="2800" dirty="0" err="1" smtClean="0">
                <a:latin typeface="Times New Roman" pitchFamily="18" charset="0"/>
                <a:cs typeface="Times New Roman" pitchFamily="18" charset="0"/>
              </a:rPr>
              <a:t>deaminase</a:t>
            </a:r>
            <a:r>
              <a:rPr lang="en-US" sz="2800" dirty="0" smtClean="0">
                <a:latin typeface="Times New Roman" pitchFamily="18" charset="0"/>
                <a:cs typeface="Times New Roman" pitchFamily="18" charset="0"/>
              </a:rPr>
              <a:t>. The active metabolite 5-ﬂuorouracil interferes with fungal DNA synthesis by inhibiting </a:t>
            </a:r>
            <a:r>
              <a:rPr lang="en-US" sz="2800" dirty="0" err="1" smtClean="0">
                <a:latin typeface="Times New Roman" pitchFamily="18" charset="0"/>
                <a:cs typeface="Times New Roman" pitchFamily="18" charset="0"/>
              </a:rPr>
              <a:t>thymidylate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synthetase</a:t>
            </a:r>
            <a:r>
              <a:rPr lang="en-US" sz="2800" dirty="0" smtClean="0">
                <a:latin typeface="Times New Roman" pitchFamily="18" charset="0"/>
                <a:cs typeface="Times New Roman" pitchFamily="18" charset="0"/>
              </a:rPr>
              <a:t>.</a:t>
            </a:r>
          </a:p>
          <a:p>
            <a:pPr indent="373063" algn="just" rtl="0">
              <a:buNone/>
            </a:pPr>
            <a:r>
              <a:rPr lang="en-US" sz="2800" dirty="0" smtClean="0">
                <a:latin typeface="Times New Roman" pitchFamily="18" charset="0"/>
                <a:cs typeface="Times New Roman" pitchFamily="18" charset="0"/>
              </a:rPr>
              <a:t>Incorporation of these metabolites into fungal RNA </a:t>
            </a:r>
          </a:p>
          <a:p>
            <a:pPr algn="just" rtl="0">
              <a:buNone/>
            </a:pPr>
            <a:r>
              <a:rPr lang="en-US" sz="2800" dirty="0" smtClean="0">
                <a:latin typeface="Times New Roman" pitchFamily="18" charset="0"/>
                <a:cs typeface="Times New Roman" pitchFamily="18" charset="0"/>
              </a:rPr>
              <a:t>     inhibits protein synthesis.</a:t>
            </a:r>
          </a:p>
        </p:txBody>
      </p:sp>
      <p:sp>
        <p:nvSpPr>
          <p:cNvPr id="4" name="Rectangle 3"/>
          <p:cNvSpPr/>
          <p:nvPr/>
        </p:nvSpPr>
        <p:spPr>
          <a:xfrm>
            <a:off x="971600" y="188640"/>
            <a:ext cx="7272808" cy="523220"/>
          </a:xfrm>
          <a:prstGeom prst="rect">
            <a:avLst/>
          </a:prstGeom>
        </p:spPr>
        <p:txBody>
          <a:bodyPr wrap="square">
            <a:spAutoFit/>
          </a:bodyPr>
          <a:lstStyle/>
          <a:p>
            <a:pPr algn="l"/>
            <a:r>
              <a:rPr lang="en-US" sz="2800" b="1" dirty="0" smtClean="0">
                <a:solidFill>
                  <a:schemeClr val="accent2"/>
                </a:solidFill>
              </a:rPr>
              <a:t>Inhibitors of cell division</a:t>
            </a:r>
            <a:endParaRPr lang="ar-IQ" sz="2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54163"/>
            <a:ext cx="8686800" cy="2090862"/>
          </a:xfrm>
        </p:spPr>
        <p:txBody>
          <a:bodyPr/>
          <a:lstStyle/>
          <a:p>
            <a:pPr indent="373063" algn="l" rtl="0">
              <a:buNone/>
            </a:pPr>
            <a:r>
              <a:rPr lang="en-US" dirty="0" smtClean="0">
                <a:latin typeface="Times New Roman" pitchFamily="18" charset="0"/>
                <a:cs typeface="Times New Roman" pitchFamily="18" charset="0"/>
              </a:rPr>
              <a:t>Flucytosine has a significant antifungal activity against </a:t>
            </a:r>
            <a:r>
              <a:rPr lang="en-US" i="1" dirty="0" smtClean="0">
                <a:solidFill>
                  <a:schemeClr val="accent2"/>
                </a:solidFill>
                <a:latin typeface="Times New Roman" pitchFamily="18" charset="0"/>
                <a:cs typeface="Times New Roman" pitchFamily="18" charset="0"/>
              </a:rPr>
              <a:t>Candida</a:t>
            </a:r>
            <a:r>
              <a:rPr lang="en-US" dirty="0" smtClean="0">
                <a:solidFill>
                  <a:srgbClr val="0033CC"/>
                </a:solidFill>
                <a:latin typeface="Times New Roman" pitchFamily="18" charset="0"/>
                <a:cs typeface="Times New Roman" pitchFamily="18" charset="0"/>
              </a:rPr>
              <a:t> spp.</a:t>
            </a:r>
            <a:r>
              <a:rPr lang="en-US" dirty="0" smtClean="0">
                <a:latin typeface="Times New Roman" pitchFamily="18" charset="0"/>
                <a:cs typeface="Times New Roman" pitchFamily="18" charset="0"/>
              </a:rPr>
              <a:t> and the fungal organisms responsible for </a:t>
            </a:r>
            <a:r>
              <a:rPr lang="en-US" i="1" dirty="0" smtClean="0">
                <a:solidFill>
                  <a:schemeClr val="accent2"/>
                </a:solidFill>
                <a:latin typeface="Times New Roman" pitchFamily="18" charset="0"/>
                <a:cs typeface="Times New Roman" pitchFamily="18" charset="0"/>
              </a:rPr>
              <a:t>chromomycosis</a:t>
            </a:r>
            <a:r>
              <a:rPr lang="en-US" dirty="0" smtClean="0">
                <a:latin typeface="Times New Roman" pitchFamily="18" charset="0"/>
                <a:cs typeface="Times New Roman" pitchFamily="18" charset="0"/>
              </a:rPr>
              <a:t>.</a:t>
            </a:r>
          </a:p>
          <a:p>
            <a:endParaRPr lang="ar-IQ" dirty="0"/>
          </a:p>
        </p:txBody>
      </p:sp>
      <p:pic>
        <p:nvPicPr>
          <p:cNvPr id="8194" name="Picture 2"/>
          <p:cNvPicPr>
            <a:picLocks noChangeAspect="1" noChangeArrowheads="1"/>
          </p:cNvPicPr>
          <p:nvPr/>
        </p:nvPicPr>
        <p:blipFill>
          <a:blip r:embed="rId2" cstate="print"/>
          <a:srcRect l="27273" t="17073" r="33333" b="29268"/>
          <a:stretch>
            <a:fillRect/>
          </a:stretch>
        </p:blipFill>
        <p:spPr bwMode="auto">
          <a:xfrm>
            <a:off x="3203848" y="3861048"/>
            <a:ext cx="3600400" cy="25202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60648"/>
            <a:ext cx="8686800" cy="1034752"/>
          </a:xfrm>
        </p:spPr>
        <p:txBody>
          <a:bodyPr>
            <a:normAutofit fontScale="90000"/>
          </a:bodyPr>
          <a:lstStyle/>
          <a:p>
            <a:r>
              <a:rPr lang="en-US" sz="3200" b="1" cap="none" dirty="0" smtClean="0">
                <a:solidFill>
                  <a:schemeClr val="accent2"/>
                </a:solidFill>
              </a:rPr>
              <a:t/>
            </a:r>
            <a:br>
              <a:rPr lang="en-US" sz="3200" b="1" cap="none" dirty="0" smtClean="0">
                <a:solidFill>
                  <a:schemeClr val="accent2"/>
                </a:solidFill>
              </a:rPr>
            </a:br>
            <a:r>
              <a:rPr lang="en-US" sz="3200" b="1" dirty="0" smtClean="0">
                <a:solidFill>
                  <a:schemeClr val="accent2"/>
                </a:solidFill>
              </a:rPr>
              <a:t/>
            </a:r>
            <a:br>
              <a:rPr lang="en-US" sz="3200" b="1" dirty="0" smtClean="0">
                <a:solidFill>
                  <a:schemeClr val="accent2"/>
                </a:solidFill>
              </a:rPr>
            </a:br>
            <a:r>
              <a:rPr lang="en-US" sz="3200" b="1" dirty="0" smtClean="0">
                <a:solidFill>
                  <a:schemeClr val="accent6"/>
                </a:solidFill>
                <a:latin typeface="Times New Roman" pitchFamily="18" charset="0"/>
                <a:cs typeface="Times New Roman" pitchFamily="18" charset="0"/>
              </a:rPr>
              <a:t>Cell wall inhibitors</a:t>
            </a:r>
            <a:br>
              <a:rPr lang="en-US" sz="3200" b="1" dirty="0" smtClean="0">
                <a:solidFill>
                  <a:schemeClr val="accent6"/>
                </a:solidFill>
                <a:latin typeface="Times New Roman" pitchFamily="18" charset="0"/>
                <a:cs typeface="Times New Roman" pitchFamily="18" charset="0"/>
              </a:rPr>
            </a:br>
            <a:r>
              <a:rPr lang="en-US" sz="3200" b="1" cap="none" dirty="0" err="1" smtClean="0">
                <a:solidFill>
                  <a:schemeClr val="accent2"/>
                </a:solidFill>
              </a:rPr>
              <a:t>Griseofulvin</a:t>
            </a:r>
            <a:endParaRPr lang="ar-IQ" sz="3200" cap="none" dirty="0">
              <a:solidFill>
                <a:schemeClr val="accent2"/>
              </a:solidFill>
            </a:endParaRPr>
          </a:p>
        </p:txBody>
      </p:sp>
      <p:sp>
        <p:nvSpPr>
          <p:cNvPr id="3" name="Content Placeholder 2"/>
          <p:cNvSpPr>
            <a:spLocks noGrp="1"/>
          </p:cNvSpPr>
          <p:nvPr>
            <p:ph idx="1"/>
          </p:nvPr>
        </p:nvSpPr>
        <p:spPr>
          <a:xfrm>
            <a:off x="304800" y="1554162"/>
            <a:ext cx="8155632" cy="4525963"/>
          </a:xfrm>
        </p:spPr>
        <p:txBody>
          <a:bodyPr>
            <a:normAutofit lnSpcReduction="10000"/>
          </a:bodyPr>
          <a:lstStyle/>
          <a:p>
            <a:pPr indent="373063" algn="just" rtl="0">
              <a:buNone/>
            </a:pPr>
            <a:r>
              <a:rPr lang="en-US" sz="3000" dirty="0" smtClean="0">
                <a:latin typeface="Times New Roman" pitchFamily="18" charset="0"/>
                <a:cs typeface="Times New Roman" pitchFamily="18" charset="0"/>
              </a:rPr>
              <a:t>Griseofulvin is an antifungal produced from penicillium griseofulvin. therapy must continue until new tissue replaces old diseased tissue. when given orally, plasma-borne griseofulvin becomes incorporated into keratin precursor cells and ultimately into keratin that cannot support fungal growth.</a:t>
            </a:r>
          </a:p>
          <a:p>
            <a:pPr indent="373063" algn="just" rtl="0">
              <a:buNone/>
            </a:pPr>
            <a:r>
              <a:rPr lang="en-US" sz="3000" dirty="0" smtClean="0">
                <a:latin typeface="Times New Roman" pitchFamily="18" charset="0"/>
                <a:cs typeface="Times New Roman" pitchFamily="18" charset="0"/>
              </a:rPr>
              <a:t> Mechanism of action: griseofulvin inhibits  microtubule polymerization thus inhibiting the</a:t>
            </a:r>
          </a:p>
          <a:p>
            <a:pPr algn="just" rtl="0">
              <a:buNone/>
            </a:pPr>
            <a:r>
              <a:rPr lang="en-US" sz="3000" dirty="0" smtClean="0">
                <a:latin typeface="Times New Roman" pitchFamily="18" charset="0"/>
                <a:cs typeface="Times New Roman" pitchFamily="18" charset="0"/>
              </a:rPr>
              <a:t>    formation of the mitotic spindle</a:t>
            </a:r>
            <a:r>
              <a:rPr lang="en-US" dirty="0" smtClean="0"/>
              <a:t>.</a:t>
            </a:r>
            <a:endParaRPr lang="ar-IQ"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srcRect l="12923" t="20751" r="16001" b="12386"/>
          <a:stretch>
            <a:fillRect/>
          </a:stretch>
        </p:blipFill>
        <p:spPr bwMode="auto">
          <a:xfrm>
            <a:off x="2411760" y="3212976"/>
            <a:ext cx="4320480" cy="3024336"/>
          </a:xfrm>
          <a:prstGeom prst="rect">
            <a:avLst/>
          </a:prstGeom>
          <a:noFill/>
          <a:ln w="9525">
            <a:noFill/>
            <a:miter lim="800000"/>
            <a:headEnd/>
            <a:tailEnd/>
          </a:ln>
        </p:spPr>
      </p:pic>
      <p:sp>
        <p:nvSpPr>
          <p:cNvPr id="5" name="Rectangle 4"/>
          <p:cNvSpPr/>
          <p:nvPr/>
        </p:nvSpPr>
        <p:spPr>
          <a:xfrm>
            <a:off x="827584" y="1412776"/>
            <a:ext cx="7848872" cy="1815882"/>
          </a:xfrm>
          <a:prstGeom prst="rect">
            <a:avLst/>
          </a:prstGeom>
        </p:spPr>
        <p:txBody>
          <a:bodyPr wrap="square">
            <a:spAutoFit/>
          </a:bodyPr>
          <a:lstStyle/>
          <a:p>
            <a:pPr algn="l" rtl="0"/>
            <a:r>
              <a:rPr lang="en-US" sz="2800" b="1" dirty="0" smtClean="0">
                <a:solidFill>
                  <a:srgbClr val="0033CC"/>
                </a:solidFill>
                <a:latin typeface="Times New Roman" pitchFamily="18" charset="0"/>
                <a:cs typeface="Times New Roman" pitchFamily="18" charset="0"/>
              </a:rPr>
              <a:t>Griseofulvin</a:t>
            </a:r>
            <a:r>
              <a:rPr lang="en-US" sz="2800" dirty="0" smtClean="0">
                <a:latin typeface="Times New Roman" pitchFamily="18" charset="0"/>
                <a:cs typeface="Times New Roman" pitchFamily="18" charset="0"/>
              </a:rPr>
              <a:t> is an oral fungistatic agent used</a:t>
            </a:r>
          </a:p>
          <a:p>
            <a:pPr algn="l" rtl="0"/>
            <a:r>
              <a:rPr lang="en-US" sz="2800" dirty="0" smtClean="0">
                <a:latin typeface="Times New Roman" pitchFamily="18" charset="0"/>
                <a:cs typeface="Times New Roman" pitchFamily="18" charset="0"/>
              </a:rPr>
              <a:t>in the </a:t>
            </a:r>
            <a:r>
              <a:rPr lang="en-US" sz="2800" dirty="0" smtClean="0">
                <a:solidFill>
                  <a:srgbClr val="0033CC"/>
                </a:solidFill>
                <a:latin typeface="Times New Roman" pitchFamily="18" charset="0"/>
                <a:cs typeface="Times New Roman" pitchFamily="18" charset="0"/>
              </a:rPr>
              <a:t>long-term treatment of dermatophyte infections</a:t>
            </a:r>
          </a:p>
          <a:p>
            <a:pPr algn="l" rtl="0"/>
            <a:r>
              <a:rPr lang="en-US" sz="2800" dirty="0" smtClean="0">
                <a:latin typeface="Times New Roman" pitchFamily="18" charset="0"/>
                <a:cs typeface="Times New Roman" pitchFamily="18" charset="0"/>
              </a:rPr>
              <a:t>caused by </a:t>
            </a:r>
            <a:r>
              <a:rPr lang="en-US" sz="2800" dirty="0" err="1" smtClean="0">
                <a:latin typeface="Times New Roman" pitchFamily="18" charset="0"/>
                <a:cs typeface="Times New Roman" pitchFamily="18" charset="0"/>
              </a:rPr>
              <a:t>Epidermophyton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Microsporum</a:t>
            </a:r>
            <a:r>
              <a:rPr lang="en-US" sz="2800" dirty="0" smtClean="0">
                <a:latin typeface="Times New Roman" pitchFamily="18" charset="0"/>
                <a:cs typeface="Times New Roman" pitchFamily="18" charset="0"/>
              </a:rPr>
              <a:t>, and </a:t>
            </a:r>
          </a:p>
          <a:p>
            <a:pPr algn="l" rtl="0"/>
            <a:r>
              <a:rPr lang="en-US" sz="2800" dirty="0" err="1" smtClean="0">
                <a:latin typeface="Times New Roman" pitchFamily="18" charset="0"/>
                <a:cs typeface="Times New Roman" pitchFamily="18" charset="0"/>
              </a:rPr>
              <a:t>Trichophyton</a:t>
            </a:r>
            <a:r>
              <a:rPr lang="en-US" sz="2800" dirty="0" smtClean="0">
                <a:latin typeface="Times New Roman" pitchFamily="18" charset="0"/>
                <a:cs typeface="Times New Roman" pitchFamily="18" charset="0"/>
              </a:rPr>
              <a:t> spp.</a:t>
            </a:r>
            <a:endParaRPr lang="ar-IQ"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8640"/>
            <a:ext cx="8686800" cy="792088"/>
          </a:xfrm>
        </p:spPr>
        <p:txBody>
          <a:bodyPr>
            <a:noAutofit/>
          </a:bodyPr>
          <a:lstStyle/>
          <a:p>
            <a:r>
              <a:rPr lang="en-US" sz="3200" cap="none" dirty="0" smtClean="0">
                <a:solidFill>
                  <a:schemeClr val="accent2"/>
                </a:solidFill>
                <a:latin typeface="Times New Roman" pitchFamily="18" charset="0"/>
                <a:cs typeface="Times New Roman" pitchFamily="18" charset="0"/>
              </a:rPr>
              <a:t>Biochemical targets for antifungal chemotherapy </a:t>
            </a:r>
            <a:endParaRPr lang="ar-IQ" sz="3200" cap="none" dirty="0">
              <a:solidFill>
                <a:schemeClr val="accent2"/>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1196752"/>
            <a:ext cx="8686800" cy="4883373"/>
          </a:xfrm>
        </p:spPr>
        <p:txBody>
          <a:bodyPr>
            <a:normAutofit/>
          </a:bodyPr>
          <a:lstStyle/>
          <a:p>
            <a:pPr marL="625475" indent="20638" algn="l" rtl="0">
              <a:buNone/>
            </a:pPr>
            <a:r>
              <a:rPr lang="en-US" sz="2800" dirty="0" smtClean="0">
                <a:latin typeface="Times New Roman" pitchFamily="18" charset="0"/>
                <a:cs typeface="Times New Roman" pitchFamily="18" charset="0"/>
              </a:rPr>
              <a:t>There are three general mechanisms of action for the     antifungal agents:</a:t>
            </a:r>
          </a:p>
          <a:p>
            <a:pPr indent="373063" algn="l" rtl="0">
              <a:buAutoNum type="alphaUcPeriod"/>
            </a:pPr>
            <a:r>
              <a:rPr lang="en-US" sz="2800" dirty="0" smtClean="0">
                <a:latin typeface="Times New Roman" pitchFamily="18" charset="0"/>
                <a:cs typeface="Times New Roman" pitchFamily="18" charset="0"/>
              </a:rPr>
              <a:t>Cell membrane disruption.</a:t>
            </a:r>
          </a:p>
          <a:p>
            <a:pPr indent="373063" algn="l" rtl="0">
              <a:buAutoNum type="alphaUcPeriod"/>
            </a:pPr>
            <a:r>
              <a:rPr lang="en-US" sz="2800" dirty="0" smtClean="0">
                <a:latin typeface="Times New Roman" pitchFamily="18" charset="0"/>
                <a:cs typeface="Times New Roman" pitchFamily="18" charset="0"/>
              </a:rPr>
              <a:t> inhibition of cell division .</a:t>
            </a:r>
          </a:p>
          <a:p>
            <a:pPr indent="373063" algn="l" rtl="0">
              <a:buAutoNum type="alphaUcPeriod"/>
            </a:pPr>
            <a:r>
              <a:rPr lang="en-US" sz="2800" dirty="0" smtClean="0">
                <a:latin typeface="Times New Roman" pitchFamily="18" charset="0"/>
                <a:cs typeface="Times New Roman" pitchFamily="18" charset="0"/>
              </a:rPr>
              <a:t> inhibition of cell wall formation.</a:t>
            </a:r>
            <a:endParaRPr lang="ar-IQ"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1340768"/>
            <a:ext cx="8712968" cy="2677656"/>
          </a:xfrm>
          <a:prstGeom prst="rect">
            <a:avLst/>
          </a:prstGeom>
        </p:spPr>
        <p:txBody>
          <a:bodyPr wrap="square">
            <a:spAutoFit/>
          </a:bodyPr>
          <a:lstStyle/>
          <a:p>
            <a:pPr algn="l" rtl="0"/>
            <a:r>
              <a:rPr lang="en-US" sz="2800" b="1" dirty="0" smtClean="0">
                <a:solidFill>
                  <a:schemeClr val="accent2"/>
                </a:solidFill>
                <a:latin typeface="Times New Roman" pitchFamily="18" charset="0"/>
                <a:cs typeface="Times New Roman" pitchFamily="18" charset="0"/>
              </a:rPr>
              <a:t>Caspofungin</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acetate is an parenteral injection used in the treatment of invasive aspergillosis in patients refractory to or intolerant of other antifungal therapies. Studies have shown caspofungin to be effective against invasive candidaisis. It is a semisynthetic lipopeptide(</a:t>
            </a:r>
            <a:r>
              <a:rPr lang="en-US" sz="2800" dirty="0" err="1" smtClean="0">
                <a:latin typeface="Times New Roman" pitchFamily="18" charset="0"/>
                <a:cs typeface="Times New Roman" pitchFamily="18" charset="0"/>
              </a:rPr>
              <a:t>echinocandin</a:t>
            </a:r>
            <a:r>
              <a:rPr lang="en-US" sz="2800" dirty="0" smtClean="0">
                <a:latin typeface="Times New Roman" pitchFamily="18" charset="0"/>
                <a:cs typeface="Times New Roman" pitchFamily="18" charset="0"/>
              </a:rPr>
              <a:t>) derived from a fermentation product of </a:t>
            </a:r>
            <a:r>
              <a:rPr lang="en-US" sz="2800" i="1" dirty="0" smtClean="0">
                <a:latin typeface="Times New Roman" pitchFamily="18" charset="0"/>
                <a:cs typeface="Times New Roman" pitchFamily="18" charset="0"/>
              </a:rPr>
              <a:t>Glarea lozoyensis</a:t>
            </a:r>
            <a:r>
              <a:rPr lang="en-US" i="1" dirty="0" smtClean="0"/>
              <a:t>.</a:t>
            </a:r>
            <a:endParaRPr lang="ar-IQ" dirty="0"/>
          </a:p>
        </p:txBody>
      </p:sp>
      <p:sp>
        <p:nvSpPr>
          <p:cNvPr id="5" name="Rectangle 4"/>
          <p:cNvSpPr/>
          <p:nvPr/>
        </p:nvSpPr>
        <p:spPr>
          <a:xfrm>
            <a:off x="467544" y="4149080"/>
            <a:ext cx="8136904" cy="1815882"/>
          </a:xfrm>
          <a:prstGeom prst="rect">
            <a:avLst/>
          </a:prstGeom>
        </p:spPr>
        <p:txBody>
          <a:bodyPr wrap="square">
            <a:spAutoFit/>
          </a:bodyPr>
          <a:lstStyle/>
          <a:p>
            <a:pPr algn="l" rtl="0"/>
            <a:r>
              <a:rPr lang="en-US" sz="2800" dirty="0" smtClean="0">
                <a:latin typeface="Times New Roman" pitchFamily="18" charset="0"/>
                <a:cs typeface="Times New Roman" pitchFamily="18" charset="0"/>
              </a:rPr>
              <a:t>Mechanism of Action: Caspofungin is a (1,3)-D-</a:t>
            </a:r>
            <a:r>
              <a:rPr lang="en-US" sz="2800" dirty="0" err="1" smtClean="0">
                <a:latin typeface="Times New Roman" pitchFamily="18" charset="0"/>
                <a:cs typeface="Times New Roman" pitchFamily="18" charset="0"/>
              </a:rPr>
              <a:t>glucan</a:t>
            </a:r>
            <a:r>
              <a:rPr lang="en-US" sz="2800" dirty="0" smtClean="0">
                <a:latin typeface="Times New Roman" pitchFamily="18" charset="0"/>
                <a:cs typeface="Times New Roman" pitchFamily="18" charset="0"/>
              </a:rPr>
              <a:t> synthesis inhibitor, thus disrupting the formation of β-</a:t>
            </a:r>
            <a:r>
              <a:rPr lang="en-US" sz="2800" dirty="0" err="1" smtClean="0">
                <a:latin typeface="Times New Roman" pitchFamily="18" charset="0"/>
                <a:cs typeface="Times New Roman" pitchFamily="18" charset="0"/>
              </a:rPr>
              <a:t>glucan</a:t>
            </a:r>
            <a:r>
              <a:rPr lang="en-US" sz="2800" dirty="0" smtClean="0">
                <a:latin typeface="Times New Roman" pitchFamily="18" charset="0"/>
                <a:cs typeface="Times New Roman" pitchFamily="18" charset="0"/>
              </a:rPr>
              <a:t> in the cell walls. β-</a:t>
            </a:r>
            <a:r>
              <a:rPr lang="en-US" sz="2800" dirty="0" err="1" smtClean="0">
                <a:latin typeface="Times New Roman" pitchFamily="18" charset="0"/>
                <a:cs typeface="Times New Roman" pitchFamily="18" charset="0"/>
              </a:rPr>
              <a:t>glucan</a:t>
            </a:r>
            <a:r>
              <a:rPr lang="en-US" sz="2800" dirty="0" smtClean="0">
                <a:latin typeface="Times New Roman" pitchFamily="18" charset="0"/>
                <a:cs typeface="Times New Roman" pitchFamily="18" charset="0"/>
              </a:rPr>
              <a:t> is essential to the structural integrity of the cell wall.</a:t>
            </a:r>
            <a:endParaRPr lang="ar-IQ" sz="28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cstate="print"/>
          <a:srcRect l="14653" t="9839" r="14858" b="15598"/>
          <a:stretch>
            <a:fillRect/>
          </a:stretch>
        </p:blipFill>
        <p:spPr bwMode="auto">
          <a:xfrm>
            <a:off x="899592" y="1124744"/>
            <a:ext cx="7704856" cy="5112568"/>
          </a:xfrm>
          <a:prstGeom prst="rect">
            <a:avLst/>
          </a:prstGeom>
          <a:noFill/>
          <a:ln w="9525">
            <a:noFill/>
            <a:miter lim="800000"/>
            <a:headEnd/>
            <a:tailEnd/>
          </a:ln>
        </p:spPr>
      </p:pic>
      <p:sp>
        <p:nvSpPr>
          <p:cNvPr id="2" name="Rectangle 1"/>
          <p:cNvSpPr/>
          <p:nvPr/>
        </p:nvSpPr>
        <p:spPr>
          <a:xfrm>
            <a:off x="705385" y="365612"/>
            <a:ext cx="2313703" cy="584775"/>
          </a:xfrm>
          <a:prstGeom prst="rect">
            <a:avLst/>
          </a:prstGeom>
        </p:spPr>
        <p:txBody>
          <a:bodyPr wrap="square">
            <a:spAutoFit/>
          </a:bodyPr>
          <a:lstStyle/>
          <a:p>
            <a:pPr algn="l" rtl="0"/>
            <a:r>
              <a:rPr lang="en-US" sz="3200" dirty="0">
                <a:latin typeface="Times New Roman" pitchFamily="18" charset="0"/>
                <a:cs typeface="Times New Roman" pitchFamily="18" charset="0"/>
              </a:rPr>
              <a:t>Caspofungin</a:t>
            </a:r>
            <a:r>
              <a:rPr lang="en-US" dirty="0"/>
              <a:t> </a:t>
            </a:r>
            <a:endParaRPr lang="ar-IQ"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1026" name="Picture 2" descr="C:\Users\krema\Desktop\sojourner-truth-pp-6-638.jpg"/>
          <p:cNvPicPr>
            <a:picLocks noGrp="1" noChangeAspect="1" noChangeArrowheads="1"/>
          </p:cNvPicPr>
          <p:nvPr>
            <p:ph idx="1"/>
          </p:nvPr>
        </p:nvPicPr>
        <p:blipFill>
          <a:blip r:embed="rId2" cstate="print"/>
          <a:srcRect/>
          <a:stretch>
            <a:fillRect/>
          </a:stretch>
        </p:blipFill>
        <p:spPr bwMode="auto">
          <a:xfrm>
            <a:off x="0" y="0"/>
            <a:ext cx="9143999" cy="6858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432048"/>
          </a:xfrm>
        </p:spPr>
        <p:txBody>
          <a:bodyPr>
            <a:normAutofit fontScale="90000"/>
          </a:bodyPr>
          <a:lstStyle/>
          <a:p>
            <a:r>
              <a:rPr lang="en-US" b="1" dirty="0" smtClean="0">
                <a:solidFill>
                  <a:srgbClr val="0070C0"/>
                </a:solidFill>
                <a:latin typeface="Times New Roman" pitchFamily="18" charset="0"/>
                <a:cs typeface="Times New Roman" pitchFamily="18" charset="0"/>
              </a:rPr>
              <a:t/>
            </a:r>
            <a:br>
              <a:rPr lang="en-US" b="1" dirty="0" smtClean="0">
                <a:solidFill>
                  <a:srgbClr val="0070C0"/>
                </a:solidFill>
                <a:latin typeface="Times New Roman" pitchFamily="18" charset="0"/>
                <a:cs typeface="Times New Roman" pitchFamily="18" charset="0"/>
              </a:rPr>
            </a:br>
            <a:r>
              <a:rPr lang="en-US" sz="4000" b="1" cap="none" dirty="0" smtClean="0">
                <a:solidFill>
                  <a:schemeClr val="accent2"/>
                </a:solidFill>
                <a:latin typeface="Times New Roman" pitchFamily="18" charset="0"/>
                <a:cs typeface="Times New Roman" pitchFamily="18" charset="0"/>
              </a:rPr>
              <a:t>Classification of antifungal drugs</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endParaRPr lang="ar-IQ" b="1" dirty="0">
              <a:solidFill>
                <a:srgbClr val="0070C0"/>
              </a:solidFill>
            </a:endParaRPr>
          </a:p>
        </p:txBody>
      </p:sp>
      <p:sp>
        <p:nvSpPr>
          <p:cNvPr id="3" name="Content Placeholder 2"/>
          <p:cNvSpPr>
            <a:spLocks noGrp="1"/>
          </p:cNvSpPr>
          <p:nvPr>
            <p:ph idx="1"/>
          </p:nvPr>
        </p:nvSpPr>
        <p:spPr>
          <a:xfrm>
            <a:off x="539552" y="1052736"/>
            <a:ext cx="8229600" cy="5073427"/>
          </a:xfrm>
        </p:spPr>
        <p:txBody>
          <a:bodyPr>
            <a:normAutofit fontScale="25000" lnSpcReduction="20000"/>
          </a:bodyPr>
          <a:lstStyle/>
          <a:p>
            <a:pPr marL="517525" indent="-517525" algn="l" rtl="0">
              <a:buNone/>
            </a:pPr>
            <a:r>
              <a:rPr lang="en-US" sz="11200" b="1" dirty="0" smtClean="0">
                <a:effectLst>
                  <a:outerShdw blurRad="38100" dist="38100" dir="2700000" algn="tl">
                    <a:srgbClr val="C0C0C0"/>
                  </a:outerShdw>
                </a:effectLst>
                <a:latin typeface="Times New Roman" pitchFamily="18" charset="0"/>
                <a:cs typeface="Times New Roman" pitchFamily="18" charset="0"/>
              </a:rPr>
              <a:t>I.   </a:t>
            </a:r>
            <a:r>
              <a:rPr lang="en-US" sz="11200" b="1" dirty="0" smtClean="0">
                <a:latin typeface="Times New Roman" pitchFamily="18" charset="0"/>
                <a:cs typeface="Times New Roman" pitchFamily="18" charset="0"/>
              </a:rPr>
              <a:t>Anti f</a:t>
            </a:r>
            <a:r>
              <a:rPr lang="bg-BG" sz="11200" b="1" dirty="0" smtClean="0">
                <a:latin typeface="Times New Roman" pitchFamily="18" charset="0"/>
                <a:cs typeface="Times New Roman" pitchFamily="18" charset="0"/>
              </a:rPr>
              <a:t>ungal</a:t>
            </a:r>
            <a:r>
              <a:rPr lang="en-US" sz="11200" b="1" dirty="0" smtClean="0">
                <a:latin typeface="Times New Roman" pitchFamily="18" charset="0"/>
                <a:cs typeface="Times New Roman" pitchFamily="18" charset="0"/>
              </a:rPr>
              <a:t>s</a:t>
            </a:r>
            <a:r>
              <a:rPr lang="bg-BG" sz="11200" b="1" dirty="0" smtClean="0">
                <a:latin typeface="Times New Roman" pitchFamily="18" charset="0"/>
                <a:cs typeface="Times New Roman" pitchFamily="18" charset="0"/>
              </a:rPr>
              <a:t> </a:t>
            </a:r>
            <a:r>
              <a:rPr lang="en-US" sz="11200" b="1" dirty="0" smtClean="0">
                <a:latin typeface="Times New Roman" pitchFamily="18" charset="0"/>
                <a:cs typeface="Times New Roman" pitchFamily="18" charset="0"/>
              </a:rPr>
              <a:t>damaging</a:t>
            </a:r>
            <a:r>
              <a:rPr lang="bg-BG" sz="11200" b="1" dirty="0" smtClean="0">
                <a:latin typeface="Times New Roman" pitchFamily="18" charset="0"/>
                <a:cs typeface="Times New Roman" pitchFamily="18" charset="0"/>
              </a:rPr>
              <a:t> permeability</a:t>
            </a:r>
            <a:r>
              <a:rPr lang="en-US" sz="11200" b="1" dirty="0" smtClean="0">
                <a:latin typeface="Times New Roman" pitchFamily="18" charset="0"/>
                <a:cs typeface="Times New Roman" pitchFamily="18" charset="0"/>
              </a:rPr>
              <a:t> </a:t>
            </a:r>
            <a:r>
              <a:rPr lang="bg-BG" sz="11200" b="1" dirty="0" smtClean="0">
                <a:latin typeface="Times New Roman" pitchFamily="18" charset="0"/>
                <a:cs typeface="Times New Roman" pitchFamily="18" charset="0"/>
              </a:rPr>
              <a:t>of the cell </a:t>
            </a:r>
            <a:r>
              <a:rPr lang="en-US" sz="11200" b="1" dirty="0" smtClean="0">
                <a:latin typeface="Times New Roman" pitchFamily="18" charset="0"/>
                <a:cs typeface="Times New Roman" pitchFamily="18" charset="0"/>
              </a:rPr>
              <a:t>  </a:t>
            </a:r>
            <a:r>
              <a:rPr lang="bg-BG" sz="11200" b="1" dirty="0" smtClean="0">
                <a:latin typeface="Times New Roman" pitchFamily="18" charset="0"/>
                <a:cs typeface="Times New Roman" pitchFamily="18" charset="0"/>
              </a:rPr>
              <a:t>membrane</a:t>
            </a:r>
            <a:endParaRPr lang="en-US" sz="11200" b="1" dirty="0" smtClean="0">
              <a:latin typeface="Times New Roman" pitchFamily="18" charset="0"/>
              <a:cs typeface="Times New Roman" pitchFamily="18" charset="0"/>
            </a:endParaRPr>
          </a:p>
          <a:p>
            <a:pPr lvl="1" algn="l" rtl="0">
              <a:buNone/>
            </a:pPr>
            <a:r>
              <a:rPr lang="bg-BG" sz="11200" b="1" dirty="0" smtClean="0">
                <a:solidFill>
                  <a:srgbClr val="C00000"/>
                </a:solidFill>
                <a:latin typeface="Times New Roman" pitchFamily="18" charset="0"/>
                <a:cs typeface="Times New Roman" pitchFamily="18" charset="0"/>
              </a:rPr>
              <a:t>Imidazoles</a:t>
            </a:r>
            <a:r>
              <a:rPr lang="bg-BG" sz="11200" b="1" dirty="0" smtClean="0">
                <a:latin typeface="Times New Roman" pitchFamily="18" charset="0"/>
                <a:cs typeface="Times New Roman" pitchFamily="18" charset="0"/>
              </a:rPr>
              <a:t>:</a:t>
            </a:r>
            <a:r>
              <a:rPr lang="bg-BG" sz="11200" dirty="0" smtClean="0">
                <a:latin typeface="Times New Roman" pitchFamily="18" charset="0"/>
                <a:cs typeface="Times New Roman" pitchFamily="18" charset="0"/>
              </a:rPr>
              <a:t> Bifonazole, Clotrimazole, Econazole, </a:t>
            </a:r>
            <a:endParaRPr lang="en-US" sz="11200" dirty="0" smtClean="0">
              <a:latin typeface="Times New Roman" pitchFamily="18" charset="0"/>
              <a:cs typeface="Times New Roman" pitchFamily="18" charset="0"/>
            </a:endParaRPr>
          </a:p>
          <a:p>
            <a:pPr lvl="1" algn="l" rtl="0">
              <a:buNone/>
            </a:pPr>
            <a:r>
              <a:rPr lang="en-US" sz="11200" dirty="0" smtClean="0">
                <a:latin typeface="Times New Roman" pitchFamily="18" charset="0"/>
                <a:cs typeface="Times New Roman" pitchFamily="18" charset="0"/>
              </a:rPr>
              <a:t> </a:t>
            </a:r>
            <a:r>
              <a:rPr lang="bg-BG" sz="11200" dirty="0" smtClean="0">
                <a:latin typeface="Times New Roman" pitchFamily="18" charset="0"/>
                <a:cs typeface="Times New Roman" pitchFamily="18" charset="0"/>
              </a:rPr>
              <a:t>Ketoconazole, Miconazole</a:t>
            </a:r>
          </a:p>
          <a:p>
            <a:pPr lvl="1" algn="l" rtl="0">
              <a:buNone/>
            </a:pPr>
            <a:r>
              <a:rPr lang="bg-BG" sz="11200" b="1" dirty="0" smtClean="0">
                <a:solidFill>
                  <a:srgbClr val="C00000"/>
                </a:solidFill>
                <a:latin typeface="Times New Roman" pitchFamily="18" charset="0"/>
                <a:cs typeface="Times New Roman" pitchFamily="18" charset="0"/>
              </a:rPr>
              <a:t>Triazoles:</a:t>
            </a:r>
            <a:r>
              <a:rPr lang="bg-BG" sz="11200" dirty="0" smtClean="0">
                <a:solidFill>
                  <a:srgbClr val="C00000"/>
                </a:solidFill>
                <a:latin typeface="Times New Roman" pitchFamily="18" charset="0"/>
                <a:cs typeface="Times New Roman" pitchFamily="18" charset="0"/>
              </a:rPr>
              <a:t> </a:t>
            </a:r>
            <a:r>
              <a:rPr lang="bg-BG" sz="11200" dirty="0" smtClean="0">
                <a:latin typeface="Times New Roman" pitchFamily="18" charset="0"/>
                <a:cs typeface="Times New Roman" pitchFamily="18" charset="0"/>
              </a:rPr>
              <a:t>Fluconazole, Itraconazole, Voriconazole</a:t>
            </a:r>
          </a:p>
          <a:p>
            <a:pPr lvl="1" algn="l" rtl="0">
              <a:buNone/>
            </a:pPr>
            <a:r>
              <a:rPr lang="en-US" sz="11200" b="1" dirty="0" smtClean="0">
                <a:solidFill>
                  <a:srgbClr val="C00000"/>
                </a:solidFill>
                <a:latin typeface="Times New Roman" pitchFamily="18" charset="0"/>
                <a:cs typeface="Times New Roman" pitchFamily="18" charset="0"/>
              </a:rPr>
              <a:t>A</a:t>
            </a:r>
            <a:r>
              <a:rPr lang="bg-BG" sz="11200" b="1" dirty="0" smtClean="0">
                <a:solidFill>
                  <a:srgbClr val="C00000"/>
                </a:solidFill>
                <a:latin typeface="Times New Roman" pitchFamily="18" charset="0"/>
                <a:cs typeface="Times New Roman" pitchFamily="18" charset="0"/>
              </a:rPr>
              <a:t>llylamine</a:t>
            </a:r>
            <a:r>
              <a:rPr lang="en-US" sz="11200" b="1" dirty="0" smtClean="0">
                <a:solidFill>
                  <a:srgbClr val="C00000"/>
                </a:solidFill>
                <a:latin typeface="Times New Roman" pitchFamily="18" charset="0"/>
                <a:cs typeface="Times New Roman" pitchFamily="18" charset="0"/>
              </a:rPr>
              <a:t>s</a:t>
            </a:r>
            <a:r>
              <a:rPr lang="bg-BG" sz="11200" b="1" dirty="0" smtClean="0">
                <a:solidFill>
                  <a:srgbClr val="C00000"/>
                </a:solidFill>
                <a:latin typeface="Times New Roman" pitchFamily="18" charset="0"/>
                <a:cs typeface="Times New Roman" pitchFamily="18" charset="0"/>
              </a:rPr>
              <a:t>:</a:t>
            </a:r>
            <a:r>
              <a:rPr lang="bg-BG" sz="11200" dirty="0" smtClean="0">
                <a:solidFill>
                  <a:srgbClr val="C00000"/>
                </a:solidFill>
                <a:latin typeface="Times New Roman" pitchFamily="18" charset="0"/>
                <a:cs typeface="Times New Roman" pitchFamily="18" charset="0"/>
              </a:rPr>
              <a:t> </a:t>
            </a:r>
            <a:r>
              <a:rPr lang="bg-BG" sz="11200" dirty="0" smtClean="0">
                <a:latin typeface="Times New Roman" pitchFamily="18" charset="0"/>
                <a:cs typeface="Times New Roman" pitchFamily="18" charset="0"/>
              </a:rPr>
              <a:t>Terbinafine, Naftifine</a:t>
            </a:r>
          </a:p>
          <a:p>
            <a:pPr lvl="1" algn="l" rtl="0">
              <a:buNone/>
            </a:pPr>
            <a:r>
              <a:rPr lang="bg-BG" sz="11200" b="1" dirty="0" smtClean="0">
                <a:solidFill>
                  <a:srgbClr val="C00000"/>
                </a:solidFill>
                <a:latin typeface="Times New Roman" pitchFamily="18" charset="0"/>
                <a:cs typeface="Times New Roman" pitchFamily="18" charset="0"/>
              </a:rPr>
              <a:t>Thiocarbamates:</a:t>
            </a:r>
            <a:r>
              <a:rPr lang="bg-BG" sz="11200" dirty="0" smtClean="0">
                <a:solidFill>
                  <a:srgbClr val="C00000"/>
                </a:solidFill>
                <a:latin typeface="Times New Roman" pitchFamily="18" charset="0"/>
                <a:cs typeface="Times New Roman" pitchFamily="18" charset="0"/>
              </a:rPr>
              <a:t> </a:t>
            </a:r>
            <a:r>
              <a:rPr lang="bg-BG" sz="11200" dirty="0" smtClean="0">
                <a:latin typeface="Times New Roman" pitchFamily="18" charset="0"/>
                <a:cs typeface="Times New Roman" pitchFamily="18" charset="0"/>
              </a:rPr>
              <a:t>Tolciclate, Tolnaftate</a:t>
            </a:r>
          </a:p>
          <a:p>
            <a:pPr lvl="1" algn="l" rtl="0">
              <a:buNone/>
            </a:pPr>
            <a:r>
              <a:rPr lang="bg-BG" sz="11200" b="1" dirty="0" smtClean="0">
                <a:solidFill>
                  <a:srgbClr val="C00000"/>
                </a:solidFill>
                <a:latin typeface="Times New Roman" pitchFamily="18" charset="0"/>
                <a:cs typeface="Times New Roman" pitchFamily="18" charset="0"/>
              </a:rPr>
              <a:t>Substituted pyridones</a:t>
            </a:r>
            <a:r>
              <a:rPr lang="bg-BG" sz="11200" dirty="0" smtClean="0">
                <a:latin typeface="Times New Roman" pitchFamily="18" charset="0"/>
                <a:cs typeface="Times New Roman" pitchFamily="18" charset="0"/>
              </a:rPr>
              <a:t>: Ciclopirox</a:t>
            </a:r>
          </a:p>
          <a:p>
            <a:pPr lvl="1" algn="l" rtl="0">
              <a:buNone/>
            </a:pPr>
            <a:r>
              <a:rPr lang="en-US" sz="11200" b="1" dirty="0" smtClean="0">
                <a:solidFill>
                  <a:srgbClr val="C00000"/>
                </a:solidFill>
                <a:latin typeface="Times New Roman" pitchFamily="18" charset="0"/>
                <a:cs typeface="Times New Roman" pitchFamily="18" charset="0"/>
              </a:rPr>
              <a:t>P</a:t>
            </a:r>
            <a:r>
              <a:rPr lang="bg-BG" sz="11200" b="1" dirty="0" smtClean="0">
                <a:solidFill>
                  <a:srgbClr val="C00000"/>
                </a:solidFill>
                <a:latin typeface="Times New Roman" pitchFamily="18" charset="0"/>
                <a:cs typeface="Times New Roman" pitchFamily="18" charset="0"/>
              </a:rPr>
              <a:t>olyene antibiotics:</a:t>
            </a:r>
            <a:r>
              <a:rPr lang="bg-BG" sz="11200" dirty="0" smtClean="0">
                <a:solidFill>
                  <a:srgbClr val="C00000"/>
                </a:solidFill>
                <a:latin typeface="Times New Roman" pitchFamily="18" charset="0"/>
                <a:cs typeface="Times New Roman" pitchFamily="18" charset="0"/>
              </a:rPr>
              <a:t> </a:t>
            </a:r>
            <a:r>
              <a:rPr lang="bg-BG" sz="11200" dirty="0" smtClean="0">
                <a:latin typeface="Times New Roman" pitchFamily="18" charset="0"/>
                <a:cs typeface="Times New Roman" pitchFamily="18" charset="0"/>
              </a:rPr>
              <a:t>Amphotericin B, Nystatin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l" rtl="0">
              <a:buNone/>
            </a:pPr>
            <a:r>
              <a:rPr lang="en-US" sz="2800" b="1" dirty="0" smtClean="0">
                <a:latin typeface="Times New Roman" pitchFamily="18" charset="0"/>
                <a:cs typeface="Times New Roman" pitchFamily="18" charset="0"/>
              </a:rPr>
              <a:t>II. </a:t>
            </a:r>
            <a:r>
              <a:rPr lang="bg-BG" sz="2800" b="1" dirty="0" smtClean="0">
                <a:latin typeface="Times New Roman" pitchFamily="18" charset="0"/>
                <a:cs typeface="Times New Roman" pitchFamily="18" charset="0"/>
              </a:rPr>
              <a:t>Antifungals inhibiting chitin synthesis in the cell wall</a:t>
            </a:r>
          </a:p>
          <a:p>
            <a:pPr lvl="1" algn="l" rtl="0">
              <a:buNone/>
            </a:pPr>
            <a:r>
              <a:rPr lang="bg-BG" dirty="0" smtClean="0">
                <a:latin typeface="Times New Roman" pitchFamily="18" charset="0"/>
                <a:cs typeface="Times New Roman" pitchFamily="18" charset="0"/>
              </a:rPr>
              <a:t>Caspofungin, Griseofulvin</a:t>
            </a:r>
            <a:endParaRPr lang="en-US" dirty="0" smtClean="0">
              <a:latin typeface="Times New Roman" pitchFamily="18" charset="0"/>
              <a:cs typeface="Times New Roman" pitchFamily="18" charset="0"/>
            </a:endParaRPr>
          </a:p>
          <a:p>
            <a:pPr lvl="1" algn="l" rtl="0">
              <a:buNone/>
            </a:pPr>
            <a:endParaRPr lang="bg-BG" dirty="0" smtClean="0">
              <a:latin typeface="Times New Roman" pitchFamily="18" charset="0"/>
              <a:cs typeface="Times New Roman" pitchFamily="18" charset="0"/>
            </a:endParaRPr>
          </a:p>
          <a:p>
            <a:pPr algn="l" rtl="0">
              <a:buNone/>
            </a:pPr>
            <a:r>
              <a:rPr lang="en-US" sz="2800" b="1" dirty="0" smtClean="0">
                <a:latin typeface="Times New Roman" pitchFamily="18" charset="0"/>
                <a:cs typeface="Times New Roman" pitchFamily="18" charset="0"/>
              </a:rPr>
              <a:t>III. </a:t>
            </a:r>
            <a:r>
              <a:rPr lang="bg-BG" sz="2800" b="1" dirty="0" smtClean="0">
                <a:latin typeface="Times New Roman" pitchFamily="18" charset="0"/>
                <a:cs typeface="Times New Roman" pitchFamily="18" charset="0"/>
              </a:rPr>
              <a:t>Antifungals inhibiting synthesis of nucleic acids</a:t>
            </a:r>
          </a:p>
          <a:p>
            <a:pPr lvl="1" algn="l" rtl="0">
              <a:buNone/>
            </a:pPr>
            <a:r>
              <a:rPr lang="en-US" dirty="0" smtClean="0">
                <a:latin typeface="Times New Roman" pitchFamily="18" charset="0"/>
                <a:cs typeface="Times New Roman" pitchFamily="18" charset="0"/>
              </a:rPr>
              <a:t>  </a:t>
            </a:r>
            <a:r>
              <a:rPr lang="bg-BG" dirty="0" smtClean="0">
                <a:latin typeface="Times New Roman" pitchFamily="18" charset="0"/>
                <a:cs typeface="Times New Roman" pitchFamily="18" charset="0"/>
              </a:rPr>
              <a:t>Flucytosine</a:t>
            </a:r>
            <a:endParaRPr lang="bg-BG"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US" b="1" u="sng" cap="none" dirty="0" smtClean="0">
                <a:solidFill>
                  <a:schemeClr val="accent2"/>
                </a:solidFill>
                <a:latin typeface="Times New Roman" pitchFamily="18" charset="0"/>
                <a:cs typeface="Times New Roman" pitchFamily="18" charset="0"/>
              </a:rPr>
              <a:t>Antifungal azoles</a:t>
            </a:r>
            <a:endParaRPr lang="ar-IQ" dirty="0">
              <a:solidFill>
                <a:schemeClr val="accent2"/>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412776"/>
            <a:ext cx="8435280" cy="4713387"/>
          </a:xfrm>
        </p:spPr>
        <p:txBody>
          <a:bodyPr>
            <a:normAutofit fontScale="77500" lnSpcReduction="20000"/>
          </a:bodyPr>
          <a:lstStyle/>
          <a:p>
            <a:pPr indent="282575" algn="just" rtl="0">
              <a:buNone/>
            </a:pPr>
            <a:r>
              <a:rPr lang="en-US" sz="3300" b="1" u="sng" dirty="0" smtClean="0">
                <a:solidFill>
                  <a:srgbClr val="0033CC"/>
                </a:solidFill>
                <a:latin typeface="Times New Roman" pitchFamily="18" charset="0"/>
                <a:cs typeface="Times New Roman" pitchFamily="18" charset="0"/>
              </a:rPr>
              <a:t>Antifungal Azoles</a:t>
            </a:r>
            <a:r>
              <a:rPr lang="en-US" sz="3300" dirty="0" smtClean="0">
                <a:latin typeface="Times New Roman" pitchFamily="18" charset="0"/>
                <a:cs typeface="Times New Roman" pitchFamily="18" charset="0"/>
              </a:rPr>
              <a:t> are synthetic drugs with broad-spectrum fungistatic activity. </a:t>
            </a:r>
          </a:p>
          <a:p>
            <a:pPr indent="282575" algn="just" rtl="0">
              <a:buNone/>
            </a:pPr>
            <a:r>
              <a:rPr lang="en-US" sz="3300" dirty="0" smtClean="0">
                <a:latin typeface="Times New Roman" pitchFamily="18" charset="0"/>
                <a:cs typeface="Times New Roman" pitchFamily="18" charset="0"/>
              </a:rPr>
              <a:t>Azoles can be divided into two groups: the older </a:t>
            </a:r>
            <a:r>
              <a:rPr lang="en-US" sz="3300" b="1" i="1" dirty="0" smtClean="0">
                <a:solidFill>
                  <a:srgbClr val="FF0000"/>
                </a:solidFill>
                <a:latin typeface="Times New Roman" pitchFamily="18" charset="0"/>
                <a:cs typeface="Times New Roman" pitchFamily="18" charset="0"/>
              </a:rPr>
              <a:t>imidazole agents</a:t>
            </a:r>
            <a:r>
              <a:rPr lang="en-US" sz="3300" dirty="0" smtClean="0">
                <a:solidFill>
                  <a:srgbClr val="FF0000"/>
                </a:solidFill>
                <a:latin typeface="Times New Roman" pitchFamily="18" charset="0"/>
                <a:cs typeface="Times New Roman" pitchFamily="18" charset="0"/>
              </a:rPr>
              <a:t> </a:t>
            </a:r>
          </a:p>
          <a:p>
            <a:pPr algn="just" rtl="0">
              <a:buNone/>
            </a:pPr>
            <a:r>
              <a:rPr lang="en-US" sz="3300" b="1" dirty="0" smtClean="0">
                <a:solidFill>
                  <a:srgbClr val="0033CC"/>
                </a:solidFill>
                <a:latin typeface="Times New Roman" pitchFamily="18" charset="0"/>
                <a:cs typeface="Times New Roman" pitchFamily="18" charset="0"/>
              </a:rPr>
              <a:t>    (clotrimazole, ketoconazole, miconazole)</a:t>
            </a:r>
            <a:r>
              <a:rPr lang="en-US" sz="3300" dirty="0" smtClean="0">
                <a:latin typeface="Times New Roman" pitchFamily="18" charset="0"/>
                <a:cs typeface="Times New Roman" pitchFamily="18" charset="0"/>
              </a:rPr>
              <a:t> in which</a:t>
            </a:r>
          </a:p>
          <a:p>
            <a:pPr algn="just" rtl="0">
              <a:buNone/>
            </a:pPr>
            <a:r>
              <a:rPr lang="en-US" sz="3300" dirty="0" smtClean="0">
                <a:latin typeface="Times New Roman" pitchFamily="18" charset="0"/>
                <a:cs typeface="Times New Roman" pitchFamily="18" charset="0"/>
              </a:rPr>
              <a:t>    the ﬁve-member azole nucleus contains two nitrogens</a:t>
            </a:r>
          </a:p>
          <a:p>
            <a:pPr algn="just" rtl="0">
              <a:buNone/>
            </a:pPr>
            <a:r>
              <a:rPr lang="en-US" sz="3300" dirty="0" smtClean="0">
                <a:latin typeface="Times New Roman" pitchFamily="18" charset="0"/>
                <a:cs typeface="Times New Roman" pitchFamily="18" charset="0"/>
              </a:rPr>
              <a:t>    and the newer </a:t>
            </a:r>
            <a:r>
              <a:rPr lang="en-US" sz="3300" b="1" i="1" dirty="0" smtClean="0">
                <a:solidFill>
                  <a:srgbClr val="FF0000"/>
                </a:solidFill>
                <a:latin typeface="Times New Roman" pitchFamily="18" charset="0"/>
                <a:cs typeface="Times New Roman" pitchFamily="18" charset="0"/>
              </a:rPr>
              <a:t>triazole compounds</a:t>
            </a:r>
            <a:r>
              <a:rPr lang="en-US" sz="3300" dirty="0" smtClean="0">
                <a:solidFill>
                  <a:srgbClr val="FF0000"/>
                </a:solidFill>
                <a:latin typeface="Times New Roman" pitchFamily="18" charset="0"/>
                <a:cs typeface="Times New Roman" pitchFamily="18" charset="0"/>
              </a:rPr>
              <a:t> </a:t>
            </a:r>
            <a:endParaRPr lang="en-US" sz="3300" b="1" i="1" dirty="0" smtClean="0">
              <a:solidFill>
                <a:srgbClr val="FF0000"/>
              </a:solidFill>
              <a:latin typeface="Times New Roman" pitchFamily="18" charset="0"/>
              <a:cs typeface="Times New Roman" pitchFamily="18" charset="0"/>
            </a:endParaRPr>
          </a:p>
          <a:p>
            <a:pPr algn="just" rtl="0">
              <a:buNone/>
            </a:pPr>
            <a:r>
              <a:rPr lang="en-US" sz="3300" b="1" dirty="0" smtClean="0">
                <a:solidFill>
                  <a:srgbClr val="0033CC"/>
                </a:solidFill>
                <a:latin typeface="Times New Roman" pitchFamily="18" charset="0"/>
                <a:cs typeface="Times New Roman" pitchFamily="18" charset="0"/>
              </a:rPr>
              <a:t>    (ﬂuconazole, itraconazole, and voriconazole)</a:t>
            </a:r>
            <a:r>
              <a:rPr lang="en-US" sz="3300" dirty="0" smtClean="0">
                <a:latin typeface="Times New Roman" pitchFamily="18" charset="0"/>
                <a:cs typeface="Times New Roman" pitchFamily="18" charset="0"/>
              </a:rPr>
              <a:t>, </a:t>
            </a:r>
          </a:p>
          <a:p>
            <a:pPr algn="just" rtl="0">
              <a:buNone/>
            </a:pPr>
            <a:r>
              <a:rPr lang="en-US" sz="3300" dirty="0" smtClean="0">
                <a:latin typeface="Times New Roman" pitchFamily="18" charset="0"/>
                <a:cs typeface="Times New Roman" pitchFamily="18" charset="0"/>
              </a:rPr>
              <a:t>    in which the azole nucleus contains three nitrogens.</a:t>
            </a:r>
            <a:r>
              <a:rPr lang="en-US" dirty="0"/>
              <a:t> </a:t>
            </a:r>
            <a:endParaRPr lang="en-US" dirty="0" smtClean="0"/>
          </a:p>
          <a:p>
            <a:pPr indent="373063" algn="just" rtl="0">
              <a:buNone/>
            </a:pPr>
            <a:r>
              <a:rPr lang="en-US" sz="3300" dirty="0" smtClean="0">
                <a:latin typeface="Times New Roman" pitchFamily="18" charset="0"/>
                <a:cs typeface="Times New Roman" pitchFamily="18" charset="0"/>
              </a:rPr>
              <a:t>The </a:t>
            </a:r>
            <a:r>
              <a:rPr lang="en-US" sz="3300" dirty="0">
                <a:latin typeface="Times New Roman" pitchFamily="18" charset="0"/>
                <a:cs typeface="Times New Roman" pitchFamily="18" charset="0"/>
              </a:rPr>
              <a:t>azoles tend to be effective against most fungi </a:t>
            </a:r>
            <a:r>
              <a:rPr lang="en-US" sz="3300" dirty="0" smtClean="0">
                <a:latin typeface="Times New Roman" pitchFamily="18" charset="0"/>
                <a:cs typeface="Times New Roman" pitchFamily="18" charset="0"/>
              </a:rPr>
              <a:t> that cause superficial </a:t>
            </a:r>
            <a:r>
              <a:rPr lang="en-US" sz="3300" dirty="0">
                <a:latin typeface="Times New Roman" pitchFamily="18" charset="0"/>
                <a:cs typeface="Times New Roman" pitchFamily="18" charset="0"/>
              </a:rPr>
              <a:t>infections of the skin and mucous </a:t>
            </a:r>
            <a:r>
              <a:rPr lang="en-US" sz="3300" dirty="0" smtClean="0">
                <a:latin typeface="Times New Roman" pitchFamily="18" charset="0"/>
                <a:cs typeface="Times New Roman" pitchFamily="18" charset="0"/>
              </a:rPr>
              <a:t>membranes</a:t>
            </a:r>
            <a:r>
              <a:rPr lang="en-US" dirty="0" smtClean="0"/>
              <a:t>.</a:t>
            </a:r>
            <a:endParaRPr lang="en-US" sz="3300" dirty="0" smtClean="0">
              <a:latin typeface="Times New Roman" pitchFamily="18" charset="0"/>
              <a:cs typeface="Times New Roman" pitchFamily="18" charset="0"/>
            </a:endParaRPr>
          </a:p>
          <a:p>
            <a:pPr algn="l" rtl="0">
              <a:buNone/>
            </a:pPr>
            <a:endParaRPr lang="en-US" sz="3300" dirty="0" smtClean="0">
              <a:latin typeface="Times New Roman" pitchFamily="18" charset="0"/>
              <a:cs typeface="Times New Roman" pitchFamily="18" charset="0"/>
            </a:endParaRPr>
          </a:p>
          <a:p>
            <a:endParaRPr lang="ar-IQ"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rotWithShape="1">
          <a:blip r:embed="rId2" cstate="print"/>
          <a:srcRect r="36091" b="64420"/>
          <a:stretch/>
        </p:blipFill>
        <p:spPr bwMode="auto">
          <a:xfrm>
            <a:off x="107504" y="2492896"/>
            <a:ext cx="4968552" cy="3024336"/>
          </a:xfrm>
          <a:prstGeom prst="rect">
            <a:avLst/>
          </a:prstGeom>
          <a:noFill/>
          <a:ln w="9525">
            <a:noFill/>
            <a:miter lim="800000"/>
            <a:headEnd/>
            <a:tailEnd/>
          </a:ln>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056" y="2492896"/>
            <a:ext cx="3960440" cy="3024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755576" y="116632"/>
            <a:ext cx="4761555" cy="584775"/>
          </a:xfrm>
          <a:prstGeom prst="rect">
            <a:avLst/>
          </a:prstGeom>
        </p:spPr>
        <p:txBody>
          <a:bodyPr wrap="square">
            <a:spAutoFit/>
          </a:bodyPr>
          <a:lstStyle/>
          <a:p>
            <a:pPr algn="l" rtl="0"/>
            <a:r>
              <a:rPr lang="en-US" sz="3200" dirty="0" smtClean="0">
                <a:solidFill>
                  <a:srgbClr val="FF0000"/>
                </a:solidFill>
                <a:latin typeface="Times New Roman" pitchFamily="18" charset="0"/>
                <a:cs typeface="Times New Roman" pitchFamily="18" charset="0"/>
              </a:rPr>
              <a:t>imidazole </a:t>
            </a:r>
            <a:r>
              <a:rPr lang="en-US" sz="3200" dirty="0">
                <a:solidFill>
                  <a:srgbClr val="FF0000"/>
                </a:solidFill>
                <a:latin typeface="Times New Roman" pitchFamily="18" charset="0"/>
                <a:cs typeface="Times New Roman" pitchFamily="18" charset="0"/>
              </a:rPr>
              <a:t>agents </a:t>
            </a:r>
          </a:p>
        </p:txBody>
      </p:sp>
      <mc:AlternateContent xmlns:mc="http://schemas.openxmlformats.org/markup-compatibility/2006">
        <mc:Choice xmlns:p14="http://schemas.microsoft.com/office/powerpoint/2010/main" Requires="p14">
          <p:contentPart p14:bwMode="auto" r:id="rId4">
            <p14:nvContentPartPr>
              <p14:cNvPr id="10" name="Ink 9"/>
              <p14:cNvContentPartPr/>
              <p14:nvPr/>
            </p14:nvContentPartPr>
            <p14:xfrm>
              <a:off x="144326" y="1957164"/>
              <a:ext cx="1068480" cy="378000"/>
            </p14:xfrm>
          </p:contentPart>
        </mc:Choice>
        <mc:Fallback>
          <p:pic>
            <p:nvPicPr>
              <p:cNvPr id="10" name="Ink 9"/>
              <p:cNvPicPr/>
              <p:nvPr/>
            </p:nvPicPr>
            <p:blipFill>
              <a:blip r:embed="rId5"/>
              <a:stretch>
                <a:fillRect/>
              </a:stretch>
            </p:blipFill>
            <p:spPr>
              <a:xfrm>
                <a:off x="137126" y="1948164"/>
                <a:ext cx="1078560" cy="38988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18" name="Ink 17"/>
              <p14:cNvContentPartPr/>
              <p14:nvPr/>
            </p14:nvContentPartPr>
            <p14:xfrm>
              <a:off x="3342206" y="2201604"/>
              <a:ext cx="1169640" cy="461880"/>
            </p14:xfrm>
          </p:contentPart>
        </mc:Choice>
        <mc:Fallback>
          <p:pic>
            <p:nvPicPr>
              <p:cNvPr id="18" name="Ink 17"/>
              <p:cNvPicPr/>
              <p:nvPr/>
            </p:nvPicPr>
            <p:blipFill>
              <a:blip r:embed="rId7"/>
              <a:stretch>
                <a:fillRect/>
              </a:stretch>
            </p:blipFill>
            <p:spPr>
              <a:xfrm>
                <a:off x="3334286" y="2189364"/>
                <a:ext cx="1180440" cy="4770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22" name="Ink 21"/>
              <p14:cNvContentPartPr/>
              <p14:nvPr/>
            </p14:nvContentPartPr>
            <p14:xfrm>
              <a:off x="6767966" y="2909724"/>
              <a:ext cx="1874160" cy="400680"/>
            </p14:xfrm>
          </p:contentPart>
        </mc:Choice>
        <mc:Fallback>
          <p:pic>
            <p:nvPicPr>
              <p:cNvPr id="22" name="Ink 21"/>
              <p:cNvPicPr/>
              <p:nvPr/>
            </p:nvPicPr>
            <p:blipFill>
              <a:blip r:embed="rId9"/>
              <a:stretch>
                <a:fillRect/>
              </a:stretch>
            </p:blipFill>
            <p:spPr>
              <a:xfrm>
                <a:off x="6758606" y="2893164"/>
                <a:ext cx="1897560" cy="43092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28" name="Ink 27"/>
              <p14:cNvContentPartPr/>
              <p14:nvPr/>
            </p14:nvContentPartPr>
            <p14:xfrm>
              <a:off x="7294286" y="2756724"/>
              <a:ext cx="443520" cy="802080"/>
            </p14:xfrm>
          </p:contentPart>
        </mc:Choice>
        <mc:Fallback>
          <p:pic>
            <p:nvPicPr>
              <p:cNvPr id="28" name="Ink 27"/>
              <p:cNvPicPr/>
              <p:nvPr/>
            </p:nvPicPr>
            <p:blipFill>
              <a:blip r:embed="rId11"/>
              <a:stretch>
                <a:fillRect/>
              </a:stretch>
            </p:blipFill>
            <p:spPr>
              <a:xfrm>
                <a:off x="7286726" y="2746284"/>
                <a:ext cx="460080" cy="820080"/>
              </a:xfrm>
              <a:prstGeom prst="rect">
                <a:avLst/>
              </a:prstGeom>
            </p:spPr>
          </p:pic>
        </mc:Fallback>
      </mc:AlternateContent>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cap="none" dirty="0" smtClean="0">
                <a:solidFill>
                  <a:srgbClr val="FF0000"/>
                </a:solidFill>
              </a:rPr>
              <a:t>Triazole compounds </a:t>
            </a:r>
            <a:br>
              <a:rPr lang="en-US" cap="none" dirty="0" smtClean="0">
                <a:solidFill>
                  <a:srgbClr val="FF0000"/>
                </a:solidFill>
              </a:rPr>
            </a:br>
            <a:endParaRPr lang="ar-IQ" cap="none" dirty="0">
              <a:solidFill>
                <a:srgbClr val="FF0000"/>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2347913"/>
            <a:ext cx="4608512" cy="3097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016" y="2347913"/>
            <a:ext cx="4104456" cy="3097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40704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268760"/>
            <a:ext cx="8892480"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39671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2060</TotalTime>
  <Words>1232</Words>
  <Application>Microsoft Office PowerPoint</Application>
  <PresentationFormat>On-screen Show (4:3)</PresentationFormat>
  <Paragraphs>116</Paragraphs>
  <Slides>32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32</vt:i4>
      </vt:variant>
    </vt:vector>
  </HeadingPairs>
  <TitlesOfParts>
    <vt:vector size="42" baseType="lpstr">
      <vt:lpstr>Arial</vt:lpstr>
      <vt:lpstr>Arial Narrow</vt:lpstr>
      <vt:lpstr>Arial Rounded MT Bold</vt:lpstr>
      <vt:lpstr>Calibri</vt:lpstr>
      <vt:lpstr>Constantia</vt:lpstr>
      <vt:lpstr>Majalla UI</vt:lpstr>
      <vt:lpstr>Times New Roman</vt:lpstr>
      <vt:lpstr>Traditional Arabic</vt:lpstr>
      <vt:lpstr>Wingdings 2</vt:lpstr>
      <vt:lpstr>Flow</vt:lpstr>
      <vt:lpstr>Antifungal agents</vt:lpstr>
      <vt:lpstr>Antifungal drugs </vt:lpstr>
      <vt:lpstr>Biochemical targets for antifungal chemotherapy </vt:lpstr>
      <vt:lpstr> Classification of antifungal drugs </vt:lpstr>
      <vt:lpstr>PowerPoint Presentation</vt:lpstr>
      <vt:lpstr>Antifungal azoles</vt:lpstr>
      <vt:lpstr>PowerPoint Presentation</vt:lpstr>
      <vt:lpstr>Triazole compounds  </vt:lpstr>
      <vt:lpstr>PowerPoint Presentation</vt:lpstr>
      <vt:lpstr>PowerPoint Presentation</vt:lpstr>
      <vt:lpstr>PowerPoint Presentation</vt:lpstr>
      <vt:lpstr>PowerPoint Presentation</vt:lpstr>
      <vt:lpstr>Structure–activity relationships</vt:lpstr>
      <vt:lpstr>PowerPoint Presentation</vt:lpstr>
      <vt:lpstr>PowerPoint Presentation</vt:lpstr>
      <vt:lpstr>Allylamines</vt:lpstr>
      <vt:lpstr>PowerPoint Presentation</vt:lpstr>
      <vt:lpstr>PowerPoint Presentation</vt:lpstr>
      <vt:lpstr>PowerPoint Presentation</vt:lpstr>
      <vt:lpstr>Thiocarbamates:</vt:lpstr>
      <vt:lpstr>Other antifungals affecting cell membrane stability</vt:lpstr>
      <vt:lpstr>PowerPoint Presentation</vt:lpstr>
      <vt:lpstr>polyene antifungal agents</vt:lpstr>
      <vt:lpstr>PowerPoint Presentation</vt:lpstr>
      <vt:lpstr>PowerPoint Presentation</vt:lpstr>
      <vt:lpstr>PowerPoint Presentation</vt:lpstr>
      <vt:lpstr>PowerPoint Presentation</vt:lpstr>
      <vt:lpstr>  Cell wall inhibitors Griseofulvin</vt:lpstr>
      <vt:lpstr>PowerPoint Presentation</vt:lpstr>
      <vt:lpstr>PowerPoint Presentation</vt:lpstr>
      <vt:lpstr>PowerPoint Presentation</vt:lpstr>
      <vt:lpstr>PowerPoint Presentation</vt:lpstr>
    </vt:vector>
  </TitlesOfParts>
  <Company>Deftones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Antifungal agents</dc:title>
  <dc:creator>krema</dc:creator>
  <cp:lastModifiedBy>Spider El-Gurrero</cp:lastModifiedBy>
  <cp:revision>23</cp:revision>
  <dcterms:created xsi:type="dcterms:W3CDTF">2015-02-20T19:33:22Z</dcterms:created>
  <dcterms:modified xsi:type="dcterms:W3CDTF">2017-06-08T02:49:28Z</dcterms:modified>
</cp:coreProperties>
</file>