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702" r:id="rId1"/>
  </p:sldMasterIdLst>
  <p:sldIdLst>
    <p:sldId id="256" r:id="rId2"/>
    <p:sldId id="281" r:id="rId3"/>
    <p:sldId id="282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3" r:id="rId13"/>
    <p:sldId id="266" r:id="rId14"/>
    <p:sldId id="267" r:id="rId15"/>
    <p:sldId id="268" r:id="rId16"/>
    <p:sldId id="269" r:id="rId17"/>
    <p:sldId id="270" r:id="rId18"/>
    <p:sldId id="280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D444C78-C167-4FCE-B8CB-4C459FFC27B1}" type="datetimeFigureOut">
              <a:rPr lang="ar-IQ" smtClean="0"/>
              <a:t>16/04/1440</a:t>
            </a:fld>
            <a:endParaRPr lang="ar-IQ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CD77B67-5BB5-431A-AEDB-46D34585B52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86539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4C78-C167-4FCE-B8CB-4C459FFC27B1}" type="datetimeFigureOut">
              <a:rPr lang="ar-IQ" smtClean="0"/>
              <a:t>16/04/1440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7B67-5BB5-431A-AEDB-46D34585B52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4104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4C78-C167-4FCE-B8CB-4C459FFC27B1}" type="datetimeFigureOut">
              <a:rPr lang="ar-IQ" smtClean="0"/>
              <a:t>16/04/1440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7B67-5BB5-431A-AEDB-46D34585B52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8739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4C78-C167-4FCE-B8CB-4C459FFC27B1}" type="datetimeFigureOut">
              <a:rPr lang="ar-IQ" smtClean="0"/>
              <a:t>16/04/1440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7B67-5BB5-431A-AEDB-46D34585B52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8593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D444C78-C167-4FCE-B8CB-4C459FFC27B1}" type="datetimeFigureOut">
              <a:rPr lang="ar-IQ" smtClean="0"/>
              <a:t>16/04/1440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CD77B67-5BB5-431A-AEDB-46D34585B52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20025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4C78-C167-4FCE-B8CB-4C459FFC27B1}" type="datetimeFigureOut">
              <a:rPr lang="ar-IQ" smtClean="0"/>
              <a:t>16/04/1440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7B67-5BB5-431A-AEDB-46D34585B52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783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4C78-C167-4FCE-B8CB-4C459FFC27B1}" type="datetimeFigureOut">
              <a:rPr lang="ar-IQ" smtClean="0"/>
              <a:t>16/04/1440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7B67-5BB5-431A-AEDB-46D34585B52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0533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4C78-C167-4FCE-B8CB-4C459FFC27B1}" type="datetimeFigureOut">
              <a:rPr lang="ar-IQ" smtClean="0"/>
              <a:t>16/04/1440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7B67-5BB5-431A-AEDB-46D34585B52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514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4C78-C167-4FCE-B8CB-4C459FFC27B1}" type="datetimeFigureOut">
              <a:rPr lang="ar-IQ" smtClean="0"/>
              <a:t>16/04/1440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7B67-5BB5-431A-AEDB-46D34585B52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3725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4C78-C167-4FCE-B8CB-4C459FFC27B1}" type="datetimeFigureOut">
              <a:rPr lang="ar-IQ" smtClean="0"/>
              <a:t>16/04/1440</a:t>
            </a:fld>
            <a:endParaRPr lang="ar-IQ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ar-IQ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D77B67-5BB5-431A-AEDB-46D34585B524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554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D444C78-C167-4FCE-B8CB-4C459FFC27B1}" type="datetimeFigureOut">
              <a:rPr lang="ar-IQ" smtClean="0"/>
              <a:t>16/04/1440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D77B67-5BB5-431A-AEDB-46D34585B524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478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D444C78-C167-4FCE-B8CB-4C459FFC27B1}" type="datetimeFigureOut">
              <a:rPr lang="ar-IQ" smtClean="0"/>
              <a:t>16/04/1440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CD77B67-5BB5-431A-AEDB-46D34585B52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456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Medical Microbiology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sz="8000" b="1" dirty="0"/>
          </a:p>
          <a:p>
            <a:pPr algn="r"/>
            <a:r>
              <a:rPr lang="en-US" sz="8000" b="1" dirty="0" smtClean="0"/>
              <a:t>Asst. Prof. Dr. </a:t>
            </a:r>
            <a:r>
              <a:rPr lang="en-US" sz="8000" b="1" dirty="0" err="1" smtClean="0"/>
              <a:t>Dalya</a:t>
            </a:r>
            <a:r>
              <a:rPr lang="en-US" sz="8000" b="1" dirty="0" smtClean="0"/>
              <a:t> Basil Hanna</a:t>
            </a:r>
            <a:endParaRPr lang="ar-IQ" sz="8000" b="1" dirty="0"/>
          </a:p>
        </p:txBody>
      </p:sp>
    </p:spTree>
    <p:extLst>
      <p:ext uri="{BB962C8B-B14F-4D97-AF65-F5344CB8AC3E}">
        <p14:creationId xmlns:p14="http://schemas.microsoft.com/office/powerpoint/2010/main" val="2588223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US" dirty="0" smtClean="0"/>
              <a:t>General Characteristics of Mycoplasmas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525" y="2103120"/>
            <a:ext cx="10385658" cy="3931920"/>
          </a:xfrm>
        </p:spPr>
        <p:txBody>
          <a:bodyPr>
            <a:normAutofit/>
          </a:bodyPr>
          <a:lstStyle/>
          <a:p>
            <a:pPr algn="just" rtl="0"/>
            <a:r>
              <a:rPr lang="en-US" b="1" dirty="0" smtClean="0"/>
              <a:t>1- The </a:t>
            </a:r>
            <a:r>
              <a:rPr lang="en-US" b="1" dirty="0"/>
              <a:t>smallest mycoplasmas are 125–250 nm in </a:t>
            </a:r>
            <a:r>
              <a:rPr lang="en-US" b="1" dirty="0" smtClean="0"/>
              <a:t>size.</a:t>
            </a:r>
            <a:endParaRPr lang="en-US" b="1" dirty="0"/>
          </a:p>
          <a:p>
            <a:pPr algn="just" rtl="0"/>
            <a:r>
              <a:rPr lang="en-US" b="1" dirty="0" smtClean="0"/>
              <a:t>2- They </a:t>
            </a:r>
            <a:r>
              <a:rPr lang="en-US" b="1" dirty="0"/>
              <a:t>are highly pleomorphic because they lack a rigid cell wall and instead are bounded by a triple-layered "unit membrane" that contains a sterol (mycoplasmas require the addition of serum or cholesterol to the medium to produce sterols for growth</a:t>
            </a:r>
            <a:r>
              <a:rPr lang="en-US" b="1" dirty="0" smtClean="0"/>
              <a:t>).</a:t>
            </a:r>
          </a:p>
          <a:p>
            <a:pPr algn="just" rtl="0"/>
            <a:r>
              <a:rPr lang="en-US" b="1" dirty="0" smtClean="0"/>
              <a:t>3- Mycoplasmas </a:t>
            </a:r>
            <a:r>
              <a:rPr lang="en-US" b="1" dirty="0"/>
              <a:t>are completely resistant to penicillin because they lack the cell wall structures at which penicillin acts, but they are inhibited by tetracycline or </a:t>
            </a:r>
            <a:r>
              <a:rPr lang="en-US" b="1" dirty="0" smtClean="0"/>
              <a:t>erythromycin.</a:t>
            </a:r>
            <a:endParaRPr lang="en-US" b="1" dirty="0"/>
          </a:p>
          <a:p>
            <a:pPr algn="just" rtl="0"/>
            <a:r>
              <a:rPr lang="en-US" b="1" dirty="0" smtClean="0"/>
              <a:t>4- Mycoplasmas </a:t>
            </a:r>
            <a:r>
              <a:rPr lang="en-US" b="1" dirty="0"/>
              <a:t>can reproduce in cell-free media; on agar, the center of the whole colony is characteristically embedded beneath the </a:t>
            </a:r>
            <a:r>
              <a:rPr lang="en-US" b="1" dirty="0" smtClean="0"/>
              <a:t>surface.</a:t>
            </a:r>
            <a:endParaRPr lang="en-US" b="1" dirty="0"/>
          </a:p>
          <a:p>
            <a:pPr algn="just" rtl="0"/>
            <a:r>
              <a:rPr lang="en-US" b="1" dirty="0" smtClean="0"/>
              <a:t>5- Growth </a:t>
            </a:r>
            <a:r>
              <a:rPr lang="en-US" b="1" dirty="0"/>
              <a:t>of mycoplasmas is inhibited by specific </a:t>
            </a:r>
            <a:r>
              <a:rPr lang="en-US" b="1" dirty="0" smtClean="0"/>
              <a:t>antibody.</a:t>
            </a:r>
            <a:endParaRPr lang="en-US" b="1" dirty="0"/>
          </a:p>
          <a:p>
            <a:pPr algn="just" rtl="0"/>
            <a:r>
              <a:rPr lang="en-US" b="1" dirty="0" smtClean="0"/>
              <a:t>6- Mycoplasmas </a:t>
            </a:r>
            <a:r>
              <a:rPr lang="en-US" b="1" dirty="0"/>
              <a:t>have an affinity for mammalian cell membranes.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3872203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b="1" dirty="0"/>
              <a:t>Many pathogenic mycoplasmas have flask-like or filamentous shapes and have specialized polar tip structures that mediate adherence to host cells. These structures are a complex group of interactive proteins, </a:t>
            </a:r>
            <a:r>
              <a:rPr lang="en-US" b="1" dirty="0" err="1"/>
              <a:t>adhesins</a:t>
            </a:r>
            <a:r>
              <a:rPr lang="en-US" b="1" dirty="0"/>
              <a:t>, and adherence-accessory proteins. The proteins are </a:t>
            </a:r>
            <a:r>
              <a:rPr lang="en-US" b="1" dirty="0" err="1"/>
              <a:t>proline</a:t>
            </a:r>
            <a:r>
              <a:rPr lang="en-US" b="1" dirty="0"/>
              <a:t>-rich, which influences the protein folding and binding and is important in the adherence to cells. The mycoplasmas attach to the surfaces of ciliated and </a:t>
            </a:r>
            <a:r>
              <a:rPr lang="en-US" b="1" dirty="0" err="1"/>
              <a:t>nonciliated</a:t>
            </a:r>
            <a:r>
              <a:rPr lang="en-US" b="1" dirty="0"/>
              <a:t> </a:t>
            </a:r>
            <a:r>
              <a:rPr lang="en-US" b="1" dirty="0" smtClean="0"/>
              <a:t>cells</a:t>
            </a:r>
            <a:r>
              <a:rPr lang="en-US" b="1" dirty="0"/>
              <a:t>.</a:t>
            </a:r>
            <a:r>
              <a:rPr lang="en-US" b="1" dirty="0" smtClean="0"/>
              <a:t> </a:t>
            </a:r>
            <a:r>
              <a:rPr lang="en-US" b="1" dirty="0"/>
              <a:t>Some mycoplasmas lack the distinct tip structures but use </a:t>
            </a:r>
            <a:r>
              <a:rPr lang="en-US" b="1" dirty="0" err="1"/>
              <a:t>adhesin</a:t>
            </a:r>
            <a:r>
              <a:rPr lang="en-US" b="1" dirty="0"/>
              <a:t> proteins or have alternative mechanisms to adhere to host cells. </a:t>
            </a:r>
            <a:endParaRPr lang="en-US" b="1" dirty="0" smtClean="0"/>
          </a:p>
          <a:p>
            <a:pPr algn="just" rtl="0"/>
            <a:r>
              <a:rPr lang="en-US" b="1" dirty="0" smtClean="0"/>
              <a:t>The </a:t>
            </a:r>
            <a:r>
              <a:rPr lang="en-US" b="1" dirty="0"/>
              <a:t>subsequent events in infection are less well understood but may include several factors as follows: direct cytotoxicity through generation of hydrogen peroxide and superoxide radicals; cytolysis mediated by antigen–antibody reactions or by </a:t>
            </a:r>
            <a:r>
              <a:rPr lang="en-US" b="1" dirty="0" err="1"/>
              <a:t>chemotaxis</a:t>
            </a:r>
            <a:r>
              <a:rPr lang="en-US" b="1" dirty="0"/>
              <a:t> and action of mononuclear cells; and competition for and depletion of nutrients.</a:t>
            </a: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7959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Mycoplasmas</a:t>
            </a:r>
            <a:br>
              <a:rPr lang="en-US" dirty="0"/>
            </a:b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878" y="2311006"/>
            <a:ext cx="5760244" cy="3517101"/>
          </a:xfrm>
        </p:spPr>
      </p:pic>
    </p:spTree>
    <p:extLst>
      <p:ext uri="{BB962C8B-B14F-4D97-AF65-F5344CB8AC3E}">
        <p14:creationId xmlns:p14="http://schemas.microsoft.com/office/powerpoint/2010/main" val="250108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i="1" dirty="0"/>
              <a:t>Mycoplasma </a:t>
            </a:r>
            <a:r>
              <a:rPr lang="en-US" sz="3600" i="1" dirty="0" err="1" smtClean="0"/>
              <a:t>pneumoniae</a:t>
            </a:r>
            <a:r>
              <a:rPr lang="en-US" sz="3600" dirty="0" smtClean="0"/>
              <a:t> &amp; Atypical Pneumonias</a:t>
            </a:r>
            <a:r>
              <a:rPr lang="en-US" sz="3600" dirty="0"/>
              <a:t/>
            </a:r>
            <a:br>
              <a:rPr lang="en-US" sz="3600" dirty="0"/>
            </a:br>
            <a:endParaRPr lang="ar-IQ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b="1" i="1" dirty="0"/>
              <a:t>M </a:t>
            </a:r>
            <a:r>
              <a:rPr lang="en-US" b="1" i="1" dirty="0" err="1"/>
              <a:t>pneumoniae</a:t>
            </a:r>
            <a:r>
              <a:rPr lang="en-US" b="1" dirty="0"/>
              <a:t> is a prominent cause of pneumonia, especially in persons 5–20 years of age</a:t>
            </a:r>
            <a:r>
              <a:rPr lang="en-US" b="1" dirty="0" smtClean="0"/>
              <a:t>.</a:t>
            </a:r>
            <a:endParaRPr lang="en-US" b="1" dirty="0"/>
          </a:p>
          <a:p>
            <a:pPr algn="just" rtl="0"/>
            <a:r>
              <a:rPr lang="en-US" b="1" i="1" dirty="0"/>
              <a:t>M </a:t>
            </a:r>
            <a:r>
              <a:rPr lang="en-US" b="1" i="1" dirty="0" err="1"/>
              <a:t>pneumoniae</a:t>
            </a:r>
            <a:r>
              <a:rPr lang="en-US" b="1" dirty="0"/>
              <a:t> is transmitted from person to person by means of infected respiratory secretions. Infection is initiated by attachment of the organism's tip to a receptor on the surface of respiratory epithelial </a:t>
            </a:r>
            <a:r>
              <a:rPr lang="en-US" b="1" dirty="0" smtClean="0"/>
              <a:t>cells. </a:t>
            </a:r>
            <a:r>
              <a:rPr lang="en-US" b="1" dirty="0"/>
              <a:t>During infection, the organisms remain extracellular</a:t>
            </a:r>
            <a:r>
              <a:rPr lang="en-US" b="1" dirty="0" smtClean="0"/>
              <a:t>.</a:t>
            </a:r>
          </a:p>
          <a:p>
            <a:pPr algn="just" rtl="0"/>
            <a:r>
              <a:rPr lang="en-US" b="1" dirty="0" err="1"/>
              <a:t>Mycoplasmal</a:t>
            </a:r>
            <a:r>
              <a:rPr lang="en-US" b="1" dirty="0"/>
              <a:t> pneumonia is generally a mild disease. The clinical spectrum of </a:t>
            </a:r>
            <a:r>
              <a:rPr lang="en-US" b="1" i="1" dirty="0"/>
              <a:t>M </a:t>
            </a:r>
            <a:r>
              <a:rPr lang="en-US" b="1" i="1" dirty="0" err="1"/>
              <a:t>pneumoniae</a:t>
            </a:r>
            <a:r>
              <a:rPr lang="en-US" b="1" dirty="0"/>
              <a:t> infection ranges from asymptomatic infection to serious pneumonitis, with occasional neurologic and </a:t>
            </a:r>
            <a:r>
              <a:rPr lang="en-US" b="1" dirty="0" smtClean="0"/>
              <a:t>hematologic </a:t>
            </a:r>
            <a:r>
              <a:rPr lang="en-US" b="1" dirty="0"/>
              <a:t>involvement and a variety of possible skin lesions. </a:t>
            </a: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5389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i="1" dirty="0"/>
              <a:t>Mycoplasma </a:t>
            </a:r>
            <a:r>
              <a:rPr lang="en-US" sz="3600" i="1" dirty="0" err="1"/>
              <a:t>pneumoniae</a:t>
            </a:r>
            <a:r>
              <a:rPr lang="en-US" sz="3600" dirty="0"/>
              <a:t> &amp; Atypical Pneumonias</a:t>
            </a:r>
            <a:br>
              <a:rPr lang="en-US" sz="3600" dirty="0"/>
            </a:br>
            <a:endParaRPr lang="ar-IQ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rtl="0"/>
            <a:r>
              <a:rPr lang="en-US" b="1" dirty="0"/>
              <a:t>The incubation period varies from 1 to 3 weeks. The onset is usually insidious, with lassitude, fever, headache, sore throat, and cough. Initially, the cough is nonproductive, but it is occasionally paroxysmal. Later there may be blood-streaked sputum and chest pain</a:t>
            </a:r>
            <a:r>
              <a:rPr lang="en-US" b="1" dirty="0" smtClean="0"/>
              <a:t>.</a:t>
            </a:r>
          </a:p>
          <a:p>
            <a:pPr algn="just" rtl="0"/>
            <a:r>
              <a:rPr lang="en-US" b="1" dirty="0"/>
              <a:t>Complications are uncommon, but hemolytic anemia may occur. The most common pathologic findings are interstitial and </a:t>
            </a:r>
            <a:r>
              <a:rPr lang="en-US" b="1" dirty="0" err="1"/>
              <a:t>peribronchial</a:t>
            </a:r>
            <a:r>
              <a:rPr lang="en-US" b="1" dirty="0"/>
              <a:t> pneumonitis and necrotizing bronchiolitis</a:t>
            </a:r>
            <a:r>
              <a:rPr lang="en-US" b="1" dirty="0" smtClean="0"/>
              <a:t>.</a:t>
            </a:r>
          </a:p>
          <a:p>
            <a:pPr algn="just" rtl="0"/>
            <a:r>
              <a:rPr lang="en-US" b="1" dirty="0"/>
              <a:t>The diagnosis of </a:t>
            </a:r>
            <a:r>
              <a:rPr lang="en-US" b="1" i="1" dirty="0"/>
              <a:t>M </a:t>
            </a:r>
            <a:r>
              <a:rPr lang="en-US" b="1" i="1" dirty="0" err="1"/>
              <a:t>pneumoniae</a:t>
            </a:r>
            <a:r>
              <a:rPr lang="en-US" b="1" dirty="0"/>
              <a:t> pneumonia is largely made by the clinical recognition of the syndrome. Laboratory tests are of secondary value. The white cell count may be slightly elevated. </a:t>
            </a:r>
            <a:endParaRPr lang="en-US" b="1" dirty="0" smtClean="0"/>
          </a:p>
          <a:p>
            <a:pPr algn="just" rtl="0"/>
            <a:r>
              <a:rPr lang="en-US" b="1" dirty="0"/>
              <a:t>Polymerase chain reaction (PCR) assay of specimens from throat swabs or other clinical material can be diagnostic, but is generally performed only in reference laboratories.</a:t>
            </a:r>
          </a:p>
          <a:p>
            <a:pPr algn="just" rtl="0"/>
            <a:r>
              <a:rPr lang="en-US" b="1" dirty="0" err="1"/>
              <a:t>Tetracyclines</a:t>
            </a:r>
            <a:r>
              <a:rPr lang="en-US" b="1" dirty="0"/>
              <a:t> or erythromycins can produce clinical improvement but do not eradicate the mycoplasmas.</a:t>
            </a:r>
          </a:p>
          <a:p>
            <a:pPr algn="just" rtl="0"/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3025736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Mycoplasma </a:t>
            </a:r>
            <a:r>
              <a:rPr lang="en-US" i="1" dirty="0" err="1"/>
              <a:t>hominis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b="1" i="1" dirty="0"/>
              <a:t>M </a:t>
            </a:r>
            <a:r>
              <a:rPr lang="en-US" b="1" i="1" dirty="0" err="1"/>
              <a:t>hominis</a:t>
            </a:r>
            <a:r>
              <a:rPr lang="en-US" b="1" dirty="0"/>
              <a:t> is strongly associated with infection of the uterine tubes (</a:t>
            </a:r>
            <a:r>
              <a:rPr lang="en-US" b="1" dirty="0" err="1"/>
              <a:t>salpingitis</a:t>
            </a:r>
            <a:r>
              <a:rPr lang="en-US" b="1" dirty="0"/>
              <a:t>) and </a:t>
            </a:r>
            <a:r>
              <a:rPr lang="en-US" b="1" dirty="0" err="1"/>
              <a:t>tubo</a:t>
            </a:r>
            <a:r>
              <a:rPr lang="en-US" b="1" dirty="0"/>
              <a:t>-ovarian abscesses; the organism can be isolated from the uterine tubes of about 10% of patients with </a:t>
            </a:r>
            <a:r>
              <a:rPr lang="en-US" b="1" dirty="0" err="1"/>
              <a:t>salpingitis</a:t>
            </a:r>
            <a:r>
              <a:rPr lang="en-US" b="1" dirty="0"/>
              <a:t> but not from women with no signs of disease. Women with </a:t>
            </a:r>
            <a:r>
              <a:rPr lang="en-US" b="1" dirty="0" err="1"/>
              <a:t>salpingitis</a:t>
            </a:r>
            <a:r>
              <a:rPr lang="en-US" b="1" dirty="0"/>
              <a:t> more commonly have antibodies against </a:t>
            </a:r>
            <a:r>
              <a:rPr lang="en-US" b="1" i="1" dirty="0"/>
              <a:t>M </a:t>
            </a:r>
            <a:r>
              <a:rPr lang="en-US" b="1" i="1" dirty="0" err="1"/>
              <a:t>hominis</a:t>
            </a:r>
            <a:r>
              <a:rPr lang="en-US" b="1" dirty="0"/>
              <a:t> than women with no disease. </a:t>
            </a:r>
            <a:r>
              <a:rPr lang="en-US" b="1" i="1" dirty="0"/>
              <a:t>M </a:t>
            </a:r>
            <a:r>
              <a:rPr lang="en-US" b="1" i="1" dirty="0" err="1"/>
              <a:t>hominis</a:t>
            </a:r>
            <a:r>
              <a:rPr lang="en-US" b="1" dirty="0"/>
              <a:t> has been isolated from the blood of about 10% of women who have </a:t>
            </a:r>
            <a:r>
              <a:rPr lang="en-US" b="1" dirty="0" err="1"/>
              <a:t>postabortal</a:t>
            </a:r>
            <a:r>
              <a:rPr lang="en-US" b="1" dirty="0"/>
              <a:t> or postpartum fever and occasionally from joint fluid cultures of patients with arthritis.</a:t>
            </a:r>
            <a:endParaRPr lang="ar-IQ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732" y="3839417"/>
            <a:ext cx="3859817" cy="303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5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Ureaplasma</a:t>
            </a:r>
            <a:r>
              <a:rPr lang="en-US" i="1" dirty="0"/>
              <a:t> </a:t>
            </a:r>
            <a:r>
              <a:rPr lang="en-US" i="1" dirty="0" err="1"/>
              <a:t>urealyticum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b="1" i="1" dirty="0"/>
              <a:t>U </a:t>
            </a:r>
            <a:r>
              <a:rPr lang="en-US" b="1" i="1" dirty="0" err="1"/>
              <a:t>urealyticum</a:t>
            </a:r>
            <a:r>
              <a:rPr lang="en-US" b="1" dirty="0"/>
              <a:t>, like </a:t>
            </a:r>
            <a:r>
              <a:rPr lang="en-US" b="1" i="1" dirty="0"/>
              <a:t>M </a:t>
            </a:r>
            <a:r>
              <a:rPr lang="en-US" b="1" i="1" dirty="0" err="1"/>
              <a:t>hominis</a:t>
            </a:r>
            <a:r>
              <a:rPr lang="en-US" b="1" dirty="0"/>
              <a:t>, has been associated with a variety of diseases but is a demonstrated cause in only a few of them. </a:t>
            </a:r>
            <a:r>
              <a:rPr lang="en-US" b="1" i="1" dirty="0"/>
              <a:t>U </a:t>
            </a:r>
            <a:r>
              <a:rPr lang="en-US" b="1" i="1" dirty="0" err="1"/>
              <a:t>urealyticum</a:t>
            </a:r>
            <a:r>
              <a:rPr lang="en-US" b="1" dirty="0"/>
              <a:t>, which requires 10% urea for growth, probably causes </a:t>
            </a:r>
            <a:r>
              <a:rPr lang="en-US" b="1" dirty="0" err="1"/>
              <a:t>nongonococcal</a:t>
            </a:r>
            <a:r>
              <a:rPr lang="en-US" b="1" dirty="0"/>
              <a:t> urethritis in some men, but a majority of cases of </a:t>
            </a:r>
            <a:r>
              <a:rPr lang="en-US" b="1" dirty="0" err="1"/>
              <a:t>nongonococcal</a:t>
            </a:r>
            <a:r>
              <a:rPr lang="en-US" b="1" dirty="0"/>
              <a:t> urethritis are caused by </a:t>
            </a:r>
            <a:r>
              <a:rPr lang="en-US" b="1" i="1" dirty="0"/>
              <a:t>Chlamydia </a:t>
            </a:r>
            <a:r>
              <a:rPr lang="en-US" b="1" i="1" dirty="0" smtClean="0"/>
              <a:t>trachomatis</a:t>
            </a:r>
            <a:r>
              <a:rPr lang="en-US" b="1" dirty="0" smtClean="0"/>
              <a:t>.</a:t>
            </a:r>
          </a:p>
          <a:p>
            <a:pPr algn="just" rtl="0"/>
            <a:r>
              <a:rPr lang="en-US" b="1" i="1" dirty="0"/>
              <a:t>U </a:t>
            </a:r>
            <a:r>
              <a:rPr lang="en-US" b="1" i="1" dirty="0" err="1"/>
              <a:t>urealyticum</a:t>
            </a:r>
            <a:r>
              <a:rPr lang="en-US" b="1" dirty="0"/>
              <a:t> is common in the female genital tract, where the association with disease is weak. </a:t>
            </a:r>
            <a:r>
              <a:rPr lang="en-US" b="1" i="1" dirty="0"/>
              <a:t>U </a:t>
            </a:r>
            <a:r>
              <a:rPr lang="en-US" b="1" i="1" dirty="0" err="1"/>
              <a:t>urealyticum</a:t>
            </a:r>
            <a:r>
              <a:rPr lang="en-US" b="1" dirty="0"/>
              <a:t> has been associated with lung disease in premature low-birth-weight infants who acquired the organism during birth, but a causal effect has not been clearly demonstrated. The evidence that </a:t>
            </a:r>
            <a:r>
              <a:rPr lang="en-US" b="1" i="1" dirty="0"/>
              <a:t>U </a:t>
            </a:r>
            <a:r>
              <a:rPr lang="en-US" b="1" i="1" dirty="0" err="1"/>
              <a:t>urealyticum</a:t>
            </a:r>
            <a:r>
              <a:rPr lang="en-US" b="1" dirty="0"/>
              <a:t> is associated with involuntary infertility is at best marginal.</a:t>
            </a:r>
            <a:endParaRPr lang="ar-IQ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608" y="4505677"/>
            <a:ext cx="3137836" cy="209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30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Mycoplasma </a:t>
            </a:r>
            <a:r>
              <a:rPr lang="en-US" i="1" dirty="0" err="1"/>
              <a:t>genitalium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b="1" i="1" dirty="0"/>
              <a:t>M </a:t>
            </a:r>
            <a:r>
              <a:rPr lang="en-US" b="1" i="1" dirty="0" err="1"/>
              <a:t>genitalium</a:t>
            </a:r>
            <a:r>
              <a:rPr lang="en-US" b="1" dirty="0"/>
              <a:t> was originally isolated from urethral cultures of two men with </a:t>
            </a:r>
            <a:r>
              <a:rPr lang="en-US" b="1" dirty="0" err="1"/>
              <a:t>nongonococcal</a:t>
            </a:r>
            <a:r>
              <a:rPr lang="en-US" b="1" dirty="0"/>
              <a:t> urethritis, but culture of </a:t>
            </a:r>
            <a:r>
              <a:rPr lang="en-US" b="1" i="1" dirty="0"/>
              <a:t>M </a:t>
            </a:r>
            <a:r>
              <a:rPr lang="en-US" b="1" i="1" dirty="0" err="1"/>
              <a:t>genitalium</a:t>
            </a:r>
            <a:r>
              <a:rPr lang="en-US" b="1" dirty="0"/>
              <a:t> is difficult, and subsequent observations have been based on data obtained by using the PCR, molecular probes, and serologic tests. The data suggest that </a:t>
            </a:r>
            <a:r>
              <a:rPr lang="en-US" b="1" i="1" dirty="0"/>
              <a:t>M </a:t>
            </a:r>
            <a:r>
              <a:rPr lang="en-US" b="1" i="1" dirty="0" err="1"/>
              <a:t>genitalium</a:t>
            </a:r>
            <a:r>
              <a:rPr lang="en-US" b="1" dirty="0"/>
              <a:t> in men is associated with some cases of acute as well as chronic </a:t>
            </a:r>
            <a:r>
              <a:rPr lang="en-US" b="1" dirty="0" err="1"/>
              <a:t>nongonococcal</a:t>
            </a:r>
            <a:r>
              <a:rPr lang="en-US" b="1" dirty="0"/>
              <a:t> urethritis. In women, </a:t>
            </a:r>
            <a:r>
              <a:rPr lang="en-US" b="1" i="1" dirty="0"/>
              <a:t>M </a:t>
            </a:r>
            <a:r>
              <a:rPr lang="en-US" b="1" i="1" dirty="0" err="1"/>
              <a:t>genitalium</a:t>
            </a:r>
            <a:r>
              <a:rPr lang="en-US" b="1" dirty="0"/>
              <a:t> has been associated with a variety of infections such as cervicitis, </a:t>
            </a:r>
            <a:r>
              <a:rPr lang="en-US" b="1" dirty="0" err="1"/>
              <a:t>endometritis</a:t>
            </a:r>
            <a:r>
              <a:rPr lang="en-US" b="1" dirty="0"/>
              <a:t>, </a:t>
            </a:r>
            <a:r>
              <a:rPr lang="en-US" b="1" dirty="0" err="1"/>
              <a:t>salpingitis</a:t>
            </a:r>
            <a:r>
              <a:rPr lang="en-US" b="1" dirty="0"/>
              <a:t>, and infertility.</a:t>
            </a:r>
            <a:endParaRPr lang="en-US" b="1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0" y="3955983"/>
            <a:ext cx="3457649" cy="258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73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b="1" dirty="0"/>
              <a:t>Many strains of mycoplasmas are inhibited by a variety of antimicrobial drugs, but most strains are resistant to </a:t>
            </a:r>
            <a:r>
              <a:rPr lang="en-US" b="1" dirty="0" err="1"/>
              <a:t>penicillins</a:t>
            </a:r>
            <a:r>
              <a:rPr lang="en-US" b="1" dirty="0"/>
              <a:t>, </a:t>
            </a:r>
            <a:r>
              <a:rPr lang="en-US" b="1" dirty="0" err="1"/>
              <a:t>cephalosporins</a:t>
            </a:r>
            <a:r>
              <a:rPr lang="en-US" b="1" dirty="0"/>
              <a:t>, and </a:t>
            </a:r>
            <a:r>
              <a:rPr lang="en-US" b="1" dirty="0" err="1"/>
              <a:t>vancomycin</a:t>
            </a:r>
            <a:r>
              <a:rPr lang="en-US" b="1" dirty="0"/>
              <a:t>. </a:t>
            </a:r>
            <a:r>
              <a:rPr lang="en-US" b="1" dirty="0" err="1"/>
              <a:t>Tetracyclines</a:t>
            </a:r>
            <a:r>
              <a:rPr lang="en-US" b="1" dirty="0"/>
              <a:t> and erythromycins are effective both in vitro and in vivo and are, at present, the drugs of choice in </a:t>
            </a:r>
            <a:r>
              <a:rPr lang="en-US" b="1" dirty="0" err="1"/>
              <a:t>mycoplasmal</a:t>
            </a:r>
            <a:r>
              <a:rPr lang="en-US" b="1" dirty="0"/>
              <a:t> pneumonia. Some </a:t>
            </a:r>
            <a:r>
              <a:rPr lang="en-US" b="1" dirty="0" err="1"/>
              <a:t>ureaplasmas</a:t>
            </a:r>
            <a:r>
              <a:rPr lang="en-US" b="1" dirty="0"/>
              <a:t> are resistant to tetracycline.</a:t>
            </a: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1921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/>
              </a:rPr>
              <a:t>Cell Wall-Defective Bacteria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b="1" dirty="0" smtClean="0">
                <a:effectLst/>
              </a:rPr>
              <a:t>L phase variants (L forms)</a:t>
            </a:r>
            <a:r>
              <a:rPr lang="en-US" dirty="0" smtClean="0">
                <a:effectLst/>
              </a:rPr>
              <a:t> are wall-defective microbial forms that can replicate serially as non rigid cells and produce colonies on solid media. Some L phase variants are stable; others are unstable. Wall-defective forms are not genetically related to mycoplasmas. They can result from spontaneous mutation or from the effects of chemicals. </a:t>
            </a:r>
          </a:p>
          <a:p>
            <a:pPr algn="just" rtl="0"/>
            <a:r>
              <a:rPr lang="en-US" dirty="0" smtClean="0">
                <a:effectLst/>
              </a:rPr>
              <a:t>Treatment of eubacteria with cell wall-inhibiting drugs or lysozyme can produce cell wall-defective microbial forms.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809916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Rickettsiae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b="1" dirty="0" err="1" smtClean="0">
                <a:effectLst/>
              </a:rPr>
              <a:t>Rickettsiae</a:t>
            </a:r>
            <a:r>
              <a:rPr lang="en-US" b="1" dirty="0" smtClean="0">
                <a:effectLst/>
              </a:rPr>
              <a:t> are pleomorphic </a:t>
            </a:r>
            <a:r>
              <a:rPr lang="en-US" b="1" dirty="0"/>
              <a:t>intracellular </a:t>
            </a:r>
            <a:r>
              <a:rPr lang="en-US" b="1" dirty="0" err="1"/>
              <a:t>coccobacilli</a:t>
            </a:r>
            <a:r>
              <a:rPr lang="en-US" b="1" dirty="0"/>
              <a:t> that often have a transverse septum between two bacilli, reflecting division by binary fission. </a:t>
            </a:r>
          </a:p>
          <a:p>
            <a:pPr algn="just" rtl="0"/>
            <a:r>
              <a:rPr lang="en-US" b="1" dirty="0" smtClean="0">
                <a:effectLst/>
              </a:rPr>
              <a:t>They do not stain well with Gram stain but are readily visible under the light microscope when stained with </a:t>
            </a:r>
            <a:r>
              <a:rPr lang="en-US" b="1" dirty="0" err="1" smtClean="0">
                <a:effectLst/>
              </a:rPr>
              <a:t>Giemsa's</a:t>
            </a:r>
            <a:r>
              <a:rPr lang="en-US" b="1" dirty="0" smtClean="0">
                <a:effectLst/>
              </a:rPr>
              <a:t> stain, </a:t>
            </a:r>
            <a:r>
              <a:rPr lang="en-US" b="1" dirty="0" err="1" smtClean="0">
                <a:effectLst/>
              </a:rPr>
              <a:t>acridine</a:t>
            </a:r>
            <a:r>
              <a:rPr lang="en-US" b="1" dirty="0" smtClean="0">
                <a:effectLst/>
              </a:rPr>
              <a:t> orange, or other stains.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761" y="3443087"/>
            <a:ext cx="3762074" cy="305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59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/>
              </a:rPr>
              <a:t>Cell Wall-Defective Bacteria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b="1" dirty="0" smtClean="0">
                <a:effectLst/>
              </a:rPr>
              <a:t>Protoplasts</a:t>
            </a:r>
            <a:r>
              <a:rPr lang="en-US" dirty="0" smtClean="0">
                <a:effectLst/>
              </a:rPr>
              <a:t> are such forms usually derived from gram-positive organisms; they are </a:t>
            </a:r>
            <a:r>
              <a:rPr lang="en-US" dirty="0" err="1" smtClean="0">
                <a:effectLst/>
              </a:rPr>
              <a:t>osmotically</a:t>
            </a:r>
            <a:r>
              <a:rPr lang="en-US" dirty="0" smtClean="0">
                <a:effectLst/>
              </a:rPr>
              <a:t> fragile, with external surfaces free of cell wall constituents. </a:t>
            </a:r>
            <a:r>
              <a:rPr lang="en-US" b="1" dirty="0" err="1" smtClean="0">
                <a:effectLst/>
              </a:rPr>
              <a:t>Spheroplasts</a:t>
            </a:r>
            <a:r>
              <a:rPr lang="en-US" dirty="0" smtClean="0">
                <a:effectLst/>
              </a:rPr>
              <a:t> are cell wall-defective forms usually derived from gram-negative bacteria; they retain some outer membrane material.</a:t>
            </a:r>
          </a:p>
          <a:p>
            <a:pPr algn="just" rtl="0"/>
            <a:r>
              <a:rPr lang="en-US" dirty="0" smtClean="0">
                <a:effectLst/>
              </a:rPr>
              <a:t>Cell wall-defective forms continue to synthesize some antigens that are normally located in the cell wall of the parent bacteria (</a:t>
            </a:r>
            <a:r>
              <a:rPr lang="en-US" dirty="0" err="1" smtClean="0">
                <a:effectLst/>
              </a:rPr>
              <a:t>eg</a:t>
            </a:r>
            <a:r>
              <a:rPr lang="en-US" dirty="0" smtClean="0">
                <a:effectLst/>
              </a:rPr>
              <a:t>, streptococcal L forms produce M protein and capsular polysaccharide). Reversion of L forms to the parental bacterial form is enhanced by growth in the presence of 15–30% gelatin or 2.5% agar. Reversion is inhibited by inhibitors of protein synthesis.</a:t>
            </a:r>
          </a:p>
          <a:p>
            <a:pPr algn="just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86348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952" y="1046764"/>
            <a:ext cx="6987941" cy="4991387"/>
          </a:xfrm>
        </p:spPr>
      </p:pic>
    </p:spTree>
    <p:extLst>
      <p:ext uri="{BB962C8B-B14F-4D97-AF65-F5344CB8AC3E}">
        <p14:creationId xmlns:p14="http://schemas.microsoft.com/office/powerpoint/2010/main" val="2279396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Rickettsiae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b="1" dirty="0"/>
              <a:t>The obligate intracellular parasitism of </a:t>
            </a:r>
            <a:r>
              <a:rPr lang="en-US" b="1" dirty="0" err="1"/>
              <a:t>rickettsiae</a:t>
            </a:r>
            <a:r>
              <a:rPr lang="en-US" b="1" dirty="0"/>
              <a:t> has several interesting features. Failure to survive outside the cell is apparently related to requirements for nucleotide cofactors (coenzyme A, </a:t>
            </a:r>
            <a:r>
              <a:rPr lang="en-US" b="1" dirty="0" err="1"/>
              <a:t>nicotinamide</a:t>
            </a:r>
            <a:r>
              <a:rPr lang="en-US" b="1" dirty="0"/>
              <a:t> adenine dinucleotide) and adenosine triphosphate (ATP). Outside the host cell, </a:t>
            </a:r>
            <a:r>
              <a:rPr lang="en-US" b="1" dirty="0" err="1"/>
              <a:t>rickettsiae</a:t>
            </a:r>
            <a:r>
              <a:rPr lang="en-US" b="1" dirty="0"/>
              <a:t> not only cease metabolic activity, but leak protein, nucleic acids, and essential small molecules. This instability leads to rapid loss of infectivity because the penetration of another cell requires energy. </a:t>
            </a:r>
            <a:endParaRPr lang="ar-IQ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801" y="3839008"/>
            <a:ext cx="2778009" cy="260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05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Epidemiology and Pathogenesis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b="1" dirty="0"/>
              <a:t>Most </a:t>
            </a:r>
            <a:r>
              <a:rPr lang="en-US" b="1" dirty="0" err="1"/>
              <a:t>rickettsiae</a:t>
            </a:r>
            <a:r>
              <a:rPr lang="en-US" b="1" dirty="0"/>
              <a:t> have animal reservoirs and are spread by insect vectors, which are prominent components of their life </a:t>
            </a:r>
            <a:r>
              <a:rPr lang="en-US" b="1" dirty="0" smtClean="0"/>
              <a:t>cycles. </a:t>
            </a:r>
            <a:r>
              <a:rPr lang="en-US" b="1" dirty="0" err="1"/>
              <a:t>Rickettsial</a:t>
            </a:r>
            <a:r>
              <a:rPr lang="en-US" b="1" dirty="0"/>
              <a:t> infections of humans usually result in clinical illness. </a:t>
            </a:r>
            <a:r>
              <a:rPr lang="en-US" b="1" dirty="0" err="1"/>
              <a:t>Rickettsiae</a:t>
            </a:r>
            <a:r>
              <a:rPr lang="en-US" b="1" dirty="0"/>
              <a:t> have a tropism for vascular endothelium, and the primary pathologic lesion is a vasculitis in which </a:t>
            </a:r>
            <a:r>
              <a:rPr lang="en-US" b="1" dirty="0" err="1"/>
              <a:t>rickettsiae</a:t>
            </a:r>
            <a:r>
              <a:rPr lang="en-US" b="1" dirty="0"/>
              <a:t> multiply in the endothelial cells lining the small blood </a:t>
            </a:r>
            <a:r>
              <a:rPr lang="en-US" b="1" dirty="0" smtClean="0"/>
              <a:t>vessels. </a:t>
            </a:r>
            <a:r>
              <a:rPr lang="en-US" b="1" dirty="0"/>
              <a:t>Focal areas of endothelial proliferation and perivascular infiltration leading to thrombosis and leakage of red blood cells into the surrounding tissues account for the rash and petechial lesions. </a:t>
            </a:r>
            <a:endParaRPr lang="en-US" b="1" dirty="0" smtClean="0"/>
          </a:p>
          <a:p>
            <a:pPr algn="just" rtl="0"/>
            <a:r>
              <a:rPr lang="en-US" b="1" dirty="0" smtClean="0"/>
              <a:t>Vascular </a:t>
            </a:r>
            <a:r>
              <a:rPr lang="en-US" b="1" dirty="0"/>
              <a:t>lesions occur throughout the body, producing the systemic manifestations of the </a:t>
            </a:r>
            <a:r>
              <a:rPr lang="en-US" b="1" dirty="0" smtClean="0"/>
              <a:t>disease, they </a:t>
            </a:r>
            <a:r>
              <a:rPr lang="en-US" b="1" dirty="0"/>
              <a:t>are obviously most apparent in </a:t>
            </a:r>
            <a:r>
              <a:rPr lang="en-US" b="1" dirty="0" smtClean="0"/>
              <a:t>skin.  The </a:t>
            </a:r>
            <a:r>
              <a:rPr lang="en-US" b="1" dirty="0"/>
              <a:t>nature and role of any toxin in human disease are unknown.</a:t>
            </a: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628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Rickettsial</a:t>
            </a:r>
            <a:r>
              <a:rPr lang="en-US" dirty="0"/>
              <a:t> </a:t>
            </a:r>
            <a:r>
              <a:rPr lang="en-US" dirty="0" smtClean="0"/>
              <a:t>Diseases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err="1"/>
              <a:t>R</a:t>
            </a:r>
            <a:r>
              <a:rPr lang="en-US" dirty="0" err="1" smtClean="0"/>
              <a:t>ickettsial</a:t>
            </a:r>
            <a:r>
              <a:rPr lang="en-US" dirty="0" smtClean="0"/>
              <a:t> </a:t>
            </a:r>
            <a:r>
              <a:rPr lang="en-US" dirty="0"/>
              <a:t>infections are characterized by fever, headache, malaise</a:t>
            </a:r>
            <a:r>
              <a:rPr lang="en-US" dirty="0" smtClean="0"/>
              <a:t>, </a:t>
            </a:r>
            <a:r>
              <a:rPr lang="en-US" dirty="0"/>
              <a:t>skin rash, and enlargement of the spleen and liver</a:t>
            </a:r>
            <a:r>
              <a:rPr lang="en-US" dirty="0" smtClean="0"/>
              <a:t>.</a:t>
            </a:r>
          </a:p>
          <a:p>
            <a:pPr algn="just" rtl="0"/>
            <a:r>
              <a:rPr lang="en-US" b="1" dirty="0"/>
              <a:t>1. Epidemic typhus (</a:t>
            </a:r>
            <a:r>
              <a:rPr lang="en-US" b="1" i="1" dirty="0"/>
              <a:t>Rickettsia </a:t>
            </a:r>
            <a:r>
              <a:rPr lang="en-US" b="1" i="1" dirty="0" err="1"/>
              <a:t>prowazekii</a:t>
            </a:r>
            <a:r>
              <a:rPr lang="en-US" b="1" dirty="0"/>
              <a:t>)—</a:t>
            </a:r>
            <a:r>
              <a:rPr lang="en-US" dirty="0"/>
              <a:t>In epidemic typhus, systemic </a:t>
            </a:r>
            <a:r>
              <a:rPr lang="en-US" dirty="0" smtClean="0"/>
              <a:t>infection </a:t>
            </a:r>
            <a:r>
              <a:rPr lang="en-US" dirty="0"/>
              <a:t>are severe, and fever lasts for about 2 weeks. The disease is more severe and more often fatal in patients over 40 years of age. During epidemics, the case fatality rate has been 6–30%.</a:t>
            </a:r>
          </a:p>
          <a:p>
            <a:pPr algn="just" rtl="0"/>
            <a:r>
              <a:rPr lang="en-US" b="1" dirty="0"/>
              <a:t>2. Endemic typhus (</a:t>
            </a:r>
            <a:r>
              <a:rPr lang="en-US" b="1" i="1" dirty="0"/>
              <a:t>Rickettsia </a:t>
            </a:r>
            <a:r>
              <a:rPr lang="en-US" b="1" i="1" dirty="0" err="1"/>
              <a:t>typhi</a:t>
            </a:r>
            <a:r>
              <a:rPr lang="en-US" b="1" dirty="0"/>
              <a:t>)—</a:t>
            </a:r>
            <a:r>
              <a:rPr lang="en-US" dirty="0"/>
              <a:t>The clinical picture of endemic typhus has many features in common with that of epidemic typhus, but the disease is milder and is rarely fatal except in elderly patients.</a:t>
            </a:r>
          </a:p>
          <a:p>
            <a:pPr algn="just" rtl="0"/>
            <a:endParaRPr lang="ar-IQ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98" y="4620123"/>
            <a:ext cx="3419379" cy="19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16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Rickettsial</a:t>
            </a:r>
            <a:r>
              <a:rPr lang="en-US" dirty="0"/>
              <a:t> Diseases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b="1" dirty="0" smtClean="0"/>
              <a:t>3. </a:t>
            </a:r>
            <a:r>
              <a:rPr lang="en-US" b="1" dirty="0"/>
              <a:t>Spotted Fever Group</a:t>
            </a:r>
          </a:p>
          <a:p>
            <a:pPr algn="just" rtl="0"/>
            <a:r>
              <a:rPr lang="en-US" dirty="0"/>
              <a:t>The spotted fever group resembles typhus clinically; however, unlike the rash in other </a:t>
            </a:r>
            <a:r>
              <a:rPr lang="en-US" dirty="0" err="1"/>
              <a:t>rickettsial</a:t>
            </a:r>
            <a:r>
              <a:rPr lang="en-US" dirty="0"/>
              <a:t> diseases, the rash of the spotted fever group usually appears first on the extremities, moves centripetally, and involves the palms and soles. </a:t>
            </a:r>
            <a:r>
              <a:rPr lang="en-US" dirty="0" smtClean="0"/>
              <a:t>The </a:t>
            </a:r>
            <a:r>
              <a:rPr lang="en-US" dirty="0"/>
              <a:t>case fatality rate varies greatly. In untreated Rocky Mountain spotted fever, it is usually much greater in elderly persons (up to 50%) than in young adults or children.</a:t>
            </a:r>
          </a:p>
          <a:p>
            <a:pPr algn="just" rtl="0"/>
            <a:r>
              <a:rPr lang="en-US" dirty="0" err="1" smtClean="0"/>
              <a:t>Rickettsial</a:t>
            </a:r>
            <a:r>
              <a:rPr lang="en-US" dirty="0" smtClean="0"/>
              <a:t> pox </a:t>
            </a:r>
            <a:r>
              <a:rPr lang="en-US" dirty="0"/>
              <a:t>is a mild disease with a rash resembling that of varicella. About a week before onset of fever, a firm red papule appears at the site of the mite bite and develops into a deep-seated vesicle that in turn forms a black </a:t>
            </a:r>
            <a:r>
              <a:rPr lang="en-US" dirty="0" err="1" smtClean="0"/>
              <a:t>eschar</a:t>
            </a:r>
            <a:r>
              <a:rPr lang="en-US" dirty="0" smtClean="0"/>
              <a:t>.</a:t>
            </a:r>
            <a:endParaRPr lang="en-US" dirty="0"/>
          </a:p>
          <a:p>
            <a:pPr algn="just" rtl="0"/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27" y="4884296"/>
            <a:ext cx="3504399" cy="180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32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Rickettsial</a:t>
            </a:r>
            <a:r>
              <a:rPr lang="en-US" dirty="0"/>
              <a:t> Diseases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b="1" dirty="0" smtClean="0"/>
              <a:t>4. </a:t>
            </a:r>
            <a:r>
              <a:rPr lang="en-US" b="1" dirty="0"/>
              <a:t>Q Fever</a:t>
            </a:r>
          </a:p>
          <a:p>
            <a:pPr algn="just" rtl="0"/>
            <a:r>
              <a:rPr lang="en-US" dirty="0"/>
              <a:t>This disease resembles influenza, nonbacterial pneumonia, hepatitis, or encephalopathy rather than </a:t>
            </a:r>
            <a:r>
              <a:rPr lang="en-US" dirty="0" smtClean="0"/>
              <a:t>typhus. </a:t>
            </a:r>
            <a:r>
              <a:rPr lang="en-US" dirty="0"/>
              <a:t>Transmission results from inhalation of dust contaminated with </a:t>
            </a:r>
            <a:r>
              <a:rPr lang="en-US" dirty="0" err="1"/>
              <a:t>rickettsiae</a:t>
            </a:r>
            <a:r>
              <a:rPr lang="en-US" dirty="0"/>
              <a:t> from placenta, dried feces, urine, or milk or from aerosols in </a:t>
            </a:r>
            <a:r>
              <a:rPr lang="en-US" dirty="0" smtClean="0"/>
              <a:t>slaughter houses</a:t>
            </a:r>
            <a:r>
              <a:rPr lang="en-US" dirty="0"/>
              <a:t>.</a:t>
            </a:r>
          </a:p>
          <a:p>
            <a:pPr algn="just" rtl="0"/>
            <a:r>
              <a:rPr lang="en-US" dirty="0"/>
              <a:t>Infective endocarditis occasionally develops in chronic Q fever. Blood cultures for bacteria are </a:t>
            </a:r>
            <a:r>
              <a:rPr lang="en-US" dirty="0" smtClean="0"/>
              <a:t>negative. </a:t>
            </a:r>
            <a:r>
              <a:rPr lang="en-US" dirty="0"/>
              <a:t>Virtually all patients have preexisting valve abnormalities. Continuous treatment with tetracycline for many months, occasionally with valve replacement, can provide prolonged survival.</a:t>
            </a:r>
          </a:p>
          <a:p>
            <a:pPr algn="just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55637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Laboratory Diagnosis &amp; Treatment 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b="1" dirty="0"/>
              <a:t>S</a:t>
            </a:r>
            <a:r>
              <a:rPr lang="en-US" b="1" dirty="0" smtClean="0"/>
              <a:t>erologic </a:t>
            </a:r>
            <a:r>
              <a:rPr lang="en-US" b="1" dirty="0"/>
              <a:t>tests are </a:t>
            </a:r>
            <a:r>
              <a:rPr lang="en-US" b="1" dirty="0" smtClean="0"/>
              <a:t>widely used in diagnosis of </a:t>
            </a:r>
            <a:r>
              <a:rPr lang="en-US" b="1" dirty="0" err="1" smtClean="0"/>
              <a:t>rickettesia</a:t>
            </a:r>
            <a:r>
              <a:rPr lang="en-US" b="1" dirty="0" smtClean="0"/>
              <a:t>. </a:t>
            </a:r>
            <a:r>
              <a:rPr lang="en-US" b="1" dirty="0"/>
              <a:t>An antibody rise should be demonstrated during the course of the illness. In Rocky Mountain spotted fever, the antibody response may not occur until after the second week of illness.</a:t>
            </a:r>
          </a:p>
          <a:p>
            <a:pPr algn="just" rtl="0"/>
            <a:r>
              <a:rPr lang="en-US" b="1" dirty="0"/>
              <a:t>The polymerase chain reaction has been used to help diagnose Rocky Mountain spotted </a:t>
            </a:r>
            <a:r>
              <a:rPr lang="en-US" b="1" dirty="0" smtClean="0"/>
              <a:t>fever. </a:t>
            </a:r>
            <a:r>
              <a:rPr lang="en-US" b="1" dirty="0"/>
              <a:t>The sensitivity of the method for Rocky Mountain spotted fever is about 70%, comparable to that of skin biopsy with </a:t>
            </a:r>
            <a:r>
              <a:rPr lang="en-US" b="1" dirty="0" err="1"/>
              <a:t>immunocytology</a:t>
            </a:r>
            <a:r>
              <a:rPr lang="en-US" b="1" dirty="0" smtClean="0"/>
              <a:t>.</a:t>
            </a:r>
          </a:p>
          <a:p>
            <a:pPr algn="just" rtl="0"/>
            <a:r>
              <a:rPr lang="en-US" b="1" dirty="0" err="1"/>
              <a:t>Tetracyclines</a:t>
            </a:r>
            <a:r>
              <a:rPr lang="en-US" b="1" dirty="0"/>
              <a:t> are effective provided treatment is started early. Tetracycline is given daily orally and continued for 3–4 days after </a:t>
            </a:r>
            <a:r>
              <a:rPr lang="en-US" b="1" dirty="0" err="1"/>
              <a:t>defervescence</a:t>
            </a:r>
            <a:r>
              <a:rPr lang="en-US" b="1" dirty="0"/>
              <a:t>. In severely ill patients, the initial doses can be given intravenously. Chloramphenicol also can be effective.</a:t>
            </a:r>
          </a:p>
          <a:p>
            <a:pPr algn="just" rtl="0"/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4039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Mycoplasmas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91916"/>
            <a:ext cx="10058400" cy="4543124"/>
          </a:xfrm>
        </p:spPr>
        <p:txBody>
          <a:bodyPr>
            <a:noAutofit/>
          </a:bodyPr>
          <a:lstStyle/>
          <a:p>
            <a:pPr algn="just" rtl="0"/>
            <a:r>
              <a:rPr lang="en-US" sz="2000" b="1" dirty="0"/>
              <a:t>There are over 150 species in the class of cell wall-free bacteria. At least 15 of these species are thought to be of human </a:t>
            </a:r>
            <a:r>
              <a:rPr lang="en-US" sz="2000" b="1" dirty="0" smtClean="0"/>
              <a:t>origin. </a:t>
            </a:r>
          </a:p>
          <a:p>
            <a:pPr algn="just" rtl="0"/>
            <a:r>
              <a:rPr lang="en-US" sz="2000" b="1" dirty="0" smtClean="0"/>
              <a:t>In </a:t>
            </a:r>
            <a:r>
              <a:rPr lang="en-US" sz="2000" b="1" dirty="0"/>
              <a:t>humans, four species are of primary importance: </a:t>
            </a:r>
            <a:r>
              <a:rPr lang="en-US" sz="2000" b="1" i="1" dirty="0">
                <a:solidFill>
                  <a:srgbClr val="FF0000"/>
                </a:solidFill>
              </a:rPr>
              <a:t>Mycoplasma </a:t>
            </a:r>
            <a:r>
              <a:rPr lang="en-US" sz="2000" b="1" i="1" dirty="0" err="1">
                <a:solidFill>
                  <a:srgbClr val="FF0000"/>
                </a:solidFill>
              </a:rPr>
              <a:t>pneumoniae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causes pneumonia and has been associated with joint and other infections. </a:t>
            </a:r>
            <a:endParaRPr lang="en-US" sz="2000" b="1" dirty="0" smtClean="0"/>
          </a:p>
          <a:p>
            <a:pPr algn="just" rtl="0"/>
            <a:r>
              <a:rPr lang="en-US" sz="2000" b="1" i="1" dirty="0" smtClean="0">
                <a:solidFill>
                  <a:srgbClr val="FF0000"/>
                </a:solidFill>
              </a:rPr>
              <a:t>Mycoplasma </a:t>
            </a:r>
            <a:r>
              <a:rPr lang="en-US" sz="2000" b="1" i="1" dirty="0" err="1">
                <a:solidFill>
                  <a:srgbClr val="FF0000"/>
                </a:solidFill>
              </a:rPr>
              <a:t>hominis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sometimes causes postpartum fever and has been found with other bacteria in uterine tube infections. </a:t>
            </a:r>
            <a:endParaRPr lang="en-US" sz="2000" b="1" dirty="0" smtClean="0"/>
          </a:p>
          <a:p>
            <a:pPr algn="just" rtl="0"/>
            <a:r>
              <a:rPr lang="en-US" sz="2000" b="1" i="1" dirty="0" err="1" smtClean="0">
                <a:solidFill>
                  <a:srgbClr val="FF0000"/>
                </a:solidFill>
              </a:rPr>
              <a:t>Ureaplasma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urealyticum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is a cause of </a:t>
            </a:r>
            <a:r>
              <a:rPr lang="en-US" sz="2000" b="1" dirty="0" err="1"/>
              <a:t>nongonococcal</a:t>
            </a:r>
            <a:r>
              <a:rPr lang="en-US" sz="2000" b="1" dirty="0"/>
              <a:t> urethritis in men and is associated with lung disease in premature infants of low birth weight. </a:t>
            </a:r>
            <a:endParaRPr lang="en-US" sz="2000" b="1" dirty="0" smtClean="0"/>
          </a:p>
          <a:p>
            <a:pPr algn="just" rtl="0"/>
            <a:r>
              <a:rPr lang="en-US" sz="2000" b="1" i="1" dirty="0" smtClean="0">
                <a:solidFill>
                  <a:srgbClr val="FF0000"/>
                </a:solidFill>
              </a:rPr>
              <a:t>Mycoplasma </a:t>
            </a:r>
            <a:r>
              <a:rPr lang="en-US" sz="2000" b="1" i="1" dirty="0" err="1">
                <a:solidFill>
                  <a:srgbClr val="FF0000"/>
                </a:solidFill>
              </a:rPr>
              <a:t>genitalium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is closely related to </a:t>
            </a:r>
            <a:r>
              <a:rPr lang="en-US" sz="2000" b="1" i="1" dirty="0"/>
              <a:t>M </a:t>
            </a:r>
            <a:r>
              <a:rPr lang="en-US" sz="2000" b="1" i="1" dirty="0" err="1"/>
              <a:t>pneumoniae</a:t>
            </a:r>
            <a:r>
              <a:rPr lang="en-US" sz="2000" b="1" dirty="0"/>
              <a:t> and has been associated with urethral and other infections. </a:t>
            </a:r>
            <a:endParaRPr lang="en-US" sz="2000" b="1" dirty="0" smtClean="0"/>
          </a:p>
          <a:p>
            <a:pPr algn="just" rtl="0"/>
            <a:r>
              <a:rPr lang="en-US" sz="2000" b="1" dirty="0"/>
              <a:t>The smallest genome of mycoplasmas, </a:t>
            </a:r>
            <a:r>
              <a:rPr lang="en-US" sz="2000" b="1" i="1" dirty="0"/>
              <a:t>M </a:t>
            </a:r>
            <a:r>
              <a:rPr lang="en-US" sz="2000" b="1" i="1" dirty="0" err="1"/>
              <a:t>genitalium</a:t>
            </a:r>
            <a:r>
              <a:rPr lang="en-US" sz="2000" b="1" dirty="0"/>
              <a:t>, is little more than twice the genome size of certain large viruses. Mycoplasmas are the smallest organisms that can be free-living in nature and self replicating on laboratory media. </a:t>
            </a:r>
            <a:endParaRPr lang="en-US" sz="2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2610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1953</TotalTime>
  <Words>1980</Words>
  <Application>Microsoft Office PowerPoint</Application>
  <PresentationFormat>Widescreen</PresentationFormat>
  <Paragraphs>72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Century Gothic</vt:lpstr>
      <vt:lpstr>Garamond</vt:lpstr>
      <vt:lpstr>Tahoma</vt:lpstr>
      <vt:lpstr>Savon</vt:lpstr>
      <vt:lpstr>Medical Microbiology</vt:lpstr>
      <vt:lpstr>Rickettsiae</vt:lpstr>
      <vt:lpstr>Rickettsiae</vt:lpstr>
      <vt:lpstr>Epidemiology and Pathogenesis </vt:lpstr>
      <vt:lpstr>Rickettsial Diseases</vt:lpstr>
      <vt:lpstr>Rickettsial Diseases</vt:lpstr>
      <vt:lpstr>Rickettsial Diseases</vt:lpstr>
      <vt:lpstr>Laboratory Diagnosis &amp; Treatment  </vt:lpstr>
      <vt:lpstr>Mycoplasmas </vt:lpstr>
      <vt:lpstr>General Characteristics of Mycoplasmas </vt:lpstr>
      <vt:lpstr>Pathogenesis</vt:lpstr>
      <vt:lpstr>Mycoplasmas </vt:lpstr>
      <vt:lpstr>Mycoplasma pneumoniae &amp; Atypical Pneumonias </vt:lpstr>
      <vt:lpstr>Mycoplasma pneumoniae &amp; Atypical Pneumonias </vt:lpstr>
      <vt:lpstr>Mycoplasma hominis </vt:lpstr>
      <vt:lpstr>Ureaplasma urealyticum </vt:lpstr>
      <vt:lpstr>Mycoplasma genitalium </vt:lpstr>
      <vt:lpstr>Treatment</vt:lpstr>
      <vt:lpstr>Cell Wall-Defective Bacteria</vt:lpstr>
      <vt:lpstr>Cell Wall-Defective Bacteria</vt:lpstr>
      <vt:lpstr>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47</cp:revision>
  <dcterms:created xsi:type="dcterms:W3CDTF">2018-12-20T15:18:51Z</dcterms:created>
  <dcterms:modified xsi:type="dcterms:W3CDTF">2018-12-23T21:59:21Z</dcterms:modified>
</cp:coreProperties>
</file>