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8" r:id="rId4"/>
    <p:sldId id="259" r:id="rId5"/>
    <p:sldId id="257" r:id="rId6"/>
    <p:sldId id="260" r:id="rId7"/>
    <p:sldId id="261" r:id="rId8"/>
    <p:sldId id="262" r:id="rId9"/>
    <p:sldId id="263"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9" d="100"/>
          <a:sy n="69" d="100"/>
        </p:scale>
        <p:origin x="-142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12/23/2018</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924800" cy="2362199"/>
          </a:xfrm>
        </p:spPr>
        <p:style>
          <a:lnRef idx="0">
            <a:scrgbClr r="0" g="0" b="0"/>
          </a:lnRef>
          <a:fillRef idx="1003">
            <a:schemeClr val="dk2"/>
          </a:fillRef>
          <a:effectRef idx="0">
            <a:scrgbClr r="0" g="0" b="0"/>
          </a:effectRef>
          <a:fontRef idx="major"/>
        </p:style>
        <p:txBody>
          <a:bodyPr/>
          <a:lstStyle/>
          <a:p>
            <a:r>
              <a:rPr lang="en-US" sz="5400" b="1" dirty="0">
                <a:solidFill>
                  <a:schemeClr val="tx1"/>
                </a:solidFill>
              </a:rPr>
              <a:t>Women’s Health  </a:t>
            </a:r>
            <a:r>
              <a:rPr lang="en-US" sz="5400" b="1" dirty="0" smtClean="0">
                <a:solidFill>
                  <a:schemeClr val="tx1"/>
                </a:solidFill>
              </a:rPr>
              <a:t>disorders</a:t>
            </a:r>
            <a:br>
              <a:rPr lang="en-US" sz="5400" b="1" dirty="0" smtClean="0">
                <a:solidFill>
                  <a:schemeClr val="tx1"/>
                </a:solidFill>
              </a:rPr>
            </a:br>
            <a:r>
              <a:rPr lang="en-US" sz="5400" b="1" dirty="0" smtClean="0">
                <a:solidFill>
                  <a:schemeClr val="tx1"/>
                </a:solidFill>
              </a:rPr>
              <a:t>4</a:t>
            </a:r>
            <a:r>
              <a:rPr lang="en-US" sz="5400" b="1" baseline="30000" dirty="0" smtClean="0">
                <a:solidFill>
                  <a:schemeClr val="tx1"/>
                </a:solidFill>
              </a:rPr>
              <a:t>th</a:t>
            </a:r>
            <a:r>
              <a:rPr lang="en-US" sz="5400" b="1" dirty="0" smtClean="0">
                <a:solidFill>
                  <a:schemeClr val="tx1"/>
                </a:solidFill>
              </a:rPr>
              <a:t> stage students</a:t>
            </a:r>
            <a:endParaRPr lang="en-US" sz="5400" b="1" dirty="0">
              <a:solidFill>
                <a:schemeClr val="tx1"/>
              </a:solidFill>
            </a:endParaRPr>
          </a:p>
        </p:txBody>
      </p:sp>
      <p:sp>
        <p:nvSpPr>
          <p:cNvPr id="3" name="Subtitle 2"/>
          <p:cNvSpPr>
            <a:spLocks noGrp="1"/>
          </p:cNvSpPr>
          <p:nvPr>
            <p:ph type="subTitle" idx="1"/>
          </p:nvPr>
        </p:nvSpPr>
        <p:spPr>
          <a:xfrm>
            <a:off x="1371600" y="3352800"/>
            <a:ext cx="6553200" cy="2286000"/>
          </a:xfrm>
        </p:spPr>
        <p:style>
          <a:lnRef idx="1">
            <a:schemeClr val="dk1"/>
          </a:lnRef>
          <a:fillRef idx="2">
            <a:schemeClr val="dk1"/>
          </a:fillRef>
          <a:effectRef idx="1">
            <a:schemeClr val="dk1"/>
          </a:effectRef>
          <a:fontRef idx="minor">
            <a:schemeClr val="dk1"/>
          </a:fontRef>
        </p:style>
        <p:txBody>
          <a:bodyPr>
            <a:normAutofit/>
          </a:bodyPr>
          <a:lstStyle/>
          <a:p>
            <a:r>
              <a:rPr lang="en-US" sz="3200" b="1" i="1" dirty="0" smtClean="0">
                <a:solidFill>
                  <a:schemeClr val="tx1"/>
                </a:solidFill>
              </a:rPr>
              <a:t>Prepared by:</a:t>
            </a:r>
          </a:p>
          <a:p>
            <a:r>
              <a:rPr lang="en-US" sz="3200" b="1" i="1" dirty="0" smtClean="0">
                <a:solidFill>
                  <a:schemeClr val="tx1"/>
                </a:solidFill>
              </a:rPr>
              <a:t>Assist </a:t>
            </a:r>
            <a:r>
              <a:rPr lang="en-US" sz="3200" b="1" i="1" dirty="0" err="1" smtClean="0">
                <a:solidFill>
                  <a:schemeClr val="tx1"/>
                </a:solidFill>
              </a:rPr>
              <a:t>lect.Lubab</a:t>
            </a:r>
            <a:r>
              <a:rPr lang="en-US" sz="3200" b="1" i="1" dirty="0" smtClean="0">
                <a:solidFill>
                  <a:schemeClr val="tx1"/>
                </a:solidFill>
              </a:rPr>
              <a:t> </a:t>
            </a:r>
            <a:r>
              <a:rPr lang="en-US" sz="3200" b="1" i="1" dirty="0" err="1" smtClean="0">
                <a:solidFill>
                  <a:schemeClr val="tx1"/>
                </a:solidFill>
              </a:rPr>
              <a:t>Tarek</a:t>
            </a:r>
            <a:r>
              <a:rPr lang="en-US" sz="3200" b="1" i="1" dirty="0" smtClean="0">
                <a:solidFill>
                  <a:schemeClr val="tx1"/>
                </a:solidFill>
              </a:rPr>
              <a:t> </a:t>
            </a:r>
            <a:r>
              <a:rPr lang="en-US" sz="3200" b="1" i="1" dirty="0" err="1" smtClean="0">
                <a:solidFill>
                  <a:schemeClr val="tx1"/>
                </a:solidFill>
              </a:rPr>
              <a:t>Nafea</a:t>
            </a:r>
            <a:endParaRPr lang="en-US" sz="3200" b="1" i="1" dirty="0">
              <a:solidFill>
                <a:schemeClr val="tx1"/>
              </a:solidFill>
            </a:endParaRPr>
          </a:p>
        </p:txBody>
      </p:sp>
    </p:spTree>
    <p:extLst>
      <p:ext uri="{BB962C8B-B14F-4D97-AF65-F5344CB8AC3E}">
        <p14:creationId xmlns:p14="http://schemas.microsoft.com/office/powerpoint/2010/main" val="4232070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96200" cy="838200"/>
          </a:xfrm>
        </p:spPr>
        <p:style>
          <a:lnRef idx="1">
            <a:schemeClr val="accent1"/>
          </a:lnRef>
          <a:fillRef idx="2">
            <a:schemeClr val="accent1"/>
          </a:fillRef>
          <a:effectRef idx="1">
            <a:schemeClr val="accent1"/>
          </a:effectRef>
          <a:fontRef idx="minor">
            <a:schemeClr val="dk1"/>
          </a:fontRef>
        </p:style>
        <p:txBody>
          <a:bodyPr/>
          <a:lstStyle/>
          <a:p>
            <a:r>
              <a:rPr lang="en-US" dirty="0"/>
              <a:t>Patient </a:t>
            </a:r>
            <a:r>
              <a:rPr lang="en-US" dirty="0" smtClean="0"/>
              <a:t>assessment</a:t>
            </a:r>
            <a:endParaRPr lang="en-US" dirty="0"/>
          </a:p>
        </p:txBody>
      </p:sp>
      <p:sp>
        <p:nvSpPr>
          <p:cNvPr id="3" name="Content Placeholder 2"/>
          <p:cNvSpPr>
            <a:spLocks noGrp="1"/>
          </p:cNvSpPr>
          <p:nvPr>
            <p:ph idx="1"/>
          </p:nvPr>
        </p:nvSpPr>
        <p:spPr>
          <a:xfrm>
            <a:off x="228600" y="1143000"/>
            <a:ext cx="8763000" cy="5638800"/>
          </a:xfrm>
        </p:spPr>
        <p:style>
          <a:lnRef idx="1">
            <a:schemeClr val="accent6"/>
          </a:lnRef>
          <a:fillRef idx="2">
            <a:schemeClr val="accent6"/>
          </a:fillRef>
          <a:effectRef idx="1">
            <a:schemeClr val="accent6"/>
          </a:effectRef>
          <a:fontRef idx="minor">
            <a:schemeClr val="dk1"/>
          </a:fontRef>
        </p:style>
        <p:txBody>
          <a:bodyPr>
            <a:normAutofit fontScale="55000" lnSpcReduction="20000"/>
          </a:bodyPr>
          <a:lstStyle/>
          <a:p>
            <a:pPr lvl="0"/>
            <a:r>
              <a:rPr lang="en-US" sz="2500" i="1" dirty="0">
                <a:latin typeface="Times New Roman" pitchFamily="18" charset="0"/>
                <a:cs typeface="Times New Roman" pitchFamily="18" charset="0"/>
              </a:rPr>
              <a:t>Age</a:t>
            </a:r>
            <a:endParaRPr lang="en-US" sz="2500" dirty="0">
              <a:latin typeface="Times New Roman" pitchFamily="18" charset="0"/>
              <a:cs typeface="Times New Roman" pitchFamily="18" charset="0"/>
            </a:endParaRPr>
          </a:p>
          <a:p>
            <a:r>
              <a:rPr lang="en-US" sz="2500" dirty="0">
                <a:latin typeface="Times New Roman" pitchFamily="18" charset="0"/>
                <a:cs typeface="Times New Roman" pitchFamily="18" charset="0"/>
              </a:rPr>
              <a:t>The peak incidence of primary </a:t>
            </a:r>
            <a:r>
              <a:rPr lang="en-US" sz="2500" dirty="0" err="1">
                <a:latin typeface="Times New Roman" pitchFamily="18" charset="0"/>
                <a:cs typeface="Times New Roman" pitchFamily="18" charset="0"/>
              </a:rPr>
              <a:t>dysmenorrhoea</a:t>
            </a:r>
            <a:r>
              <a:rPr lang="en-US" sz="2500" dirty="0">
                <a:latin typeface="Times New Roman" pitchFamily="18" charset="0"/>
                <a:cs typeface="Times New Roman" pitchFamily="18" charset="0"/>
              </a:rPr>
              <a:t> occurs in women between the ages of 17 and 25 years. Primary </a:t>
            </a:r>
            <a:r>
              <a:rPr lang="en-US" sz="2500" dirty="0" err="1">
                <a:latin typeface="Times New Roman" pitchFamily="18" charset="0"/>
                <a:cs typeface="Times New Roman" pitchFamily="18" charset="0"/>
              </a:rPr>
              <a:t>dysmenorrhoea</a:t>
            </a:r>
            <a:r>
              <a:rPr lang="en-US" sz="2500" dirty="0">
                <a:latin typeface="Times New Roman" pitchFamily="18" charset="0"/>
                <a:cs typeface="Times New Roman" pitchFamily="18" charset="0"/>
              </a:rPr>
              <a:t> is uncommon after having children. Secondary </a:t>
            </a:r>
            <a:r>
              <a:rPr lang="en-US" sz="2500" dirty="0" err="1">
                <a:latin typeface="Times New Roman" pitchFamily="18" charset="0"/>
                <a:cs typeface="Times New Roman" pitchFamily="18" charset="0"/>
              </a:rPr>
              <a:t>dysmenorrhoea</a:t>
            </a:r>
            <a:r>
              <a:rPr lang="en-US" sz="2500" dirty="0">
                <a:latin typeface="Times New Roman" pitchFamily="18" charset="0"/>
                <a:cs typeface="Times New Roman" pitchFamily="18" charset="0"/>
              </a:rPr>
              <a:t> is most common in women aged over 30 years and is rare in women aged under 25 years more common in older women, especially in those who have had children. Common causes of secondary </a:t>
            </a:r>
            <a:r>
              <a:rPr lang="en-US" sz="2500" dirty="0" err="1">
                <a:latin typeface="Times New Roman" pitchFamily="18" charset="0"/>
                <a:cs typeface="Times New Roman" pitchFamily="18" charset="0"/>
              </a:rPr>
              <a:t>dysmenorrhoea</a:t>
            </a:r>
            <a:r>
              <a:rPr lang="en-US" sz="2500" dirty="0">
                <a:latin typeface="Times New Roman" pitchFamily="18" charset="0"/>
                <a:cs typeface="Times New Roman" pitchFamily="18" charset="0"/>
              </a:rPr>
              <a:t> include endometriosis or PID. </a:t>
            </a:r>
          </a:p>
          <a:p>
            <a:pPr lvl="0"/>
            <a:r>
              <a:rPr lang="en-US" sz="2500" i="1" dirty="0">
                <a:latin typeface="Times New Roman" pitchFamily="18" charset="0"/>
                <a:cs typeface="Times New Roman" pitchFamily="18" charset="0"/>
              </a:rPr>
              <a:t>Previous history</a:t>
            </a:r>
            <a:endParaRPr lang="en-US" sz="2500" dirty="0">
              <a:latin typeface="Times New Roman" pitchFamily="18" charset="0"/>
              <a:cs typeface="Times New Roman" pitchFamily="18" charset="0"/>
            </a:endParaRPr>
          </a:p>
          <a:p>
            <a:r>
              <a:rPr lang="en-US" sz="2500" dirty="0" err="1">
                <a:latin typeface="Times New Roman" pitchFamily="18" charset="0"/>
                <a:cs typeface="Times New Roman" pitchFamily="18" charset="0"/>
              </a:rPr>
              <a:t>Dysmenorrhoea</a:t>
            </a:r>
            <a:r>
              <a:rPr lang="en-US" sz="2500" dirty="0">
                <a:latin typeface="Times New Roman" pitchFamily="18" charset="0"/>
                <a:cs typeface="Times New Roman" pitchFamily="18" charset="0"/>
              </a:rPr>
              <a:t> is often not associated with the start of menstruation (menarche). This is because during the early months (and sometimes years) of menstruation, ovulation does not occur. These </a:t>
            </a:r>
            <a:r>
              <a:rPr lang="en-US" sz="2500" dirty="0" err="1">
                <a:latin typeface="Times New Roman" pitchFamily="18" charset="0"/>
                <a:cs typeface="Times New Roman" pitchFamily="18" charset="0"/>
              </a:rPr>
              <a:t>anovulatory</a:t>
            </a:r>
            <a:r>
              <a:rPr lang="en-US" sz="2500" dirty="0">
                <a:latin typeface="Times New Roman" pitchFamily="18" charset="0"/>
                <a:cs typeface="Times New Roman" pitchFamily="18" charset="0"/>
              </a:rPr>
              <a:t> cycles are usually, but not always, pain free and therefore women sometimes describe period pain that begins after several months or years of pain-free menstruation</a:t>
            </a:r>
            <a:r>
              <a:rPr lang="en-US" sz="2500" dirty="0" smtClean="0">
                <a:latin typeface="Times New Roman" pitchFamily="18" charset="0"/>
                <a:cs typeface="Times New Roman" pitchFamily="18" charset="0"/>
              </a:rPr>
              <a:t>.</a:t>
            </a:r>
            <a:endParaRPr lang="en-US" sz="2500" dirty="0">
              <a:latin typeface="Times New Roman" pitchFamily="18" charset="0"/>
              <a:cs typeface="Times New Roman" pitchFamily="18" charset="0"/>
            </a:endParaRPr>
          </a:p>
          <a:p>
            <a:pPr lvl="0"/>
            <a:r>
              <a:rPr lang="en-US" sz="2500" i="1" dirty="0">
                <a:latin typeface="Times New Roman" pitchFamily="18" charset="0"/>
                <a:cs typeface="Times New Roman" pitchFamily="18" charset="0"/>
              </a:rPr>
              <a:t>Timing and nature of pains</a:t>
            </a:r>
            <a:endParaRPr lang="en-US" sz="2500" dirty="0">
              <a:latin typeface="Times New Roman" pitchFamily="18" charset="0"/>
              <a:cs typeface="Times New Roman" pitchFamily="18" charset="0"/>
            </a:endParaRPr>
          </a:p>
          <a:p>
            <a:pPr lvl="0"/>
            <a:r>
              <a:rPr lang="en-US" sz="2500" u="sng" dirty="0">
                <a:latin typeface="Times New Roman" pitchFamily="18" charset="0"/>
                <a:cs typeface="Times New Roman" pitchFamily="18" charset="0"/>
              </a:rPr>
              <a:t>Primary </a:t>
            </a:r>
            <a:r>
              <a:rPr lang="en-US" sz="2500" u="sng" dirty="0" err="1">
                <a:latin typeface="Times New Roman" pitchFamily="18" charset="0"/>
                <a:cs typeface="Times New Roman" pitchFamily="18" charset="0"/>
              </a:rPr>
              <a:t>dysmenorrhoea</a:t>
            </a:r>
            <a:r>
              <a:rPr lang="en-US" sz="2500" dirty="0">
                <a:latin typeface="Times New Roman" pitchFamily="18" charset="0"/>
                <a:cs typeface="Times New Roman" pitchFamily="18" charset="0"/>
              </a:rPr>
              <a:t> : classically presents as a cramping lower abdominal pain that often begins during the day before bleeding starts. The pain gradually eases after the start of menstruation and is often gone by the end of the first day of bleeding.</a:t>
            </a:r>
          </a:p>
          <a:p>
            <a:pPr lvl="0"/>
            <a:r>
              <a:rPr lang="en-US" sz="2500" u="sng" dirty="0">
                <a:latin typeface="Times New Roman" pitchFamily="18" charset="0"/>
                <a:cs typeface="Times New Roman" pitchFamily="18" charset="0"/>
              </a:rPr>
              <a:t>Secondary </a:t>
            </a:r>
            <a:r>
              <a:rPr lang="en-US" sz="2500" u="sng" dirty="0" err="1">
                <a:latin typeface="Times New Roman" pitchFamily="18" charset="0"/>
                <a:cs typeface="Times New Roman" pitchFamily="18" charset="0"/>
              </a:rPr>
              <a:t>dysmenorrhoea</a:t>
            </a:r>
            <a:r>
              <a:rPr lang="en-US" sz="2500" dirty="0">
                <a:latin typeface="Times New Roman" pitchFamily="18" charset="0"/>
                <a:cs typeface="Times New Roman" pitchFamily="18" charset="0"/>
              </a:rPr>
              <a:t>: The pain of acquired </a:t>
            </a:r>
            <a:r>
              <a:rPr lang="en-US" sz="2500" dirty="0" err="1">
                <a:latin typeface="Times New Roman" pitchFamily="18" charset="0"/>
                <a:cs typeface="Times New Roman" pitchFamily="18" charset="0"/>
              </a:rPr>
              <a:t>dysmenorrhoea</a:t>
            </a:r>
            <a:r>
              <a:rPr lang="en-US" sz="2500" dirty="0">
                <a:latin typeface="Times New Roman" pitchFamily="18" charset="0"/>
                <a:cs typeface="Times New Roman" pitchFamily="18" charset="0"/>
              </a:rPr>
              <a:t> may occur during other parts of the menstrual cycle and can be relieved or worsened by menstruation. Such pain is often described as a dull, aching pain rather than being spasmodic or cramping in nature. Often occurring up to 1 week before menstruation, the pain may get worse once bleeding starts. The pain may occur during sexual intercourse.</a:t>
            </a:r>
          </a:p>
          <a:p>
            <a:pPr lvl="0"/>
            <a:r>
              <a:rPr lang="en-US" sz="2500" u="sng" dirty="0">
                <a:latin typeface="Times New Roman" pitchFamily="18" charset="0"/>
                <a:cs typeface="Times New Roman" pitchFamily="18" charset="0"/>
              </a:rPr>
              <a:t>Endometriosis</a:t>
            </a:r>
            <a:r>
              <a:rPr lang="en-US" sz="2500" dirty="0">
                <a:latin typeface="Times New Roman" pitchFamily="18" charset="0"/>
                <a:cs typeface="Times New Roman" pitchFamily="18" charset="0"/>
              </a:rPr>
              <a:t>: The pain may also be non-cyclical and may occur with sexual intercourse (dyspareunia).</a:t>
            </a:r>
          </a:p>
          <a:p>
            <a:pPr lvl="0"/>
            <a:r>
              <a:rPr lang="en-US" sz="2500" u="sng" dirty="0">
                <a:latin typeface="Times New Roman" pitchFamily="18" charset="0"/>
                <a:cs typeface="Times New Roman" pitchFamily="18" charset="0"/>
              </a:rPr>
              <a:t>Pelvic inflammatory disease</a:t>
            </a:r>
            <a:r>
              <a:rPr lang="en-US" sz="2500" dirty="0">
                <a:latin typeface="Times New Roman" pitchFamily="18" charset="0"/>
                <a:cs typeface="Times New Roman" pitchFamily="18" charset="0"/>
              </a:rPr>
              <a:t>: There is usually severe pain, fever and vaginal discharge. The pain is in the lower abdomen and may be unrelated to menstruation. It may be confused with appendicitis. Chronic PID may follow on from an acute infection. The pain tends to be less severe, associated with periods and may be experienced during intercourse</a:t>
            </a:r>
            <a:r>
              <a:rPr lang="en-US" sz="2500" dirty="0" smtClean="0">
                <a:latin typeface="Times New Roman" pitchFamily="18" charset="0"/>
                <a:cs typeface="Times New Roman" pitchFamily="18" charset="0"/>
              </a:rPr>
              <a:t>.</a:t>
            </a:r>
            <a:endParaRPr lang="en-US" sz="2500" dirty="0">
              <a:latin typeface="Times New Roman" pitchFamily="18" charset="0"/>
              <a:cs typeface="Times New Roman" pitchFamily="18" charset="0"/>
            </a:endParaRPr>
          </a:p>
          <a:p>
            <a:r>
              <a:rPr lang="en-US" sz="2500" u="sng" dirty="0">
                <a:latin typeface="Times New Roman" pitchFamily="18" charset="0"/>
                <a:cs typeface="Times New Roman" pitchFamily="18" charset="0"/>
              </a:rPr>
              <a:t>Premenstrual syndrome</a:t>
            </a:r>
            <a:r>
              <a:rPr lang="en-US" sz="2500" dirty="0">
                <a:latin typeface="Times New Roman" pitchFamily="18" charset="0"/>
                <a:cs typeface="Times New Roman" pitchFamily="18" charset="0"/>
              </a:rPr>
              <a:t>: (PMS) describes a collection of symptoms, both physical and mental, whose incidence is related to the menstrual cycle. Symptoms are experienced cyclically, usually from 2 to 14 days before the start of menstruation. Relief from symptoms generally occurs once menstrual bleeding begins. Signs and symptoms include a bloated abdomen, increase in weight, swelling of ankles and fingers, breast tenderness and headaches</a:t>
            </a:r>
            <a:r>
              <a:rPr lang="en-US" dirty="0"/>
              <a:t>. </a:t>
            </a:r>
          </a:p>
        </p:txBody>
      </p:sp>
    </p:spTree>
    <p:extLst>
      <p:ext uri="{BB962C8B-B14F-4D97-AF65-F5344CB8AC3E}">
        <p14:creationId xmlns:p14="http://schemas.microsoft.com/office/powerpoint/2010/main" val="2309871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848600" cy="1066800"/>
          </a:xfrm>
        </p:spPr>
        <p:style>
          <a:lnRef idx="1">
            <a:schemeClr val="accent1"/>
          </a:lnRef>
          <a:fillRef idx="2">
            <a:schemeClr val="accent1"/>
          </a:fillRef>
          <a:effectRef idx="1">
            <a:schemeClr val="accent1"/>
          </a:effectRef>
          <a:fontRef idx="minor">
            <a:schemeClr val="dk1"/>
          </a:fontRef>
        </p:style>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457200" y="1447800"/>
            <a:ext cx="8153400" cy="5257800"/>
          </a:xfrm>
        </p:spPr>
        <p:style>
          <a:lnRef idx="1">
            <a:schemeClr val="accent6"/>
          </a:lnRef>
          <a:fillRef idx="2">
            <a:schemeClr val="accent6"/>
          </a:fillRef>
          <a:effectRef idx="1">
            <a:schemeClr val="accent6"/>
          </a:effectRef>
          <a:fontRef idx="minor">
            <a:schemeClr val="dk1"/>
          </a:fontRef>
        </p:style>
        <p:txBody>
          <a:bodyPr>
            <a:normAutofit/>
          </a:bodyPr>
          <a:lstStyle/>
          <a:p>
            <a:pPr lvl="0"/>
            <a:r>
              <a:rPr lang="en-US" dirty="0">
                <a:latin typeface="Times New Roman" pitchFamily="18" charset="0"/>
                <a:cs typeface="Times New Roman" pitchFamily="18" charset="0"/>
              </a:rPr>
              <a:t>Women who experience PMS describe a variety of mental symptoms that may include any or all of irritability, tension, depression, difficulty in concentrating and tiredness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r>
              <a:rPr lang="en-US" i="1" dirty="0">
                <a:latin typeface="Times New Roman" pitchFamily="18" charset="0"/>
                <a:cs typeface="Times New Roman" pitchFamily="18" charset="0"/>
              </a:rPr>
              <a:t>Other symptoms</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Women who experience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will often describe other associated symptoms. These include nausea, vomiting, general GI discomfort, constipation, headache, backache, fatigue, feeling faint and dizziness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b="1" i="1" dirty="0">
                <a:latin typeface="Times New Roman" pitchFamily="18" charset="0"/>
                <a:cs typeface="Times New Roman" pitchFamily="18" charset="0"/>
              </a:rPr>
              <a:t>Treatment timescale</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If the pain of primary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is not improved after two cycles of treatment, referral to the doctor would be advisable.</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1539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01000" cy="1066800"/>
          </a:xfrm>
        </p:spPr>
        <p:style>
          <a:lnRef idx="1">
            <a:schemeClr val="accent1"/>
          </a:lnRef>
          <a:fillRef idx="2">
            <a:schemeClr val="accent1"/>
          </a:fillRef>
          <a:effectRef idx="1">
            <a:schemeClr val="accent1"/>
          </a:effectRef>
          <a:fontRef idx="minor">
            <a:schemeClr val="dk1"/>
          </a:fontRef>
        </p:style>
        <p:txBody>
          <a:bodyPr/>
          <a:lstStyle/>
          <a:p>
            <a:r>
              <a:rPr lang="en-US" b="1" i="1" dirty="0" smtClean="0">
                <a:latin typeface="Times New Roman" pitchFamily="18" charset="0"/>
                <a:cs typeface="Times New Roman" pitchFamily="18" charset="0"/>
              </a:rPr>
              <a:t>Management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447800"/>
            <a:ext cx="8229600" cy="5181600"/>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pain of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is thought to be linked to increased prostaglandin activity, and raised prostaglandin levels have been found in the menstrual fluids and circulating blood of women who suffer from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Therefore, the use of analgesics that inhibit the synthesis of prostaglandins is logical. Women taking oral contraceptives usually find that the symptoms of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are reduced or eliminated altogether</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a:t>
            </a:r>
          </a:p>
          <a:p>
            <a:pPr lvl="0"/>
            <a:r>
              <a:rPr lang="en-US" i="1" dirty="0">
                <a:latin typeface="Times New Roman" pitchFamily="18" charset="0"/>
                <a:cs typeface="Times New Roman" pitchFamily="18" charset="0"/>
              </a:rPr>
              <a:t>NSAIDs (Ibuprofen, </a:t>
            </a:r>
            <a:r>
              <a:rPr lang="en-US" i="1" dirty="0" err="1">
                <a:latin typeface="Times New Roman" pitchFamily="18" charset="0"/>
                <a:cs typeface="Times New Roman" pitchFamily="18" charset="0"/>
              </a:rPr>
              <a:t>diclofenac</a:t>
            </a:r>
            <a:r>
              <a:rPr lang="en-US" i="1" dirty="0">
                <a:latin typeface="Times New Roman" pitchFamily="18" charset="0"/>
                <a:cs typeface="Times New Roman" pitchFamily="18" charset="0"/>
              </a:rPr>
              <a:t> and naproxen) </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NSAIDs can be considered the treatment of choice for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Naproxen 250mg tablets can be used by women aged between 15 and 50 years for primary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only. Two tablets are taken initially then one tablet 6–8 hours later if needed. Maximum daily dose is 750mg and maximum treatment time is 3 days.</a:t>
            </a:r>
          </a:p>
          <a:p>
            <a:r>
              <a:rPr lang="en-US" i="1" u="sng" dirty="0">
                <a:latin typeface="Times New Roman" pitchFamily="18" charset="0"/>
                <a:cs typeface="Times New Roman" pitchFamily="18" charset="0"/>
              </a:rPr>
              <a:t>Contraindications</a:t>
            </a:r>
            <a:r>
              <a:rPr lang="en-US" dirty="0">
                <a:latin typeface="Times New Roman" pitchFamily="18" charset="0"/>
                <a:cs typeface="Times New Roman" pitchFamily="18" charset="0"/>
              </a:rPr>
              <a:t>: GI irritation and should not be taken by anyone who has or has had a peptic ulcer. All patients should take NSAIDs with or after food to </a:t>
            </a:r>
            <a:r>
              <a:rPr lang="en-US" dirty="0" err="1">
                <a:latin typeface="Times New Roman" pitchFamily="18" charset="0"/>
                <a:cs typeface="Times New Roman" pitchFamily="18" charset="0"/>
              </a:rPr>
              <a:t>minimise</a:t>
            </a:r>
            <a:r>
              <a:rPr lang="en-US" dirty="0">
                <a:latin typeface="Times New Roman" pitchFamily="18" charset="0"/>
                <a:cs typeface="Times New Roman" pitchFamily="18" charset="0"/>
              </a:rPr>
              <a:t> GI problems . NSAIDs should not be taken by anyone who is sensitive to aspirin and should be used with caution in anyone who is asthmatic, because such patients are more likely to be sensitive to NSAIDs.</a:t>
            </a:r>
          </a:p>
          <a:p>
            <a:pPr marL="0" indent="0">
              <a:buNone/>
            </a:pPr>
            <a:endParaRPr lang="en-US" dirty="0"/>
          </a:p>
          <a:p>
            <a:endParaRPr lang="en-US" dirty="0"/>
          </a:p>
        </p:txBody>
      </p:sp>
    </p:spTree>
    <p:extLst>
      <p:ext uri="{BB962C8B-B14F-4D97-AF65-F5344CB8AC3E}">
        <p14:creationId xmlns:p14="http://schemas.microsoft.com/office/powerpoint/2010/main" val="184465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848600" cy="838200"/>
          </a:xfrm>
        </p:spPr>
        <p:style>
          <a:lnRef idx="1">
            <a:schemeClr val="accent1"/>
          </a:lnRef>
          <a:fillRef idx="2">
            <a:schemeClr val="accent1"/>
          </a:fillRef>
          <a:effectRef idx="1">
            <a:schemeClr val="accent1"/>
          </a:effectRef>
          <a:fontRef idx="minor">
            <a:schemeClr val="dk1"/>
          </a:fontRef>
        </p:style>
        <p:txBody>
          <a:bodyPr/>
          <a:lstStyle/>
          <a:p>
            <a:pPr lvl="0"/>
            <a:r>
              <a:rPr lang="en-US" i="1" dirty="0" smtClean="0"/>
              <a:t>Aspirin</a:t>
            </a:r>
            <a:endParaRPr lang="en-US" dirty="0"/>
          </a:p>
        </p:txBody>
      </p:sp>
      <p:sp>
        <p:nvSpPr>
          <p:cNvPr id="3" name="Content Placeholder 2"/>
          <p:cNvSpPr>
            <a:spLocks noGrp="1"/>
          </p:cNvSpPr>
          <p:nvPr>
            <p:ph idx="1"/>
          </p:nvPr>
        </p:nvSpPr>
        <p:spPr>
          <a:xfrm>
            <a:off x="152400" y="1143000"/>
            <a:ext cx="8763000" cy="5562600"/>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lvl="0"/>
            <a:r>
              <a:rPr lang="en-US" dirty="0" smtClean="0">
                <a:latin typeface="Times New Roman" pitchFamily="18" charset="0"/>
                <a:cs typeface="Times New Roman" pitchFamily="18" charset="0"/>
              </a:rPr>
              <a:t>Aspirin </a:t>
            </a:r>
            <a:r>
              <a:rPr lang="en-US" dirty="0">
                <a:latin typeface="Times New Roman" pitchFamily="18" charset="0"/>
                <a:cs typeface="Times New Roman" pitchFamily="18" charset="0"/>
              </a:rPr>
              <a:t>also inhibits the synthesis of prostaglandins but is less effective in relieving the symptoms of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than is ibuprofen. </a:t>
            </a:r>
          </a:p>
          <a:p>
            <a:pPr lvl="0"/>
            <a:r>
              <a:rPr lang="en-US" dirty="0">
                <a:latin typeface="Times New Roman" pitchFamily="18" charset="0"/>
                <a:cs typeface="Times New Roman" pitchFamily="18" charset="0"/>
              </a:rPr>
              <a:t>Aspirin can cause GI upsets and is more irritant to the stomach than NSAIDs. For those who experience symptoms of nausea and vomiting with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aspirin is probably best avoided. </a:t>
            </a:r>
          </a:p>
          <a:p>
            <a:pPr lvl="0"/>
            <a:r>
              <a:rPr lang="en-US" dirty="0">
                <a:latin typeface="Times New Roman" pitchFamily="18" charset="0"/>
                <a:cs typeface="Times New Roman" pitchFamily="18" charset="0"/>
              </a:rPr>
              <a:t>Soluble forms of aspirin will work more quickly than traditional tablet formulations and are less likely to cause stomach problems. Patients should be advised to take aspirin with or after meals. </a:t>
            </a:r>
          </a:p>
          <a:p>
            <a:pPr lvl="0"/>
            <a:r>
              <a:rPr lang="en-US" dirty="0">
                <a:latin typeface="Times New Roman" pitchFamily="18" charset="0"/>
                <a:cs typeface="Times New Roman" pitchFamily="18" charset="0"/>
              </a:rPr>
              <a:t>The pharmacist should establish whether the patient has any history of aspirin sensitivity before recommending the drug.</a:t>
            </a:r>
          </a:p>
          <a:p>
            <a:pPr marL="0" lvl="0" indent="0">
              <a:buNone/>
            </a:pPr>
            <a:r>
              <a:rPr lang="en-US" b="1" i="1" dirty="0" err="1" smtClean="0">
                <a:latin typeface="Times New Roman" pitchFamily="18" charset="0"/>
                <a:cs typeface="Times New Roman" pitchFamily="18" charset="0"/>
              </a:rPr>
              <a:t>Paracetamol</a:t>
            </a:r>
            <a:endParaRPr lang="en-US" b="1"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Paracetamol</a:t>
            </a:r>
            <a:r>
              <a:rPr lang="en-US" dirty="0">
                <a:latin typeface="Times New Roman" pitchFamily="18" charset="0"/>
                <a:cs typeface="Times New Roman" pitchFamily="18" charset="0"/>
              </a:rPr>
              <a:t> has little or no effect on the levels of prostaglandins involved in pain and inflammation and so it is theoretically less effective for the treatment of </a:t>
            </a:r>
            <a:r>
              <a:rPr lang="en-US" dirty="0" err="1">
                <a:latin typeface="Times New Roman" pitchFamily="18" charset="0"/>
                <a:cs typeface="Times New Roman" pitchFamily="18" charset="0"/>
              </a:rPr>
              <a:t>dysmenorrhoea</a:t>
            </a:r>
            <a:r>
              <a:rPr lang="en-US" dirty="0">
                <a:latin typeface="Times New Roman" pitchFamily="18" charset="0"/>
                <a:cs typeface="Times New Roman" pitchFamily="18" charset="0"/>
              </a:rPr>
              <a:t> than either NSAIDs or aspirin. </a:t>
            </a:r>
          </a:p>
          <a:p>
            <a:pPr lvl="0"/>
            <a:r>
              <a:rPr lang="en-US" dirty="0" err="1">
                <a:latin typeface="Times New Roman" pitchFamily="18" charset="0"/>
                <a:cs typeface="Times New Roman" pitchFamily="18" charset="0"/>
              </a:rPr>
              <a:t>paracetamol</a:t>
            </a:r>
            <a:r>
              <a:rPr lang="en-US" dirty="0">
                <a:latin typeface="Times New Roman" pitchFamily="18" charset="0"/>
                <a:cs typeface="Times New Roman" pitchFamily="18" charset="0"/>
              </a:rPr>
              <a:t> is a useful treatment when the patient cannot take NSAIDs or aspirin because of stomach problems or potential sensitivity. </a:t>
            </a:r>
            <a:endParaRPr lang="en-US" dirty="0" smtClean="0">
              <a:latin typeface="Times New Roman" pitchFamily="18" charset="0"/>
              <a:cs typeface="Times New Roman" pitchFamily="18" charset="0"/>
            </a:endParaRPr>
          </a:p>
          <a:p>
            <a:pPr lvl="0"/>
            <a:r>
              <a:rPr lang="en-US" dirty="0" err="1"/>
              <a:t>Paracetamol</a:t>
            </a:r>
            <a:r>
              <a:rPr lang="en-US" dirty="0"/>
              <a:t> is also useful when the patient is suffering with nausea and vomiting as well as pain, since it does not irritate the stomach.</a:t>
            </a:r>
          </a:p>
          <a:p>
            <a:pPr marL="0" indent="0">
              <a:buNone/>
            </a:pPr>
            <a:endParaRPr lang="en-US" dirty="0"/>
          </a:p>
        </p:txBody>
      </p:sp>
    </p:spTree>
    <p:extLst>
      <p:ext uri="{BB962C8B-B14F-4D97-AF65-F5344CB8AC3E}">
        <p14:creationId xmlns:p14="http://schemas.microsoft.com/office/powerpoint/2010/main" val="2851053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772400" cy="838200"/>
          </a:xfrm>
        </p:spPr>
        <p:style>
          <a:lnRef idx="1">
            <a:schemeClr val="accent1"/>
          </a:lnRef>
          <a:fillRef idx="2">
            <a:schemeClr val="accent1"/>
          </a:fillRef>
          <a:effectRef idx="1">
            <a:schemeClr val="accent1"/>
          </a:effectRef>
          <a:fontRef idx="minor">
            <a:schemeClr val="dk1"/>
          </a:fontRef>
        </p:style>
        <p:txBody>
          <a:bodyPr/>
          <a:lstStyle/>
          <a:p>
            <a:pPr lvl="0"/>
            <a:r>
              <a:rPr lang="en-US" i="1" dirty="0" err="1" smtClean="0">
                <a:effectLst/>
                <a:latin typeface="Times New Roman" pitchFamily="18" charset="0"/>
                <a:cs typeface="Times New Roman" pitchFamily="18" charset="0"/>
              </a:rPr>
              <a:t>Hyoscine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763000" cy="5867400"/>
          </a:xfrm>
        </p:spPr>
        <p:style>
          <a:lnRef idx="1">
            <a:schemeClr val="accent6"/>
          </a:lnRef>
          <a:fillRef idx="2">
            <a:schemeClr val="accent6"/>
          </a:fillRef>
          <a:effectRef idx="1">
            <a:schemeClr val="accent6"/>
          </a:effectRef>
          <a:fontRef idx="minor">
            <a:schemeClr val="dk1"/>
          </a:fontRef>
        </p:style>
        <p:txBody>
          <a:bodyPr>
            <a:normAutofit fontScale="92500"/>
          </a:bodyPr>
          <a:lstStyle/>
          <a:p>
            <a:pPr lvl="0"/>
            <a:r>
              <a:rPr lang="en-US" dirty="0" err="1">
                <a:latin typeface="Times New Roman" pitchFamily="18" charset="0"/>
                <a:cs typeface="Times New Roman" pitchFamily="18" charset="0"/>
              </a:rPr>
              <a:t>Hyoscine</a:t>
            </a:r>
            <a:r>
              <a:rPr lang="en-US" dirty="0">
                <a:latin typeface="Times New Roman" pitchFamily="18" charset="0"/>
                <a:cs typeface="Times New Roman" pitchFamily="18" charset="0"/>
              </a:rPr>
              <a:t>, a smooth muscle relaxant that the antispasmodic action will reduce cramping. In fact, the dose is so low (0.1-mg </a:t>
            </a:r>
            <a:r>
              <a:rPr lang="en-US" dirty="0" err="1">
                <a:latin typeface="Times New Roman" pitchFamily="18" charset="0"/>
                <a:cs typeface="Times New Roman" pitchFamily="18" charset="0"/>
              </a:rPr>
              <a:t>hyoscine</a:t>
            </a:r>
            <a:r>
              <a:rPr lang="en-US" dirty="0">
                <a:latin typeface="Times New Roman" pitchFamily="18" charset="0"/>
                <a:cs typeface="Times New Roman" pitchFamily="18" charset="0"/>
              </a:rPr>
              <a:t>) that such an effect is unlikely.</a:t>
            </a:r>
          </a:p>
          <a:p>
            <a:pPr lvl="0"/>
            <a:r>
              <a:rPr lang="en-US" dirty="0">
                <a:latin typeface="Times New Roman" pitchFamily="18" charset="0"/>
                <a:cs typeface="Times New Roman" pitchFamily="18" charset="0"/>
              </a:rPr>
              <a:t>The anticholinergic effects of </a:t>
            </a:r>
            <a:r>
              <a:rPr lang="en-US" dirty="0" err="1">
                <a:latin typeface="Times New Roman" pitchFamily="18" charset="0"/>
                <a:cs typeface="Times New Roman" pitchFamily="18" charset="0"/>
              </a:rPr>
              <a:t>hyoscine</a:t>
            </a:r>
            <a:r>
              <a:rPr lang="en-US" dirty="0">
                <a:latin typeface="Times New Roman" pitchFamily="18" charset="0"/>
                <a:cs typeface="Times New Roman" pitchFamily="18" charset="0"/>
              </a:rPr>
              <a:t> mean that it is contraindicated in women with closed-angle glaucoma. </a:t>
            </a:r>
          </a:p>
          <a:p>
            <a:pPr lvl="0"/>
            <a:r>
              <a:rPr lang="en-US" dirty="0">
                <a:latin typeface="Times New Roman" pitchFamily="18" charset="0"/>
                <a:cs typeface="Times New Roman" pitchFamily="18" charset="0"/>
              </a:rPr>
              <a:t>Additive anticholinergic effects (dry mouth, constipation and blurred vision) mean that </a:t>
            </a:r>
            <a:r>
              <a:rPr lang="en-US" dirty="0" err="1">
                <a:latin typeface="Times New Roman" pitchFamily="18" charset="0"/>
                <a:cs typeface="Times New Roman" pitchFamily="18" charset="0"/>
              </a:rPr>
              <a:t>hyoscine</a:t>
            </a:r>
            <a:r>
              <a:rPr lang="en-US" dirty="0">
                <a:latin typeface="Times New Roman" pitchFamily="18" charset="0"/>
                <a:cs typeface="Times New Roman" pitchFamily="18" charset="0"/>
              </a:rPr>
              <a:t> is best avoided if any other drug with anticholinergic effects (e.g. tricyclic antidepressants) is being taken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r>
              <a:rPr lang="en-US" i="1" dirty="0">
                <a:latin typeface="Times New Roman" pitchFamily="18" charset="0"/>
                <a:cs typeface="Times New Roman" pitchFamily="18" charset="0"/>
              </a:rPr>
              <a:t>Caffeine</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There is some evidence (from a trial comparing combined ibuprofen and caffeine with ibuprofen alone and caffeine alone) that caffeine may enhance analgesic effect. OTC products contain 15–65 mg of caffeine per tablet. A similar effect could be achieved through drinking tea, coffee or cola. A cup of instant coffee usually contains about 80-mg caffeine, a cup of freshly brewed coffee about 130 mg, a cup of tea 50 mg and a can of cola drink about 40–60 mg.</a:t>
            </a:r>
          </a:p>
          <a:p>
            <a:endParaRPr lang="en-US" dirty="0"/>
          </a:p>
        </p:txBody>
      </p:sp>
    </p:spTree>
    <p:extLst>
      <p:ext uri="{BB962C8B-B14F-4D97-AF65-F5344CB8AC3E}">
        <p14:creationId xmlns:p14="http://schemas.microsoft.com/office/powerpoint/2010/main" val="2435659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
            <a:ext cx="7924800" cy="838200"/>
          </a:xfrm>
        </p:spPr>
        <p:style>
          <a:lnRef idx="1">
            <a:schemeClr val="accent1"/>
          </a:lnRef>
          <a:fillRef idx="2">
            <a:schemeClr val="accent1"/>
          </a:fillRef>
          <a:effectRef idx="1">
            <a:schemeClr val="accent1"/>
          </a:effectRef>
          <a:fontRef idx="minor">
            <a:schemeClr val="dk1"/>
          </a:fontRef>
        </p:style>
        <p:txBody>
          <a:bodyPr/>
          <a:lstStyle/>
          <a:p>
            <a:r>
              <a:rPr lang="en-US" b="1" i="1" dirty="0">
                <a:effectLst/>
                <a:latin typeface="Times New Roman" pitchFamily="18" charset="0"/>
                <a:cs typeface="Times New Roman" pitchFamily="18" charset="0"/>
              </a:rPr>
              <a:t>Practical points</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839200" cy="5638800"/>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lvl="0"/>
            <a:r>
              <a:rPr lang="en-US" dirty="0" smtClean="0">
                <a:latin typeface="Times New Roman" pitchFamily="18" charset="0"/>
                <a:cs typeface="Times New Roman" pitchFamily="18" charset="0"/>
              </a:rPr>
              <a:t> Exercise during menstruation is not harmful,. In fact, exercise may well be beneficial, since it raises endorphin levels, reducing pain and promoting a feeling of well-being. There is some evidence that moderate aerobic exercise can improve symptoms of premenstrual syndrome.</a:t>
            </a:r>
          </a:p>
          <a:p>
            <a:pPr lvl="0"/>
            <a:r>
              <a:rPr lang="en-US" dirty="0" smtClean="0">
                <a:latin typeface="Times New Roman" pitchFamily="18" charset="0"/>
                <a:cs typeface="Times New Roman" pitchFamily="18" charset="0"/>
              </a:rPr>
              <a:t> There is some evidence that a low-fat, high-carbohydrate diet reduces breast pain and tenderness.</a:t>
            </a:r>
          </a:p>
          <a:p>
            <a:r>
              <a:rPr lang="en-US" dirty="0" smtClean="0">
                <a:latin typeface="Times New Roman" pitchFamily="18" charset="0"/>
                <a:cs typeface="Times New Roman" pitchFamily="18" charset="0"/>
              </a:rPr>
              <a:t>3.  advice to women taking analgesics for </a:t>
            </a:r>
            <a:r>
              <a:rPr lang="en-US" dirty="0" err="1" smtClean="0">
                <a:latin typeface="Times New Roman" pitchFamily="18" charset="0"/>
                <a:cs typeface="Times New Roman" pitchFamily="18" charset="0"/>
              </a:rPr>
              <a:t>dysmenorrhoea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(i) Take the first dose as soon as your pain begins or as soon as the bleeding starts, whichever comes first. Some doctors advise to start taking the tablets on the day before your period is due. This may prevent the pain from building up.</a:t>
            </a:r>
          </a:p>
          <a:p>
            <a:r>
              <a:rPr lang="en-US" dirty="0" smtClean="0">
                <a:latin typeface="Times New Roman" pitchFamily="18" charset="0"/>
                <a:cs typeface="Times New Roman" pitchFamily="18" charset="0"/>
              </a:rPr>
              <a:t>(ii) Take the tablets regularly, for 2–3 days each period, rather than ‘now and then’ when pain builds up.</a:t>
            </a:r>
          </a:p>
          <a:p>
            <a:r>
              <a:rPr lang="en-US" dirty="0" smtClean="0">
                <a:latin typeface="Times New Roman" pitchFamily="18" charset="0"/>
                <a:cs typeface="Times New Roman" pitchFamily="18" charset="0"/>
              </a:rPr>
              <a:t>(iii) Take a strong enough dose. If your pains are not eased, ask your doctor or pharmacist whether the dose that you are taking is the </a:t>
            </a:r>
            <a:r>
              <a:rPr lang="en-US" dirty="0" err="1" smtClean="0">
                <a:latin typeface="Times New Roman" pitchFamily="18" charset="0"/>
                <a:cs typeface="Times New Roman" pitchFamily="18" charset="0"/>
              </a:rPr>
              <a:t>maximumallowed</a:t>
            </a:r>
            <a:r>
              <a:rPr lang="en-US" dirty="0" smtClean="0">
                <a:latin typeface="Times New Roman" pitchFamily="18" charset="0"/>
                <a:cs typeface="Times New Roman" pitchFamily="18" charset="0"/>
              </a:rPr>
              <a:t>. An increase in dose may be all that you need.</a:t>
            </a:r>
          </a:p>
          <a:p>
            <a:r>
              <a:rPr lang="en-US" dirty="0" smtClean="0">
                <a:latin typeface="Times New Roman" pitchFamily="18" charset="0"/>
                <a:cs typeface="Times New Roman" pitchFamily="18" charset="0"/>
              </a:rPr>
              <a:t>(iv) Side-effects are uncommon if you take an anti-inflammatory for just a few days at a time, during each period. (But read the leaflet that comes with the tablets for a full list of possible side-effects.)</a:t>
            </a:r>
          </a:p>
          <a:p>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971795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295400"/>
            <a:ext cx="2933700" cy="4330700"/>
          </a:xfrm>
          <a:prstGeom prst="rect">
            <a:avLst/>
          </a:prstGeom>
        </p:spPr>
      </p:pic>
      <p:sp>
        <p:nvSpPr>
          <p:cNvPr id="6" name="Rectangle 5"/>
          <p:cNvSpPr/>
          <p:nvPr/>
        </p:nvSpPr>
        <p:spPr>
          <a:xfrm>
            <a:off x="3657600" y="2286000"/>
            <a:ext cx="4953000" cy="2154436"/>
          </a:xfrm>
          <a:prstGeom prst="rect">
            <a:avLst/>
          </a:prstGeom>
          <a:blipFill>
            <a:blip r:embed="rId3"/>
            <a:tile tx="0" ty="0" sx="100000" sy="100000" flip="none" algn="tl"/>
          </a:blipFill>
        </p:spPr>
        <p:style>
          <a:lnRef idx="2">
            <a:schemeClr val="accent1"/>
          </a:lnRef>
          <a:fillRef idx="1">
            <a:schemeClr val="lt1"/>
          </a:fillRef>
          <a:effectRef idx="0">
            <a:schemeClr val="accent1"/>
          </a:effectRef>
          <a:fontRef idx="minor">
            <a:schemeClr val="dk1"/>
          </a:fontRef>
        </p:style>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80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Thank </a:t>
            </a:r>
          </a:p>
          <a:p>
            <a:pPr algn="ctr"/>
            <a:r>
              <a:rPr lang="en-U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you</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4167170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905001"/>
            <a:ext cx="7467600" cy="120032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7200" b="1" i="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Cystitis</a:t>
            </a:r>
            <a:endParaRPr lang="en-US" sz="7200" b="1" i="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2578434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762000"/>
          </a:xfrm>
        </p:spPr>
        <p:style>
          <a:lnRef idx="1">
            <a:schemeClr val="accent1"/>
          </a:lnRef>
          <a:fillRef idx="2">
            <a:schemeClr val="accent1"/>
          </a:fillRef>
          <a:effectRef idx="1">
            <a:schemeClr val="accent1"/>
          </a:effectRef>
          <a:fontRef idx="minor">
            <a:schemeClr val="dk1"/>
          </a:fontRef>
        </p:style>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4400" dirty="0" smtClean="0">
                <a:latin typeface="Times New Roman" pitchFamily="18" charset="0"/>
                <a:cs typeface="Times New Roman" pitchFamily="18" charset="0"/>
              </a:rPr>
              <a:t>Patient assessment</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0" y="990600"/>
            <a:ext cx="9144000" cy="5791200"/>
          </a:xfrm>
        </p:spPr>
        <p:style>
          <a:lnRef idx="1">
            <a:schemeClr val="dk1"/>
          </a:lnRef>
          <a:fillRef idx="2">
            <a:schemeClr val="dk1"/>
          </a:fillRef>
          <a:effectRef idx="1">
            <a:schemeClr val="dk1"/>
          </a:effectRef>
          <a:fontRef idx="minor">
            <a:schemeClr val="dk1"/>
          </a:fontRef>
        </p:style>
        <p:txBody>
          <a:bodyPr>
            <a:normAutofit fontScale="25000" lnSpcReduction="20000"/>
          </a:bodyPr>
          <a:lstStyle/>
          <a:p>
            <a:endParaRPr lang="en-US" dirty="0"/>
          </a:p>
          <a:p>
            <a:pPr marL="0" indent="0">
              <a:buNone/>
            </a:pPr>
            <a:r>
              <a:rPr lang="en-US" sz="6400" dirty="0" smtClean="0">
                <a:latin typeface="Times New Roman" pitchFamily="18" charset="0"/>
                <a:cs typeface="Times New Roman" pitchFamily="18" charset="0"/>
              </a:rPr>
              <a:t>1.Age</a:t>
            </a:r>
            <a:endParaRPr lang="en-US" sz="6400" dirty="0">
              <a:latin typeface="Times New Roman" pitchFamily="18" charset="0"/>
              <a:cs typeface="Times New Roman" pitchFamily="18" charset="0"/>
            </a:endParaRPr>
          </a:p>
          <a:p>
            <a:pPr marL="0" indent="0">
              <a:buNone/>
            </a:pPr>
            <a:r>
              <a:rPr lang="en-US" sz="6400" dirty="0">
                <a:latin typeface="Times New Roman" pitchFamily="18" charset="0"/>
                <a:cs typeface="Times New Roman" pitchFamily="18" charset="0"/>
              </a:rPr>
              <a:t>Any child with the symptoms of cystitis should always be referred to the doctor for further investigation and treatment. Urinary tract infections (UTIs) occur in children, and damage to the kidney or bladder may result, particularly after recurrent infections</a:t>
            </a:r>
            <a:r>
              <a:rPr lang="en-US" sz="6400" dirty="0" smtClean="0">
                <a:latin typeface="Times New Roman" pitchFamily="18" charset="0"/>
                <a:cs typeface="Times New Roman" pitchFamily="18" charset="0"/>
              </a:rPr>
              <a:t>.</a:t>
            </a:r>
            <a:endParaRPr lang="en-US" sz="6400" dirty="0">
              <a:latin typeface="Times New Roman" pitchFamily="18" charset="0"/>
              <a:cs typeface="Times New Roman" pitchFamily="18" charset="0"/>
            </a:endParaRPr>
          </a:p>
          <a:p>
            <a:pPr marL="0" indent="0">
              <a:buNone/>
            </a:pPr>
            <a:r>
              <a:rPr lang="en-US" sz="6400" dirty="0" smtClean="0">
                <a:latin typeface="Times New Roman" pitchFamily="18" charset="0"/>
                <a:cs typeface="Times New Roman" pitchFamily="18" charset="0"/>
              </a:rPr>
              <a:t>2.Gender</a:t>
            </a:r>
            <a:endParaRPr lang="en-US" sz="6400" dirty="0">
              <a:latin typeface="Times New Roman" pitchFamily="18" charset="0"/>
              <a:cs typeface="Times New Roman" pitchFamily="18" charset="0"/>
            </a:endParaRPr>
          </a:p>
          <a:p>
            <a:pPr marL="0" indent="0">
              <a:buNone/>
            </a:pPr>
            <a:r>
              <a:rPr lang="en-US" sz="6400" dirty="0">
                <a:latin typeface="Times New Roman" pitchFamily="18" charset="0"/>
                <a:cs typeface="Times New Roman" pitchFamily="18" charset="0"/>
              </a:rPr>
              <a:t>Cystitis is much more common in women than in men for two reasons:</a:t>
            </a:r>
          </a:p>
          <a:p>
            <a:pPr marL="0" indent="0">
              <a:buNone/>
            </a:pPr>
            <a:r>
              <a:rPr lang="en-US" sz="6400" dirty="0" err="1" smtClean="0">
                <a:latin typeface="Times New Roman" pitchFamily="18" charset="0"/>
                <a:cs typeface="Times New Roman" pitchFamily="18" charset="0"/>
              </a:rPr>
              <a:t>A.Cystitis</a:t>
            </a:r>
            <a:r>
              <a:rPr lang="en-US" sz="6400" dirty="0" smtClean="0">
                <a:latin typeface="Times New Roman" pitchFamily="18" charset="0"/>
                <a:cs typeface="Times New Roman" pitchFamily="18" charset="0"/>
              </a:rPr>
              <a:t> </a:t>
            </a:r>
            <a:r>
              <a:rPr lang="en-US" sz="6400" dirty="0">
                <a:latin typeface="Times New Roman" pitchFamily="18" charset="0"/>
                <a:cs typeface="Times New Roman" pitchFamily="18" charset="0"/>
              </a:rPr>
              <a:t>occurs when bacteria pass up along the urethra and enter and multiply within the bladder. As the urethra is much shorter in females than in males, the passage of the bacteria is much easier. In addition, the process is facilitated by sexual intercourse.</a:t>
            </a:r>
          </a:p>
          <a:p>
            <a:pPr marL="0" indent="0">
              <a:buNone/>
            </a:pPr>
            <a:r>
              <a:rPr lang="en-US" sz="6400" dirty="0" err="1" smtClean="0">
                <a:latin typeface="Times New Roman" pitchFamily="18" charset="0"/>
                <a:cs typeface="Times New Roman" pitchFamily="18" charset="0"/>
              </a:rPr>
              <a:t>B.There</a:t>
            </a:r>
            <a:r>
              <a:rPr lang="en-US" sz="6400" dirty="0" smtClean="0">
                <a:latin typeface="Times New Roman" pitchFamily="18" charset="0"/>
                <a:cs typeface="Times New Roman" pitchFamily="18" charset="0"/>
              </a:rPr>
              <a:t> </a:t>
            </a:r>
            <a:r>
              <a:rPr lang="en-US" sz="6400" dirty="0">
                <a:latin typeface="Times New Roman" pitchFamily="18" charset="0"/>
                <a:cs typeface="Times New Roman" pitchFamily="18" charset="0"/>
              </a:rPr>
              <a:t>is evidence that prostatic fluid has antibacterial properties, providing an additional </a:t>
            </a:r>
            <a:r>
              <a:rPr lang="en-US" sz="6400" dirty="0" err="1">
                <a:latin typeface="Times New Roman" pitchFamily="18" charset="0"/>
                <a:cs typeface="Times New Roman" pitchFamily="18" charset="0"/>
              </a:rPr>
              <a:t>defence</a:t>
            </a:r>
            <a:r>
              <a:rPr lang="en-US" sz="6400" dirty="0">
                <a:latin typeface="Times New Roman" pitchFamily="18" charset="0"/>
                <a:cs typeface="Times New Roman" pitchFamily="18" charset="0"/>
              </a:rPr>
              <a:t> against bacterial infection in males</a:t>
            </a:r>
            <a:r>
              <a:rPr lang="en-US" sz="6400" dirty="0" smtClean="0">
                <a:latin typeface="Times New Roman" pitchFamily="18" charset="0"/>
                <a:cs typeface="Times New Roman" pitchFamily="18" charset="0"/>
              </a:rPr>
              <a:t>.</a:t>
            </a:r>
            <a:endParaRPr lang="en-US" sz="6400" dirty="0">
              <a:latin typeface="Times New Roman" pitchFamily="18" charset="0"/>
              <a:cs typeface="Times New Roman" pitchFamily="18" charset="0"/>
            </a:endParaRPr>
          </a:p>
          <a:p>
            <a:pPr marL="0" indent="0">
              <a:buNone/>
            </a:pPr>
            <a:r>
              <a:rPr lang="en-US" sz="6400" dirty="0" smtClean="0">
                <a:latin typeface="Times New Roman" pitchFamily="18" charset="0"/>
                <a:cs typeface="Times New Roman" pitchFamily="18" charset="0"/>
              </a:rPr>
              <a:t>3.Referral</a:t>
            </a:r>
            <a:endParaRPr lang="en-US" sz="6400" dirty="0">
              <a:latin typeface="Times New Roman" pitchFamily="18" charset="0"/>
              <a:cs typeface="Times New Roman" pitchFamily="18" charset="0"/>
            </a:endParaRPr>
          </a:p>
          <a:p>
            <a:pPr marL="0" indent="0">
              <a:buNone/>
            </a:pPr>
            <a:r>
              <a:rPr lang="en-US" sz="6400" dirty="0">
                <a:latin typeface="Times New Roman" pitchFamily="18" charset="0"/>
                <a:cs typeface="Times New Roman" pitchFamily="18" charset="0"/>
              </a:rPr>
              <a:t>Any man who presents with the symptoms of cystitis requires medical referral because of the possibility of more serious conditions such as kidney or bladder stones or prostate problems</a:t>
            </a:r>
            <a:r>
              <a:rPr lang="en-US" sz="6400" dirty="0" smtClean="0">
                <a:latin typeface="Times New Roman" pitchFamily="18" charset="0"/>
                <a:cs typeface="Times New Roman" pitchFamily="18" charset="0"/>
              </a:rPr>
              <a:t>.</a:t>
            </a:r>
            <a:endParaRPr lang="en-US" sz="6400" dirty="0">
              <a:latin typeface="Times New Roman" pitchFamily="18" charset="0"/>
              <a:cs typeface="Times New Roman" pitchFamily="18" charset="0"/>
            </a:endParaRPr>
          </a:p>
          <a:p>
            <a:pPr marL="0" indent="0">
              <a:buNone/>
            </a:pPr>
            <a:r>
              <a:rPr lang="en-US" sz="6400" dirty="0" smtClean="0">
                <a:latin typeface="Times New Roman" pitchFamily="18" charset="0"/>
                <a:cs typeface="Times New Roman" pitchFamily="18" charset="0"/>
              </a:rPr>
              <a:t>4.Pregnancy</a:t>
            </a:r>
            <a:endParaRPr lang="en-US" sz="6400" dirty="0">
              <a:latin typeface="Times New Roman" pitchFamily="18" charset="0"/>
              <a:cs typeface="Times New Roman" pitchFamily="18" charset="0"/>
            </a:endParaRPr>
          </a:p>
          <a:p>
            <a:pPr marL="0" indent="0">
              <a:buNone/>
            </a:pPr>
            <a:r>
              <a:rPr lang="en-US" sz="6400" dirty="0">
                <a:latin typeface="Times New Roman" pitchFamily="18" charset="0"/>
                <a:cs typeface="Times New Roman" pitchFamily="18" charset="0"/>
              </a:rPr>
              <a:t>If a pregnant woman presents with symptoms of cystitis, referral to the doctor is the best option, because </a:t>
            </a:r>
            <a:r>
              <a:rPr lang="en-US" sz="6400" dirty="0" err="1">
                <a:latin typeface="Times New Roman" pitchFamily="18" charset="0"/>
                <a:cs typeface="Times New Roman" pitchFamily="18" charset="0"/>
              </a:rPr>
              <a:t>bacteruria</a:t>
            </a:r>
            <a:r>
              <a:rPr lang="en-US" sz="6400" dirty="0">
                <a:latin typeface="Times New Roman" pitchFamily="18" charset="0"/>
                <a:cs typeface="Times New Roman" pitchFamily="18" charset="0"/>
              </a:rPr>
              <a:t> (presence of bacteria in the urine) in pregnancy can lead to kidney infection and other problems</a:t>
            </a:r>
            <a:r>
              <a:rPr lang="en-US" sz="6400" dirty="0" smtClean="0">
                <a:latin typeface="Times New Roman" pitchFamily="18" charset="0"/>
                <a:cs typeface="Times New Roman" pitchFamily="18" charset="0"/>
              </a:rPr>
              <a:t>.</a:t>
            </a:r>
            <a:endParaRPr lang="en-US" sz="6400" dirty="0">
              <a:latin typeface="Times New Roman" pitchFamily="18" charset="0"/>
              <a:cs typeface="Times New Roman" pitchFamily="18" charset="0"/>
            </a:endParaRPr>
          </a:p>
          <a:p>
            <a:pPr marL="0" indent="0">
              <a:buNone/>
            </a:pPr>
            <a:r>
              <a:rPr lang="en-US" sz="6400" dirty="0" smtClean="0">
                <a:latin typeface="Times New Roman" pitchFamily="18" charset="0"/>
                <a:cs typeface="Times New Roman" pitchFamily="18" charset="0"/>
              </a:rPr>
              <a:t>5.Symptoms</a:t>
            </a:r>
            <a:endParaRPr lang="en-US" sz="6400" dirty="0">
              <a:latin typeface="Times New Roman" pitchFamily="18" charset="0"/>
              <a:cs typeface="Times New Roman" pitchFamily="18" charset="0"/>
            </a:endParaRPr>
          </a:p>
          <a:p>
            <a:pPr marL="0" indent="0">
              <a:buNone/>
            </a:pPr>
            <a:r>
              <a:rPr lang="en-US" sz="6400" dirty="0" smtClean="0">
                <a:latin typeface="Times New Roman" pitchFamily="18" charset="0"/>
                <a:cs typeface="Times New Roman" pitchFamily="18" charset="0"/>
              </a:rPr>
              <a:t>•impending </a:t>
            </a:r>
            <a:r>
              <a:rPr lang="en-US" sz="6400" dirty="0">
                <a:latin typeface="Times New Roman" pitchFamily="18" charset="0"/>
                <a:cs typeface="Times New Roman" pitchFamily="18" charset="0"/>
              </a:rPr>
              <a:t>attack is an itching or pricking sensation in the urethra and pass urine urgently, but pass only a few burning, painful drops. This frequency of urine occurs throughout the day and night. </a:t>
            </a:r>
          </a:p>
          <a:p>
            <a:pPr marL="0" indent="0">
              <a:buNone/>
            </a:pPr>
            <a:r>
              <a:rPr lang="en-US" sz="6400" dirty="0" smtClean="0">
                <a:latin typeface="Times New Roman" pitchFamily="18" charset="0"/>
                <a:cs typeface="Times New Roman" pitchFamily="18" charset="0"/>
              </a:rPr>
              <a:t>•Dysuria </a:t>
            </a:r>
            <a:r>
              <a:rPr lang="en-US" sz="6400" dirty="0">
                <a:latin typeface="Times New Roman" pitchFamily="18" charset="0"/>
                <a:cs typeface="Times New Roman" pitchFamily="18" charset="0"/>
              </a:rPr>
              <a:t>(pain on passing urine) is a classical symptom of cystitis. </a:t>
            </a:r>
          </a:p>
          <a:p>
            <a:pPr marL="0" indent="0">
              <a:buNone/>
            </a:pPr>
            <a:r>
              <a:rPr lang="en-US" sz="6400" dirty="0" smtClean="0">
                <a:latin typeface="Times New Roman" pitchFamily="18" charset="0"/>
                <a:cs typeface="Times New Roman" pitchFamily="18" charset="0"/>
              </a:rPr>
              <a:t>•After </a:t>
            </a:r>
            <a:r>
              <a:rPr lang="en-US" sz="6400" dirty="0">
                <a:latin typeface="Times New Roman" pitchFamily="18" charset="0"/>
                <a:cs typeface="Times New Roman" pitchFamily="18" charset="0"/>
              </a:rPr>
              <a:t>urination, the bladder may not feel completely empty, but even straining produces no further flow. </a:t>
            </a:r>
          </a:p>
          <a:p>
            <a:pPr marL="0" indent="0">
              <a:buNone/>
            </a:pPr>
            <a:r>
              <a:rPr lang="en-US" sz="6400" dirty="0" smtClean="0">
                <a:latin typeface="Times New Roman" pitchFamily="18" charset="0"/>
                <a:cs typeface="Times New Roman" pitchFamily="18" charset="0"/>
              </a:rPr>
              <a:t>•The </a:t>
            </a:r>
            <a:r>
              <a:rPr lang="en-US" sz="6400" dirty="0">
                <a:latin typeface="Times New Roman" pitchFamily="18" charset="0"/>
                <a:cs typeface="Times New Roman" pitchFamily="18" charset="0"/>
              </a:rPr>
              <a:t>urine may be cloudy and strong smelling; these may be signs of bacterial infection.</a:t>
            </a:r>
          </a:p>
          <a:p>
            <a:pPr marL="0" indent="0">
              <a:buNone/>
            </a:pPr>
            <a:r>
              <a:rPr lang="en-US" sz="6400" dirty="0" smtClean="0">
                <a:latin typeface="Times New Roman" pitchFamily="18" charset="0"/>
                <a:cs typeface="Times New Roman" pitchFamily="18" charset="0"/>
              </a:rPr>
              <a:t>•Cystitis </a:t>
            </a:r>
            <a:r>
              <a:rPr lang="en-US" sz="6400" dirty="0">
                <a:latin typeface="Times New Roman" pitchFamily="18" charset="0"/>
                <a:cs typeface="Times New Roman" pitchFamily="18" charset="0"/>
              </a:rPr>
              <a:t>may be accompanied by </a:t>
            </a:r>
            <a:r>
              <a:rPr lang="en-US" sz="6400" dirty="0" err="1">
                <a:latin typeface="Times New Roman" pitchFamily="18" charset="0"/>
                <a:cs typeface="Times New Roman" pitchFamily="18" charset="0"/>
              </a:rPr>
              <a:t>suprapubic</a:t>
            </a:r>
            <a:r>
              <a:rPr lang="en-US" sz="6400" dirty="0">
                <a:latin typeface="Times New Roman" pitchFamily="18" charset="0"/>
                <a:cs typeface="Times New Roman" pitchFamily="18" charset="0"/>
              </a:rPr>
              <a:t> (lower abdominal) pain and tenderness; pain is sometimes felt in the lower back.</a:t>
            </a:r>
          </a:p>
          <a:p>
            <a:pPr marL="0" indent="0">
              <a:buNone/>
            </a:pPr>
            <a:endParaRPr lang="en-US" sz="3400" dirty="0"/>
          </a:p>
        </p:txBody>
      </p:sp>
    </p:spTree>
    <p:extLst>
      <p:ext uri="{BB962C8B-B14F-4D97-AF65-F5344CB8AC3E}">
        <p14:creationId xmlns:p14="http://schemas.microsoft.com/office/powerpoint/2010/main" val="4177036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772400" cy="609600"/>
          </a:xfrm>
        </p:spPr>
        <p:style>
          <a:lnRef idx="1">
            <a:schemeClr val="accent1"/>
          </a:lnRef>
          <a:fillRef idx="2">
            <a:schemeClr val="accent1"/>
          </a:fillRef>
          <a:effectRef idx="1">
            <a:schemeClr val="accent1"/>
          </a:effectRef>
          <a:fontRef idx="minor">
            <a:schemeClr val="dk1"/>
          </a:fontRef>
        </p:style>
        <p:txBody>
          <a:bodyPr/>
          <a:lstStyle/>
          <a:p>
            <a:r>
              <a:rPr lang="en-US" dirty="0" smtClean="0">
                <a:latin typeface="Times New Roman" pitchFamily="18" charset="0"/>
                <a:cs typeface="Times New Roman" pitchFamily="18" charset="0"/>
              </a:rPr>
              <a:t>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685800"/>
            <a:ext cx="8991600" cy="6400800"/>
          </a:xfrm>
        </p:spPr>
        <p:style>
          <a:lnRef idx="1">
            <a:schemeClr val="accent6"/>
          </a:lnRef>
          <a:fillRef idx="2">
            <a:schemeClr val="accent6"/>
          </a:fillRef>
          <a:effectRef idx="1">
            <a:schemeClr val="accent6"/>
          </a:effectRef>
          <a:fontRef idx="minor">
            <a:schemeClr val="dk1"/>
          </a:fontRef>
        </p:style>
        <p:txBody>
          <a:bodyPr>
            <a:noAutofit/>
          </a:bodyPr>
          <a:lstStyle/>
          <a:p>
            <a:pPr marL="0" lvl="0" indent="0">
              <a:buNone/>
            </a:pPr>
            <a:r>
              <a:rPr lang="en-US" sz="1600" i="1" dirty="0" smtClean="0">
                <a:latin typeface="Times New Roman" pitchFamily="18" charset="0"/>
                <a:cs typeface="Times New Roman" pitchFamily="18" charset="0"/>
              </a:rPr>
              <a:t>6.Blood </a:t>
            </a:r>
            <a:r>
              <a:rPr lang="en-US" sz="1600" i="1" dirty="0">
                <a:latin typeface="Times New Roman" pitchFamily="18" charset="0"/>
                <a:cs typeface="Times New Roman" pitchFamily="18" charset="0"/>
              </a:rPr>
              <a:t>in urine</a:t>
            </a:r>
            <a:endParaRPr lang="en-US" sz="1600" dirty="0">
              <a:latin typeface="Times New Roman" pitchFamily="18" charset="0"/>
              <a:cs typeface="Times New Roman" pitchFamily="18" charset="0"/>
            </a:endParaRPr>
          </a:p>
          <a:p>
            <a:pPr marL="0" indent="0">
              <a:buNone/>
            </a:pPr>
            <a:r>
              <a:rPr lang="en-US" sz="1600" dirty="0" err="1">
                <a:latin typeface="Times New Roman" pitchFamily="18" charset="0"/>
                <a:cs typeface="Times New Roman" pitchFamily="18" charset="0"/>
              </a:rPr>
              <a:t>Haematuria</a:t>
            </a:r>
            <a:r>
              <a:rPr lang="en-US" sz="1600" dirty="0">
                <a:latin typeface="Times New Roman" pitchFamily="18" charset="0"/>
                <a:cs typeface="Times New Roman" pitchFamily="18" charset="0"/>
              </a:rPr>
              <a:t> (presence of blood in the urine) is an indication of  kidney stone and need</a:t>
            </a:r>
          </a:p>
          <a:p>
            <a:pPr marL="0" indent="0">
              <a:buNone/>
            </a:pPr>
            <a:r>
              <a:rPr lang="en-US" sz="1600" dirty="0">
                <a:latin typeface="Times New Roman" pitchFamily="18" charset="0"/>
                <a:cs typeface="Times New Roman" pitchFamily="18" charset="0"/>
              </a:rPr>
              <a:t> referral to the doctor. It often occurs in cystitis when there is so much inflammation of the lining of the bladder and urethra that bleeding occurs. This is not serious and responds quickly to antibiotic treatment. </a:t>
            </a:r>
          </a:p>
          <a:p>
            <a:pPr marL="0" lvl="0" indent="0">
              <a:buNone/>
            </a:pPr>
            <a:r>
              <a:rPr lang="en-US"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7.Vaginal </a:t>
            </a:r>
            <a:r>
              <a:rPr lang="en-US" sz="1600" i="1" dirty="0">
                <a:latin typeface="Times New Roman" pitchFamily="18" charset="0"/>
                <a:cs typeface="Times New Roman" pitchFamily="18" charset="0"/>
              </a:rPr>
              <a:t>discharge</a:t>
            </a:r>
            <a:endParaRPr lang="en-US" sz="1600" dirty="0">
              <a:latin typeface="Times New Roman" pitchFamily="18" charset="0"/>
              <a:cs typeface="Times New Roman" pitchFamily="18" charset="0"/>
            </a:endParaRPr>
          </a:p>
          <a:p>
            <a:pPr marL="0" indent="0">
              <a:buNone/>
            </a:pPr>
            <a:r>
              <a:rPr lang="en-US" sz="1600" dirty="0">
                <a:latin typeface="Times New Roman" pitchFamily="18" charset="0"/>
                <a:cs typeface="Times New Roman" pitchFamily="18" charset="0"/>
              </a:rPr>
              <a:t>The presence of a vaginal discharge would indicate local fungal or bacterial infection and would require </a:t>
            </a:r>
            <a:r>
              <a:rPr lang="en-US" sz="1600" dirty="0" smtClean="0">
                <a:latin typeface="Times New Roman" pitchFamily="18" charset="0"/>
                <a:cs typeface="Times New Roman" pitchFamily="18" charset="0"/>
              </a:rPr>
              <a:t>referral</a:t>
            </a:r>
            <a:endParaRPr lang="en-US" sz="1600" dirty="0">
              <a:latin typeface="Times New Roman" pitchFamily="18" charset="0"/>
              <a:cs typeface="Times New Roman" pitchFamily="18" charset="0"/>
            </a:endParaRPr>
          </a:p>
          <a:p>
            <a:pPr marL="0" lvl="0" indent="0">
              <a:buNone/>
            </a:pPr>
            <a:r>
              <a:rPr lang="en-US" sz="1600" i="1" dirty="0" smtClean="0">
                <a:latin typeface="Times New Roman" pitchFamily="18" charset="0"/>
                <a:cs typeface="Times New Roman" pitchFamily="18" charset="0"/>
              </a:rPr>
              <a:t>8.Previous </a:t>
            </a:r>
            <a:r>
              <a:rPr lang="en-US" sz="1600" i="1" dirty="0">
                <a:latin typeface="Times New Roman" pitchFamily="18" charset="0"/>
                <a:cs typeface="Times New Roman" pitchFamily="18" charset="0"/>
              </a:rPr>
              <a:t>history</a:t>
            </a:r>
            <a:endParaRPr lang="en-US" sz="1600" dirty="0">
              <a:latin typeface="Times New Roman" pitchFamily="18" charset="0"/>
              <a:cs typeface="Times New Roman" pitchFamily="18" charset="0"/>
            </a:endParaRPr>
          </a:p>
          <a:p>
            <a:pPr marL="0" indent="0">
              <a:buNone/>
            </a:pPr>
            <a:r>
              <a:rPr lang="en-US" sz="1600" dirty="0">
                <a:latin typeface="Times New Roman" pitchFamily="18" charset="0"/>
                <a:cs typeface="Times New Roman" pitchFamily="18" charset="0"/>
              </a:rPr>
              <a:t>Women with recurrent cystitis should see their </a:t>
            </a:r>
            <a:r>
              <a:rPr lang="en-US" sz="1600" dirty="0" smtClean="0">
                <a:latin typeface="Times New Roman" pitchFamily="18" charset="0"/>
                <a:cs typeface="Times New Roman" pitchFamily="18" charset="0"/>
              </a:rPr>
              <a:t>doctor.</a:t>
            </a:r>
          </a:p>
          <a:p>
            <a:pPr marL="0" lvl="0" indent="0">
              <a:buNone/>
            </a:pPr>
            <a:r>
              <a:rPr lang="en-US" sz="1600" i="1" dirty="0" smtClean="0">
                <a:latin typeface="Times New Roman" pitchFamily="18" charset="0"/>
                <a:cs typeface="Times New Roman" pitchFamily="18" charset="0"/>
              </a:rPr>
              <a:t>-</a:t>
            </a:r>
            <a:r>
              <a:rPr lang="en-US" sz="1600" i="1" dirty="0" smtClean="0">
                <a:latin typeface="Times New Roman" pitchFamily="18" charset="0"/>
                <a:cs typeface="Times New Roman" pitchFamily="18" charset="0"/>
              </a:rPr>
              <a:t>Diabetes</a:t>
            </a:r>
            <a:endParaRPr lang="en-US" sz="1600" dirty="0">
              <a:latin typeface="Times New Roman" pitchFamily="18" charset="0"/>
              <a:cs typeface="Times New Roman" pitchFamily="18" charset="0"/>
            </a:endParaRPr>
          </a:p>
          <a:p>
            <a:pPr marL="0" indent="0">
              <a:buNone/>
            </a:pPr>
            <a:r>
              <a:rPr lang="en-US" sz="1600" dirty="0">
                <a:latin typeface="Times New Roman" pitchFamily="18" charset="0"/>
                <a:cs typeface="Times New Roman" pitchFamily="18" charset="0"/>
              </a:rPr>
              <a:t>Recurrent cystitis can sometimes occur in diabetic </a:t>
            </a:r>
            <a:r>
              <a:rPr lang="en-US" sz="1600" dirty="0" smtClean="0">
                <a:latin typeface="Times New Roman" pitchFamily="18" charset="0"/>
                <a:cs typeface="Times New Roman" pitchFamily="18" charset="0"/>
              </a:rPr>
              <a:t>patients.</a:t>
            </a:r>
          </a:p>
          <a:p>
            <a:pPr marL="0" lvl="0" indent="0">
              <a:buNone/>
            </a:pPr>
            <a:r>
              <a:rPr lang="en-US" sz="1600" i="1" dirty="0" smtClean="0">
                <a:latin typeface="Times New Roman" pitchFamily="18" charset="0"/>
                <a:cs typeface="Times New Roman" pitchFamily="18" charset="0"/>
              </a:rPr>
              <a:t>9.Other </a:t>
            </a:r>
            <a:r>
              <a:rPr lang="en-US" sz="1600" i="1" dirty="0">
                <a:latin typeface="Times New Roman" pitchFamily="18" charset="0"/>
                <a:cs typeface="Times New Roman" pitchFamily="18" charset="0"/>
              </a:rPr>
              <a:t>precipitating factors</a:t>
            </a:r>
            <a:endParaRPr lang="en-US" sz="1600" dirty="0">
              <a:latin typeface="Times New Roman" pitchFamily="18" charset="0"/>
              <a:cs typeface="Times New Roman" pitchFamily="18" charset="0"/>
            </a:endParaRPr>
          </a:p>
          <a:p>
            <a:pPr marL="0" indent="0">
              <a:buNone/>
            </a:pPr>
            <a:r>
              <a:rPr lang="en-US" sz="1600" dirty="0">
                <a:latin typeface="Times New Roman" pitchFamily="18" charset="0"/>
                <a:cs typeface="Times New Roman" pitchFamily="18" charset="0"/>
              </a:rPr>
              <a:t>The irritant effects of toiletries (e.g. bubble baths and vaginal deodorants) and other chemicals (e.g. spermicides and disinfectants</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0" lvl="0" indent="0">
              <a:buNone/>
            </a:pPr>
            <a:r>
              <a:rPr lang="en-US" sz="1600" i="1" dirty="0" smtClean="0">
                <a:latin typeface="Times New Roman" pitchFamily="18" charset="0"/>
                <a:cs typeface="Times New Roman" pitchFamily="18" charset="0"/>
              </a:rPr>
              <a:t>10.Postmenopausal </a:t>
            </a:r>
            <a:r>
              <a:rPr lang="en-US" sz="1600" i="1" dirty="0">
                <a:latin typeface="Times New Roman" pitchFamily="18" charset="0"/>
                <a:cs typeface="Times New Roman" pitchFamily="18" charset="0"/>
              </a:rPr>
              <a:t>women</a:t>
            </a:r>
            <a:endParaRPr lang="en-US" sz="1600" dirty="0">
              <a:latin typeface="Times New Roman" pitchFamily="18" charset="0"/>
              <a:cs typeface="Times New Roman" pitchFamily="18" charset="0"/>
            </a:endParaRPr>
          </a:p>
          <a:p>
            <a:pPr marL="0" indent="0">
              <a:buNone/>
            </a:pPr>
            <a:r>
              <a:rPr lang="en-US" sz="1600" dirty="0" err="1">
                <a:latin typeface="Times New Roman" pitchFamily="18" charset="0"/>
                <a:cs typeface="Times New Roman" pitchFamily="18" charset="0"/>
              </a:rPr>
              <a:t>Oestrogen</a:t>
            </a:r>
            <a:r>
              <a:rPr lang="en-US" sz="1600" dirty="0">
                <a:latin typeface="Times New Roman" pitchFamily="18" charset="0"/>
                <a:cs typeface="Times New Roman" pitchFamily="18" charset="0"/>
              </a:rPr>
              <a:t> deficiency in postmenopausal women leads to thinning of the lining of the vagina. Lack of lubrication can mean the vagina and urethra are vulnerable to trauma and irritation and attacks of cystitis can occur</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0" lvl="0" indent="0">
              <a:buNone/>
            </a:pPr>
            <a:r>
              <a:rPr lang="en-US" sz="1600" i="1" dirty="0" smtClean="0">
                <a:latin typeface="Times New Roman" pitchFamily="18" charset="0"/>
                <a:cs typeface="Times New Roman" pitchFamily="18" charset="0"/>
              </a:rPr>
              <a:t>11.Medication</a:t>
            </a:r>
            <a:endParaRPr lang="en-US" sz="1600" dirty="0">
              <a:latin typeface="Times New Roman" pitchFamily="18" charset="0"/>
              <a:cs typeface="Times New Roman" pitchFamily="18" charset="0"/>
            </a:endParaRPr>
          </a:p>
          <a:p>
            <a:pPr marL="0" indent="0">
              <a:buNone/>
            </a:pPr>
            <a:r>
              <a:rPr lang="en-US" sz="1600" dirty="0">
                <a:latin typeface="Times New Roman" pitchFamily="18" charset="0"/>
                <a:cs typeface="Times New Roman" pitchFamily="18" charset="0"/>
              </a:rPr>
              <a:t>Cystitis can be caused by cytotoxic drugs such as cyclophosphamide and also by </a:t>
            </a:r>
            <a:r>
              <a:rPr lang="en-US" sz="1600" dirty="0" err="1">
                <a:latin typeface="Times New Roman" pitchFamily="18" charset="0"/>
                <a:cs typeface="Times New Roman" pitchFamily="18" charset="0"/>
              </a:rPr>
              <a:t>methenamine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hippurate</a:t>
            </a:r>
            <a:r>
              <a:rPr lang="en-US" sz="1600" dirty="0">
                <a:latin typeface="Times New Roman" pitchFamily="18" charset="0"/>
                <a:cs typeface="Times New Roman" pitchFamily="18" charset="0"/>
              </a:rPr>
              <a:t> (hexamine) (because of formaldehyde release). It has been claimed that the incidence of cystitis is higher in women who are on the pill.</a:t>
            </a:r>
          </a:p>
          <a:p>
            <a:pPr marL="0" indent="0">
              <a:buNone/>
            </a:pPr>
            <a:endParaRPr lang="en-US" sz="1600" dirty="0">
              <a:latin typeface="Times New Roman" pitchFamily="18" charset="0"/>
              <a:cs typeface="Times New Roman" pitchFamily="18" charset="0"/>
            </a:endParaRPr>
          </a:p>
          <a:p>
            <a:endParaRPr lang="en-US" sz="1600" dirty="0"/>
          </a:p>
        </p:txBody>
      </p:sp>
    </p:spTree>
    <p:extLst>
      <p:ext uri="{BB962C8B-B14F-4D97-AF65-F5344CB8AC3E}">
        <p14:creationId xmlns:p14="http://schemas.microsoft.com/office/powerpoint/2010/main" val="1316544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772400" cy="685800"/>
          </a:xfrm>
        </p:spPr>
        <p:style>
          <a:lnRef idx="1">
            <a:schemeClr val="accent1"/>
          </a:lnRef>
          <a:fillRef idx="2">
            <a:schemeClr val="accent1"/>
          </a:fillRef>
          <a:effectRef idx="1">
            <a:schemeClr val="accent1"/>
          </a:effectRef>
          <a:fontRef idx="minor">
            <a:schemeClr val="dk1"/>
          </a:fontRef>
        </p:style>
        <p:txBody>
          <a:bodyPr/>
          <a:lstStyle/>
          <a:p>
            <a:r>
              <a:rPr lang="en-US" b="1" i="1" dirty="0" err="1" smtClean="0">
                <a:effectLst/>
              </a:rPr>
              <a:t>A.Cystitis</a:t>
            </a:r>
            <a:endParaRPr lang="en-US" dirty="0"/>
          </a:p>
        </p:txBody>
      </p:sp>
      <p:sp>
        <p:nvSpPr>
          <p:cNvPr id="3" name="Content Placeholder 2"/>
          <p:cNvSpPr>
            <a:spLocks noGrp="1"/>
          </p:cNvSpPr>
          <p:nvPr>
            <p:ph idx="1"/>
          </p:nvPr>
        </p:nvSpPr>
        <p:spPr>
          <a:xfrm>
            <a:off x="228600" y="1600200"/>
            <a:ext cx="8229600" cy="3352800"/>
          </a:xfrm>
        </p:spPr>
        <p:style>
          <a:lnRef idx="1">
            <a:schemeClr val="dk1"/>
          </a:lnRef>
          <a:fillRef idx="2">
            <a:schemeClr val="dk1"/>
          </a:fillRef>
          <a:effectRef idx="1">
            <a:schemeClr val="dk1"/>
          </a:effectRef>
          <a:fontRef idx="minor">
            <a:schemeClr val="dk1"/>
          </a:fontRef>
        </p:style>
        <p:txBody>
          <a:bodyPr/>
          <a:lstStyle/>
          <a:p>
            <a:pPr marL="0">
              <a:lnSpc>
                <a:spcPct val="115000"/>
              </a:lnSpc>
              <a:spcBef>
                <a:spcPts val="0"/>
              </a:spcBef>
            </a:pPr>
            <a:r>
              <a:rPr lang="en-US" dirty="0">
                <a:solidFill>
                  <a:schemeClr val="tx1"/>
                </a:solidFill>
                <a:latin typeface="Times New Roman" pitchFamily="18" charset="0"/>
                <a:ea typeface="Calibri"/>
                <a:cs typeface="Times New Roman" pitchFamily="18" charset="0"/>
              </a:rPr>
              <a:t>Cystitis is a term used to describe a collection of urinary symptoms including dysuria, frequency and urgency. The urine may be cloudy and strong smelling; these may be signs of bacterial infection caused by </a:t>
            </a:r>
            <a:r>
              <a:rPr lang="en-US" i="1" dirty="0">
                <a:solidFill>
                  <a:schemeClr val="tx1"/>
                </a:solidFill>
                <a:latin typeface="Times New Roman" pitchFamily="18" charset="0"/>
                <a:ea typeface="Calibri"/>
                <a:cs typeface="Times New Roman" pitchFamily="18" charset="0"/>
              </a:rPr>
              <a:t>Escherichia coli</a:t>
            </a:r>
            <a:r>
              <a:rPr lang="en-US" dirty="0">
                <a:solidFill>
                  <a:schemeClr val="tx1"/>
                </a:solidFill>
                <a:latin typeface="Times New Roman" pitchFamily="18" charset="0"/>
                <a:ea typeface="Calibri"/>
                <a:cs typeface="Times New Roman" pitchFamily="18" charset="0"/>
              </a:rPr>
              <a:t>, </a:t>
            </a:r>
            <a:r>
              <a:rPr lang="en-US" i="1" dirty="0">
                <a:solidFill>
                  <a:schemeClr val="tx1"/>
                </a:solidFill>
                <a:latin typeface="Times New Roman" pitchFamily="18" charset="0"/>
                <a:ea typeface="Calibri"/>
                <a:cs typeface="Times New Roman" pitchFamily="18" charset="0"/>
              </a:rPr>
              <a:t>Staphylococcus </a:t>
            </a:r>
            <a:r>
              <a:rPr lang="en-US" i="1" dirty="0" err="1">
                <a:solidFill>
                  <a:schemeClr val="tx1"/>
                </a:solidFill>
                <a:latin typeface="Times New Roman" pitchFamily="18" charset="0"/>
                <a:ea typeface="Calibri"/>
                <a:cs typeface="Times New Roman" pitchFamily="18" charset="0"/>
              </a:rPr>
              <a:t>saprophyticus</a:t>
            </a:r>
            <a:r>
              <a:rPr lang="en-US" i="1" dirty="0">
                <a:solidFill>
                  <a:schemeClr val="tx1"/>
                </a:solidFill>
                <a:latin typeface="Times New Roman" pitchFamily="18" charset="0"/>
                <a:ea typeface="Calibri"/>
                <a:cs typeface="Times New Roman" pitchFamily="18" charset="0"/>
              </a:rPr>
              <a:t> </a:t>
            </a:r>
            <a:r>
              <a:rPr lang="en-US" dirty="0">
                <a:solidFill>
                  <a:schemeClr val="tx1"/>
                </a:solidFill>
                <a:latin typeface="Times New Roman" pitchFamily="18" charset="0"/>
                <a:ea typeface="Calibri"/>
                <a:cs typeface="Times New Roman" pitchFamily="18" charset="0"/>
              </a:rPr>
              <a:t>and </a:t>
            </a:r>
            <a:r>
              <a:rPr lang="en-US" i="1" dirty="0">
                <a:solidFill>
                  <a:schemeClr val="tx1"/>
                </a:solidFill>
                <a:latin typeface="Times New Roman" pitchFamily="18" charset="0"/>
                <a:ea typeface="Calibri"/>
                <a:cs typeface="Times New Roman" pitchFamily="18" charset="0"/>
              </a:rPr>
              <a:t>Proteus mirabilis</a:t>
            </a:r>
            <a:r>
              <a:rPr lang="en-US" dirty="0">
                <a:solidFill>
                  <a:schemeClr val="tx1"/>
                </a:solidFill>
                <a:latin typeface="Times New Roman" pitchFamily="18" charset="0"/>
                <a:ea typeface="Calibri"/>
                <a:cs typeface="Times New Roman" pitchFamily="18" charset="0"/>
              </a:rPr>
              <a:t>, and the source is often the gastrointestinal (GI) tract. About half of cases will resolve within 3 days even without treatment.</a:t>
            </a:r>
            <a:endParaRPr lang="en-US" sz="2000" dirty="0">
              <a:solidFill>
                <a:schemeClr val="tx1"/>
              </a:solidFill>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2491187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77200" cy="1371600"/>
          </a:xfrm>
        </p:spPr>
        <p:style>
          <a:lnRef idx="1">
            <a:schemeClr val="accent1"/>
          </a:lnRef>
          <a:fillRef idx="2">
            <a:schemeClr val="accent1"/>
          </a:fillRef>
          <a:effectRef idx="1">
            <a:schemeClr val="accent1"/>
          </a:effectRef>
          <a:fontRef idx="minor">
            <a:schemeClr val="dk1"/>
          </a:fontRef>
        </p:style>
        <p:txBody>
          <a:bodyPr/>
          <a:lstStyle/>
          <a:p>
            <a:r>
              <a:rPr lang="en-US" sz="2000" b="1" i="1" dirty="0" smtClean="0"/>
              <a:t/>
            </a:r>
            <a:br>
              <a:rPr lang="en-US" sz="2000" b="1" i="1" dirty="0" smtClean="0"/>
            </a:br>
            <a:r>
              <a:rPr lang="en-US" sz="2000" b="1" i="1" dirty="0"/>
              <a:t/>
            </a:r>
            <a:br>
              <a:rPr lang="en-US" sz="2000" b="1" i="1" dirty="0"/>
            </a:br>
            <a:r>
              <a:rPr lang="en-US" sz="2000" b="1" i="1" dirty="0" smtClean="0"/>
              <a:t/>
            </a:r>
            <a:br>
              <a:rPr lang="en-US" sz="2000" b="1" i="1" dirty="0" smtClean="0"/>
            </a:br>
            <a:r>
              <a:rPr lang="en-US" sz="2000" b="1" i="1" dirty="0" smtClean="0">
                <a:solidFill>
                  <a:schemeClr val="tx1"/>
                </a:solidFill>
                <a:latin typeface="Times New Roman" pitchFamily="18" charset="0"/>
                <a:cs typeface="Times New Roman" pitchFamily="18" charset="0"/>
              </a:rPr>
              <a:t>Treatment </a:t>
            </a:r>
            <a:r>
              <a:rPr lang="en-US" sz="2000" b="1" i="1" dirty="0">
                <a:solidFill>
                  <a:schemeClr val="tx1"/>
                </a:solidFill>
                <a:latin typeface="Times New Roman" pitchFamily="18" charset="0"/>
                <a:cs typeface="Times New Roman" pitchFamily="18" charset="0"/>
              </a:rPr>
              <a:t>timescale: </a:t>
            </a:r>
            <a:r>
              <a:rPr lang="en-US" sz="2000" dirty="0">
                <a:solidFill>
                  <a:schemeClr val="tx1"/>
                </a:solidFill>
                <a:latin typeface="Times New Roman" pitchFamily="18" charset="0"/>
                <a:cs typeface="Times New Roman" pitchFamily="18" charset="0"/>
              </a:rPr>
              <a:t>If symptoms have not subsided within 2 days of beginning the treatment, the patient should see her doctor</a:t>
            </a:r>
            <a:r>
              <a:rPr lang="en-US" sz="2000" dirty="0" smtClean="0">
                <a:solidFill>
                  <a:schemeClr val="tx1"/>
                </a:solidFill>
              </a:rPr>
              <a:t>.</a:t>
            </a:r>
            <a:endParaRPr lang="en-US" dirty="0">
              <a:solidFill>
                <a:schemeClr val="tx1"/>
              </a:solidFill>
            </a:endParaRPr>
          </a:p>
        </p:txBody>
      </p:sp>
      <p:sp>
        <p:nvSpPr>
          <p:cNvPr id="3" name="Content Placeholder 2"/>
          <p:cNvSpPr>
            <a:spLocks noGrp="1"/>
          </p:cNvSpPr>
          <p:nvPr>
            <p:ph idx="1"/>
          </p:nvPr>
        </p:nvSpPr>
        <p:spPr>
          <a:xfrm>
            <a:off x="457200" y="1905000"/>
            <a:ext cx="8153400" cy="42211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marL="0" indent="0">
              <a:buNone/>
            </a:pPr>
            <a:r>
              <a:rPr lang="en-US" b="1" i="1" dirty="0" smtClean="0">
                <a:latin typeface="Times New Roman" pitchFamily="18" charset="0"/>
                <a:cs typeface="Times New Roman" pitchFamily="18" charset="0"/>
              </a:rPr>
              <a:t>Management</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For pain relief, offer </a:t>
            </a:r>
            <a:r>
              <a:rPr lang="en-US" dirty="0" err="1">
                <a:latin typeface="Times New Roman" pitchFamily="18" charset="0"/>
                <a:cs typeface="Times New Roman" pitchFamily="18" charset="0"/>
              </a:rPr>
              <a:t>paracetamol</a:t>
            </a:r>
            <a:r>
              <a:rPr lang="en-US" dirty="0">
                <a:latin typeface="Times New Roman" pitchFamily="18" charset="0"/>
                <a:cs typeface="Times New Roman" pitchFamily="18" charset="0"/>
              </a:rPr>
              <a:t> or ibuprofen for up to 2 days. A high temperature will also be reduced, bearing in mind that a level above 38.5◦C is more characteristic of pyelonephritis.</a:t>
            </a:r>
          </a:p>
          <a:p>
            <a:r>
              <a:rPr lang="en-US" dirty="0">
                <a:latin typeface="Times New Roman" pitchFamily="18" charset="0"/>
                <a:cs typeface="Times New Roman" pitchFamily="18" charset="0"/>
              </a:rPr>
              <a:t> </a:t>
            </a:r>
          </a:p>
          <a:p>
            <a:pPr lvl="0"/>
            <a:r>
              <a:rPr lang="en-US" i="1" dirty="0">
                <a:latin typeface="Times New Roman" pitchFamily="18" charset="0"/>
                <a:cs typeface="Times New Roman" pitchFamily="18" charset="0"/>
              </a:rPr>
              <a:t>Potassium and sodium citrate</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Potassium and sodium citrate work by making the urine alkaline. The acidic urine produced as a result of bacterial infection is thought to be responsible for dysuria; </a:t>
            </a:r>
            <a:r>
              <a:rPr lang="en-US" dirty="0" err="1">
                <a:latin typeface="Times New Roman" pitchFamily="18" charset="0"/>
                <a:cs typeface="Times New Roman" pitchFamily="18" charset="0"/>
              </a:rPr>
              <a:t>alkalinisation</a:t>
            </a:r>
            <a:r>
              <a:rPr lang="en-US" dirty="0">
                <a:latin typeface="Times New Roman" pitchFamily="18" charset="0"/>
                <a:cs typeface="Times New Roman" pitchFamily="18" charset="0"/>
              </a:rPr>
              <a:t> of the urine can therefore provide symptomatic relief. While easing discomfort, </a:t>
            </a:r>
            <a:r>
              <a:rPr lang="en-US" dirty="0" err="1">
                <a:latin typeface="Times New Roman" pitchFamily="18" charset="0"/>
                <a:cs typeface="Times New Roman" pitchFamily="18" charset="0"/>
              </a:rPr>
              <a:t>alkalinising</a:t>
            </a:r>
            <a:r>
              <a:rPr lang="en-US" dirty="0">
                <a:latin typeface="Times New Roman" pitchFamily="18" charset="0"/>
                <a:cs typeface="Times New Roman" pitchFamily="18" charset="0"/>
              </a:rPr>
              <a:t> the urine will not produce an antibacterial effect, and it is important to tell patients that if symptoms have not improved within 2 days, they should see their doctor. Proprietary sachets are more palatable than potassium citrate mixture.</a:t>
            </a:r>
          </a:p>
          <a:p>
            <a:r>
              <a:rPr lang="en-US" dirty="0">
                <a:latin typeface="Times New Roman" pitchFamily="18" charset="0"/>
                <a:cs typeface="Times New Roman" pitchFamily="18" charset="0"/>
              </a:rPr>
              <a:t> </a:t>
            </a:r>
          </a:p>
          <a:p>
            <a:endParaRPr lang="en-US" dirty="0"/>
          </a:p>
        </p:txBody>
      </p:sp>
    </p:spTree>
    <p:extLst>
      <p:ext uri="{BB962C8B-B14F-4D97-AF65-F5344CB8AC3E}">
        <p14:creationId xmlns:p14="http://schemas.microsoft.com/office/powerpoint/2010/main" val="3494755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01000" cy="685800"/>
          </a:xfrm>
        </p:spPr>
        <p:style>
          <a:lnRef idx="1">
            <a:schemeClr val="accent1"/>
          </a:lnRef>
          <a:fillRef idx="2">
            <a:schemeClr val="accent1"/>
          </a:fillRef>
          <a:effectRef idx="1">
            <a:schemeClr val="accent1"/>
          </a:effectRef>
          <a:fontRef idx="minor">
            <a:schemeClr val="dk1"/>
          </a:fontRef>
        </p:style>
        <p:txBody>
          <a:bodyPr/>
          <a:lstStyle/>
          <a:p>
            <a:r>
              <a:rPr lang="en-US" dirty="0" smtClean="0"/>
              <a:t>Cont.</a:t>
            </a:r>
            <a:endParaRPr lang="en-US" dirty="0"/>
          </a:p>
        </p:txBody>
      </p:sp>
      <p:sp>
        <p:nvSpPr>
          <p:cNvPr id="3" name="Content Placeholder 2"/>
          <p:cNvSpPr>
            <a:spLocks noGrp="1"/>
          </p:cNvSpPr>
          <p:nvPr>
            <p:ph idx="1"/>
          </p:nvPr>
        </p:nvSpPr>
        <p:spPr>
          <a:xfrm>
            <a:off x="228600" y="914400"/>
            <a:ext cx="8610600" cy="5791200"/>
          </a:xfrm>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r>
              <a:rPr lang="en-US" i="1" dirty="0">
                <a:latin typeface="Times New Roman" pitchFamily="18" charset="0"/>
                <a:cs typeface="Times New Roman" pitchFamily="18" charset="0"/>
              </a:rPr>
              <a:t>Contraindications</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There are some patients for whom such preparations should not be recommended. For </a:t>
            </a:r>
            <a:r>
              <a:rPr lang="en-US" i="1" dirty="0">
                <a:latin typeface="Times New Roman" pitchFamily="18" charset="0"/>
                <a:cs typeface="Times New Roman" pitchFamily="18" charset="0"/>
              </a:rPr>
              <a:t>potassium citrate </a:t>
            </a:r>
            <a:r>
              <a:rPr lang="en-US" dirty="0">
                <a:latin typeface="Times New Roman" pitchFamily="18" charset="0"/>
                <a:cs typeface="Times New Roman" pitchFamily="18" charset="0"/>
              </a:rPr>
              <a:t>these would include anyone taking potassium-sparing diuretics, aldosterone antagonists or </a:t>
            </a:r>
            <a:r>
              <a:rPr lang="en-US" dirty="0" err="1">
                <a:latin typeface="Times New Roman" pitchFamily="18" charset="0"/>
                <a:cs typeface="Times New Roman" pitchFamily="18" charset="0"/>
              </a:rPr>
              <a:t>angiotensinconverting</a:t>
            </a:r>
            <a:r>
              <a:rPr lang="en-US" dirty="0">
                <a:latin typeface="Times New Roman" pitchFamily="18" charset="0"/>
                <a:cs typeface="Times New Roman" pitchFamily="18" charset="0"/>
              </a:rPr>
              <a:t> enzyme inhibitors, in whom </a:t>
            </a:r>
            <a:r>
              <a:rPr lang="en-US" dirty="0" err="1">
                <a:latin typeface="Times New Roman" pitchFamily="18" charset="0"/>
                <a:cs typeface="Times New Roman" pitchFamily="18" charset="0"/>
              </a:rPr>
              <a:t>hyperkalaemia</a:t>
            </a:r>
            <a:r>
              <a:rPr lang="en-US" dirty="0">
                <a:latin typeface="Times New Roman" pitchFamily="18" charset="0"/>
                <a:cs typeface="Times New Roman" pitchFamily="18" charset="0"/>
              </a:rPr>
              <a:t> may result. Sodium citrate should not be recommended for hypertensive patients, anyone with heart disease or pregnant women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i="1" dirty="0">
                <a:latin typeface="Times New Roman" pitchFamily="18" charset="0"/>
                <a:cs typeface="Times New Roman" pitchFamily="18" charset="0"/>
              </a:rPr>
              <a:t>Advice</a:t>
            </a:r>
            <a:endParaRPr lang="en-US" dirty="0">
              <a:latin typeface="Times New Roman" pitchFamily="18" charset="0"/>
              <a:cs typeface="Times New Roman" pitchFamily="18" charset="0"/>
            </a:endParaRPr>
          </a:p>
          <a:p>
            <a:r>
              <a:rPr lang="en-US" i="1" dirty="0">
                <a:latin typeface="Times New Roman" pitchFamily="18" charset="0"/>
                <a:cs typeface="Times New Roman" pitchFamily="18" charset="0"/>
              </a:rPr>
              <a:t>Potassium citrate mixture </a:t>
            </a:r>
            <a:r>
              <a:rPr lang="en-US" dirty="0">
                <a:latin typeface="Times New Roman" pitchFamily="18" charset="0"/>
                <a:cs typeface="Times New Roman" pitchFamily="18" charset="0"/>
              </a:rPr>
              <a:t>tastes unpleasant, despite its fruity lemon smell, and patients should be advised to dilute the mixture well with cold water</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a:t>
            </a:r>
          </a:p>
          <a:p>
            <a:r>
              <a:rPr lang="en-US" i="1" dirty="0">
                <a:latin typeface="Times New Roman" pitchFamily="18" charset="0"/>
                <a:cs typeface="Times New Roman" pitchFamily="18" charset="0"/>
              </a:rPr>
              <a:t>Warning</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Patients should be reminded not to exceed the stated dose of products containing </a:t>
            </a:r>
            <a:r>
              <a:rPr lang="en-US" i="1" dirty="0">
                <a:latin typeface="Times New Roman" pitchFamily="18" charset="0"/>
                <a:cs typeface="Times New Roman" pitchFamily="18" charset="0"/>
              </a:rPr>
              <a:t>potassium citrate</a:t>
            </a:r>
            <a:r>
              <a:rPr lang="en-US" dirty="0">
                <a:latin typeface="Times New Roman" pitchFamily="18" charset="0"/>
                <a:cs typeface="Times New Roman" pitchFamily="18" charset="0"/>
              </a:rPr>
              <a:t>: several cases of </a:t>
            </a:r>
            <a:r>
              <a:rPr lang="en-US" dirty="0" err="1">
                <a:latin typeface="Times New Roman" pitchFamily="18" charset="0"/>
                <a:cs typeface="Times New Roman" pitchFamily="18" charset="0"/>
              </a:rPr>
              <a:t>hyperkalaemia</a:t>
            </a:r>
            <a:r>
              <a:rPr lang="en-US" dirty="0">
                <a:latin typeface="Times New Roman" pitchFamily="18" charset="0"/>
                <a:cs typeface="Times New Roman" pitchFamily="18" charset="0"/>
              </a:rPr>
              <a:t> have been reported in patients taking </a:t>
            </a:r>
            <a:r>
              <a:rPr lang="en-US" i="1" dirty="0">
                <a:latin typeface="Times New Roman" pitchFamily="18" charset="0"/>
                <a:cs typeface="Times New Roman" pitchFamily="18" charset="0"/>
              </a:rPr>
              <a:t>potassium citrate mixture </a:t>
            </a:r>
            <a:r>
              <a:rPr lang="en-US" dirty="0">
                <a:latin typeface="Times New Roman" pitchFamily="18" charset="0"/>
                <a:cs typeface="Times New Roman" pitchFamily="18" charset="0"/>
              </a:rPr>
              <a:t>for relief from urinary symptoms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r>
              <a:rPr lang="en-US" i="1" dirty="0">
                <a:latin typeface="Times New Roman" pitchFamily="18" charset="0"/>
                <a:cs typeface="Times New Roman" pitchFamily="18" charset="0"/>
              </a:rPr>
              <a:t>Complementary therapies</a:t>
            </a:r>
            <a:endParaRPr lang="en-US" dirty="0">
              <a:latin typeface="Times New Roman" pitchFamily="18" charset="0"/>
              <a:cs typeface="Times New Roman" pitchFamily="18" charset="0"/>
            </a:endParaRPr>
          </a:p>
          <a:p>
            <a:r>
              <a:rPr lang="en-US" i="1" dirty="0">
                <a:latin typeface="Times New Roman" pitchFamily="18" charset="0"/>
                <a:cs typeface="Times New Roman" pitchFamily="18" charset="0"/>
              </a:rPr>
              <a:t>Cranberry </a:t>
            </a:r>
            <a:r>
              <a:rPr lang="en-US" dirty="0">
                <a:latin typeface="Times New Roman" pitchFamily="18" charset="0"/>
                <a:cs typeface="Times New Roman" pitchFamily="18" charset="0"/>
              </a:rPr>
              <a:t>juice has been recommended as a folk remedy for years as a preventive measure to reduce UTI. A systematic review of evidence showed that drinking cranberry juice on a regular basis (300 mL per day) has a bacteriostatic effect. The mechanism for this is unknown and the full clinical implications have not been elucidated</a:t>
            </a:r>
            <a:r>
              <a:rPr lang="en-US" i="1" dirty="0">
                <a:latin typeface="Times New Roman" pitchFamily="18" charset="0"/>
                <a:cs typeface="Times New Roman" pitchFamily="18" charset="0"/>
              </a:rPr>
              <a:t>. Cranberry</a:t>
            </a:r>
            <a:r>
              <a:rPr lang="en-US" dirty="0">
                <a:latin typeface="Times New Roman" pitchFamily="18" charset="0"/>
                <a:cs typeface="Times New Roman" pitchFamily="18" charset="0"/>
              </a:rPr>
              <a:t> juice is unlikely to be effective in the treatment of acute cystitis. For women who are prone to cystitis, drinking cranberry juice is not harmful and might help</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i="1" dirty="0">
                <a:latin typeface="Times New Roman" pitchFamily="18" charset="0"/>
                <a:cs typeface="Times New Roman" pitchFamily="18" charset="0"/>
              </a:rPr>
              <a:t>3.Trimethoprim and </a:t>
            </a:r>
            <a:r>
              <a:rPr lang="en-US" i="1" dirty="0" err="1">
                <a:latin typeface="Times New Roman" pitchFamily="18" charset="0"/>
                <a:cs typeface="Times New Roman" pitchFamily="18" charset="0"/>
              </a:rPr>
              <a:t>nitrofurantoin</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Trimethoprim and </a:t>
            </a:r>
            <a:r>
              <a:rPr lang="en-US" dirty="0" err="1">
                <a:latin typeface="Times New Roman" pitchFamily="18" charset="0"/>
                <a:cs typeface="Times New Roman" pitchFamily="18" charset="0"/>
              </a:rPr>
              <a:t>nitrofurantoin</a:t>
            </a:r>
            <a:r>
              <a:rPr lang="en-US" dirty="0">
                <a:latin typeface="Times New Roman" pitchFamily="18" charset="0"/>
                <a:cs typeface="Times New Roman" pitchFamily="18" charset="0"/>
              </a:rPr>
              <a:t> should be deregulated from prescription-only medicine control for the treatment of uncomplicated acute bacterial cystitis</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50075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96200" cy="762000"/>
          </a:xfrm>
        </p:spPr>
        <p:style>
          <a:lnRef idx="1">
            <a:schemeClr val="accent1"/>
          </a:lnRef>
          <a:fillRef idx="2">
            <a:schemeClr val="accent1"/>
          </a:fillRef>
          <a:effectRef idx="1">
            <a:schemeClr val="accent1"/>
          </a:effectRef>
          <a:fontRef idx="minor">
            <a:schemeClr val="dk1"/>
          </a:fontRef>
        </p:style>
        <p:txBody>
          <a:bodyPr/>
          <a:lstStyle/>
          <a:p>
            <a:r>
              <a:rPr lang="en-US" b="1" i="1" dirty="0">
                <a:effectLst/>
              </a:rPr>
              <a:t>Practical </a:t>
            </a:r>
            <a:r>
              <a:rPr lang="en-US" b="1" i="1" dirty="0" smtClean="0">
                <a:effectLst/>
              </a:rPr>
              <a:t>points</a:t>
            </a:r>
            <a:endParaRPr lang="en-US" dirty="0"/>
          </a:p>
        </p:txBody>
      </p:sp>
      <p:sp>
        <p:nvSpPr>
          <p:cNvPr id="3" name="Content Placeholder 2"/>
          <p:cNvSpPr>
            <a:spLocks noGrp="1"/>
          </p:cNvSpPr>
          <p:nvPr>
            <p:ph idx="1"/>
          </p:nvPr>
        </p:nvSpPr>
        <p:spPr>
          <a:xfrm>
            <a:off x="457200" y="1066800"/>
            <a:ext cx="8077200" cy="5562600"/>
          </a:xfrm>
        </p:spPr>
        <p:style>
          <a:lnRef idx="1">
            <a:schemeClr val="accent6"/>
          </a:lnRef>
          <a:fillRef idx="2">
            <a:schemeClr val="accent6"/>
          </a:fillRef>
          <a:effectRef idx="1">
            <a:schemeClr val="accent6"/>
          </a:effectRef>
          <a:fontRef idx="minor">
            <a:schemeClr val="dk1"/>
          </a:fontRef>
        </p:style>
        <p:txBody>
          <a:bodyPr>
            <a:noAutofit/>
          </a:bodyPr>
          <a:lstStyle/>
          <a:p>
            <a:pPr lvl="0"/>
            <a:r>
              <a:rPr lang="en-US" sz="1800" dirty="0">
                <a:latin typeface="Times New Roman" pitchFamily="18" charset="0"/>
                <a:cs typeface="Times New Roman" pitchFamily="18" charset="0"/>
              </a:rPr>
              <a:t>Drinking large quantities of fluids should theoretically help in cystitis because the bladder is emptied more frequently and completely as a result of the diuresis produced; this is thought to help flush the infecting bacteria out of the bladder. However, this may cause more discomfort</a:t>
            </a:r>
          </a:p>
          <a:p>
            <a:r>
              <a:rPr lang="en-US" sz="1800" dirty="0">
                <a:latin typeface="Times New Roman" pitchFamily="18" charset="0"/>
                <a:cs typeface="Times New Roman" pitchFamily="18" charset="0"/>
              </a:rPr>
              <a:t>where dysuria is severe and may be better as advice to prevent recurrence rather than to use during treatment</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lvl="0"/>
            <a:r>
              <a:rPr lang="en-US" sz="1800" dirty="0">
                <a:latin typeface="Times New Roman" pitchFamily="18" charset="0"/>
                <a:cs typeface="Times New Roman" pitchFamily="18" charset="0"/>
              </a:rPr>
              <a:t>  During urination the bladder should be emptied completely by waiting for 20 s after passing urine and then straining to empty the final drops. Leaning backwards is said to help to achieve a complete</a:t>
            </a:r>
          </a:p>
          <a:p>
            <a:r>
              <a:rPr lang="en-US" sz="1800" dirty="0">
                <a:latin typeface="Times New Roman" pitchFamily="18" charset="0"/>
                <a:cs typeface="Times New Roman" pitchFamily="18" charset="0"/>
              </a:rPr>
              <a:t>emptying of the bladder than the usual sitting </a:t>
            </a:r>
            <a:r>
              <a:rPr lang="en-US" sz="1800" dirty="0" smtClean="0">
                <a:latin typeface="Times New Roman" pitchFamily="18" charset="0"/>
                <a:cs typeface="Times New Roman" pitchFamily="18" charset="0"/>
              </a:rPr>
              <a:t>posture.</a:t>
            </a:r>
          </a:p>
          <a:p>
            <a:pPr lvl="0"/>
            <a:r>
              <a:rPr lang="en-US" sz="1800" dirty="0" smtClean="0">
                <a:latin typeface="Times New Roman" pitchFamily="18" charset="0"/>
                <a:cs typeface="Times New Roman" pitchFamily="18" charset="0"/>
              </a:rPr>
              <a:t>After </a:t>
            </a:r>
            <a:r>
              <a:rPr lang="en-US" sz="1800" dirty="0">
                <a:latin typeface="Times New Roman" pitchFamily="18" charset="0"/>
                <a:cs typeface="Times New Roman" pitchFamily="18" charset="0"/>
              </a:rPr>
              <a:t>a bowel motion wiping toilet paper from front to back may </a:t>
            </a:r>
            <a:r>
              <a:rPr lang="en-US" sz="1800" dirty="0" err="1">
                <a:latin typeface="Times New Roman" pitchFamily="18" charset="0"/>
                <a:cs typeface="Times New Roman" pitchFamily="18" charset="0"/>
              </a:rPr>
              <a:t>minimise</a:t>
            </a:r>
            <a:r>
              <a:rPr lang="en-US" sz="1800" dirty="0">
                <a:latin typeface="Times New Roman" pitchFamily="18" charset="0"/>
                <a:cs typeface="Times New Roman" pitchFamily="18" charset="0"/>
              </a:rPr>
              <a:t> transfer of bacteria from the bowel into the vagina and urethra</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lvl="0"/>
            <a:r>
              <a:rPr lang="en-US" sz="1800" dirty="0">
                <a:latin typeface="Times New Roman" pitchFamily="18" charset="0"/>
                <a:cs typeface="Times New Roman" pitchFamily="18" charset="0"/>
              </a:rPr>
              <a:t>Urination immediately after sexual intercourse will theoretically flush out most bacteria from the urethra but there is no evidence to support this.</a:t>
            </a:r>
          </a:p>
          <a:p>
            <a:pPr marL="0" indent="0">
              <a:buNone/>
            </a:pP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2653509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001000" cy="1219200"/>
          </a:xfrm>
        </p:spPr>
        <p:style>
          <a:lnRef idx="1">
            <a:schemeClr val="accent1"/>
          </a:lnRef>
          <a:fillRef idx="2">
            <a:schemeClr val="accent1"/>
          </a:fillRef>
          <a:effectRef idx="1">
            <a:schemeClr val="accent1"/>
          </a:effectRef>
          <a:fontRef idx="minor">
            <a:schemeClr val="dk1"/>
          </a:fontRef>
        </p:style>
        <p:txBody>
          <a:bodyPr/>
          <a:lstStyle/>
          <a:p>
            <a:r>
              <a:rPr lang="en-US" b="1" i="1" dirty="0" err="1" smtClean="0">
                <a:effectLst/>
              </a:rPr>
              <a:t>B.Dysmenorrhoea</a:t>
            </a:r>
            <a:endParaRPr lang="en-US" dirty="0"/>
          </a:p>
        </p:txBody>
      </p:sp>
      <p:sp>
        <p:nvSpPr>
          <p:cNvPr id="5" name="Content Placeholder 4"/>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marL="0" indent="0">
              <a:buNone/>
            </a:pPr>
            <a:r>
              <a:rPr lang="en-US" sz="3200" dirty="0" err="1">
                <a:latin typeface="Times New Roman" pitchFamily="18" charset="0"/>
                <a:cs typeface="Times New Roman" pitchFamily="18" charset="0"/>
              </a:rPr>
              <a:t>Dysmenorrhoea</a:t>
            </a:r>
            <a:r>
              <a:rPr lang="en-US" sz="3200" dirty="0">
                <a:latin typeface="Times New Roman" pitchFamily="18" charset="0"/>
                <a:cs typeface="Times New Roman" pitchFamily="18" charset="0"/>
              </a:rPr>
              <a:t>  (period pains) is divided into two types primary and secondary </a:t>
            </a:r>
            <a:r>
              <a:rPr lang="en-US" sz="3200" dirty="0" err="1">
                <a:latin typeface="Times New Roman" pitchFamily="18" charset="0"/>
                <a:cs typeface="Times New Roman" pitchFamily="18" charset="0"/>
              </a:rPr>
              <a:t>dysmenorhoea</a:t>
            </a:r>
            <a:r>
              <a:rPr lang="en-US" sz="3200" dirty="0">
                <a:latin typeface="Times New Roman" pitchFamily="18" charset="0"/>
                <a:cs typeface="Times New Roman" pitchFamily="18" charset="0"/>
              </a:rPr>
              <a:t>. Primary </a:t>
            </a:r>
            <a:r>
              <a:rPr lang="en-US" sz="3200" dirty="0" err="1">
                <a:latin typeface="Times New Roman" pitchFamily="18" charset="0"/>
                <a:cs typeface="Times New Roman" pitchFamily="18" charset="0"/>
              </a:rPr>
              <a:t>dysmenorrhoea</a:t>
            </a:r>
            <a:r>
              <a:rPr lang="en-US" sz="3200" dirty="0">
                <a:latin typeface="Times New Roman" pitchFamily="18" charset="0"/>
                <a:cs typeface="Times New Roman" pitchFamily="18" charset="0"/>
              </a:rPr>
              <a:t> is defined as pain in the absence of pelvic disease, whereas secondary </a:t>
            </a:r>
            <a:r>
              <a:rPr lang="en-US" sz="3200" dirty="0" err="1">
                <a:latin typeface="Times New Roman" pitchFamily="18" charset="0"/>
                <a:cs typeface="Times New Roman" pitchFamily="18" charset="0"/>
              </a:rPr>
              <a:t>dysmenorrhoea</a:t>
            </a:r>
            <a:r>
              <a:rPr lang="en-US" sz="3200" dirty="0">
                <a:latin typeface="Times New Roman" pitchFamily="18" charset="0"/>
                <a:cs typeface="Times New Roman" pitchFamily="18" charset="0"/>
              </a:rPr>
              <a:t> refers to pain, which may be due to underlying disease.</a:t>
            </a:r>
          </a:p>
          <a:p>
            <a:endParaRPr lang="en-US" sz="3200" dirty="0"/>
          </a:p>
        </p:txBody>
      </p:sp>
    </p:spTree>
    <p:extLst>
      <p:ext uri="{BB962C8B-B14F-4D97-AF65-F5344CB8AC3E}">
        <p14:creationId xmlns:p14="http://schemas.microsoft.com/office/powerpoint/2010/main" val="34916597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89</TotalTime>
  <Words>2125</Words>
  <Application>Microsoft Office PowerPoint</Application>
  <PresentationFormat>On-screen Show (4:3)</PresentationFormat>
  <Paragraphs>114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Executive</vt:lpstr>
      <vt:lpstr>Women’s Health  disorders 4th stage students</vt:lpstr>
      <vt:lpstr>PowerPoint Presentation</vt:lpstr>
      <vt:lpstr>       Patient assessment</vt:lpstr>
      <vt:lpstr>Cont.</vt:lpstr>
      <vt:lpstr>A.Cystitis</vt:lpstr>
      <vt:lpstr>   Treatment timescale: If symptoms have not subsided within 2 days of beginning the treatment, the patient should see her doctor.</vt:lpstr>
      <vt:lpstr>Cont.</vt:lpstr>
      <vt:lpstr>Practical points</vt:lpstr>
      <vt:lpstr>B.Dysmenorrhoea</vt:lpstr>
      <vt:lpstr>Patient assessment</vt:lpstr>
      <vt:lpstr>Cont….</vt:lpstr>
      <vt:lpstr>Management</vt:lpstr>
      <vt:lpstr>Aspirin</vt:lpstr>
      <vt:lpstr>Hyoscine</vt:lpstr>
      <vt:lpstr>Practical points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health 4th stage students</dc:title>
  <dc:creator>venous</dc:creator>
  <cp:lastModifiedBy>DR.Ahmed Saker 2o1O</cp:lastModifiedBy>
  <cp:revision>34</cp:revision>
  <dcterms:created xsi:type="dcterms:W3CDTF">2006-08-16T00:00:00Z</dcterms:created>
  <dcterms:modified xsi:type="dcterms:W3CDTF">2018-12-23T17:27:56Z</dcterms:modified>
</cp:coreProperties>
</file>