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wdp" ContentType="image/vnd.ms-photo"/>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2" r:id="rId9"/>
    <p:sldId id="263"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23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D8BD707-D9CF-40AE-B4C6-C98DA3205C09}" type="datetimeFigureOut">
              <a:rPr lang="en-US" smtClean="0"/>
              <a:pPr/>
              <a:t>12/23/2018</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9.xml"/><Relationship Id="rId5" Type="http://schemas.openxmlformats.org/officeDocument/2006/relationships/image" Target="../media/image16.jpg"/><Relationship Id="rId4" Type="http://schemas.openxmlformats.org/officeDocument/2006/relationships/image" Target="../media/image15.jpg"/></Relationships>
</file>

<file path=ppt/slides/_rels/slide11.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9.xml"/><Relationship Id="rId6" Type="http://schemas.openxmlformats.org/officeDocument/2006/relationships/image" Target="../media/image21.jpg"/><Relationship Id="rId5" Type="http://schemas.openxmlformats.org/officeDocument/2006/relationships/image" Target="../media/image20.jpg"/><Relationship Id="rId4" Type="http://schemas.openxmlformats.org/officeDocument/2006/relationships/image" Target="../media/image19.jpg"/></Relationships>
</file>

<file path=ppt/slides/_rels/slide12.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9.xml"/><Relationship Id="rId5" Type="http://schemas.openxmlformats.org/officeDocument/2006/relationships/image" Target="../media/image25.jpg"/><Relationship Id="rId4" Type="http://schemas.openxmlformats.org/officeDocument/2006/relationships/image" Target="../media/image24.jpg"/></Relationships>
</file>

<file path=ppt/slides/_rels/slide13.xml.rels><?xml version="1.0" encoding="UTF-8" standalone="yes"?>
<Relationships xmlns="http://schemas.openxmlformats.org/package/2006/relationships"><Relationship Id="rId8" Type="http://schemas.openxmlformats.org/officeDocument/2006/relationships/image" Target="../media/image30.jpg"/><Relationship Id="rId3" Type="http://schemas.microsoft.com/office/2007/relationships/hdphoto" Target="../media/hdphoto1.wdp"/><Relationship Id="rId7" Type="http://schemas.openxmlformats.org/officeDocument/2006/relationships/image" Target="../media/image29.jpg"/><Relationship Id="rId2" Type="http://schemas.openxmlformats.org/officeDocument/2006/relationships/image" Target="../media/image26.jpeg"/><Relationship Id="rId1" Type="http://schemas.openxmlformats.org/officeDocument/2006/relationships/slideLayout" Target="../slideLayouts/slideLayout9.xml"/><Relationship Id="rId6" Type="http://schemas.openxmlformats.org/officeDocument/2006/relationships/image" Target="../media/image28.jpg"/><Relationship Id="rId5" Type="http://schemas.microsoft.com/office/2007/relationships/hdphoto" Target="../media/hdphoto2.wdp"/><Relationship Id="rId4" Type="http://schemas.openxmlformats.org/officeDocument/2006/relationships/image" Target="../media/image27.jpeg"/></Relationships>
</file>

<file path=ppt/slides/_rels/slide14.xml.rels><?xml version="1.0" encoding="UTF-8" standalone="yes"?>
<Relationships xmlns="http://schemas.openxmlformats.org/package/2006/relationships"><Relationship Id="rId3" Type="http://schemas.openxmlformats.org/officeDocument/2006/relationships/image" Target="../media/image32.jpg"/><Relationship Id="rId2" Type="http://schemas.openxmlformats.org/officeDocument/2006/relationships/image" Target="../media/image31.jpg"/><Relationship Id="rId1" Type="http://schemas.openxmlformats.org/officeDocument/2006/relationships/slideLayout" Target="../slideLayouts/slideLayout9.xml"/><Relationship Id="rId4" Type="http://schemas.openxmlformats.org/officeDocument/2006/relationships/image" Target="../media/image33.jpg"/></Relationships>
</file>

<file path=ppt/slides/_rels/slide15.xml.rels><?xml version="1.0" encoding="UTF-8" standalone="yes"?>
<Relationships xmlns="http://schemas.openxmlformats.org/package/2006/relationships"><Relationship Id="rId3" Type="http://schemas.openxmlformats.org/officeDocument/2006/relationships/image" Target="../media/image35.jpg"/><Relationship Id="rId2" Type="http://schemas.openxmlformats.org/officeDocument/2006/relationships/image" Target="../media/image34.jpg"/><Relationship Id="rId1" Type="http://schemas.openxmlformats.org/officeDocument/2006/relationships/slideLayout" Target="../slideLayouts/slideLayout7.xml"/><Relationship Id="rId5" Type="http://schemas.openxmlformats.org/officeDocument/2006/relationships/image" Target="../media/image37.jpg"/><Relationship Id="rId4" Type="http://schemas.openxmlformats.org/officeDocument/2006/relationships/image" Target="../media/image36.jpg"/></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Word_Document2.docx"/><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9.xml"/><Relationship Id="rId5" Type="http://schemas.openxmlformats.org/officeDocument/2006/relationships/image" Target="../media/image9.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9.xml"/><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73794" y="3733800"/>
            <a:ext cx="6222406" cy="2200865"/>
          </a:xfrm>
        </p:spPr>
        <p:style>
          <a:lnRef idx="3">
            <a:schemeClr val="lt1"/>
          </a:lnRef>
          <a:fillRef idx="1">
            <a:schemeClr val="accent2"/>
          </a:fillRef>
          <a:effectRef idx="1">
            <a:schemeClr val="accent2"/>
          </a:effectRef>
          <a:fontRef idx="minor">
            <a:schemeClr val="lt1"/>
          </a:fontRef>
        </p:style>
        <p:txBody>
          <a:bodyPr>
            <a:normAutofit/>
          </a:bodyPr>
          <a:lstStyle/>
          <a:p>
            <a:pPr algn="ctr"/>
            <a:r>
              <a:rPr lang="en-US" sz="2800" b="1" i="1" dirty="0" smtClean="0">
                <a:latin typeface="Times New Roman" pitchFamily="18" charset="0"/>
                <a:cs typeface="Times New Roman" pitchFamily="18" charset="0"/>
              </a:rPr>
              <a:t>Prepared by:</a:t>
            </a:r>
          </a:p>
          <a:p>
            <a:pPr algn="ctr"/>
            <a:r>
              <a:rPr lang="en-US" sz="2800" b="1" i="1" dirty="0" smtClean="0">
                <a:latin typeface="Times New Roman" pitchFamily="18" charset="0"/>
                <a:cs typeface="Times New Roman" pitchFamily="18" charset="0"/>
              </a:rPr>
              <a:t>Assist. </a:t>
            </a:r>
            <a:r>
              <a:rPr lang="en-US" sz="2800" b="1" i="1" dirty="0" err="1" smtClean="0">
                <a:latin typeface="Times New Roman" pitchFamily="18" charset="0"/>
                <a:cs typeface="Times New Roman" pitchFamily="18" charset="0"/>
              </a:rPr>
              <a:t>Lec.Ola</a:t>
            </a:r>
            <a:r>
              <a:rPr lang="en-US" sz="2800" b="1" i="1" dirty="0" smtClean="0">
                <a:latin typeface="Times New Roman" pitchFamily="18" charset="0"/>
                <a:cs typeface="Times New Roman" pitchFamily="18" charset="0"/>
              </a:rPr>
              <a:t> Ali Nasser</a:t>
            </a:r>
          </a:p>
          <a:p>
            <a:pPr algn="ctr"/>
            <a:r>
              <a:rPr lang="en-US" sz="2800" b="1" i="1" dirty="0" smtClean="0">
                <a:latin typeface="Times New Roman" pitchFamily="18" charset="0"/>
                <a:cs typeface="Times New Roman" pitchFamily="18" charset="0"/>
              </a:rPr>
              <a:t>Assist. </a:t>
            </a:r>
            <a:r>
              <a:rPr lang="en-US" sz="2800" b="1" i="1" dirty="0" err="1" smtClean="0">
                <a:latin typeface="Times New Roman" pitchFamily="18" charset="0"/>
                <a:cs typeface="Times New Roman" pitchFamily="18" charset="0"/>
              </a:rPr>
              <a:t>Lec.Lubab</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Tarek</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Nafea</a:t>
            </a:r>
            <a:endParaRPr lang="en-US" sz="2800" b="1" i="1" dirty="0">
              <a:latin typeface="Times New Roman" pitchFamily="18" charset="0"/>
              <a:cs typeface="Times New Roman" pitchFamily="18" charset="0"/>
            </a:endParaRPr>
          </a:p>
        </p:txBody>
      </p:sp>
      <p:sp>
        <p:nvSpPr>
          <p:cNvPr id="2" name="Title 1"/>
          <p:cNvSpPr>
            <a:spLocks noGrp="1"/>
          </p:cNvSpPr>
          <p:nvPr>
            <p:ph type="ctrTitle"/>
          </p:nvPr>
        </p:nvSpPr>
        <p:spPr>
          <a:xfrm>
            <a:off x="838200" y="1447800"/>
            <a:ext cx="7175351" cy="1793167"/>
          </a:xfrm>
        </p:spPr>
        <p:style>
          <a:lnRef idx="2">
            <a:schemeClr val="accent6">
              <a:shade val="50000"/>
            </a:schemeClr>
          </a:lnRef>
          <a:fillRef idx="1">
            <a:schemeClr val="accent6"/>
          </a:fillRef>
          <a:effectRef idx="0">
            <a:schemeClr val="accent6"/>
          </a:effectRef>
          <a:fontRef idx="minor">
            <a:schemeClr val="lt1"/>
          </a:fontRef>
        </p:style>
        <p:txBody>
          <a:bodyPr/>
          <a:lstStyle/>
          <a:p>
            <a:pPr marL="182880" indent="0" algn="ctr">
              <a:buNone/>
            </a:pPr>
            <a:r>
              <a:rPr lang="en-US" dirty="0" smtClean="0">
                <a:latin typeface="Times New Roman" pitchFamily="18" charset="0"/>
                <a:cs typeface="Times New Roman" pitchFamily="18" charset="0"/>
              </a:rPr>
              <a:t>NSAIDs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4</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stage students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81477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11998" b="11998"/>
          <a:stretch>
            <a:fillRect/>
          </a:stretch>
        </p:blipFill>
        <p:spPr>
          <a:xfrm>
            <a:off x="4800600" y="1143000"/>
            <a:ext cx="4114800" cy="3127806"/>
          </a:xfrm>
        </p:spPr>
      </p:pic>
      <p:sp>
        <p:nvSpPr>
          <p:cNvPr id="3" name="Text Placeholder 2"/>
          <p:cNvSpPr>
            <a:spLocks noGrp="1"/>
          </p:cNvSpPr>
          <p:nvPr>
            <p:ph type="body" sz="half" idx="2"/>
          </p:nvPr>
        </p:nvSpPr>
        <p:spPr/>
        <p:txBody>
          <a:bodyPr/>
          <a:lstStyle/>
          <a:p>
            <a:endParaRPr lang="en-US" dirty="0"/>
          </a:p>
        </p:txBody>
      </p:sp>
      <p:sp>
        <p:nvSpPr>
          <p:cNvPr id="4" name="Title 3"/>
          <p:cNvSpPr>
            <a:spLocks noGrp="1"/>
          </p:cNvSpPr>
          <p:nvPr>
            <p:ph type="title"/>
          </p:nvPr>
        </p:nvSpPr>
        <p:spPr>
          <a:xfrm>
            <a:off x="727268" y="4464421"/>
            <a:ext cx="4225732" cy="1143000"/>
          </a:xfrm>
        </p:spPr>
        <p:txBody>
          <a:bodyPr/>
          <a:lstStyle/>
          <a:p>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1" y="394188"/>
            <a:ext cx="3733800" cy="2815737"/>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800" y="3834506"/>
            <a:ext cx="4267200" cy="1975744"/>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86400" y="4572000"/>
            <a:ext cx="2705100" cy="1695450"/>
          </a:xfrm>
          <a:prstGeom prst="rect">
            <a:avLst/>
          </a:prstGeom>
        </p:spPr>
      </p:pic>
    </p:spTree>
    <p:extLst>
      <p:ext uri="{BB962C8B-B14F-4D97-AF65-F5344CB8AC3E}">
        <p14:creationId xmlns:p14="http://schemas.microsoft.com/office/powerpoint/2010/main" val="3707558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t="11998" b="11998"/>
          <a:stretch>
            <a:fillRect/>
          </a:stretch>
        </p:blipFill>
        <p:spPr/>
      </p:pic>
      <p:sp>
        <p:nvSpPr>
          <p:cNvPr id="3" name="Text Placeholder 2"/>
          <p:cNvSpPr>
            <a:spLocks noGrp="1"/>
          </p:cNvSpPr>
          <p:nvPr>
            <p:ph type="body" sz="half" idx="2"/>
          </p:nvPr>
        </p:nvSpPr>
        <p:spPr/>
        <p:txBody>
          <a:bodyPr/>
          <a:lstStyle/>
          <a:p>
            <a:endParaRPr lang="en-US"/>
          </a:p>
        </p:txBody>
      </p:sp>
      <p:sp>
        <p:nvSpPr>
          <p:cNvPr id="4" name="Title 3"/>
          <p:cNvSpPr>
            <a:spLocks noGrp="1"/>
          </p:cNvSpPr>
          <p:nvPr>
            <p:ph type="title"/>
          </p:nvPr>
        </p:nvSpPr>
        <p:spPr>
          <a:xfrm>
            <a:off x="727268" y="4495799"/>
            <a:ext cx="6359332" cy="1111621"/>
          </a:xfrm>
        </p:spPr>
        <p:txBody>
          <a:bodyPr/>
          <a:lstStyle/>
          <a:p>
            <a:endParaRPr 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1400" y="4351204"/>
            <a:ext cx="2514600" cy="1667289"/>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609600"/>
            <a:ext cx="3733800" cy="2605088"/>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200" y="3810000"/>
            <a:ext cx="3352800" cy="1659965"/>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48400" y="4419600"/>
            <a:ext cx="2466975" cy="1847850"/>
          </a:xfrm>
          <a:prstGeom prst="rect">
            <a:avLst/>
          </a:prstGeom>
        </p:spPr>
      </p:pic>
    </p:spTree>
    <p:extLst>
      <p:ext uri="{BB962C8B-B14F-4D97-AF65-F5344CB8AC3E}">
        <p14:creationId xmlns:p14="http://schemas.microsoft.com/office/powerpoint/2010/main" val="3061982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11998" b="11998"/>
          <a:stretch>
            <a:fillRect/>
          </a:stretch>
        </p:blipFill>
        <p:spPr>
          <a:xfrm>
            <a:off x="4419600" y="990600"/>
            <a:ext cx="4114800" cy="3127806"/>
          </a:xfrm>
        </p:spPr>
      </p:pic>
      <p:sp>
        <p:nvSpPr>
          <p:cNvPr id="3" name="Text Placeholder 2"/>
          <p:cNvSpPr>
            <a:spLocks noGrp="1"/>
          </p:cNvSpPr>
          <p:nvPr>
            <p:ph type="body" sz="half" idx="2"/>
          </p:nvPr>
        </p:nvSpPr>
        <p:spPr>
          <a:xfrm>
            <a:off x="1066800" y="1143000"/>
            <a:ext cx="3048000" cy="2030506"/>
          </a:xfrm>
        </p:spPr>
        <p:txBody>
          <a:bodyPr/>
          <a:lstStyle/>
          <a:p>
            <a:endParaRPr lang="en-US" dirty="0"/>
          </a:p>
        </p:txBody>
      </p:sp>
      <p:sp>
        <p:nvSpPr>
          <p:cNvPr id="4" name="Title 3"/>
          <p:cNvSpPr>
            <a:spLocks noGrp="1"/>
          </p:cNvSpPr>
          <p:nvPr>
            <p:ph type="title"/>
          </p:nvPr>
        </p:nvSpPr>
        <p:spPr/>
        <p:txBody>
          <a:bodyPr/>
          <a:lstStyle/>
          <a:p>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609600"/>
            <a:ext cx="3124200" cy="312420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1996" y="4343400"/>
            <a:ext cx="2847975" cy="1600200"/>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5800" y="4243754"/>
            <a:ext cx="4114800" cy="1676400"/>
          </a:xfrm>
          <a:prstGeom prst="rect">
            <a:avLst/>
          </a:prstGeom>
        </p:spPr>
      </p:pic>
    </p:spTree>
    <p:extLst>
      <p:ext uri="{BB962C8B-B14F-4D97-AF65-F5344CB8AC3E}">
        <p14:creationId xmlns:p14="http://schemas.microsoft.com/office/powerpoint/2010/main" val="1419533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idx="1"/>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5255" r="5255"/>
          <a:stretch>
            <a:fillRect/>
          </a:stretch>
        </p:blipFill>
        <p:spPr/>
      </p:pic>
      <p:sp>
        <p:nvSpPr>
          <p:cNvPr id="3" name="Text Placeholder 2"/>
          <p:cNvSpPr>
            <a:spLocks noGrp="1"/>
          </p:cNvSpPr>
          <p:nvPr>
            <p:ph type="body" sz="half" idx="2"/>
          </p:nvPr>
        </p:nvSpPr>
        <p:spPr/>
        <p:txBody>
          <a:bodyPr/>
          <a:lstStyle/>
          <a:p>
            <a:endParaRPr lang="en-US" dirty="0"/>
          </a:p>
        </p:txBody>
      </p:sp>
      <p:sp>
        <p:nvSpPr>
          <p:cNvPr id="4" name="Title 3"/>
          <p:cNvSpPr>
            <a:spLocks noGrp="1"/>
          </p:cNvSpPr>
          <p:nvPr>
            <p:ph type="title"/>
          </p:nvPr>
        </p:nvSpPr>
        <p:spPr/>
        <p:txBody>
          <a:bodyPr/>
          <a:lstStyle/>
          <a:p>
            <a:endParaRPr lang="en-US" dirty="0"/>
          </a:p>
        </p:txBody>
      </p:sp>
      <p:pic>
        <p:nvPicPr>
          <p:cNvPr id="9" name="Picture 8"/>
          <p:cNvPicPr>
            <a:picLocks noChangeAspect="1"/>
          </p:cNvPicPr>
          <p:nvPr/>
        </p:nvPicPr>
        <p:blipFill>
          <a:blip r:embed="rId4">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tretch>
            <a:fillRect/>
          </a:stretch>
        </p:blipFill>
        <p:spPr>
          <a:xfrm>
            <a:off x="152399" y="228600"/>
            <a:ext cx="4257315" cy="2895600"/>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7554" y="3733800"/>
            <a:ext cx="2819400" cy="2066125"/>
          </a:xfrm>
          <a:prstGeom prst="rect">
            <a:avLst/>
          </a:prstGeom>
        </p:spPr>
      </p:pic>
      <p:pic>
        <p:nvPicPr>
          <p:cNvPr id="11" name="Picture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00750" y="4495800"/>
            <a:ext cx="2819400" cy="2143125"/>
          </a:xfrm>
          <a:prstGeom prst="rect">
            <a:avLst/>
          </a:prstGeom>
        </p:spPr>
      </p:pic>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176954" y="4010024"/>
            <a:ext cx="2857500" cy="1600200"/>
          </a:xfrm>
          <a:prstGeom prst="rect">
            <a:avLst/>
          </a:prstGeom>
        </p:spPr>
      </p:pic>
    </p:spTree>
    <p:extLst>
      <p:ext uri="{BB962C8B-B14F-4D97-AF65-F5344CB8AC3E}">
        <p14:creationId xmlns:p14="http://schemas.microsoft.com/office/powerpoint/2010/main" val="511600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723" r="723"/>
          <a:stretch>
            <a:fillRect/>
          </a:stretch>
        </p:blipFill>
        <p:spPr/>
      </p:pic>
      <p:sp>
        <p:nvSpPr>
          <p:cNvPr id="3" name="Text Placeholder 2"/>
          <p:cNvSpPr>
            <a:spLocks noGrp="1"/>
          </p:cNvSpPr>
          <p:nvPr>
            <p:ph type="body" sz="half" idx="2"/>
          </p:nvPr>
        </p:nvSpPr>
        <p:spPr/>
        <p:txBody>
          <a:bodyPr/>
          <a:lstStyle/>
          <a:p>
            <a:endParaRPr lang="en-US"/>
          </a:p>
        </p:txBody>
      </p:sp>
      <p:sp>
        <p:nvSpPr>
          <p:cNvPr id="4" name="Title 3"/>
          <p:cNvSpPr>
            <a:spLocks noGrp="1"/>
          </p:cNvSpPr>
          <p:nvPr>
            <p:ph type="title"/>
          </p:nvPr>
        </p:nvSpPr>
        <p:spPr>
          <a:xfrm>
            <a:off x="727268" y="4419600"/>
            <a:ext cx="2673157" cy="1187821"/>
          </a:xfrm>
        </p:spPr>
        <p:txBody>
          <a:bodyPr/>
          <a:lstStyle/>
          <a:p>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23838"/>
            <a:ext cx="3810000" cy="2986088"/>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 y="4038600"/>
            <a:ext cx="2790825" cy="1638300"/>
          </a:xfrm>
          <a:prstGeom prst="rect">
            <a:avLst/>
          </a:prstGeom>
        </p:spPr>
      </p:pic>
    </p:spTree>
    <p:extLst>
      <p:ext uri="{BB962C8B-B14F-4D97-AF65-F5344CB8AC3E}">
        <p14:creationId xmlns:p14="http://schemas.microsoft.com/office/powerpoint/2010/main" val="3021031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759777" y="914400"/>
            <a:ext cx="4800600" cy="923330"/>
          </a:xfrm>
          <a:prstGeom prst="rect">
            <a:avLst/>
          </a:prstGeom>
        </p:spPr>
        <p:style>
          <a:lnRef idx="1">
            <a:schemeClr val="accent6"/>
          </a:lnRef>
          <a:fillRef idx="2">
            <a:schemeClr val="accent6"/>
          </a:fillRef>
          <a:effectRef idx="1">
            <a:schemeClr val="accent6"/>
          </a:effectRef>
          <a:fontRef idx="minor">
            <a:schemeClr val="dk1"/>
          </a:fontRef>
        </p:style>
        <p:txBody>
          <a:bodyPr wrap="square" lIns="91440" tIns="45720" rIns="91440" bIns="45720">
            <a:spAutoFit/>
          </a:bodyPr>
          <a:lstStyle/>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Thank you</a:t>
            </a: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345" y="656927"/>
            <a:ext cx="2619375" cy="1743075"/>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054" y="4668982"/>
            <a:ext cx="3705225" cy="1228725"/>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527" y="2707264"/>
            <a:ext cx="3143250" cy="1457325"/>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24400" y="2453726"/>
            <a:ext cx="4275804" cy="2845353"/>
          </a:xfrm>
          <a:prstGeom prst="rect">
            <a:avLst/>
          </a:prstGeom>
        </p:spPr>
      </p:pic>
    </p:spTree>
    <p:extLst>
      <p:ext uri="{BB962C8B-B14F-4D97-AF65-F5344CB8AC3E}">
        <p14:creationId xmlns:p14="http://schemas.microsoft.com/office/powerpoint/2010/main" val="3494146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62000" y="4572000"/>
            <a:ext cx="7848600" cy="1600200"/>
          </a:xfrm>
        </p:spPr>
        <p:style>
          <a:lnRef idx="1">
            <a:schemeClr val="accent5"/>
          </a:lnRef>
          <a:fillRef idx="2">
            <a:schemeClr val="accent5"/>
          </a:fillRef>
          <a:effectRef idx="1">
            <a:schemeClr val="accent5"/>
          </a:effectRef>
          <a:fontRef idx="minor">
            <a:schemeClr val="dk1"/>
          </a:fontRef>
        </p:style>
        <p:txBody>
          <a:bodyPr/>
          <a:lstStyle/>
          <a:p>
            <a:pPr algn="ctr"/>
            <a:r>
              <a:rPr lang="en-US" i="1" dirty="0">
                <a:effectLst/>
              </a:rPr>
              <a:t> </a:t>
            </a:r>
            <a:r>
              <a:rPr lang="en-US" i="1" dirty="0" smtClean="0">
                <a:effectLst/>
              </a:rPr>
              <a:t> </a:t>
            </a:r>
            <a:r>
              <a:rPr lang="en-US" sz="3200" i="1" dirty="0">
                <a:effectLst/>
              </a:rPr>
              <a:t>Non-steroidal anti-inflammatory drugs</a:t>
            </a:r>
            <a:r>
              <a:rPr lang="en-US" sz="3200" dirty="0">
                <a:effectLst/>
              </a:rPr>
              <a:t/>
            </a:r>
            <a:br>
              <a:rPr lang="en-US" sz="3200" dirty="0">
                <a:effectLst/>
              </a:rPr>
            </a:br>
            <a:endParaRPr lang="en-US" sz="4400" dirty="0">
              <a:effectLst/>
            </a:endParaRPr>
          </a:p>
        </p:txBody>
      </p:sp>
      <p:sp>
        <p:nvSpPr>
          <p:cNvPr id="8" name="Content Placeholder 7"/>
          <p:cNvSpPr>
            <a:spLocks noGrp="1"/>
          </p:cNvSpPr>
          <p:nvPr>
            <p:ph sz="quarter" idx="13"/>
          </p:nvPr>
        </p:nvSpPr>
        <p:spPr>
          <a:xfrm>
            <a:off x="152400" y="304800"/>
            <a:ext cx="8763000" cy="3886200"/>
          </a:xfrm>
        </p:spPr>
        <p:style>
          <a:lnRef idx="3">
            <a:schemeClr val="lt1"/>
          </a:lnRef>
          <a:fillRef idx="1">
            <a:schemeClr val="accent2"/>
          </a:fillRef>
          <a:effectRef idx="1">
            <a:schemeClr val="accent2"/>
          </a:effectRef>
          <a:fontRef idx="minor">
            <a:schemeClr val="lt1"/>
          </a:fontRef>
        </p:style>
        <p:txBody>
          <a:bodyPr>
            <a:normAutofit/>
          </a:bodyPr>
          <a:lstStyle/>
          <a:p>
            <a:endParaRPr lang="en-US" dirty="0"/>
          </a:p>
          <a:p>
            <a:endParaRPr lang="en-US" dirty="0"/>
          </a:p>
          <a:p>
            <a:endParaRPr lang="en-US" dirty="0"/>
          </a:p>
        </p:txBody>
      </p:sp>
      <p:graphicFrame>
        <p:nvGraphicFramePr>
          <p:cNvPr id="10" name="Object 9"/>
          <p:cNvGraphicFramePr>
            <a:graphicFrameLocks noChangeAspect="1"/>
          </p:cNvGraphicFramePr>
          <p:nvPr>
            <p:extLst>
              <p:ext uri="{D42A27DB-BD31-4B8C-83A1-F6EECF244321}">
                <p14:modId xmlns:p14="http://schemas.microsoft.com/office/powerpoint/2010/main" val="1570414521"/>
              </p:ext>
            </p:extLst>
          </p:nvPr>
        </p:nvGraphicFramePr>
        <p:xfrm>
          <a:off x="228600" y="457200"/>
          <a:ext cx="7216669" cy="2895600"/>
        </p:xfrm>
        <a:graphic>
          <a:graphicData uri="http://schemas.openxmlformats.org/presentationml/2006/ole">
            <mc:AlternateContent xmlns:mc="http://schemas.openxmlformats.org/markup-compatibility/2006">
              <mc:Choice xmlns:v="urn:schemas-microsoft-com:vml" Requires="v">
                <p:oleObj spid="_x0000_s1093" name="Document" r:id="rId3" imgW="6145128" imgH="2495949" progId="Word.Document.12">
                  <p:embed/>
                </p:oleObj>
              </mc:Choice>
              <mc:Fallback>
                <p:oleObj name="Document" r:id="rId3" imgW="6145128" imgH="2495949" progId="Word.Document.12">
                  <p:embed/>
                  <p:pic>
                    <p:nvPicPr>
                      <p:cNvPr id="0" name=""/>
                      <p:cNvPicPr/>
                      <p:nvPr/>
                    </p:nvPicPr>
                    <p:blipFill>
                      <a:blip r:embed="rId4"/>
                      <a:stretch>
                        <a:fillRect/>
                      </a:stretch>
                    </p:blipFill>
                    <p:spPr>
                      <a:xfrm>
                        <a:off x="228600" y="457200"/>
                        <a:ext cx="7216669" cy="289560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810841188"/>
              </p:ext>
            </p:extLst>
          </p:nvPr>
        </p:nvGraphicFramePr>
        <p:xfrm>
          <a:off x="4191000" y="457200"/>
          <a:ext cx="7169386" cy="3320772"/>
        </p:xfrm>
        <a:graphic>
          <a:graphicData uri="http://schemas.openxmlformats.org/presentationml/2006/ole">
            <mc:AlternateContent xmlns:mc="http://schemas.openxmlformats.org/markup-compatibility/2006">
              <mc:Choice xmlns:v="urn:schemas-microsoft-com:vml" Requires="v">
                <p:oleObj spid="_x0000_s1094" name="Document" r:id="rId5" imgW="6145128" imgH="2850711" progId="Word.Document.12">
                  <p:embed/>
                </p:oleObj>
              </mc:Choice>
              <mc:Fallback>
                <p:oleObj name="Document" r:id="rId5" imgW="6145128" imgH="2850711" progId="Word.Document.12">
                  <p:embed/>
                  <p:pic>
                    <p:nvPicPr>
                      <p:cNvPr id="0" name=""/>
                      <p:cNvPicPr/>
                      <p:nvPr/>
                    </p:nvPicPr>
                    <p:blipFill>
                      <a:blip r:embed="rId6"/>
                      <a:stretch>
                        <a:fillRect/>
                      </a:stretch>
                    </p:blipFill>
                    <p:spPr>
                      <a:xfrm>
                        <a:off x="4191000" y="457200"/>
                        <a:ext cx="7169386" cy="3320772"/>
                      </a:xfrm>
                      <a:prstGeom prst="rect">
                        <a:avLst/>
                      </a:prstGeom>
                    </p:spPr>
                  </p:pic>
                </p:oleObj>
              </mc:Fallback>
            </mc:AlternateContent>
          </a:graphicData>
        </a:graphic>
      </p:graphicFrame>
    </p:spTree>
    <p:extLst>
      <p:ext uri="{BB962C8B-B14F-4D97-AF65-F5344CB8AC3E}">
        <p14:creationId xmlns:p14="http://schemas.microsoft.com/office/powerpoint/2010/main" val="905006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4372168"/>
            <a:ext cx="7772400" cy="1800032"/>
          </a:xfrm>
        </p:spPr>
        <p:style>
          <a:lnRef idx="1">
            <a:schemeClr val="accent5"/>
          </a:lnRef>
          <a:fillRef idx="2">
            <a:schemeClr val="accent5"/>
          </a:fillRef>
          <a:effectRef idx="1">
            <a:schemeClr val="accent5"/>
          </a:effectRef>
          <a:fontRef idx="minor">
            <a:schemeClr val="dk1"/>
          </a:fontRef>
        </p:style>
        <p:txBody>
          <a:bodyPr/>
          <a:lstStyle/>
          <a:p>
            <a:pPr algn="ctr"/>
            <a:r>
              <a:rPr lang="en-US" dirty="0"/>
              <a:t>Mechanism of action</a:t>
            </a:r>
          </a:p>
        </p:txBody>
      </p:sp>
      <p:sp>
        <p:nvSpPr>
          <p:cNvPr id="3" name="Content Placeholder 2"/>
          <p:cNvSpPr>
            <a:spLocks noGrp="1"/>
          </p:cNvSpPr>
          <p:nvPr>
            <p:ph sz="quarter" idx="13"/>
          </p:nvPr>
        </p:nvSpPr>
        <p:spPr>
          <a:xfrm>
            <a:off x="304800" y="304800"/>
            <a:ext cx="8382000" cy="3901440"/>
          </a:xfrm>
        </p:spPr>
        <p:style>
          <a:lnRef idx="1">
            <a:schemeClr val="accent2"/>
          </a:lnRef>
          <a:fillRef idx="2">
            <a:schemeClr val="accent2"/>
          </a:fillRef>
          <a:effectRef idx="1">
            <a:schemeClr val="accent2"/>
          </a:effectRef>
          <a:fontRef idx="minor">
            <a:schemeClr val="dk1"/>
          </a:fontRef>
        </p:style>
        <p:txBody>
          <a:bodyPr/>
          <a:lstStyle/>
          <a:p>
            <a:r>
              <a:rPr lang="en-US" dirty="0" smtClean="0"/>
              <a:t>NSAIDs </a:t>
            </a:r>
            <a:r>
              <a:rPr lang="en-US" dirty="0"/>
              <a:t>reduce the production of prostaglandins by inhibiting the enzyme </a:t>
            </a:r>
            <a:r>
              <a:rPr lang="en-US" dirty="0" err="1"/>
              <a:t>cyclo-oxygenase</a:t>
            </a:r>
            <a:r>
              <a:rPr lang="en-US" dirty="0" smtClean="0"/>
              <a:t>.</a:t>
            </a:r>
          </a:p>
          <a:p>
            <a:endParaRPr lang="en-US" dirty="0"/>
          </a:p>
          <a:p>
            <a:pPr marL="45720" indent="0">
              <a:buNone/>
            </a:pPr>
            <a:endParaRPr lang="en-US" dirty="0"/>
          </a:p>
          <a:p>
            <a:r>
              <a:rPr lang="en-US" dirty="0" smtClean="0"/>
              <a:t>They </a:t>
            </a:r>
            <a:r>
              <a:rPr lang="en-US" dirty="0"/>
              <a:t>vary in their selectivity for inhibiting different types of cyclooxygenase; selective inhibition of cyclo-oxygenase-2 reduces gastro-intestinal intolerance.</a:t>
            </a:r>
          </a:p>
          <a:p>
            <a:endParaRPr lang="en-US" dirty="0"/>
          </a:p>
          <a:p>
            <a:endParaRPr lang="en-US" dirty="0"/>
          </a:p>
        </p:txBody>
      </p:sp>
    </p:spTree>
    <p:extLst>
      <p:ext uri="{BB962C8B-B14F-4D97-AF65-F5344CB8AC3E}">
        <p14:creationId xmlns:p14="http://schemas.microsoft.com/office/powerpoint/2010/main" val="2139148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4648200"/>
            <a:ext cx="6629400" cy="1600200"/>
          </a:xfrm>
        </p:spPr>
        <p:style>
          <a:lnRef idx="1">
            <a:schemeClr val="accent5"/>
          </a:lnRef>
          <a:fillRef idx="2">
            <a:schemeClr val="accent5"/>
          </a:fillRef>
          <a:effectRef idx="1">
            <a:schemeClr val="accent5"/>
          </a:effectRef>
          <a:fontRef idx="minor">
            <a:schemeClr val="dk1"/>
          </a:fontRef>
        </p:style>
        <p:txBody>
          <a:bodyPr/>
          <a:lstStyle/>
          <a:p>
            <a:pPr algn="ctr"/>
            <a:r>
              <a:rPr lang="en-US" dirty="0"/>
              <a:t>Clinical uses</a:t>
            </a:r>
          </a:p>
        </p:txBody>
      </p:sp>
      <p:sp>
        <p:nvSpPr>
          <p:cNvPr id="3" name="Content Placeholder 2"/>
          <p:cNvSpPr>
            <a:spLocks noGrp="1"/>
          </p:cNvSpPr>
          <p:nvPr>
            <p:ph sz="quarter" idx="13"/>
          </p:nvPr>
        </p:nvSpPr>
        <p:spPr>
          <a:xfrm>
            <a:off x="1143000" y="304800"/>
            <a:ext cx="7162800" cy="3901440"/>
          </a:xfrm>
        </p:spPr>
        <p:style>
          <a:lnRef idx="1">
            <a:schemeClr val="accent2"/>
          </a:lnRef>
          <a:fillRef idx="2">
            <a:schemeClr val="accent2"/>
          </a:fillRef>
          <a:effectRef idx="1">
            <a:schemeClr val="accent2"/>
          </a:effectRef>
          <a:fontRef idx="minor">
            <a:schemeClr val="dk1"/>
          </a:fontRef>
        </p:style>
        <p:txBody>
          <a:bodyPr>
            <a:normAutofit fontScale="85000" lnSpcReduction="10000"/>
          </a:bodyPr>
          <a:lstStyle/>
          <a:p>
            <a:r>
              <a:rPr lang="en-US" dirty="0" smtClean="0"/>
              <a:t>In </a:t>
            </a:r>
            <a:r>
              <a:rPr lang="en-US" dirty="0"/>
              <a:t>single doses non-steroidal anti-inflammatory drugs (NSAIDs) have analgesic activity comparable to that of </a:t>
            </a:r>
            <a:r>
              <a:rPr lang="en-US" dirty="0" err="1"/>
              <a:t>paracetamol</a:t>
            </a:r>
            <a:r>
              <a:rPr lang="en-US" dirty="0"/>
              <a:t> </a:t>
            </a:r>
          </a:p>
          <a:p>
            <a:r>
              <a:rPr lang="en-US" dirty="0" smtClean="0"/>
              <a:t>In </a:t>
            </a:r>
            <a:r>
              <a:rPr lang="en-US" dirty="0"/>
              <a:t>regular full dosage NSAIDs have both a lasting analgesic and an anti-inflammatory effect which makes them particularly useful for the treatment of continuous or regular pain associated with inflammation.</a:t>
            </a:r>
          </a:p>
          <a:p>
            <a:r>
              <a:rPr lang="en-US" dirty="0" smtClean="0"/>
              <a:t>Therefore</a:t>
            </a:r>
            <a:r>
              <a:rPr lang="en-US" dirty="0"/>
              <a:t>, although </a:t>
            </a:r>
            <a:r>
              <a:rPr lang="en-US" dirty="0" err="1"/>
              <a:t>paracetamol</a:t>
            </a:r>
            <a:r>
              <a:rPr lang="en-US" dirty="0"/>
              <a:t> often gives adequate pain control in osteoarthritis,</a:t>
            </a:r>
          </a:p>
          <a:p>
            <a:r>
              <a:rPr lang="en-US" dirty="0" smtClean="0"/>
              <a:t>NSAIDs </a:t>
            </a:r>
            <a:r>
              <a:rPr lang="en-US" dirty="0"/>
              <a:t>are more appropriate than </a:t>
            </a:r>
            <a:r>
              <a:rPr lang="en-US" dirty="0" err="1"/>
              <a:t>paracetamol</a:t>
            </a:r>
            <a:r>
              <a:rPr lang="en-US" dirty="0"/>
              <a:t> or the opioid analgesics in the inflammatory </a:t>
            </a:r>
            <a:r>
              <a:rPr lang="en-US" dirty="0" err="1"/>
              <a:t>arthritides</a:t>
            </a:r>
            <a:r>
              <a:rPr lang="en-US" dirty="0"/>
              <a:t> (e.g. rheumatoid arthritis) and in some cases of advanced osteoarthritis.</a:t>
            </a:r>
          </a:p>
          <a:p>
            <a:r>
              <a:rPr lang="en-US" dirty="0" smtClean="0"/>
              <a:t>NSAIDs </a:t>
            </a:r>
            <a:r>
              <a:rPr lang="en-US" dirty="0"/>
              <a:t>can also be of benefit in the less well defined conditions of back pain and soft-tissue disorders.</a:t>
            </a:r>
          </a:p>
          <a:p>
            <a:pPr algn="ctr"/>
            <a:endParaRPr lang="en-US" dirty="0"/>
          </a:p>
          <a:p>
            <a:pPr algn="ctr"/>
            <a:endParaRPr lang="en-US" dirty="0"/>
          </a:p>
        </p:txBody>
      </p:sp>
    </p:spTree>
    <p:extLst>
      <p:ext uri="{BB962C8B-B14F-4D97-AF65-F5344CB8AC3E}">
        <p14:creationId xmlns:p14="http://schemas.microsoft.com/office/powerpoint/2010/main" val="1087492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5105400"/>
            <a:ext cx="6512511" cy="1143000"/>
          </a:xfrm>
        </p:spPr>
        <p:style>
          <a:lnRef idx="1">
            <a:schemeClr val="accent5"/>
          </a:lnRef>
          <a:fillRef idx="2">
            <a:schemeClr val="accent5"/>
          </a:fillRef>
          <a:effectRef idx="1">
            <a:schemeClr val="accent5"/>
          </a:effectRef>
          <a:fontRef idx="minor">
            <a:schemeClr val="dk1"/>
          </a:fontRef>
        </p:style>
        <p:txBody>
          <a:bodyPr/>
          <a:lstStyle/>
          <a:p>
            <a:r>
              <a:rPr lang="en-US" sz="3200" dirty="0"/>
              <a:t>Cautions and contra-indications</a:t>
            </a:r>
          </a:p>
        </p:txBody>
      </p:sp>
      <p:sp>
        <p:nvSpPr>
          <p:cNvPr id="3" name="Content Placeholder 2"/>
          <p:cNvSpPr>
            <a:spLocks noGrp="1"/>
          </p:cNvSpPr>
          <p:nvPr>
            <p:ph sz="quarter" idx="13"/>
          </p:nvPr>
        </p:nvSpPr>
        <p:spPr>
          <a:xfrm>
            <a:off x="381000" y="152400"/>
            <a:ext cx="8077200" cy="4800600"/>
          </a:xfrm>
        </p:spPr>
        <p:style>
          <a:lnRef idx="2">
            <a:schemeClr val="accent2">
              <a:shade val="50000"/>
            </a:schemeClr>
          </a:lnRef>
          <a:fillRef idx="1">
            <a:schemeClr val="accent2"/>
          </a:fillRef>
          <a:effectRef idx="0">
            <a:schemeClr val="accent2"/>
          </a:effectRef>
          <a:fontRef idx="minor">
            <a:schemeClr val="lt1"/>
          </a:fontRef>
        </p:style>
        <p:txBody>
          <a:bodyPr>
            <a:normAutofit fontScale="70000" lnSpcReduction="20000"/>
          </a:bodyPr>
          <a:lstStyle/>
          <a:p>
            <a:r>
              <a:rPr lang="en-US" dirty="0" smtClean="0">
                <a:solidFill>
                  <a:schemeClr val="tx1"/>
                </a:solidFill>
              </a:rPr>
              <a:t>NSAIDs </a:t>
            </a:r>
            <a:r>
              <a:rPr lang="en-US" dirty="0">
                <a:solidFill>
                  <a:schemeClr val="tx1"/>
                </a:solidFill>
              </a:rPr>
              <a:t>should be used with caution in the elderly (risk of serious side effects and fatalities),</a:t>
            </a:r>
          </a:p>
          <a:p>
            <a:r>
              <a:rPr lang="en-US" dirty="0" smtClean="0">
                <a:solidFill>
                  <a:schemeClr val="tx1"/>
                </a:solidFill>
              </a:rPr>
              <a:t>In </a:t>
            </a:r>
            <a:r>
              <a:rPr lang="en-US" dirty="0">
                <a:solidFill>
                  <a:schemeClr val="tx1"/>
                </a:solidFill>
              </a:rPr>
              <a:t>allergic disorders (they are contra-indicated in patients with a history of hypersensitivity to aspirin or any other NSAID—which includes those in whom attacks of asthma, angioedema, </a:t>
            </a:r>
            <a:r>
              <a:rPr lang="en-US" dirty="0" err="1">
                <a:solidFill>
                  <a:schemeClr val="tx1"/>
                </a:solidFill>
              </a:rPr>
              <a:t>urticaria</a:t>
            </a:r>
            <a:r>
              <a:rPr lang="en-US" dirty="0">
                <a:solidFill>
                  <a:schemeClr val="tx1"/>
                </a:solidFill>
              </a:rPr>
              <a:t> or rhinitis have been precipitated by aspirin or any other NSAID).</a:t>
            </a:r>
          </a:p>
          <a:p>
            <a:r>
              <a:rPr lang="en-US" dirty="0" smtClean="0">
                <a:solidFill>
                  <a:schemeClr val="tx1"/>
                </a:solidFill>
              </a:rPr>
              <a:t> </a:t>
            </a:r>
            <a:r>
              <a:rPr lang="en-US" dirty="0">
                <a:solidFill>
                  <a:schemeClr val="tx1"/>
                </a:solidFill>
              </a:rPr>
              <a:t>During pregnancy and breast-feeding .</a:t>
            </a:r>
          </a:p>
          <a:p>
            <a:r>
              <a:rPr lang="en-US" dirty="0" smtClean="0">
                <a:solidFill>
                  <a:schemeClr val="tx1"/>
                </a:solidFill>
              </a:rPr>
              <a:t> </a:t>
            </a:r>
            <a:r>
              <a:rPr lang="en-US" dirty="0">
                <a:solidFill>
                  <a:schemeClr val="tx1"/>
                </a:solidFill>
              </a:rPr>
              <a:t>In coagulation defects.</a:t>
            </a:r>
          </a:p>
          <a:p>
            <a:r>
              <a:rPr lang="en-US" dirty="0" smtClean="0">
                <a:solidFill>
                  <a:schemeClr val="tx1"/>
                </a:solidFill>
              </a:rPr>
              <a:t> </a:t>
            </a:r>
            <a:r>
              <a:rPr lang="en-US" dirty="0">
                <a:solidFill>
                  <a:schemeClr val="tx1"/>
                </a:solidFill>
              </a:rPr>
              <a:t>Long-term use of some NSAIDs is associated with reduced female fertility, which is reversible on stopping treatment.</a:t>
            </a:r>
          </a:p>
          <a:p>
            <a:r>
              <a:rPr lang="en-US" dirty="0" smtClean="0">
                <a:solidFill>
                  <a:schemeClr val="tx1"/>
                </a:solidFill>
              </a:rPr>
              <a:t>In </a:t>
            </a:r>
            <a:r>
              <a:rPr lang="en-US" dirty="0">
                <a:solidFill>
                  <a:schemeClr val="tx1"/>
                </a:solidFill>
              </a:rPr>
              <a:t>patients with renal, cardiac, or hepatic impairment caution is required since NSAIDs may impair renal function  ,the dose should be kept as low as possible and renal function should be monitored. </a:t>
            </a:r>
          </a:p>
          <a:p>
            <a:r>
              <a:rPr lang="en-US" dirty="0" smtClean="0">
                <a:solidFill>
                  <a:schemeClr val="tx1"/>
                </a:solidFill>
              </a:rPr>
              <a:t>All </a:t>
            </a:r>
            <a:r>
              <a:rPr lang="en-US" dirty="0">
                <a:solidFill>
                  <a:schemeClr val="tx1"/>
                </a:solidFill>
              </a:rPr>
              <a:t>NSAIDs are contra-indicated in severe heart failure. </a:t>
            </a:r>
          </a:p>
          <a:p>
            <a:r>
              <a:rPr lang="en-US" dirty="0" smtClean="0">
                <a:solidFill>
                  <a:schemeClr val="tx1"/>
                </a:solidFill>
              </a:rPr>
              <a:t>The </a:t>
            </a:r>
            <a:r>
              <a:rPr lang="en-US" dirty="0">
                <a:solidFill>
                  <a:schemeClr val="tx1"/>
                </a:solidFill>
              </a:rPr>
              <a:t>selective inhibitors of cyclo-oxygenase-2 (</a:t>
            </a:r>
            <a:r>
              <a:rPr lang="en-US" dirty="0" err="1">
                <a:solidFill>
                  <a:schemeClr val="tx1"/>
                </a:solidFill>
              </a:rPr>
              <a:t>celecoxib</a:t>
            </a:r>
            <a:r>
              <a:rPr lang="en-US" dirty="0">
                <a:solidFill>
                  <a:schemeClr val="tx1"/>
                </a:solidFill>
              </a:rPr>
              <a:t>, </a:t>
            </a:r>
            <a:r>
              <a:rPr lang="en-US" dirty="0" err="1">
                <a:solidFill>
                  <a:schemeClr val="tx1"/>
                </a:solidFill>
              </a:rPr>
              <a:t>etoricoxib</a:t>
            </a:r>
            <a:r>
              <a:rPr lang="en-US" dirty="0">
                <a:solidFill>
                  <a:schemeClr val="tx1"/>
                </a:solidFill>
              </a:rPr>
              <a:t>, and </a:t>
            </a:r>
            <a:r>
              <a:rPr lang="en-US" dirty="0" err="1">
                <a:solidFill>
                  <a:schemeClr val="tx1"/>
                </a:solidFill>
              </a:rPr>
              <a:t>parecoxib</a:t>
            </a:r>
            <a:r>
              <a:rPr lang="en-US" dirty="0">
                <a:solidFill>
                  <a:schemeClr val="tx1"/>
                </a:solidFill>
              </a:rPr>
              <a:t>) are contra-indicated in </a:t>
            </a:r>
            <a:r>
              <a:rPr lang="en-US" dirty="0" err="1">
                <a:solidFill>
                  <a:schemeClr val="tx1"/>
                </a:solidFill>
              </a:rPr>
              <a:t>ischaemic</a:t>
            </a:r>
            <a:r>
              <a:rPr lang="en-US" dirty="0">
                <a:solidFill>
                  <a:schemeClr val="tx1"/>
                </a:solidFill>
              </a:rPr>
              <a:t> heart disease, cerebrovascular disease, peripheral arterial disease, and moderate or severe heart failure.</a:t>
            </a:r>
          </a:p>
          <a:p>
            <a:r>
              <a:rPr lang="en-US" dirty="0" smtClean="0">
                <a:solidFill>
                  <a:schemeClr val="tx1"/>
                </a:solidFill>
              </a:rPr>
              <a:t> </a:t>
            </a:r>
            <a:r>
              <a:rPr lang="en-US" dirty="0">
                <a:solidFill>
                  <a:schemeClr val="tx1"/>
                </a:solidFill>
              </a:rPr>
              <a:t>The selective inhibitors of cyclo-oxygenase-2 should be used with caution in patients with a history of cardiac failure, left ventricular dysfunction, hypertension, in patients with </a:t>
            </a:r>
            <a:r>
              <a:rPr lang="en-US" dirty="0" err="1">
                <a:solidFill>
                  <a:schemeClr val="tx1"/>
                </a:solidFill>
              </a:rPr>
              <a:t>oedema</a:t>
            </a:r>
            <a:r>
              <a:rPr lang="en-US" dirty="0">
                <a:solidFill>
                  <a:schemeClr val="tx1"/>
                </a:solidFill>
              </a:rPr>
              <a:t> for any other reason, and in patients with risk factors for heart disease.</a:t>
            </a:r>
          </a:p>
          <a:p>
            <a:endParaRPr lang="en-US" dirty="0"/>
          </a:p>
        </p:txBody>
      </p:sp>
    </p:spTree>
    <p:extLst>
      <p:ext uri="{BB962C8B-B14F-4D97-AF65-F5344CB8AC3E}">
        <p14:creationId xmlns:p14="http://schemas.microsoft.com/office/powerpoint/2010/main" val="238358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5486400"/>
            <a:ext cx="6512511" cy="1143000"/>
          </a:xfrm>
        </p:spPr>
        <p:style>
          <a:lnRef idx="1">
            <a:schemeClr val="accent5"/>
          </a:lnRef>
          <a:fillRef idx="2">
            <a:schemeClr val="accent5"/>
          </a:fillRef>
          <a:effectRef idx="1">
            <a:schemeClr val="accent5"/>
          </a:effectRef>
          <a:fontRef idx="minor">
            <a:schemeClr val="dk1"/>
          </a:fontRef>
        </p:style>
        <p:txBody>
          <a:bodyPr/>
          <a:lstStyle/>
          <a:p>
            <a:pPr algn="ctr"/>
            <a:r>
              <a:rPr lang="en-US" dirty="0"/>
              <a:t>Side-effects</a:t>
            </a:r>
          </a:p>
        </p:txBody>
      </p:sp>
      <p:sp>
        <p:nvSpPr>
          <p:cNvPr id="3" name="Content Placeholder 2"/>
          <p:cNvSpPr>
            <a:spLocks noGrp="1"/>
          </p:cNvSpPr>
          <p:nvPr>
            <p:ph sz="quarter" idx="13"/>
          </p:nvPr>
        </p:nvSpPr>
        <p:spPr>
          <a:xfrm>
            <a:off x="457200" y="152400"/>
            <a:ext cx="8153400" cy="5105400"/>
          </a:xfrm>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r>
              <a:rPr lang="en-US" dirty="0" smtClean="0"/>
              <a:t>Gastro-intestinal </a:t>
            </a:r>
            <a:r>
              <a:rPr lang="en-US" dirty="0"/>
              <a:t>discomfort, nausea, </a:t>
            </a:r>
            <a:r>
              <a:rPr lang="en-US" dirty="0" err="1"/>
              <a:t>diarrhoea</a:t>
            </a:r>
            <a:r>
              <a:rPr lang="en-US" dirty="0"/>
              <a:t>, and occasionally bleeding and ulceration occur. Systemic as well as local effects of NSAIDs contribute to gastro-intestinal damage; taking oral formulations with milk or food, or using enteric-coated formulations, or changing the route of administration may only partially reduce symptoms such as dyspepsia. Those at risk of duodenal or gastric ulceration (including the elderly) who need to continue NSAID treatment should receive either a selective inhibitor of cyclo-oxygenase-2 alone, or a non-selective NSAID with </a:t>
            </a:r>
            <a:r>
              <a:rPr lang="en-US" dirty="0" err="1"/>
              <a:t>gastroprotective</a:t>
            </a:r>
            <a:r>
              <a:rPr lang="en-US" dirty="0"/>
              <a:t> treatment. </a:t>
            </a:r>
          </a:p>
          <a:p>
            <a:r>
              <a:rPr lang="en-US" dirty="0" smtClean="0"/>
              <a:t>hypersensitivity </a:t>
            </a:r>
            <a:r>
              <a:rPr lang="en-US" dirty="0"/>
              <a:t>reactions (particularly rashes, angioedema, and bronchospasm, headache, dizziness, nervousness, depression, drowsiness, insomnia, vertigo, hearing disturbances such as tinnitus, photosensitivity, and </a:t>
            </a:r>
            <a:r>
              <a:rPr lang="en-US" dirty="0" err="1"/>
              <a:t>haematuria</a:t>
            </a:r>
            <a:r>
              <a:rPr lang="en-US" dirty="0"/>
              <a:t>. </a:t>
            </a:r>
          </a:p>
          <a:p>
            <a:r>
              <a:rPr lang="en-US" dirty="0" smtClean="0"/>
              <a:t>Blood </a:t>
            </a:r>
            <a:r>
              <a:rPr lang="en-US" dirty="0"/>
              <a:t>disorders have also occurred. </a:t>
            </a:r>
          </a:p>
          <a:p>
            <a:r>
              <a:rPr lang="en-US" dirty="0" smtClean="0"/>
              <a:t>Fluid </a:t>
            </a:r>
            <a:r>
              <a:rPr lang="en-US" dirty="0"/>
              <a:t>retention may occur (rarely precipitating congestive heart failure); blood pressure may be raised. </a:t>
            </a:r>
          </a:p>
          <a:p>
            <a:r>
              <a:rPr lang="en-US" dirty="0" smtClean="0"/>
              <a:t>Renal </a:t>
            </a:r>
            <a:r>
              <a:rPr lang="en-US" dirty="0"/>
              <a:t>failure may be provoked by NSAIDs, especially in patients with renal impairment. Rarely, papillary necrosis or interstitial fibrosis associated with NSAIDs can lead to renal failure. </a:t>
            </a:r>
          </a:p>
          <a:p>
            <a:r>
              <a:rPr lang="en-US" dirty="0" smtClean="0"/>
              <a:t>Hepatic </a:t>
            </a:r>
            <a:r>
              <a:rPr lang="en-US" dirty="0"/>
              <a:t>damage, </a:t>
            </a:r>
            <a:r>
              <a:rPr lang="en-US" dirty="0" err="1"/>
              <a:t>alveolitis</a:t>
            </a:r>
            <a:r>
              <a:rPr lang="en-US" dirty="0"/>
              <a:t>, pulmonary eosinophilia, pancreatitis, eye changes, Stevens-Johnson syndrome and toxic epidermal </a:t>
            </a:r>
            <a:r>
              <a:rPr lang="en-US" dirty="0" err="1"/>
              <a:t>necrolysis</a:t>
            </a:r>
            <a:r>
              <a:rPr lang="en-US" dirty="0"/>
              <a:t> are other rare </a:t>
            </a:r>
            <a:r>
              <a:rPr lang="en-US" dirty="0" err="1"/>
              <a:t>sideeffects</a:t>
            </a:r>
            <a:r>
              <a:rPr lang="en-US" dirty="0"/>
              <a:t>. </a:t>
            </a:r>
          </a:p>
          <a:p>
            <a:r>
              <a:rPr lang="en-US" dirty="0" smtClean="0"/>
              <a:t>Induction </a:t>
            </a:r>
            <a:r>
              <a:rPr lang="en-US" dirty="0"/>
              <a:t>of or exacerbation of colitis has been reported. </a:t>
            </a:r>
          </a:p>
          <a:p>
            <a:r>
              <a:rPr lang="en-US" dirty="0" smtClean="0"/>
              <a:t>Aseptic </a:t>
            </a:r>
            <a:r>
              <a:rPr lang="en-US" dirty="0"/>
              <a:t>meningitis has been reported rarely with NSAIDs; </a:t>
            </a:r>
          </a:p>
          <a:p>
            <a:r>
              <a:rPr lang="en-US" dirty="0" smtClean="0"/>
              <a:t>patients </a:t>
            </a:r>
            <a:r>
              <a:rPr lang="en-US" dirty="0"/>
              <a:t>with connective-tissue disorders such as systemic lupus </a:t>
            </a:r>
            <a:r>
              <a:rPr lang="en-US" dirty="0" err="1"/>
              <a:t>erythematosus</a:t>
            </a:r>
            <a:r>
              <a:rPr lang="en-US" dirty="0"/>
              <a:t> may be especially susceptible. </a:t>
            </a:r>
          </a:p>
          <a:p>
            <a:endParaRPr lang="en-US" dirty="0"/>
          </a:p>
        </p:txBody>
      </p:sp>
    </p:spTree>
    <p:extLst>
      <p:ext uri="{BB962C8B-B14F-4D97-AF65-F5344CB8AC3E}">
        <p14:creationId xmlns:p14="http://schemas.microsoft.com/office/powerpoint/2010/main" val="4243335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11998" b="11998"/>
          <a:stretch>
            <a:fillRect/>
          </a:stretch>
        </p:blipFill>
        <p:spPr/>
      </p:pic>
      <p:sp>
        <p:nvSpPr>
          <p:cNvPr id="3" name="Text Placeholder 2"/>
          <p:cNvSpPr>
            <a:spLocks noGrp="1"/>
          </p:cNvSpPr>
          <p:nvPr>
            <p:ph type="body" sz="half" idx="2"/>
          </p:nvPr>
        </p:nvSpPr>
        <p:spPr/>
        <p:txBody>
          <a:bodyPr/>
          <a:lstStyle/>
          <a:p>
            <a:endParaRPr lang="en-US" dirty="0"/>
          </a:p>
        </p:txBody>
      </p:sp>
      <p:sp>
        <p:nvSpPr>
          <p:cNvPr id="4" name="Title 3"/>
          <p:cNvSpPr>
            <a:spLocks noGrp="1"/>
          </p:cNvSpPr>
          <p:nvPr>
            <p:ph type="title"/>
          </p:nvPr>
        </p:nvSpPr>
        <p:spPr>
          <a:xfrm>
            <a:off x="1456431" y="5276850"/>
            <a:ext cx="6383538" cy="1143000"/>
          </a:xfrm>
        </p:spPr>
        <p:txBody>
          <a:bodyPr/>
          <a:lstStyle/>
          <a:p>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990600"/>
            <a:ext cx="3810000" cy="22860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6430" y="3362881"/>
            <a:ext cx="4413539" cy="3152528"/>
          </a:xfrm>
          <a:prstGeom prst="rect">
            <a:avLst/>
          </a:prstGeom>
        </p:spPr>
      </p:pic>
    </p:spTree>
    <p:extLst>
      <p:ext uri="{BB962C8B-B14F-4D97-AF65-F5344CB8AC3E}">
        <p14:creationId xmlns:p14="http://schemas.microsoft.com/office/powerpoint/2010/main" val="4192125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t="11998" b="11998"/>
          <a:stretch>
            <a:fillRect/>
          </a:stretch>
        </p:blipFill>
        <p:spPr/>
      </p:pic>
      <p:sp>
        <p:nvSpPr>
          <p:cNvPr id="6" name="Text Placeholder 5"/>
          <p:cNvSpPr>
            <a:spLocks noGrp="1"/>
          </p:cNvSpPr>
          <p:nvPr>
            <p:ph type="body" sz="half" idx="2"/>
          </p:nvPr>
        </p:nvSpPr>
        <p:spPr/>
        <p:txBody>
          <a:bodyPr/>
          <a:lstStyle/>
          <a:p>
            <a:endParaRPr lang="en-US" dirty="0"/>
          </a:p>
        </p:txBody>
      </p:sp>
      <p:sp>
        <p:nvSpPr>
          <p:cNvPr id="4" name="Title 3"/>
          <p:cNvSpPr>
            <a:spLocks noGrp="1"/>
          </p:cNvSpPr>
          <p:nvPr>
            <p:ph type="title"/>
          </p:nvPr>
        </p:nvSpPr>
        <p:spPr/>
        <p:txBody>
          <a:bodyPr/>
          <a:lstStyle/>
          <a:p>
            <a:endParaRPr 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737062"/>
            <a:ext cx="3810000" cy="2535382"/>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 y="4038600"/>
            <a:ext cx="2857500" cy="1600200"/>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86200" y="4419600"/>
            <a:ext cx="3048000" cy="2028305"/>
          </a:xfrm>
          <a:prstGeom prst="rect">
            <a:avLst/>
          </a:prstGeom>
        </p:spPr>
      </p:pic>
    </p:spTree>
    <p:extLst>
      <p:ext uri="{BB962C8B-B14F-4D97-AF65-F5344CB8AC3E}">
        <p14:creationId xmlns:p14="http://schemas.microsoft.com/office/powerpoint/2010/main" val="2766441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25258" b="25258"/>
          <a:stretch>
            <a:fillRect/>
          </a:stretch>
        </p:blipFill>
        <p:spPr/>
      </p:pic>
      <p:sp>
        <p:nvSpPr>
          <p:cNvPr id="3" name="Text Placeholder 2"/>
          <p:cNvSpPr>
            <a:spLocks noGrp="1"/>
          </p:cNvSpPr>
          <p:nvPr>
            <p:ph type="body" sz="half" idx="2"/>
          </p:nvPr>
        </p:nvSpPr>
        <p:spPr/>
        <p:txBody>
          <a:bodyPr/>
          <a:lstStyle/>
          <a:p>
            <a:endParaRPr lang="en-US"/>
          </a:p>
        </p:txBody>
      </p:sp>
      <p:sp>
        <p:nvSpPr>
          <p:cNvPr id="4" name="Title 3"/>
          <p:cNvSpPr>
            <a:spLocks noGrp="1"/>
          </p:cNvSpPr>
          <p:nvPr>
            <p:ph type="title"/>
          </p:nvPr>
        </p:nvSpPr>
        <p:spPr>
          <a:xfrm>
            <a:off x="1295400" y="5105400"/>
            <a:ext cx="4038600" cy="990600"/>
          </a:xfrm>
        </p:spPr>
        <p:txBody>
          <a:bodyPr/>
          <a:lstStyle/>
          <a:p>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457200"/>
            <a:ext cx="3733800" cy="31242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9200" y="4329112"/>
            <a:ext cx="4191000" cy="1800225"/>
          </a:xfrm>
          <a:prstGeom prst="rect">
            <a:avLst/>
          </a:prstGeom>
        </p:spPr>
      </p:pic>
    </p:spTree>
    <p:extLst>
      <p:ext uri="{BB962C8B-B14F-4D97-AF65-F5344CB8AC3E}">
        <p14:creationId xmlns:p14="http://schemas.microsoft.com/office/powerpoint/2010/main" val="2252404003"/>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94</TotalTime>
  <Words>619</Words>
  <Application>Microsoft Office PowerPoint</Application>
  <PresentationFormat>On-screen Show (4:3)</PresentationFormat>
  <Paragraphs>38</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Slipstream</vt:lpstr>
      <vt:lpstr>Microsoft Word Document</vt:lpstr>
      <vt:lpstr>NSAIDs  4th  stage students</vt:lpstr>
      <vt:lpstr>  Non-steroidal anti-inflammatory drugs </vt:lpstr>
      <vt:lpstr>Mechanism of action</vt:lpstr>
      <vt:lpstr>Clinical uses</vt:lpstr>
      <vt:lpstr>Cautions and contra-indications</vt:lpstr>
      <vt:lpstr>Side-effects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NSAIDs </dc:title>
  <dc:creator>venous</dc:creator>
  <cp:lastModifiedBy>DR.Ahmed Saker 2o1O</cp:lastModifiedBy>
  <cp:revision>37</cp:revision>
  <dcterms:created xsi:type="dcterms:W3CDTF">2006-08-16T00:00:00Z</dcterms:created>
  <dcterms:modified xsi:type="dcterms:W3CDTF">2018-12-23T19:01:59Z</dcterms:modified>
</cp:coreProperties>
</file>