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78" r:id="rId3"/>
    <p:sldId id="264" r:id="rId4"/>
    <p:sldId id="279" r:id="rId5"/>
    <p:sldId id="276" r:id="rId6"/>
    <p:sldId id="280" r:id="rId7"/>
    <p:sldId id="260" r:id="rId8"/>
    <p:sldId id="259" r:id="rId9"/>
    <p:sldId id="258" r:id="rId10"/>
    <p:sldId id="291" r:id="rId11"/>
    <p:sldId id="270" r:id="rId12"/>
    <p:sldId id="292" r:id="rId13"/>
    <p:sldId id="293" r:id="rId14"/>
    <p:sldId id="267" r:id="rId15"/>
    <p:sldId id="281" r:id="rId16"/>
    <p:sldId id="268" r:id="rId17"/>
    <p:sldId id="269" r:id="rId18"/>
    <p:sldId id="282" r:id="rId19"/>
    <p:sldId id="286" r:id="rId20"/>
    <p:sldId id="283" r:id="rId21"/>
    <p:sldId id="284" r:id="rId22"/>
    <p:sldId id="287" r:id="rId23"/>
    <p:sldId id="275" r:id="rId24"/>
    <p:sldId id="288" r:id="rId25"/>
    <p:sldId id="289" r:id="rId26"/>
    <p:sldId id="290" r:id="rId27"/>
    <p:sldId id="272" r:id="rId28"/>
    <p:sldId id="273" r:id="rId29"/>
    <p:sldId id="294" r:id="rId30"/>
    <p:sldId id="296" r:id="rId31"/>
    <p:sldId id="295" r:id="rId32"/>
    <p:sldId id="297" r:id="rId33"/>
    <p:sldId id="298" r:id="rId34"/>
    <p:sldId id="299" r:id="rId35"/>
    <p:sldId id="274" r:id="rId36"/>
    <p:sldId id="300" r:id="rId37"/>
    <p:sldId id="301" r:id="rId38"/>
    <p:sldId id="302" r:id="rId39"/>
    <p:sldId id="303" r:id="rId40"/>
    <p:sldId id="277" r:id="rId41"/>
    <p:sldId id="304" r:id="rId42"/>
    <p:sldId id="305" r:id="rId43"/>
    <p:sldId id="30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1"/>
          </a:lnRef>
          <a:fillRef idx="2">
            <a:schemeClr val="accent1"/>
          </a:fillRef>
          <a:effectRef idx="1">
            <a:schemeClr val="accent1"/>
          </a:effectRef>
          <a:fontRef idx="minor">
            <a:schemeClr val="dk1"/>
          </a:fontRef>
        </p:style>
        <p:txBody>
          <a:bodyPr/>
          <a:lstStyle/>
          <a:p>
            <a:r>
              <a:rPr lang="en-US" b="1" i="1" dirty="0" smtClean="0">
                <a:latin typeface="Times New Roman" pitchFamily="18" charset="0"/>
                <a:cs typeface="Times New Roman" pitchFamily="18" charset="0"/>
              </a:rPr>
              <a:t>CNS fourth stage students</a:t>
            </a:r>
            <a:endParaRPr lang="en-US" b="1" i="1" dirty="0">
              <a:latin typeface="Times New Roman" pitchFamily="18" charset="0"/>
              <a:cs typeface="Times New Roman" pitchFamily="18" charset="0"/>
            </a:endParaRPr>
          </a:p>
        </p:txBody>
      </p:sp>
      <p:sp>
        <p:nvSpPr>
          <p:cNvPr id="3" name="Subtitle 2"/>
          <p:cNvSpPr>
            <a:spLocks noGrp="1"/>
          </p:cNvSpPr>
          <p:nvPr>
            <p:ph type="subTitle" idx="1"/>
          </p:nvPr>
        </p:nvSpPr>
        <p:spPr/>
        <p:style>
          <a:lnRef idx="1">
            <a:schemeClr val="dk1"/>
          </a:lnRef>
          <a:fillRef idx="2">
            <a:schemeClr val="dk1"/>
          </a:fillRef>
          <a:effectRef idx="1">
            <a:schemeClr val="dk1"/>
          </a:effectRef>
          <a:fontRef idx="minor">
            <a:schemeClr val="dk1"/>
          </a:fontRef>
        </p:style>
        <p:txBody>
          <a:bodyPr/>
          <a:lstStyle/>
          <a:p>
            <a:r>
              <a:rPr lang="en-US" b="1" dirty="0" smtClean="0">
                <a:solidFill>
                  <a:schemeClr val="tx1">
                    <a:lumMod val="75000"/>
                    <a:lumOff val="25000"/>
                  </a:schemeClr>
                </a:solidFill>
                <a:latin typeface="Times New Roman" pitchFamily="18" charset="0"/>
                <a:cs typeface="Times New Roman" pitchFamily="18" charset="0"/>
              </a:rPr>
              <a:t>Prepared by:</a:t>
            </a:r>
          </a:p>
          <a:p>
            <a:r>
              <a:rPr lang="en-US" b="1" dirty="0" smtClean="0">
                <a:solidFill>
                  <a:schemeClr val="tx1">
                    <a:lumMod val="75000"/>
                    <a:lumOff val="25000"/>
                  </a:schemeClr>
                </a:solidFill>
                <a:latin typeface="Times New Roman" pitchFamily="18" charset="0"/>
                <a:cs typeface="Times New Roman" pitchFamily="18" charset="0"/>
              </a:rPr>
              <a:t>Assist. </a:t>
            </a:r>
            <a:r>
              <a:rPr lang="en-US" b="1" dirty="0" err="1" smtClean="0">
                <a:solidFill>
                  <a:schemeClr val="tx1">
                    <a:lumMod val="75000"/>
                    <a:lumOff val="25000"/>
                  </a:schemeClr>
                </a:solidFill>
                <a:latin typeface="Times New Roman" pitchFamily="18" charset="0"/>
                <a:cs typeface="Times New Roman" pitchFamily="18" charset="0"/>
              </a:rPr>
              <a:t>Lect.Lubab</a:t>
            </a:r>
            <a:r>
              <a:rPr lang="en-US" b="1" dirty="0" smtClean="0">
                <a:solidFill>
                  <a:schemeClr val="tx1">
                    <a:lumMod val="75000"/>
                    <a:lumOff val="25000"/>
                  </a:schemeClr>
                </a:solidFill>
                <a:latin typeface="Times New Roman" pitchFamily="18" charset="0"/>
                <a:cs typeface="Times New Roman" pitchFamily="18" charset="0"/>
              </a:rPr>
              <a:t> </a:t>
            </a:r>
            <a:r>
              <a:rPr lang="en-US" b="1" dirty="0" err="1" smtClean="0">
                <a:solidFill>
                  <a:schemeClr val="tx1">
                    <a:lumMod val="75000"/>
                    <a:lumOff val="25000"/>
                  </a:schemeClr>
                </a:solidFill>
                <a:latin typeface="Times New Roman" pitchFamily="18" charset="0"/>
                <a:cs typeface="Times New Roman" pitchFamily="18" charset="0"/>
              </a:rPr>
              <a:t>Tarek</a:t>
            </a:r>
            <a:r>
              <a:rPr lang="en-US" b="1" dirty="0" smtClean="0">
                <a:solidFill>
                  <a:schemeClr val="tx1">
                    <a:lumMod val="75000"/>
                    <a:lumOff val="25000"/>
                  </a:schemeClr>
                </a:solidFill>
                <a:latin typeface="Times New Roman" pitchFamily="18" charset="0"/>
                <a:cs typeface="Times New Roman" pitchFamily="18" charset="0"/>
              </a:rPr>
              <a:t> </a:t>
            </a:r>
            <a:r>
              <a:rPr lang="en-US" b="1" dirty="0" err="1" smtClean="0">
                <a:solidFill>
                  <a:schemeClr val="tx1">
                    <a:lumMod val="75000"/>
                    <a:lumOff val="25000"/>
                  </a:schemeClr>
                </a:solidFill>
                <a:latin typeface="Times New Roman" pitchFamily="18" charset="0"/>
                <a:cs typeface="Times New Roman" pitchFamily="18" charset="0"/>
              </a:rPr>
              <a:t>Nafea</a:t>
            </a:r>
            <a:endParaRPr lang="en-US" b="1" dirty="0" smtClean="0">
              <a:solidFill>
                <a:schemeClr val="tx1">
                  <a:lumMod val="75000"/>
                  <a:lumOff val="25000"/>
                </a:schemeClr>
              </a:solidFill>
              <a:latin typeface="Times New Roman" pitchFamily="18" charset="0"/>
              <a:cs typeface="Times New Roman" pitchFamily="18" charset="0"/>
            </a:endParaRPr>
          </a:p>
          <a:p>
            <a:r>
              <a:rPr lang="en-US" b="1" dirty="0" smtClean="0">
                <a:solidFill>
                  <a:schemeClr val="tx1">
                    <a:lumMod val="75000"/>
                    <a:lumOff val="25000"/>
                  </a:schemeClr>
                </a:solidFill>
                <a:latin typeface="Times New Roman" pitchFamily="18" charset="0"/>
                <a:cs typeface="Times New Roman" pitchFamily="18" charset="0"/>
              </a:rPr>
              <a:t>  Assist</a:t>
            </a:r>
            <a:r>
              <a:rPr lang="en-US" b="1" dirty="0">
                <a:solidFill>
                  <a:schemeClr val="tx1">
                    <a:lumMod val="75000"/>
                    <a:lumOff val="25000"/>
                  </a:schemeClr>
                </a:solidFill>
                <a:latin typeface="Times New Roman" pitchFamily="18" charset="0"/>
                <a:cs typeface="Times New Roman" pitchFamily="18" charset="0"/>
              </a:rPr>
              <a:t>. </a:t>
            </a:r>
            <a:r>
              <a:rPr lang="en-US" b="1" dirty="0" err="1" smtClean="0">
                <a:solidFill>
                  <a:schemeClr val="tx1">
                    <a:lumMod val="75000"/>
                    <a:lumOff val="25000"/>
                  </a:schemeClr>
                </a:solidFill>
                <a:latin typeface="Times New Roman" pitchFamily="18" charset="0"/>
                <a:cs typeface="Times New Roman" pitchFamily="18" charset="0"/>
              </a:rPr>
              <a:t>Lect.Shymaa</a:t>
            </a:r>
            <a:r>
              <a:rPr lang="en-US" b="1" dirty="0" smtClean="0">
                <a:solidFill>
                  <a:schemeClr val="tx1">
                    <a:lumMod val="75000"/>
                    <a:lumOff val="25000"/>
                  </a:schemeClr>
                </a:solidFill>
                <a:latin typeface="Times New Roman" pitchFamily="18" charset="0"/>
                <a:cs typeface="Times New Roman" pitchFamily="18" charset="0"/>
              </a:rPr>
              <a:t> </a:t>
            </a:r>
            <a:r>
              <a:rPr lang="en-US" b="1" dirty="0" err="1" smtClean="0">
                <a:solidFill>
                  <a:schemeClr val="tx1">
                    <a:lumMod val="75000"/>
                    <a:lumOff val="25000"/>
                  </a:schemeClr>
                </a:solidFill>
                <a:latin typeface="Times New Roman" pitchFamily="18" charset="0"/>
                <a:cs typeface="Times New Roman" pitchFamily="18" charset="0"/>
              </a:rPr>
              <a:t>Hasan</a:t>
            </a:r>
            <a:r>
              <a:rPr lang="en-US" b="1" dirty="0" smtClean="0">
                <a:solidFill>
                  <a:schemeClr val="tx1">
                    <a:lumMod val="75000"/>
                    <a:lumOff val="25000"/>
                  </a:schemeClr>
                </a:solidFill>
                <a:latin typeface="Times New Roman" pitchFamily="18" charset="0"/>
                <a:cs typeface="Times New Roman" pitchFamily="18" charset="0"/>
              </a:rPr>
              <a:t> Abbas</a:t>
            </a:r>
            <a:endParaRPr lang="en-US" b="1" dirty="0">
              <a:solidFill>
                <a:schemeClr val="tx1">
                  <a:lumMod val="75000"/>
                  <a:lumOff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54878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81000"/>
            <a:ext cx="7024744" cy="990600"/>
          </a:xfrm>
        </p:spPr>
        <p:txBody>
          <a:bodyPr>
            <a:normAutofit/>
          </a:bodyPr>
          <a:lstStyle/>
          <a:p>
            <a:pPr algn="ctr"/>
            <a:r>
              <a:rPr lang="en-US" sz="4400" b="1" i="1" dirty="0">
                <a:solidFill>
                  <a:schemeClr val="tx1"/>
                </a:solidFill>
                <a:latin typeface="Times New Roman" pitchFamily="18" charset="0"/>
                <a:cs typeface="Times New Roman" pitchFamily="18" charset="0"/>
              </a:rPr>
              <a:t>P</a:t>
            </a:r>
            <a:r>
              <a:rPr lang="en-US" sz="4400" b="1" i="1" dirty="0" smtClean="0">
                <a:solidFill>
                  <a:schemeClr val="tx1"/>
                </a:solidFill>
                <a:latin typeface="Times New Roman" pitchFamily="18" charset="0"/>
                <a:cs typeface="Times New Roman" pitchFamily="18" charset="0"/>
              </a:rPr>
              <a:t>romethazine</a:t>
            </a:r>
            <a:endParaRPr lang="en-US" sz="4400" b="1" dirty="0">
              <a:solidFill>
                <a:schemeClr val="tx1"/>
              </a:solidFill>
              <a:latin typeface="Times New Roman" pitchFamily="18" charset="0"/>
              <a:cs typeface="Times New Roman" pitchFamily="18" charset="0"/>
            </a:endParaRPr>
          </a:p>
        </p:txBody>
      </p:sp>
      <p:pic>
        <p:nvPicPr>
          <p:cNvPr id="2050" name="Picture 2" descr="C:\Users\yahyaa\Pictures\promethaz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295400"/>
            <a:ext cx="5715000"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76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7172" name="Picture 4" descr="C:\Users\hadeel_delman-53\Desktop\New folder\download.jpg"/>
          <p:cNvPicPr>
            <a:picLocks noChangeAspect="1" noChangeArrowheads="1"/>
          </p:cNvPicPr>
          <p:nvPr/>
        </p:nvPicPr>
        <p:blipFill>
          <a:blip r:embed="rId2" cstate="print"/>
          <a:srcRect/>
          <a:stretch>
            <a:fillRect/>
          </a:stretch>
        </p:blipFill>
        <p:spPr bwMode="auto">
          <a:xfrm>
            <a:off x="1981200" y="0"/>
            <a:ext cx="5257800" cy="3733800"/>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2133600" y="3886200"/>
            <a:ext cx="48006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yahyaa\Pictures\promethazine-hydrochloride-tablets-10-mg-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0"/>
            <a:ext cx="5943600" cy="294798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yahyaa\Pictures\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86200"/>
            <a:ext cx="54864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230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yahyaa\Pictures\Prom-25-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19200"/>
            <a:ext cx="5334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220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828800"/>
          </a:xfrm>
        </p:spPr>
        <p:style>
          <a:lnRef idx="1">
            <a:schemeClr val="accent1"/>
          </a:lnRef>
          <a:fillRef idx="2">
            <a:schemeClr val="accent1"/>
          </a:fillRef>
          <a:effectRef idx="1">
            <a:schemeClr val="accent1"/>
          </a:effectRef>
          <a:fontRef idx="minor">
            <a:schemeClr val="dk1"/>
          </a:fontRef>
        </p:style>
        <p:txBody>
          <a:bodyPr>
            <a:noAutofit/>
          </a:bodyPr>
          <a:lstStyle/>
          <a:p>
            <a:r>
              <a:rPr lang="en-US" sz="5400" i="1" dirty="0" smtClean="0">
                <a:latin typeface="+mn-lt"/>
              </a:rPr>
              <a:t>Scopolamine</a:t>
            </a:r>
            <a:br>
              <a:rPr lang="en-US" sz="5400" i="1" dirty="0" smtClean="0">
                <a:latin typeface="+mn-lt"/>
              </a:rPr>
            </a:br>
            <a:r>
              <a:rPr lang="en-US" sz="5400" i="1" dirty="0" smtClean="0">
                <a:latin typeface="+mn-lt"/>
              </a:rPr>
              <a:t>(Hyoscine hydrobromide)</a:t>
            </a:r>
            <a:endParaRPr lang="ar-IQ" sz="5400" i="1" dirty="0">
              <a:latin typeface="+mn-lt"/>
            </a:endParaRPr>
          </a:p>
        </p:txBody>
      </p:sp>
      <p:pic>
        <p:nvPicPr>
          <p:cNvPr id="1026" name="Picture 2"/>
          <p:cNvPicPr>
            <a:picLocks noChangeAspect="1" noChangeArrowheads="1"/>
          </p:cNvPicPr>
          <p:nvPr/>
        </p:nvPicPr>
        <p:blipFill>
          <a:blip r:embed="rId2" cstate="print"/>
          <a:srcRect/>
          <a:stretch>
            <a:fillRect/>
          </a:stretch>
        </p:blipFill>
        <p:spPr bwMode="auto">
          <a:xfrm>
            <a:off x="2514600" y="2514600"/>
            <a:ext cx="411480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marL="342900" lvl="0" indent="-342900" algn="l">
              <a:lnSpc>
                <a:spcPct val="115000"/>
              </a:lnSpc>
              <a:spcBef>
                <a:spcPts val="0"/>
              </a:spcBef>
              <a:buFont typeface="+mj-lt"/>
              <a:buAutoNum type="arabicPeriod"/>
            </a:pPr>
            <a:r>
              <a:rPr lang="en-US" sz="1400" i="1" dirty="0" smtClean="0">
                <a:latin typeface="Times New Roman"/>
                <a:ea typeface="Calibri"/>
                <a:cs typeface="Arial"/>
              </a:rPr>
              <a:t/>
            </a:r>
            <a:br>
              <a:rPr lang="en-US" sz="1400" i="1" dirty="0" smtClean="0">
                <a:latin typeface="Times New Roman"/>
                <a:ea typeface="Calibri"/>
                <a:cs typeface="Arial"/>
              </a:rPr>
            </a:br>
            <a:r>
              <a:rPr lang="en-US" sz="1400" i="1" dirty="0">
                <a:latin typeface="Times New Roman"/>
                <a:ea typeface="Calibri"/>
                <a:cs typeface="Arial"/>
              </a:rPr>
              <a:t/>
            </a:r>
            <a:br>
              <a:rPr lang="en-US" sz="1400" i="1" dirty="0">
                <a:latin typeface="Times New Roman"/>
                <a:ea typeface="Calibri"/>
                <a:cs typeface="Arial"/>
              </a:rPr>
            </a:br>
            <a:r>
              <a:rPr lang="en-US" sz="1400" i="1" dirty="0" smtClean="0">
                <a:latin typeface="Times New Roman"/>
                <a:ea typeface="Calibri"/>
                <a:cs typeface="Arial"/>
              </a:rPr>
              <a:t/>
            </a:r>
            <a:br>
              <a:rPr lang="en-US" sz="1400" i="1" dirty="0" smtClean="0">
                <a:latin typeface="Times New Roman"/>
                <a:ea typeface="Calibri"/>
                <a:cs typeface="Arial"/>
              </a:rPr>
            </a:br>
            <a:r>
              <a:rPr lang="en-US" sz="1400" i="1" dirty="0">
                <a:latin typeface="Times New Roman"/>
                <a:ea typeface="Calibri"/>
                <a:cs typeface="Arial"/>
              </a:rPr>
              <a:t/>
            </a:r>
            <a:br>
              <a:rPr lang="en-US" sz="1400" i="1" dirty="0">
                <a:latin typeface="Times New Roman"/>
                <a:ea typeface="Calibri"/>
                <a:cs typeface="Arial"/>
              </a:rPr>
            </a:br>
            <a:r>
              <a:rPr lang="en-US" sz="1400" i="1" dirty="0" smtClean="0">
                <a:latin typeface="Times New Roman"/>
                <a:ea typeface="Calibri"/>
                <a:cs typeface="Arial"/>
              </a:rPr>
              <a:t/>
            </a:r>
            <a:br>
              <a:rPr lang="en-US" sz="1400" i="1" dirty="0" smtClean="0">
                <a:latin typeface="Times New Roman"/>
                <a:ea typeface="Calibri"/>
                <a:cs typeface="Arial"/>
              </a:rPr>
            </a:br>
            <a:r>
              <a:rPr lang="en-US" sz="1400" i="1" dirty="0">
                <a:latin typeface="Times New Roman"/>
                <a:ea typeface="Calibri"/>
                <a:cs typeface="Arial"/>
              </a:rPr>
              <a:t/>
            </a:r>
            <a:br>
              <a:rPr lang="en-US" sz="1400" i="1" dirty="0">
                <a:latin typeface="Times New Roman"/>
                <a:ea typeface="Calibri"/>
                <a:cs typeface="Arial"/>
              </a:rPr>
            </a:br>
            <a:r>
              <a:rPr lang="en-US" sz="1400" i="1" dirty="0" smtClean="0">
                <a:latin typeface="Times New Roman"/>
                <a:ea typeface="Calibri"/>
                <a:cs typeface="Arial"/>
              </a:rPr>
              <a:t/>
            </a:r>
            <a:br>
              <a:rPr lang="en-US" sz="1400" i="1" dirty="0" smtClean="0">
                <a:latin typeface="Times New Roman"/>
                <a:ea typeface="Calibri"/>
                <a:cs typeface="Arial"/>
              </a:rPr>
            </a:br>
            <a:r>
              <a:rPr lang="en-US" sz="1400" i="1" dirty="0">
                <a:latin typeface="Times New Roman"/>
                <a:ea typeface="Calibri"/>
                <a:cs typeface="Arial"/>
              </a:rPr>
              <a:t/>
            </a:r>
            <a:br>
              <a:rPr lang="en-US" sz="1400" i="1" dirty="0">
                <a:latin typeface="Times New Roman"/>
                <a:ea typeface="Calibri"/>
                <a:cs typeface="Arial"/>
              </a:rPr>
            </a:br>
            <a:r>
              <a:rPr lang="en-US" sz="1400" i="1" dirty="0" smtClean="0">
                <a:latin typeface="Times New Roman"/>
                <a:ea typeface="Calibri"/>
                <a:cs typeface="Arial"/>
              </a:rPr>
              <a:t/>
            </a:r>
            <a:br>
              <a:rPr lang="en-US" sz="1400" i="1" dirty="0" smtClean="0">
                <a:latin typeface="Times New Roman"/>
                <a:ea typeface="Calibri"/>
                <a:cs typeface="Arial"/>
              </a:rPr>
            </a:br>
            <a:r>
              <a:rPr lang="en-US" sz="1400" i="1" dirty="0">
                <a:latin typeface="Times New Roman"/>
                <a:ea typeface="Calibri"/>
                <a:cs typeface="Arial"/>
              </a:rPr>
              <a:t/>
            </a:r>
            <a:br>
              <a:rPr lang="en-US" sz="1400" i="1" dirty="0">
                <a:latin typeface="Times New Roman"/>
                <a:ea typeface="Calibri"/>
                <a:cs typeface="Arial"/>
              </a:rPr>
            </a:br>
            <a:r>
              <a:rPr lang="en-US" sz="1400" i="1" dirty="0" smtClean="0">
                <a:latin typeface="Times New Roman"/>
                <a:ea typeface="Calibri"/>
                <a:cs typeface="Arial"/>
              </a:rPr>
              <a:t/>
            </a:r>
            <a:br>
              <a:rPr lang="en-US" sz="1400" i="1" dirty="0" smtClean="0">
                <a:latin typeface="Times New Roman"/>
                <a:ea typeface="Calibri"/>
                <a:cs typeface="Arial"/>
              </a:rPr>
            </a:br>
            <a:r>
              <a:rPr lang="en-US" sz="1400" i="1" dirty="0" smtClean="0">
                <a:latin typeface="Times New Roman"/>
                <a:ea typeface="Calibri"/>
                <a:cs typeface="Arial"/>
              </a:rPr>
              <a:t/>
            </a:r>
            <a:br>
              <a:rPr lang="en-US" sz="1400" i="1" dirty="0" smtClean="0">
                <a:latin typeface="Times New Roman"/>
                <a:ea typeface="Calibri"/>
                <a:cs typeface="Arial"/>
              </a:rPr>
            </a:br>
            <a:r>
              <a:rPr lang="en-US" sz="1400" i="1" dirty="0" smtClean="0">
                <a:latin typeface="Times New Roman"/>
                <a:ea typeface="Calibri"/>
                <a:cs typeface="Arial"/>
              </a:rPr>
              <a:t/>
            </a:r>
            <a:br>
              <a:rPr lang="en-US" sz="1400" i="1" dirty="0" smtClean="0">
                <a:latin typeface="Times New Roman"/>
                <a:ea typeface="Calibri"/>
                <a:cs typeface="Arial"/>
              </a:rPr>
            </a:br>
            <a:r>
              <a:rPr lang="en-US" sz="1200" b="1" dirty="0" smtClean="0">
                <a:solidFill>
                  <a:prstClr val="black"/>
                </a:solidFill>
                <a:ea typeface="Calibri"/>
                <a:cs typeface="Arial"/>
              </a:rPr>
              <a:t/>
            </a:r>
            <a:br>
              <a:rPr lang="en-US" sz="1200" b="1" dirty="0" smtClean="0">
                <a:solidFill>
                  <a:prstClr val="black"/>
                </a:solidFill>
                <a:ea typeface="Calibri"/>
                <a:cs typeface="Arial"/>
              </a:rPr>
            </a:br>
            <a:r>
              <a:rPr lang="en-US" sz="1100" b="1" i="1" dirty="0" smtClean="0">
                <a:latin typeface="Times New Roman"/>
                <a:ea typeface="Calibri"/>
                <a:cs typeface="Arial"/>
              </a:rPr>
              <a:t/>
            </a:r>
            <a:br>
              <a:rPr lang="en-US" sz="1100" b="1" i="1" dirty="0" smtClean="0">
                <a:latin typeface="Times New Roman"/>
                <a:ea typeface="Calibri"/>
                <a:cs typeface="Arial"/>
              </a:rPr>
            </a:br>
            <a:r>
              <a:rPr lang="en-US" sz="1600" b="1" i="1" dirty="0" smtClean="0">
                <a:latin typeface="Times New Roman"/>
                <a:ea typeface="Calibri"/>
                <a:cs typeface="Arial"/>
              </a:rPr>
              <a:t>2</a:t>
            </a:r>
            <a:r>
              <a:rPr lang="en-US" sz="1600" b="1" i="1" dirty="0">
                <a:latin typeface="Times New Roman"/>
                <a:ea typeface="Calibri"/>
                <a:cs typeface="Arial"/>
              </a:rPr>
              <a:t>. </a:t>
            </a:r>
            <a:r>
              <a:rPr lang="en-US" sz="2000" b="1" i="1" dirty="0">
                <a:solidFill>
                  <a:prstClr val="black"/>
                </a:solidFill>
                <a:latin typeface="Times New Roman"/>
                <a:ea typeface="Calibri"/>
                <a:cs typeface="Arial"/>
              </a:rPr>
              <a:t>Anticholinergic agents</a:t>
            </a:r>
            <a:r>
              <a:rPr lang="en-US" sz="1800" b="1" dirty="0">
                <a:solidFill>
                  <a:prstClr val="black"/>
                </a:solidFill>
                <a:ea typeface="Calibri"/>
                <a:cs typeface="Arial"/>
              </a:rPr>
              <a:t/>
            </a:r>
            <a:br>
              <a:rPr lang="en-US" sz="1800" b="1" dirty="0">
                <a:solidFill>
                  <a:prstClr val="black"/>
                </a:solidFill>
                <a:ea typeface="Calibri"/>
                <a:cs typeface="Arial"/>
              </a:rPr>
            </a:br>
            <a:r>
              <a:rPr lang="en-US" sz="1600" b="1" i="1" dirty="0">
                <a:latin typeface="Times New Roman"/>
                <a:ea typeface="Calibri"/>
                <a:cs typeface="Arial"/>
              </a:rPr>
              <a:t/>
            </a:r>
            <a:br>
              <a:rPr lang="en-US" sz="1600" b="1" i="1" dirty="0">
                <a:latin typeface="Times New Roman"/>
                <a:ea typeface="Calibri"/>
                <a:cs typeface="Arial"/>
              </a:rPr>
            </a:br>
            <a:r>
              <a:rPr lang="en-US" sz="1400" i="1" dirty="0" smtClean="0">
                <a:latin typeface="Times New Roman"/>
                <a:ea typeface="Calibri"/>
                <a:cs typeface="Arial"/>
              </a:rPr>
              <a:t/>
            </a:r>
            <a:br>
              <a:rPr lang="en-US" sz="1400" i="1" dirty="0" smtClean="0">
                <a:latin typeface="Times New Roman"/>
                <a:ea typeface="Calibri"/>
                <a:cs typeface="Arial"/>
              </a:rPr>
            </a:br>
            <a:r>
              <a:rPr lang="en-US" sz="1400" i="1" dirty="0">
                <a:latin typeface="Times New Roman"/>
                <a:ea typeface="Calibri"/>
                <a:cs typeface="Arial"/>
              </a:rPr>
              <a:t/>
            </a:r>
            <a:br>
              <a:rPr lang="en-US" sz="1400" i="1" dirty="0">
                <a:latin typeface="Times New Roman"/>
                <a:ea typeface="Calibri"/>
                <a:cs typeface="Arial"/>
              </a:rPr>
            </a:br>
            <a:r>
              <a:rPr lang="en-US" sz="1400" i="1" dirty="0" smtClean="0">
                <a:latin typeface="Times New Roman"/>
                <a:ea typeface="Calibri"/>
                <a:cs typeface="Arial"/>
              </a:rPr>
              <a:t/>
            </a:r>
            <a:br>
              <a:rPr lang="en-US" sz="1400" i="1" dirty="0" smtClean="0">
                <a:latin typeface="Times New Roman"/>
                <a:ea typeface="Calibri"/>
                <a:cs typeface="Arial"/>
              </a:rPr>
            </a:br>
            <a:r>
              <a:rPr lang="en-US" sz="1400" i="1" dirty="0">
                <a:latin typeface="Times New Roman"/>
                <a:ea typeface="Calibri"/>
                <a:cs typeface="Arial"/>
              </a:rPr>
              <a:t/>
            </a:r>
            <a:br>
              <a:rPr lang="en-US" sz="1400" i="1" dirty="0">
                <a:latin typeface="Times New Roman"/>
                <a:ea typeface="Calibri"/>
                <a:cs typeface="Arial"/>
              </a:rPr>
            </a:br>
            <a:r>
              <a:rPr lang="en-US" sz="1400" i="1" dirty="0" smtClean="0">
                <a:latin typeface="Times New Roman"/>
                <a:ea typeface="Calibri"/>
                <a:cs typeface="Arial"/>
              </a:rPr>
              <a:t/>
            </a:r>
            <a:br>
              <a:rPr lang="en-US" sz="1400" i="1" dirty="0" smtClean="0">
                <a:latin typeface="Times New Roman"/>
                <a:ea typeface="Calibri"/>
                <a:cs typeface="Arial"/>
              </a:rPr>
            </a:br>
            <a:r>
              <a:rPr lang="en-US" sz="1400" i="1" dirty="0">
                <a:latin typeface="Times New Roman"/>
                <a:ea typeface="Calibri"/>
                <a:cs typeface="Arial"/>
              </a:rPr>
              <a:t/>
            </a:r>
            <a:br>
              <a:rPr lang="en-US" sz="1400" i="1" dirty="0">
                <a:latin typeface="Times New Roman"/>
                <a:ea typeface="Calibri"/>
                <a:cs typeface="Arial"/>
              </a:rPr>
            </a:br>
            <a:r>
              <a:rPr lang="en-US" sz="1400" i="1" dirty="0" smtClean="0">
                <a:latin typeface="Times New Roman"/>
                <a:ea typeface="Calibri"/>
                <a:cs typeface="Arial"/>
              </a:rPr>
              <a:t/>
            </a:r>
            <a:br>
              <a:rPr lang="en-US" sz="1400" i="1" dirty="0" smtClean="0">
                <a:latin typeface="Times New Roman"/>
                <a:ea typeface="Calibri"/>
                <a:cs typeface="Arial"/>
              </a:rPr>
            </a:br>
            <a:r>
              <a:rPr lang="en-US" sz="1400" i="1" dirty="0">
                <a:latin typeface="Times New Roman"/>
                <a:ea typeface="Calibri"/>
                <a:cs typeface="Arial"/>
              </a:rPr>
              <a:t/>
            </a:r>
            <a:br>
              <a:rPr lang="en-US" sz="1400" i="1" dirty="0">
                <a:latin typeface="Times New Roman"/>
                <a:ea typeface="Calibri"/>
                <a:cs typeface="Arial"/>
              </a:rPr>
            </a:br>
            <a:r>
              <a:rPr lang="en-US" sz="1400" i="1" dirty="0" smtClean="0">
                <a:latin typeface="Times New Roman"/>
                <a:ea typeface="Calibri"/>
                <a:cs typeface="Arial"/>
              </a:rPr>
              <a:t/>
            </a:r>
            <a:br>
              <a:rPr lang="en-US" sz="1400" i="1" dirty="0" smtClean="0">
                <a:latin typeface="Times New Roman"/>
                <a:ea typeface="Calibri"/>
                <a:cs typeface="Arial"/>
              </a:rPr>
            </a:br>
            <a:r>
              <a:rPr lang="en-US" sz="1400" i="1" dirty="0">
                <a:latin typeface="Times New Roman"/>
                <a:ea typeface="Calibri"/>
                <a:cs typeface="Arial"/>
              </a:rPr>
              <a:t/>
            </a:r>
            <a:br>
              <a:rPr lang="en-US" sz="1400" i="1" dirty="0">
                <a:latin typeface="Times New Roman"/>
                <a:ea typeface="Calibri"/>
                <a:cs typeface="Arial"/>
              </a:rPr>
            </a:br>
            <a:r>
              <a:rPr lang="en-US" sz="1400" i="1" dirty="0" smtClean="0">
                <a:latin typeface="Times New Roman"/>
                <a:ea typeface="Calibri"/>
                <a:cs typeface="Arial"/>
              </a:rPr>
              <a:t/>
            </a:r>
            <a:br>
              <a:rPr lang="en-US" sz="1400" i="1" dirty="0" smtClean="0">
                <a:latin typeface="Times New Roman"/>
                <a:ea typeface="Calibri"/>
                <a:cs typeface="Arial"/>
              </a:rPr>
            </a:br>
            <a:r>
              <a:rPr lang="en-US" sz="1400" i="1" dirty="0">
                <a:latin typeface="Times New Roman"/>
                <a:ea typeface="Calibri"/>
                <a:cs typeface="Arial"/>
              </a:rPr>
              <a:t/>
            </a:r>
            <a:br>
              <a:rPr lang="en-US" sz="1400" i="1" dirty="0">
                <a:latin typeface="Times New Roman"/>
                <a:ea typeface="Calibri"/>
                <a:cs typeface="Arial"/>
              </a:rPr>
            </a:br>
            <a:r>
              <a:rPr lang="en-US" sz="1400" b="1" dirty="0">
                <a:latin typeface="Times New Roman"/>
                <a:ea typeface="Calibri"/>
                <a:cs typeface="Arial"/>
              </a:rPr>
              <a:t> </a:t>
            </a:r>
            <a:r>
              <a:rPr lang="en-US" sz="1200" dirty="0">
                <a:ea typeface="Calibri"/>
                <a:cs typeface="Arial"/>
              </a:rPr>
              <a:t/>
            </a:r>
            <a:br>
              <a:rPr lang="en-US" sz="1200" dirty="0">
                <a:ea typeface="Calibri"/>
                <a:cs typeface="Arial"/>
              </a:rPr>
            </a:br>
            <a:r>
              <a:rPr lang="en-US" sz="1400" b="1" dirty="0">
                <a:latin typeface="Times New Roman"/>
                <a:ea typeface="Calibri"/>
                <a:cs typeface="Arial"/>
              </a:rPr>
              <a:t> </a:t>
            </a:r>
            <a:endParaRPr lang="en-US" sz="1200" dirty="0">
              <a:ea typeface="Calibri"/>
              <a:cs typeface="Arial"/>
            </a:endParaRPr>
          </a:p>
        </p:txBody>
      </p:sp>
      <p:sp>
        <p:nvSpPr>
          <p:cNvPr id="3" name="Content Placeholder 2"/>
          <p:cNvSpPr>
            <a:spLocks noGrp="1"/>
          </p:cNvSpPr>
          <p:nvPr>
            <p:ph idx="1"/>
          </p:nvPr>
        </p:nvSpPr>
        <p:spPr>
          <a:xfrm>
            <a:off x="152400" y="762000"/>
            <a:ext cx="8839200" cy="5943600"/>
          </a:xfrm>
        </p:spPr>
        <p:txBody>
          <a:bodyPr>
            <a:noAutofit/>
          </a:bodyPr>
          <a:lstStyle/>
          <a:p>
            <a:pPr marL="0" indent="0">
              <a:buNone/>
            </a:pPr>
            <a:r>
              <a:rPr lang="en-US" sz="1600" b="1" i="1" dirty="0" err="1" smtClean="0">
                <a:solidFill>
                  <a:srgbClr val="C00000"/>
                </a:solidFill>
                <a:latin typeface="Times New Roman" pitchFamily="18" charset="0"/>
                <a:ea typeface="Calibri"/>
                <a:cs typeface="Times New Roman" pitchFamily="18" charset="0"/>
              </a:rPr>
              <a:t>Hyoscine</a:t>
            </a:r>
            <a:r>
              <a:rPr lang="en-US" sz="1600" b="1" i="1" dirty="0" smtClean="0">
                <a:solidFill>
                  <a:srgbClr val="C00000"/>
                </a:solidFill>
                <a:latin typeface="Times New Roman" pitchFamily="18" charset="0"/>
                <a:ea typeface="Calibri"/>
                <a:cs typeface="Times New Roman" pitchFamily="18" charset="0"/>
              </a:rPr>
              <a:t> </a:t>
            </a:r>
            <a:r>
              <a:rPr lang="en-US" sz="1600" b="1" i="1" dirty="0" err="1">
                <a:solidFill>
                  <a:srgbClr val="C00000"/>
                </a:solidFill>
                <a:latin typeface="Times New Roman" pitchFamily="18" charset="0"/>
                <a:ea typeface="Calibri"/>
                <a:cs typeface="Times New Roman" pitchFamily="18" charset="0"/>
              </a:rPr>
              <a:t>hydrobromide</a:t>
            </a:r>
            <a:r>
              <a:rPr lang="en-US" sz="1600" b="1" dirty="0">
                <a:solidFill>
                  <a:srgbClr val="C00000"/>
                </a:solidFill>
                <a:latin typeface="Times New Roman" pitchFamily="18" charset="0"/>
                <a:ea typeface="Calibri"/>
                <a:cs typeface="Times New Roman" pitchFamily="18" charset="0"/>
              </a:rPr>
              <a:t>  </a:t>
            </a:r>
            <a:r>
              <a:rPr lang="en-US" sz="1600" dirty="0">
                <a:solidFill>
                  <a:prstClr val="black"/>
                </a:solidFill>
                <a:latin typeface="Times New Roman" pitchFamily="18" charset="0"/>
                <a:ea typeface="Calibri"/>
                <a:cs typeface="Times New Roman" pitchFamily="18" charset="0"/>
              </a:rPr>
              <a:t>is the only anticholinergic used widely in the prevention of motion sickness which can be given to children over 3 years. </a:t>
            </a:r>
            <a:endParaRPr lang="en-US" sz="1600" dirty="0" smtClean="0">
              <a:solidFill>
                <a:prstClr val="black"/>
              </a:solidFill>
              <a:latin typeface="Times New Roman" pitchFamily="18" charset="0"/>
              <a:ea typeface="Calibri"/>
              <a:cs typeface="Times New Roman" pitchFamily="18" charset="0"/>
            </a:endParaRPr>
          </a:p>
          <a:p>
            <a:r>
              <a:rPr lang="en-US" sz="1600" dirty="0" smtClean="0">
                <a:solidFill>
                  <a:prstClr val="black"/>
                </a:solidFill>
                <a:latin typeface="Times New Roman" pitchFamily="18" charset="0"/>
                <a:ea typeface="Calibri"/>
                <a:cs typeface="Times New Roman" pitchFamily="18" charset="0"/>
              </a:rPr>
              <a:t>Anticholinergic </a:t>
            </a:r>
            <a:r>
              <a:rPr lang="en-US" sz="1600" dirty="0">
                <a:solidFill>
                  <a:prstClr val="black"/>
                </a:solidFill>
                <a:latin typeface="Times New Roman" pitchFamily="18" charset="0"/>
                <a:ea typeface="Calibri"/>
                <a:cs typeface="Times New Roman" pitchFamily="18" charset="0"/>
              </a:rPr>
              <a:t>drugs can cause drowsiness, blurred vision, dry mouth, constipation and urinary retention as side-effects, although they are unlikely at the doses used in OTC formulations for motion sickness. Children could be given sweets to suck to counteract any drying of the </a:t>
            </a:r>
            <a:r>
              <a:rPr lang="en-US" sz="1600" dirty="0" smtClean="0">
                <a:solidFill>
                  <a:prstClr val="black"/>
                </a:solidFill>
                <a:latin typeface="Times New Roman" pitchFamily="18" charset="0"/>
                <a:ea typeface="Calibri"/>
                <a:cs typeface="Times New Roman" pitchFamily="18" charset="0"/>
              </a:rPr>
              <a:t>mouth.</a:t>
            </a:r>
            <a:endParaRPr lang="en-US" sz="1400" dirty="0" smtClean="0">
              <a:solidFill>
                <a:prstClr val="black"/>
              </a:solidFill>
              <a:latin typeface="Times New Roman" pitchFamily="18" charset="0"/>
              <a:ea typeface="Calibri"/>
              <a:cs typeface="Times New Roman" pitchFamily="18" charset="0"/>
            </a:endParaRPr>
          </a:p>
          <a:p>
            <a:r>
              <a:rPr lang="en-US" sz="1600" i="1" dirty="0" err="1" smtClean="0">
                <a:solidFill>
                  <a:prstClr val="black"/>
                </a:solidFill>
                <a:latin typeface="Times New Roman" pitchFamily="18" charset="0"/>
                <a:ea typeface="Calibri"/>
                <a:cs typeface="Times New Roman" pitchFamily="18" charset="0"/>
              </a:rPr>
              <a:t>Hyoscine</a:t>
            </a:r>
            <a:r>
              <a:rPr lang="en-US" sz="1600" i="1" dirty="0" smtClean="0">
                <a:solidFill>
                  <a:prstClr val="black"/>
                </a:solidFill>
                <a:latin typeface="Times New Roman" pitchFamily="18" charset="0"/>
                <a:ea typeface="Calibri"/>
                <a:cs typeface="Times New Roman" pitchFamily="18" charset="0"/>
              </a:rPr>
              <a:t> </a:t>
            </a:r>
            <a:r>
              <a:rPr lang="en-US" sz="1600" dirty="0">
                <a:solidFill>
                  <a:prstClr val="black"/>
                </a:solidFill>
                <a:latin typeface="Times New Roman" pitchFamily="18" charset="0"/>
                <a:ea typeface="Calibri"/>
                <a:cs typeface="Times New Roman" pitchFamily="18" charset="0"/>
              </a:rPr>
              <a:t>has a short duration of action (from 1 to 3 h). It is therefore suitable for shorter journeys and should be given 20 min before the start of the journey. </a:t>
            </a:r>
            <a:endParaRPr lang="en-US" sz="1400" dirty="0" smtClean="0">
              <a:solidFill>
                <a:prstClr val="black"/>
              </a:solidFill>
              <a:latin typeface="Times New Roman" pitchFamily="18" charset="0"/>
              <a:ea typeface="Calibri"/>
              <a:cs typeface="Times New Roman" pitchFamily="18" charset="0"/>
            </a:endParaRPr>
          </a:p>
          <a:p>
            <a:r>
              <a:rPr lang="en-US" sz="1600" dirty="0" smtClean="0">
                <a:solidFill>
                  <a:prstClr val="black"/>
                </a:solidFill>
                <a:latin typeface="Times New Roman" pitchFamily="18" charset="0"/>
                <a:ea typeface="Calibri"/>
                <a:cs typeface="Times New Roman" pitchFamily="18" charset="0"/>
              </a:rPr>
              <a:t>Anticholinergic </a:t>
            </a:r>
            <a:r>
              <a:rPr lang="en-US" sz="1600" dirty="0">
                <a:solidFill>
                  <a:prstClr val="black"/>
                </a:solidFill>
                <a:latin typeface="Times New Roman" pitchFamily="18" charset="0"/>
                <a:ea typeface="Calibri"/>
                <a:cs typeface="Times New Roman" pitchFamily="18" charset="0"/>
              </a:rPr>
              <a:t>drugs and antihistamines with anticholinergic effects are best avoided in patients with prostatic hypertrophy because of the possibility of urinary retention and in glaucoma because the intraocular pressure might be </a:t>
            </a:r>
            <a:r>
              <a:rPr lang="en-US" sz="1600" dirty="0" smtClean="0">
                <a:solidFill>
                  <a:prstClr val="black"/>
                </a:solidFill>
                <a:latin typeface="Times New Roman" pitchFamily="18" charset="0"/>
                <a:ea typeface="Calibri"/>
                <a:cs typeface="Times New Roman" pitchFamily="18" charset="0"/>
              </a:rPr>
              <a:t>increased.</a:t>
            </a:r>
            <a:endParaRPr lang="en-US" sz="1400" dirty="0" smtClean="0">
              <a:solidFill>
                <a:prstClr val="black"/>
              </a:solidFill>
              <a:latin typeface="Times New Roman" pitchFamily="18" charset="0"/>
              <a:ea typeface="Calibri"/>
              <a:cs typeface="Times New Roman" pitchFamily="18" charset="0"/>
            </a:endParaRPr>
          </a:p>
          <a:p>
            <a:r>
              <a:rPr lang="en-US" sz="1600" dirty="0" smtClean="0">
                <a:solidFill>
                  <a:prstClr val="black"/>
                </a:solidFill>
                <a:latin typeface="Times New Roman" pitchFamily="18" charset="0"/>
                <a:ea typeface="Calibri"/>
                <a:cs typeface="Times New Roman" pitchFamily="18" charset="0"/>
              </a:rPr>
              <a:t>side-effects </a:t>
            </a:r>
            <a:r>
              <a:rPr lang="en-US" sz="1600" dirty="0">
                <a:solidFill>
                  <a:prstClr val="black"/>
                </a:solidFill>
                <a:latin typeface="Times New Roman" pitchFamily="18" charset="0"/>
                <a:ea typeface="Calibri"/>
                <a:cs typeface="Times New Roman" pitchFamily="18" charset="0"/>
              </a:rPr>
              <a:t>from anticholinergic agents are additive and may be increased in patients already taking drugs with anticholinergic effects, such as tricyclic antidepressants (e.g. </a:t>
            </a:r>
            <a:r>
              <a:rPr lang="en-US" sz="1600" i="1" dirty="0">
                <a:solidFill>
                  <a:prstClr val="black"/>
                </a:solidFill>
                <a:latin typeface="Times New Roman" pitchFamily="18" charset="0"/>
                <a:ea typeface="Calibri"/>
                <a:cs typeface="Times New Roman" pitchFamily="18" charset="0"/>
              </a:rPr>
              <a:t>amitriptyline</a:t>
            </a:r>
            <a:r>
              <a:rPr lang="en-US" sz="1600" dirty="0">
                <a:solidFill>
                  <a:prstClr val="black"/>
                </a:solidFill>
                <a:latin typeface="Times New Roman" pitchFamily="18" charset="0"/>
                <a:ea typeface="Calibri"/>
                <a:cs typeface="Times New Roman" pitchFamily="18" charset="0"/>
              </a:rPr>
              <a:t>), </a:t>
            </a:r>
            <a:r>
              <a:rPr lang="en-US" sz="1600" dirty="0" err="1">
                <a:solidFill>
                  <a:prstClr val="black"/>
                </a:solidFill>
                <a:latin typeface="Times New Roman" pitchFamily="18" charset="0"/>
                <a:ea typeface="Calibri"/>
                <a:cs typeface="Times New Roman" pitchFamily="18" charset="0"/>
              </a:rPr>
              <a:t>butyrophenones</a:t>
            </a:r>
            <a:r>
              <a:rPr lang="en-US" sz="1600" dirty="0">
                <a:solidFill>
                  <a:prstClr val="black"/>
                </a:solidFill>
                <a:latin typeface="Times New Roman" pitchFamily="18" charset="0"/>
                <a:ea typeface="Calibri"/>
                <a:cs typeface="Times New Roman" pitchFamily="18" charset="0"/>
              </a:rPr>
              <a:t> (e.g. </a:t>
            </a:r>
            <a:r>
              <a:rPr lang="en-US" sz="1600" i="1" dirty="0">
                <a:solidFill>
                  <a:prstClr val="black"/>
                </a:solidFill>
                <a:latin typeface="Times New Roman" pitchFamily="18" charset="0"/>
                <a:ea typeface="Calibri"/>
                <a:cs typeface="Times New Roman" pitchFamily="18" charset="0"/>
              </a:rPr>
              <a:t>haloperidol</a:t>
            </a:r>
            <a:r>
              <a:rPr lang="en-US" sz="1600" dirty="0">
                <a:solidFill>
                  <a:prstClr val="black"/>
                </a:solidFill>
                <a:latin typeface="Times New Roman" pitchFamily="18" charset="0"/>
                <a:ea typeface="Calibri"/>
                <a:cs typeface="Times New Roman" pitchFamily="18" charset="0"/>
              </a:rPr>
              <a:t>) and </a:t>
            </a:r>
            <a:r>
              <a:rPr lang="en-US" sz="1600" dirty="0" err="1">
                <a:solidFill>
                  <a:prstClr val="black"/>
                </a:solidFill>
                <a:latin typeface="Times New Roman" pitchFamily="18" charset="0"/>
                <a:ea typeface="Calibri"/>
                <a:cs typeface="Times New Roman" pitchFamily="18" charset="0"/>
              </a:rPr>
              <a:t>phenothiazines</a:t>
            </a:r>
            <a:r>
              <a:rPr lang="en-US" sz="1600" dirty="0">
                <a:solidFill>
                  <a:prstClr val="black"/>
                </a:solidFill>
                <a:latin typeface="Times New Roman" pitchFamily="18" charset="0"/>
                <a:ea typeface="Calibri"/>
                <a:cs typeface="Times New Roman" pitchFamily="18" charset="0"/>
              </a:rPr>
              <a:t> (e.g. </a:t>
            </a:r>
            <a:r>
              <a:rPr lang="en-US" sz="1600" i="1" dirty="0">
                <a:solidFill>
                  <a:prstClr val="black"/>
                </a:solidFill>
                <a:latin typeface="Times New Roman" pitchFamily="18" charset="0"/>
                <a:ea typeface="Calibri"/>
                <a:cs typeface="Times New Roman" pitchFamily="18" charset="0"/>
              </a:rPr>
              <a:t>chlorpromazine</a:t>
            </a:r>
            <a:r>
              <a:rPr lang="en-US" sz="1600" dirty="0">
                <a:solidFill>
                  <a:prstClr val="black"/>
                </a:solidFill>
                <a:latin typeface="Times New Roman" pitchFamily="18" charset="0"/>
                <a:ea typeface="Calibri"/>
                <a:cs typeface="Times New Roman" pitchFamily="18" charset="0"/>
              </a:rPr>
              <a:t>). </a:t>
            </a:r>
            <a:endParaRPr lang="en-US" sz="1600" dirty="0" smtClean="0">
              <a:solidFill>
                <a:prstClr val="black"/>
              </a:solidFill>
              <a:latin typeface="Times New Roman" pitchFamily="18" charset="0"/>
              <a:ea typeface="Calibri"/>
              <a:cs typeface="Times New Roman" pitchFamily="18" charset="0"/>
            </a:endParaRPr>
          </a:p>
          <a:p>
            <a:pPr marL="0" indent="0">
              <a:buNone/>
            </a:pPr>
            <a:endParaRPr lang="en-US" sz="1600" dirty="0" smtClean="0">
              <a:solidFill>
                <a:prstClr val="black"/>
              </a:solidFill>
              <a:latin typeface="Times New Roman" pitchFamily="18" charset="0"/>
              <a:ea typeface="Calibri"/>
              <a:cs typeface="Times New Roman" pitchFamily="18" charset="0"/>
            </a:endParaRPr>
          </a:p>
          <a:p>
            <a:pPr marL="0" lvl="0" indent="0">
              <a:lnSpc>
                <a:spcPct val="115000"/>
              </a:lnSpc>
              <a:spcBef>
                <a:spcPts val="0"/>
              </a:spcBef>
              <a:buNone/>
            </a:pPr>
            <a:r>
              <a:rPr lang="en-US" sz="1600" b="1" i="1" dirty="0" smtClean="0">
                <a:latin typeface="Times New Roman" pitchFamily="18" charset="0"/>
                <a:ea typeface="Calibri"/>
                <a:cs typeface="Times New Roman" pitchFamily="18" charset="0"/>
              </a:rPr>
              <a:t>3.Alternative </a:t>
            </a:r>
            <a:r>
              <a:rPr lang="en-US" sz="1600" b="1" i="1" dirty="0">
                <a:latin typeface="Times New Roman" pitchFamily="18" charset="0"/>
                <a:ea typeface="Calibri"/>
                <a:cs typeface="Times New Roman" pitchFamily="18" charset="0"/>
              </a:rPr>
              <a:t>approaches to motion sickness (Ginger)</a:t>
            </a:r>
            <a:endParaRPr lang="en-US" sz="1400" b="1" dirty="0">
              <a:latin typeface="Times New Roman" pitchFamily="18" charset="0"/>
              <a:ea typeface="Calibri"/>
              <a:cs typeface="Times New Roman" pitchFamily="18" charset="0"/>
            </a:endParaRPr>
          </a:p>
          <a:p>
            <a:pPr marL="0">
              <a:lnSpc>
                <a:spcPct val="115000"/>
              </a:lnSpc>
              <a:spcBef>
                <a:spcPts val="0"/>
              </a:spcBef>
            </a:pPr>
            <a:r>
              <a:rPr lang="en-US" sz="1600" dirty="0" smtClean="0">
                <a:latin typeface="Times New Roman" pitchFamily="18" charset="0"/>
                <a:ea typeface="Calibri"/>
                <a:cs typeface="Times New Roman" pitchFamily="18" charset="0"/>
              </a:rPr>
              <a:t>It </a:t>
            </a:r>
            <a:r>
              <a:rPr lang="en-US" sz="1600" dirty="0">
                <a:latin typeface="Times New Roman" pitchFamily="18" charset="0"/>
                <a:ea typeface="Calibri"/>
                <a:cs typeface="Times New Roman" pitchFamily="18" charset="0"/>
              </a:rPr>
              <a:t>has been suggested that ginger acts on the GI tract itself rather than on the vomiting </a:t>
            </a:r>
            <a:r>
              <a:rPr lang="en-US" sz="1600" dirty="0" err="1">
                <a:latin typeface="Times New Roman" pitchFamily="18" charset="0"/>
                <a:ea typeface="Calibri"/>
                <a:cs typeface="Times New Roman" pitchFamily="18" charset="0"/>
              </a:rPr>
              <a:t>centre</a:t>
            </a:r>
            <a:r>
              <a:rPr lang="en-US" sz="1600" dirty="0">
                <a:latin typeface="Times New Roman" pitchFamily="18" charset="0"/>
                <a:ea typeface="Calibri"/>
                <a:cs typeface="Times New Roman" pitchFamily="18" charset="0"/>
              </a:rPr>
              <a:t> in the brain or on the vestibular system. No official dosage level has been suggested. Ginger would be worth trying for a driver who suffered from motion sickness, since it does not cause drowsiness, and might be worth considering for use in pregnant women, for whom other </a:t>
            </a:r>
            <a:r>
              <a:rPr lang="en-US" sz="1600" dirty="0" err="1">
                <a:latin typeface="Times New Roman" pitchFamily="18" charset="0"/>
                <a:ea typeface="Calibri"/>
                <a:cs typeface="Times New Roman" pitchFamily="18" charset="0"/>
              </a:rPr>
              <a:t>antiemetics</a:t>
            </a:r>
            <a:r>
              <a:rPr lang="en-US" sz="1600" dirty="0">
                <a:latin typeface="Times New Roman" pitchFamily="18" charset="0"/>
                <a:ea typeface="Calibri"/>
                <a:cs typeface="Times New Roman" pitchFamily="18" charset="0"/>
              </a:rPr>
              <a:t> such as </a:t>
            </a:r>
            <a:r>
              <a:rPr lang="en-US" sz="1600" dirty="0" err="1">
                <a:latin typeface="Times New Roman" pitchFamily="18" charset="0"/>
                <a:ea typeface="Calibri"/>
                <a:cs typeface="Times New Roman" pitchFamily="18" charset="0"/>
              </a:rPr>
              <a:t>anticholinergics</a:t>
            </a:r>
            <a:r>
              <a:rPr lang="en-US" sz="1600" dirty="0">
                <a:latin typeface="Times New Roman" pitchFamily="18" charset="0"/>
                <a:ea typeface="Calibri"/>
                <a:cs typeface="Times New Roman" pitchFamily="18" charset="0"/>
              </a:rPr>
              <a:t> and antihistamines are not recommended. </a:t>
            </a:r>
            <a:endParaRPr lang="en-US" sz="1400" dirty="0">
              <a:latin typeface="Times New Roman" pitchFamily="18" charset="0"/>
              <a:ea typeface="Calibri"/>
              <a:cs typeface="Times New Roman" pitchFamily="18" charset="0"/>
            </a:endParaRPr>
          </a:p>
          <a:p>
            <a:pPr marL="0" indent="0">
              <a:buNone/>
            </a:pPr>
            <a:r>
              <a:rPr lang="en-US" sz="1600" dirty="0">
                <a:solidFill>
                  <a:prstClr val="black"/>
                </a:solidFill>
                <a:latin typeface="Times New Roman" pitchFamily="18" charset="0"/>
                <a:ea typeface="Calibri"/>
                <a:cs typeface="Times New Roman" pitchFamily="18" charset="0"/>
              </a:rPr>
              <a:t/>
            </a:r>
            <a:br>
              <a:rPr lang="en-US" sz="1600" dirty="0">
                <a:solidFill>
                  <a:prstClr val="black"/>
                </a:solidFill>
                <a:latin typeface="Times New Roman" pitchFamily="18" charset="0"/>
                <a:ea typeface="Calibri"/>
                <a:cs typeface="Times New Roman" pitchFamily="18" charset="0"/>
              </a:rPr>
            </a:b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389265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066800" y="609600"/>
            <a:ext cx="69342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sz="8000" dirty="0" smtClean="0">
                <a:solidFill>
                  <a:schemeClr val="tx1"/>
                </a:solidFill>
              </a:rPr>
              <a:t>INSOMNIA</a:t>
            </a:r>
            <a:endParaRPr lang="ar-IQ" sz="8000" dirty="0">
              <a:solidFill>
                <a:schemeClr val="tx1"/>
              </a:solidFill>
            </a:endParaRPr>
          </a:p>
        </p:txBody>
      </p:sp>
      <p:pic>
        <p:nvPicPr>
          <p:cNvPr id="11266" name="Picture 2" descr="C:\Users\hadeel_delman-53\Desktop\download.jpg"/>
          <p:cNvPicPr>
            <a:picLocks noChangeAspect="1" noChangeArrowheads="1"/>
          </p:cNvPicPr>
          <p:nvPr/>
        </p:nvPicPr>
        <p:blipFill>
          <a:blip r:embed="rId2" cstate="print"/>
          <a:srcRect/>
          <a:stretch>
            <a:fillRect/>
          </a:stretch>
        </p:blipFill>
        <p:spPr bwMode="auto">
          <a:xfrm>
            <a:off x="1828800" y="2224906"/>
            <a:ext cx="5562600" cy="420115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243" name="Picture 3" descr="C:\Users\hadeel_delman-53\Desktop\Insomnia.png"/>
          <p:cNvPicPr>
            <a:picLocks noChangeAspect="1" noChangeArrowheads="1"/>
          </p:cNvPicPr>
          <p:nvPr/>
        </p:nvPicPr>
        <p:blipFill>
          <a:blip r:embed="rId2" cstate="print"/>
          <a:srcRect/>
          <a:stretch>
            <a:fillRect/>
          </a:stretch>
        </p:blipFill>
        <p:spPr bwMode="auto">
          <a:xfrm>
            <a:off x="740979" y="0"/>
            <a:ext cx="7662041"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0" y="304800"/>
            <a:ext cx="9071264" cy="5578450"/>
          </a:xfrm>
          <a:prstGeom prst="rect">
            <a:avLst/>
          </a:prstGeom>
        </p:spPr>
        <p:txBody>
          <a:bodyPr wrap="square">
            <a:spAutoFit/>
          </a:bodyPr>
          <a:lstStyle/>
          <a:p>
            <a:pPr>
              <a:lnSpc>
                <a:spcPct val="115000"/>
              </a:lnSpc>
            </a:pPr>
            <a:r>
              <a:rPr lang="en-US" b="1" i="1" dirty="0">
                <a:latin typeface="Times New Roman" pitchFamily="18" charset="0"/>
                <a:ea typeface="Calibri"/>
                <a:cs typeface="Times New Roman" pitchFamily="18" charset="0"/>
              </a:rPr>
              <a:t>Patient assessment</a:t>
            </a:r>
            <a:endParaRPr lang="en-US" sz="1400" dirty="0">
              <a:latin typeface="Times New Roman" pitchFamily="18" charset="0"/>
              <a:ea typeface="Calibri"/>
              <a:cs typeface="Times New Roman" pitchFamily="18" charset="0"/>
            </a:endParaRPr>
          </a:p>
          <a:p>
            <a:pPr marL="342900" lvl="0" indent="-342900">
              <a:lnSpc>
                <a:spcPct val="115000"/>
              </a:lnSpc>
              <a:buFont typeface="+mj-lt"/>
              <a:buAutoNum type="arabicPeriod"/>
            </a:pPr>
            <a:r>
              <a:rPr lang="en-US" b="1" i="1" dirty="0">
                <a:latin typeface="Times New Roman" pitchFamily="18" charset="0"/>
                <a:ea typeface="Calibri"/>
                <a:cs typeface="Times New Roman" pitchFamily="18" charset="0"/>
              </a:rPr>
              <a:t>Age</a:t>
            </a:r>
            <a:endParaRPr lang="en-US" sz="1600" b="1" dirty="0">
              <a:latin typeface="Times New Roman" pitchFamily="18" charset="0"/>
              <a:ea typeface="Calibri"/>
              <a:cs typeface="Times New Roman" pitchFamily="18" charset="0"/>
            </a:endParaRPr>
          </a:p>
          <a:p>
            <a:pPr marL="342900" lvl="0" indent="-342900">
              <a:lnSpc>
                <a:spcPct val="115000"/>
              </a:lnSpc>
              <a:buFont typeface="Symbol"/>
              <a:buChar char=""/>
            </a:pPr>
            <a:r>
              <a:rPr lang="en-US" sz="1600" dirty="0">
                <a:latin typeface="Times New Roman" pitchFamily="18" charset="0"/>
                <a:ea typeface="Calibri"/>
                <a:cs typeface="Times New Roman" pitchFamily="18" charset="0"/>
              </a:rPr>
              <a:t>In elderly people the total duration of sleep is shorter .Nocturnal waking is more likely because sleep is generally more shallow. Elderly people may nap during the day and this reduces their sleep need at night even further.</a:t>
            </a:r>
            <a:endParaRPr lang="en-US" sz="1400" dirty="0">
              <a:latin typeface="Times New Roman" pitchFamily="18" charset="0"/>
              <a:ea typeface="Calibri"/>
              <a:cs typeface="Times New Roman" pitchFamily="18" charset="0"/>
            </a:endParaRPr>
          </a:p>
          <a:p>
            <a:pPr marL="342900" lvl="0" indent="-342900">
              <a:lnSpc>
                <a:spcPct val="115000"/>
              </a:lnSpc>
              <a:buFont typeface="Symbol"/>
              <a:buChar char=""/>
            </a:pPr>
            <a:r>
              <a:rPr lang="en-US" sz="1600" dirty="0">
                <a:latin typeface="Times New Roman" pitchFamily="18" charset="0"/>
                <a:ea typeface="Calibri"/>
                <a:cs typeface="Times New Roman" pitchFamily="18" charset="0"/>
              </a:rPr>
              <a:t>Many babies, toddlers and infants have poor sleep patterns so referral can be helpful. </a:t>
            </a:r>
            <a:endParaRPr lang="en-US" sz="1400" dirty="0">
              <a:latin typeface="Times New Roman" pitchFamily="18" charset="0"/>
              <a:ea typeface="Calibri"/>
              <a:cs typeface="Times New Roman" pitchFamily="18" charset="0"/>
            </a:endParaRPr>
          </a:p>
          <a:p>
            <a:pPr lvl="0">
              <a:lnSpc>
                <a:spcPct val="115000"/>
              </a:lnSpc>
            </a:pPr>
            <a:r>
              <a:rPr lang="en-US" b="1" i="1" dirty="0" smtClean="0">
                <a:latin typeface="Times New Roman" pitchFamily="18" charset="0"/>
                <a:ea typeface="Calibri"/>
                <a:cs typeface="Times New Roman" pitchFamily="18" charset="0"/>
              </a:rPr>
              <a:t>2.Symptoms</a:t>
            </a:r>
            <a:endParaRPr lang="en-US" sz="1600" b="1" dirty="0">
              <a:latin typeface="Times New Roman" pitchFamily="18" charset="0"/>
              <a:ea typeface="Calibri"/>
              <a:cs typeface="Times New Roman" pitchFamily="18" charset="0"/>
            </a:endParaRPr>
          </a:p>
          <a:p>
            <a:pPr marL="342900" lvl="0" indent="-342900">
              <a:lnSpc>
                <a:spcPct val="115000"/>
              </a:lnSpc>
              <a:buFont typeface="Symbol"/>
              <a:buChar char=""/>
            </a:pPr>
            <a:r>
              <a:rPr lang="en-US" sz="1600" dirty="0">
                <a:latin typeface="Times New Roman" pitchFamily="18" charset="0"/>
                <a:ea typeface="Calibri"/>
                <a:cs typeface="Times New Roman" pitchFamily="18" charset="0"/>
              </a:rPr>
              <a:t>It is important to distinguish between the different types of sleep problems:</a:t>
            </a:r>
            <a:endParaRPr lang="en-US" sz="1400" dirty="0">
              <a:latin typeface="Times New Roman" pitchFamily="18" charset="0"/>
              <a:ea typeface="Calibri"/>
              <a:cs typeface="Times New Roman" pitchFamily="18" charset="0"/>
            </a:endParaRPr>
          </a:p>
          <a:p>
            <a:pPr marL="342900" lvl="0" indent="-342900">
              <a:lnSpc>
                <a:spcPct val="115000"/>
              </a:lnSpc>
              <a:buFont typeface="Symbol"/>
              <a:buChar char=""/>
            </a:pPr>
            <a:r>
              <a:rPr lang="en-US" sz="1600" dirty="0">
                <a:latin typeface="Times New Roman" pitchFamily="18" charset="0"/>
                <a:ea typeface="Calibri"/>
                <a:cs typeface="Times New Roman" pitchFamily="18" charset="0"/>
              </a:rPr>
              <a:t>Difficulty in falling asleep (sleep latency insomnia)</a:t>
            </a:r>
            <a:endParaRPr lang="en-US" sz="1400" dirty="0">
              <a:latin typeface="Times New Roman" pitchFamily="18" charset="0"/>
              <a:ea typeface="Calibri"/>
              <a:cs typeface="Times New Roman" pitchFamily="18" charset="0"/>
            </a:endParaRPr>
          </a:p>
          <a:p>
            <a:pPr marL="342900" lvl="0" indent="-342900">
              <a:lnSpc>
                <a:spcPct val="115000"/>
              </a:lnSpc>
              <a:buFont typeface="Symbol"/>
              <a:buChar char=""/>
            </a:pPr>
            <a:r>
              <a:rPr lang="en-US" sz="1600" dirty="0">
                <a:latin typeface="Times New Roman" pitchFamily="18" charset="0"/>
                <a:ea typeface="Calibri"/>
                <a:cs typeface="Times New Roman" pitchFamily="18" charset="0"/>
              </a:rPr>
              <a:t>Waking during the night</a:t>
            </a:r>
            <a:endParaRPr lang="en-US" sz="1400" dirty="0">
              <a:latin typeface="Times New Roman" pitchFamily="18" charset="0"/>
              <a:ea typeface="Calibri"/>
              <a:cs typeface="Times New Roman" pitchFamily="18" charset="0"/>
            </a:endParaRPr>
          </a:p>
          <a:p>
            <a:pPr marL="342900" lvl="0" indent="-342900">
              <a:lnSpc>
                <a:spcPct val="115000"/>
              </a:lnSpc>
              <a:buFont typeface="Symbol"/>
              <a:buChar char=""/>
            </a:pPr>
            <a:r>
              <a:rPr lang="en-US" sz="1600" dirty="0">
                <a:latin typeface="Times New Roman" pitchFamily="18" charset="0"/>
                <a:ea typeface="Calibri"/>
                <a:cs typeface="Times New Roman" pitchFamily="18" charset="0"/>
              </a:rPr>
              <a:t>Early morning waking</a:t>
            </a:r>
            <a:endParaRPr lang="en-US" sz="1400" dirty="0">
              <a:latin typeface="Times New Roman" pitchFamily="18" charset="0"/>
              <a:ea typeface="Calibri"/>
              <a:cs typeface="Times New Roman" pitchFamily="18" charset="0"/>
            </a:endParaRPr>
          </a:p>
          <a:p>
            <a:pPr marL="342900" lvl="0" indent="-342900">
              <a:lnSpc>
                <a:spcPct val="115000"/>
              </a:lnSpc>
              <a:buFont typeface="Symbol"/>
              <a:buChar char=""/>
            </a:pPr>
            <a:r>
              <a:rPr lang="en-US" sz="1600" dirty="0">
                <a:latin typeface="Times New Roman" pitchFamily="18" charset="0"/>
                <a:ea typeface="Calibri"/>
                <a:cs typeface="Times New Roman" pitchFamily="18" charset="0"/>
              </a:rPr>
              <a:t>Poor sleep quality</a:t>
            </a:r>
            <a:endParaRPr lang="en-US" sz="1400" dirty="0">
              <a:latin typeface="Times New Roman" pitchFamily="18" charset="0"/>
              <a:ea typeface="Calibri"/>
              <a:cs typeface="Times New Roman" pitchFamily="18" charset="0"/>
            </a:endParaRPr>
          </a:p>
          <a:p>
            <a:pPr marL="342900" lvl="0" indent="-342900">
              <a:lnSpc>
                <a:spcPct val="115000"/>
              </a:lnSpc>
              <a:buFont typeface="Symbol"/>
              <a:buChar char=""/>
            </a:pPr>
            <a:r>
              <a:rPr lang="en-US" sz="1600" dirty="0">
                <a:latin typeface="Times New Roman" pitchFamily="18" charset="0"/>
                <a:ea typeface="Calibri"/>
                <a:cs typeface="Times New Roman" pitchFamily="18" charset="0"/>
              </a:rPr>
              <a:t>Snoring. </a:t>
            </a:r>
            <a:endParaRPr lang="en-US" sz="1400" dirty="0">
              <a:latin typeface="Times New Roman" pitchFamily="18" charset="0"/>
              <a:ea typeface="Calibri"/>
              <a:cs typeface="Times New Roman" pitchFamily="18" charset="0"/>
            </a:endParaRPr>
          </a:p>
          <a:p>
            <a:pPr marL="342900" lvl="0" indent="-342900">
              <a:lnSpc>
                <a:spcPct val="115000"/>
              </a:lnSpc>
              <a:buFont typeface="Symbol"/>
              <a:buChar char=""/>
            </a:pPr>
            <a:r>
              <a:rPr lang="en-US" sz="1600" dirty="0">
                <a:latin typeface="Times New Roman" pitchFamily="18" charset="0"/>
                <a:ea typeface="Calibri"/>
                <a:cs typeface="Times New Roman" pitchFamily="18" charset="0"/>
              </a:rPr>
              <a:t>Depression is an important cause of insomnia. Early morning waking is a classic symptom of depression. Here the patient may describe no problems in getting to sleep but waking in the early hours and not being able to get back to sleep. This pattern requires referral </a:t>
            </a:r>
            <a:r>
              <a:rPr lang="en-US" sz="1400" dirty="0" smtClean="0">
                <a:latin typeface="Times New Roman" pitchFamily="18" charset="0"/>
                <a:ea typeface="Calibri"/>
                <a:cs typeface="Times New Roman" pitchFamily="18" charset="0"/>
              </a:rPr>
              <a:t> </a:t>
            </a:r>
            <a:r>
              <a:rPr lang="en-US" sz="1400" dirty="0">
                <a:latin typeface="Times New Roman" pitchFamily="18" charset="0"/>
                <a:ea typeface="Calibri"/>
                <a:cs typeface="Times New Roman" pitchFamily="18" charset="0"/>
              </a:rPr>
              <a:t>.</a:t>
            </a:r>
            <a:r>
              <a:rPr lang="en-US" sz="1600" dirty="0" smtClean="0">
                <a:latin typeface="Times New Roman" pitchFamily="18" charset="0"/>
                <a:ea typeface="Calibri"/>
                <a:cs typeface="Times New Roman" pitchFamily="18" charset="0"/>
              </a:rPr>
              <a:t>The </a:t>
            </a:r>
            <a:r>
              <a:rPr lang="en-US" sz="1600" dirty="0">
                <a:latin typeface="Times New Roman" pitchFamily="18" charset="0"/>
                <a:ea typeface="Calibri"/>
                <a:cs typeface="Times New Roman" pitchFamily="18" charset="0"/>
              </a:rPr>
              <a:t>onset of symptoms of bipolar disorder may be associated with lack of sleep. It is possible that insufficient sleep may actually trigger an episode of mania in bipolar disorder. </a:t>
            </a:r>
            <a:r>
              <a:rPr lang="en-US" sz="1600" dirty="0" smtClean="0">
                <a:latin typeface="Times New Roman" pitchFamily="18" charset="0"/>
                <a:ea typeface="Calibri"/>
                <a:cs typeface="Times New Roman" pitchFamily="18" charset="0"/>
              </a:rPr>
              <a:t>Anxiety </a:t>
            </a:r>
            <a:r>
              <a:rPr lang="en-US" sz="1600" dirty="0">
                <a:latin typeface="Times New Roman" pitchFamily="18" charset="0"/>
                <a:ea typeface="Calibri"/>
                <a:cs typeface="Times New Roman" pitchFamily="18" charset="0"/>
              </a:rPr>
              <a:t>can also cause insomnia. This is usually associated with difficulty in getting off to sleep because of an overactive </a:t>
            </a:r>
            <a:r>
              <a:rPr lang="en-US" sz="1600" dirty="0" smtClean="0">
                <a:latin typeface="Times New Roman" pitchFamily="18" charset="0"/>
                <a:ea typeface="Calibri"/>
                <a:cs typeface="Times New Roman" pitchFamily="18" charset="0"/>
              </a:rPr>
              <a:t>mind. </a:t>
            </a:r>
            <a:endParaRPr lang="en-US" sz="1400" dirty="0" smtClean="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474351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6392519"/>
          </a:xfrm>
          <a:prstGeom prst="rect">
            <a:avLst/>
          </a:prstGeom>
        </p:spPr>
        <p:txBody>
          <a:bodyPr wrap="square">
            <a:spAutoFit/>
          </a:bodyPr>
          <a:lstStyle/>
          <a:p>
            <a:pPr lvl="0">
              <a:lnSpc>
                <a:spcPct val="115000"/>
              </a:lnSpc>
            </a:pPr>
            <a:r>
              <a:rPr lang="en-US" sz="2000" b="1" i="1" dirty="0">
                <a:latin typeface="Times New Roman" pitchFamily="18" charset="0"/>
                <a:ea typeface="Calibri"/>
                <a:cs typeface="Times New Roman" pitchFamily="18" charset="0"/>
              </a:rPr>
              <a:t>3.Duration</a:t>
            </a:r>
            <a:endParaRPr lang="en-US" b="1" dirty="0">
              <a:latin typeface="Times New Roman" pitchFamily="18" charset="0"/>
              <a:ea typeface="Calibri"/>
              <a:cs typeface="Times New Roman" pitchFamily="18" charset="0"/>
            </a:endParaRPr>
          </a:p>
          <a:p>
            <a:pPr marL="342900" lvl="0" indent="-342900">
              <a:lnSpc>
                <a:spcPct val="115000"/>
              </a:lnSpc>
              <a:buFont typeface="Symbol"/>
              <a:buChar char=""/>
            </a:pPr>
            <a:r>
              <a:rPr lang="en-US" dirty="0">
                <a:latin typeface="Times New Roman" pitchFamily="18" charset="0"/>
                <a:ea typeface="Calibri"/>
                <a:cs typeface="Times New Roman" pitchFamily="18" charset="0"/>
              </a:rPr>
              <a:t>Sleep disorders are classified as follows:</a:t>
            </a:r>
            <a:endParaRPr lang="en-US" sz="1600" dirty="0">
              <a:latin typeface="Times New Roman" pitchFamily="18" charset="0"/>
              <a:ea typeface="Calibri"/>
              <a:cs typeface="Times New Roman" pitchFamily="18" charset="0"/>
            </a:endParaRPr>
          </a:p>
          <a:p>
            <a:pPr marL="342900" lvl="0" indent="-342900">
              <a:lnSpc>
                <a:spcPct val="115000"/>
              </a:lnSpc>
              <a:buFont typeface="Symbol"/>
              <a:buChar char=""/>
            </a:pPr>
            <a:r>
              <a:rPr lang="en-US" dirty="0">
                <a:latin typeface="Times New Roman" pitchFamily="18" charset="0"/>
                <a:ea typeface="Calibri"/>
                <a:cs typeface="Times New Roman" pitchFamily="18" charset="0"/>
              </a:rPr>
              <a:t>Transient (days)</a:t>
            </a:r>
            <a:endParaRPr lang="en-US" sz="1600" dirty="0">
              <a:latin typeface="Times New Roman" pitchFamily="18" charset="0"/>
              <a:ea typeface="Calibri"/>
              <a:cs typeface="Times New Roman" pitchFamily="18" charset="0"/>
            </a:endParaRPr>
          </a:p>
          <a:p>
            <a:pPr marL="342900" lvl="0" indent="-342900">
              <a:lnSpc>
                <a:spcPct val="115000"/>
              </a:lnSpc>
              <a:buFont typeface="Symbol"/>
              <a:buChar char=""/>
            </a:pPr>
            <a:r>
              <a:rPr lang="en-US" dirty="0">
                <a:latin typeface="Times New Roman" pitchFamily="18" charset="0"/>
                <a:ea typeface="Calibri"/>
                <a:cs typeface="Times New Roman" pitchFamily="18" charset="0"/>
              </a:rPr>
              <a:t>Short term (up to 3 weeks)</a:t>
            </a:r>
            <a:endParaRPr lang="en-US" sz="1600" dirty="0">
              <a:latin typeface="Times New Roman" pitchFamily="18" charset="0"/>
              <a:ea typeface="Calibri"/>
              <a:cs typeface="Times New Roman" pitchFamily="18" charset="0"/>
            </a:endParaRPr>
          </a:p>
          <a:p>
            <a:pPr marL="342900" lvl="0" indent="-342900">
              <a:lnSpc>
                <a:spcPct val="115000"/>
              </a:lnSpc>
              <a:buFont typeface="Symbol"/>
              <a:buChar char=""/>
            </a:pPr>
            <a:r>
              <a:rPr lang="en-US" dirty="0">
                <a:latin typeface="Times New Roman" pitchFamily="18" charset="0"/>
                <a:ea typeface="Calibri"/>
                <a:cs typeface="Times New Roman" pitchFamily="18" charset="0"/>
              </a:rPr>
              <a:t>Chronic (longer than 3 weeks).</a:t>
            </a:r>
            <a:endParaRPr lang="en-US" sz="1600" dirty="0">
              <a:latin typeface="Times New Roman" pitchFamily="18" charset="0"/>
              <a:ea typeface="Calibri"/>
              <a:cs typeface="Times New Roman" pitchFamily="18" charset="0"/>
            </a:endParaRPr>
          </a:p>
          <a:p>
            <a:pPr marL="342900" lvl="0" indent="-342900">
              <a:lnSpc>
                <a:spcPct val="115000"/>
              </a:lnSpc>
              <a:buFont typeface="Symbol"/>
              <a:buChar char=""/>
            </a:pPr>
            <a:r>
              <a:rPr lang="en-US" dirty="0">
                <a:latin typeface="Times New Roman" pitchFamily="18" charset="0"/>
                <a:ea typeface="Calibri"/>
                <a:cs typeface="Times New Roman" pitchFamily="18" charset="0"/>
              </a:rPr>
              <a:t>All chronic cases should be referred to the doctor. </a:t>
            </a:r>
            <a:endParaRPr lang="en-US" sz="1600" dirty="0">
              <a:latin typeface="Times New Roman" pitchFamily="18" charset="0"/>
              <a:ea typeface="Calibri"/>
              <a:cs typeface="Times New Roman" pitchFamily="18" charset="0"/>
            </a:endParaRPr>
          </a:p>
          <a:p>
            <a:pPr lvl="0">
              <a:lnSpc>
                <a:spcPct val="115000"/>
              </a:lnSpc>
            </a:pPr>
            <a:r>
              <a:rPr lang="en-US" b="1" i="1" dirty="0">
                <a:latin typeface="Times New Roman" pitchFamily="18" charset="0"/>
                <a:ea typeface="Calibri"/>
                <a:cs typeface="Times New Roman" pitchFamily="18" charset="0"/>
              </a:rPr>
              <a:t>4.Previous history</a:t>
            </a:r>
            <a:endParaRPr lang="en-US" sz="2000" b="1" dirty="0">
              <a:latin typeface="Times New Roman" pitchFamily="18" charset="0"/>
              <a:ea typeface="Calibri"/>
              <a:cs typeface="Times New Roman" pitchFamily="18" charset="0"/>
            </a:endParaRPr>
          </a:p>
          <a:p>
            <a:pPr>
              <a:lnSpc>
                <a:spcPct val="115000"/>
              </a:lnSpc>
            </a:pPr>
            <a:r>
              <a:rPr lang="en-US" dirty="0">
                <a:latin typeface="Times New Roman" pitchFamily="18" charset="0"/>
                <a:ea typeface="Calibri"/>
                <a:cs typeface="Times New Roman" pitchFamily="18" charset="0"/>
              </a:rPr>
              <a:t>Where there is a previous history, it is helpful to know what treatments have been tried. It is also useful to be aware of a history of depression or anxiety or some other mental health problem</a:t>
            </a:r>
            <a:r>
              <a:rPr lang="en-US" dirty="0" smtClean="0">
                <a:latin typeface="Times New Roman" pitchFamily="18" charset="0"/>
                <a:ea typeface="Calibri"/>
                <a:cs typeface="Times New Roman" pitchFamily="18" charset="0"/>
              </a:rPr>
              <a:t>.</a:t>
            </a:r>
          </a:p>
          <a:p>
            <a:pPr lvl="0">
              <a:lnSpc>
                <a:spcPct val="115000"/>
              </a:lnSpc>
            </a:pPr>
            <a:r>
              <a:rPr lang="en-US" sz="1600" b="1" i="1" dirty="0">
                <a:latin typeface="Times New Roman" pitchFamily="18" charset="0"/>
                <a:ea typeface="Calibri"/>
                <a:cs typeface="Times New Roman" pitchFamily="18" charset="0"/>
              </a:rPr>
              <a:t>5.Contributory factors</a:t>
            </a:r>
            <a:endParaRPr lang="en-US" sz="1400" b="1" dirty="0">
              <a:latin typeface="Times New Roman" pitchFamily="18" charset="0"/>
              <a:ea typeface="Calibri"/>
              <a:cs typeface="Times New Roman" pitchFamily="18" charset="0"/>
            </a:endParaRPr>
          </a:p>
          <a:p>
            <a:pPr marL="342900" lvl="0" indent="-342900">
              <a:lnSpc>
                <a:spcPct val="115000"/>
              </a:lnSpc>
              <a:buFont typeface="Symbol"/>
              <a:buChar char=""/>
            </a:pPr>
            <a:r>
              <a:rPr lang="en-US" sz="1600" b="1" dirty="0">
                <a:latin typeface="Times New Roman" pitchFamily="18" charset="0"/>
                <a:ea typeface="Calibri"/>
                <a:cs typeface="Times New Roman" pitchFamily="18" charset="0"/>
              </a:rPr>
              <a:t> </a:t>
            </a:r>
            <a:r>
              <a:rPr lang="en-US" sz="1600" dirty="0">
                <a:latin typeface="Times New Roman" pitchFamily="18" charset="0"/>
                <a:ea typeface="Calibri"/>
                <a:cs typeface="Times New Roman" pitchFamily="18" charset="0"/>
              </a:rPr>
              <a:t>Shift work with changing shifts is a classic cause of sleep problems. Those who work away from home may experience difficulty in getting a good night’s sleep because of the combination of travelling and staying in unfamiliar places. </a:t>
            </a:r>
            <a:endParaRPr lang="en-US" sz="1400" dirty="0">
              <a:latin typeface="Times New Roman" pitchFamily="18" charset="0"/>
              <a:ea typeface="Calibri"/>
              <a:cs typeface="Times New Roman" pitchFamily="18" charset="0"/>
            </a:endParaRPr>
          </a:p>
          <a:p>
            <a:pPr marL="342900" lvl="0" indent="-342900">
              <a:lnSpc>
                <a:spcPct val="115000"/>
              </a:lnSpc>
              <a:buFont typeface="Symbol"/>
              <a:buChar char=""/>
            </a:pPr>
            <a:r>
              <a:rPr lang="en-US" sz="1600" b="1" dirty="0">
                <a:latin typeface="Times New Roman" pitchFamily="18" charset="0"/>
                <a:ea typeface="Calibri"/>
                <a:cs typeface="Times New Roman" pitchFamily="18" charset="0"/>
              </a:rPr>
              <a:t> </a:t>
            </a:r>
            <a:r>
              <a:rPr lang="en-US" sz="1600" dirty="0">
                <a:latin typeface="Times New Roman" pitchFamily="18" charset="0"/>
                <a:ea typeface="Calibri"/>
                <a:cs typeface="Times New Roman" pitchFamily="18" charset="0"/>
              </a:rPr>
              <a:t>Alcohol – while one or two drinks can help by decreasing sleep latency, the sleep cycle is disturbed by heavy or continuous alcohol consumption.</a:t>
            </a:r>
            <a:endParaRPr lang="en-US" sz="1400" dirty="0">
              <a:latin typeface="Times New Roman" pitchFamily="18" charset="0"/>
              <a:ea typeface="Calibri"/>
              <a:cs typeface="Times New Roman" pitchFamily="18" charset="0"/>
            </a:endParaRPr>
          </a:p>
          <a:p>
            <a:pPr marL="342900" lvl="0" indent="-342900">
              <a:lnSpc>
                <a:spcPct val="115000"/>
              </a:lnSpc>
              <a:buFont typeface="Symbol"/>
              <a:buChar char=""/>
            </a:pPr>
            <a:r>
              <a:rPr lang="en-US" sz="1600" b="1" dirty="0">
                <a:latin typeface="Times New Roman" pitchFamily="18" charset="0"/>
                <a:ea typeface="Calibri"/>
                <a:cs typeface="Times New Roman" pitchFamily="18" charset="0"/>
              </a:rPr>
              <a:t> </a:t>
            </a:r>
            <a:r>
              <a:rPr lang="en-US" sz="1600" dirty="0">
                <a:latin typeface="Times New Roman" pitchFamily="18" charset="0"/>
                <a:ea typeface="Calibri"/>
                <a:cs typeface="Times New Roman" pitchFamily="18" charset="0"/>
              </a:rPr>
              <a:t>Life changes can cause disrupted sleep, e.g. change or loss of job, moving house, bereavement, loss or separation or the change of life (i.e. menopause).</a:t>
            </a:r>
            <a:endParaRPr lang="en-US" sz="1400" dirty="0">
              <a:latin typeface="Times New Roman" pitchFamily="18" charset="0"/>
              <a:ea typeface="Calibri"/>
              <a:cs typeface="Times New Roman" pitchFamily="18" charset="0"/>
            </a:endParaRPr>
          </a:p>
          <a:p>
            <a:pPr marL="342900" lvl="0" indent="-342900">
              <a:lnSpc>
                <a:spcPct val="115000"/>
              </a:lnSpc>
              <a:buFont typeface="Symbol"/>
              <a:buChar char=""/>
            </a:pPr>
            <a:r>
              <a:rPr lang="en-US" sz="1600" b="1" dirty="0">
                <a:latin typeface="Times New Roman" pitchFamily="18" charset="0"/>
                <a:ea typeface="Calibri"/>
                <a:cs typeface="Times New Roman" pitchFamily="18" charset="0"/>
              </a:rPr>
              <a:t> </a:t>
            </a:r>
            <a:r>
              <a:rPr lang="en-US" sz="1600" dirty="0">
                <a:latin typeface="Times New Roman" pitchFamily="18" charset="0"/>
                <a:ea typeface="Calibri"/>
                <a:cs typeface="Times New Roman" pitchFamily="18" charset="0"/>
              </a:rPr>
              <a:t>Other stressful life events might include examinations, job interviews,</a:t>
            </a:r>
            <a:endParaRPr lang="en-US" sz="1400" dirty="0">
              <a:latin typeface="Times New Roman" pitchFamily="18" charset="0"/>
              <a:ea typeface="Calibri"/>
              <a:cs typeface="Times New Roman" pitchFamily="18" charset="0"/>
            </a:endParaRPr>
          </a:p>
          <a:p>
            <a:pPr>
              <a:lnSpc>
                <a:spcPct val="115000"/>
              </a:lnSpc>
            </a:pPr>
            <a:r>
              <a:rPr lang="en-US" sz="1600" dirty="0">
                <a:latin typeface="Times New Roman" pitchFamily="18" charset="0"/>
                <a:ea typeface="Calibri"/>
                <a:cs typeface="Times New Roman" pitchFamily="18" charset="0"/>
              </a:rPr>
              <a:t>celebrations (e.g. Christmas) and relationship difficulties. </a:t>
            </a:r>
            <a:endParaRPr lang="en-US" sz="1400" dirty="0">
              <a:latin typeface="Times New Roman" pitchFamily="18" charset="0"/>
              <a:ea typeface="Calibri"/>
              <a:cs typeface="Times New Roman" pitchFamily="18" charset="0"/>
            </a:endParaRPr>
          </a:p>
          <a:p>
            <a:pPr marL="342900" lvl="0" indent="-342900">
              <a:lnSpc>
                <a:spcPct val="115000"/>
              </a:lnSpc>
              <a:buFont typeface="Symbol"/>
              <a:buChar char=""/>
            </a:pPr>
            <a:r>
              <a:rPr lang="en-US" sz="1600" dirty="0">
                <a:latin typeface="Times New Roman" pitchFamily="18" charset="0"/>
                <a:ea typeface="Calibri"/>
                <a:cs typeface="Times New Roman" pitchFamily="18" charset="0"/>
              </a:rPr>
              <a:t>Obesity can be associated with sleep apnea and snoring, both of which can interrupt sleeping.</a:t>
            </a:r>
            <a:endParaRPr lang="en-US" sz="1400" dirty="0">
              <a:latin typeface="Times New Roman" pitchFamily="18" charset="0"/>
              <a:ea typeface="Calibri"/>
              <a:cs typeface="Times New Roman" pitchFamily="18" charset="0"/>
            </a:endParaRPr>
          </a:p>
          <a:p>
            <a:pPr>
              <a:lnSpc>
                <a:spcPct val="115000"/>
              </a:lnSpc>
            </a:pPr>
            <a:endParaRPr lang="en-US" sz="16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640110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1066800" y="1828800"/>
            <a:ext cx="6629400" cy="3048000"/>
          </a:xfrm>
          <a:prstGeom prst="roundRect">
            <a:avLst/>
          </a:prstGeom>
        </p:spPr>
        <p:style>
          <a:lnRef idx="1">
            <a:schemeClr val="accent1"/>
          </a:lnRef>
          <a:fillRef idx="2">
            <a:schemeClr val="accent1"/>
          </a:fillRef>
          <a:effectRef idx="1">
            <a:schemeClr val="accent1"/>
          </a:effectRef>
          <a:fontRef idx="minor">
            <a:schemeClr val="dk1"/>
          </a:fontRef>
        </p:style>
        <p:txBody>
          <a:bodyPr vert="horz" rtlCol="1" anchor="ctr"/>
          <a:lstStyle/>
          <a:p>
            <a:pPr algn="ctr"/>
            <a:r>
              <a:rPr lang="en-US" sz="6000" dirty="0" smtClean="0">
                <a:latin typeface="Times New Roman" pitchFamily="18" charset="0"/>
                <a:cs typeface="Times New Roman" pitchFamily="18" charset="0"/>
              </a:rPr>
              <a:t>Motion Sickness</a:t>
            </a:r>
            <a:endParaRPr lang="ar-IQ" sz="6000" dirty="0">
              <a:latin typeface="Times New Roman" pitchFamily="18" charset="0"/>
              <a:cs typeface="Times New Roman" pitchFamily="18" charset="0"/>
            </a:endParaRPr>
          </a:p>
        </p:txBody>
      </p:sp>
    </p:spTree>
    <p:extLst>
      <p:ext uri="{BB962C8B-B14F-4D97-AF65-F5344CB8AC3E}">
        <p14:creationId xmlns:p14="http://schemas.microsoft.com/office/powerpoint/2010/main" val="3685748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126840"/>
          </a:xfrm>
          <a:prstGeom prst="rect">
            <a:avLst/>
          </a:prstGeom>
        </p:spPr>
        <p:txBody>
          <a:bodyPr wrap="square">
            <a:spAutoFit/>
          </a:bodyPr>
          <a:lstStyle/>
          <a:p>
            <a:pPr lvl="0">
              <a:lnSpc>
                <a:spcPct val="115000"/>
              </a:lnSpc>
            </a:pPr>
            <a:r>
              <a:rPr lang="en-US" b="1" i="1" dirty="0" smtClean="0">
                <a:latin typeface="Times New Roman" pitchFamily="18" charset="0"/>
                <a:ea typeface="Calibri"/>
                <a:cs typeface="Times New Roman" pitchFamily="18" charset="0"/>
              </a:rPr>
              <a:t>6.Medication</a:t>
            </a:r>
            <a:endParaRPr lang="en-US" sz="1600" b="1" dirty="0">
              <a:latin typeface="Times New Roman" pitchFamily="18" charset="0"/>
              <a:ea typeface="Calibri"/>
              <a:cs typeface="Times New Roman" pitchFamily="18" charset="0"/>
            </a:endParaRPr>
          </a:p>
          <a:p>
            <a:pPr marL="342900" lvl="0" indent="-342900">
              <a:lnSpc>
                <a:spcPct val="115000"/>
              </a:lnSpc>
              <a:buFont typeface="Symbol"/>
              <a:buChar char=""/>
            </a:pPr>
            <a:r>
              <a:rPr lang="en-US" dirty="0">
                <a:latin typeface="Times New Roman" pitchFamily="18" charset="0"/>
                <a:ea typeface="Calibri"/>
                <a:cs typeface="Times New Roman" pitchFamily="18" charset="0"/>
              </a:rPr>
              <a:t>Some drugs can cause or contribute to insomnia, including decongestants, </a:t>
            </a:r>
            <a:r>
              <a:rPr lang="en-US" i="1" dirty="0">
                <a:latin typeface="Times New Roman" pitchFamily="18" charset="0"/>
                <a:ea typeface="Calibri"/>
                <a:cs typeface="Times New Roman" pitchFamily="18" charset="0"/>
              </a:rPr>
              <a:t>fluoxetine</a:t>
            </a:r>
            <a:r>
              <a:rPr lang="en-US" dirty="0">
                <a:latin typeface="Times New Roman" pitchFamily="18" charset="0"/>
                <a:ea typeface="Calibri"/>
                <a:cs typeface="Times New Roman" pitchFamily="18" charset="0"/>
              </a:rPr>
              <a:t>, monoamine oxidase inhibitors, corticosteroids, appetite suppressants, </a:t>
            </a:r>
            <a:r>
              <a:rPr lang="en-US" i="1" dirty="0">
                <a:latin typeface="Times New Roman" pitchFamily="18" charset="0"/>
                <a:ea typeface="Calibri"/>
                <a:cs typeface="Times New Roman" pitchFamily="18" charset="0"/>
              </a:rPr>
              <a:t>phenytoin </a:t>
            </a:r>
            <a:r>
              <a:rPr lang="en-US" dirty="0">
                <a:latin typeface="Times New Roman" pitchFamily="18" charset="0"/>
                <a:ea typeface="Calibri"/>
                <a:cs typeface="Times New Roman" pitchFamily="18" charset="0"/>
              </a:rPr>
              <a:t>and </a:t>
            </a:r>
            <a:r>
              <a:rPr lang="en-US" i="1" dirty="0">
                <a:latin typeface="Times New Roman" pitchFamily="18" charset="0"/>
                <a:ea typeface="Calibri"/>
                <a:cs typeface="Times New Roman" pitchFamily="18" charset="0"/>
              </a:rPr>
              <a:t>theophylline</a:t>
            </a:r>
            <a:r>
              <a:rPr lang="en-US" dirty="0">
                <a:latin typeface="Times New Roman" pitchFamily="18" charset="0"/>
                <a:ea typeface="Calibri"/>
                <a:cs typeface="Times New Roman" pitchFamily="18" charset="0"/>
              </a:rPr>
              <a:t>. </a:t>
            </a:r>
            <a:endParaRPr lang="en-US" sz="1600" dirty="0">
              <a:latin typeface="Times New Roman" pitchFamily="18" charset="0"/>
              <a:ea typeface="Calibri"/>
              <a:cs typeface="Times New Roman" pitchFamily="18" charset="0"/>
            </a:endParaRPr>
          </a:p>
          <a:p>
            <a:pPr marL="342900" lvl="0" indent="-342900">
              <a:lnSpc>
                <a:spcPct val="115000"/>
              </a:lnSpc>
              <a:buFont typeface="Symbol"/>
              <a:buChar char=""/>
            </a:pPr>
            <a:r>
              <a:rPr lang="en-US" dirty="0">
                <a:latin typeface="Times New Roman" pitchFamily="18" charset="0"/>
                <a:ea typeface="Calibri"/>
                <a:cs typeface="Times New Roman" pitchFamily="18" charset="0"/>
              </a:rPr>
              <a:t>Medical problems can be associated with insomnia through pain (e.g. angina, arthritis, cancer and gastro-</a:t>
            </a:r>
            <a:r>
              <a:rPr lang="en-US" dirty="0" err="1">
                <a:latin typeface="Times New Roman" pitchFamily="18" charset="0"/>
                <a:ea typeface="Calibri"/>
                <a:cs typeface="Times New Roman" pitchFamily="18" charset="0"/>
              </a:rPr>
              <a:t>oesophageal</a:t>
            </a:r>
            <a:r>
              <a:rPr lang="en-US" dirty="0">
                <a:latin typeface="Times New Roman" pitchFamily="18" charset="0"/>
                <a:ea typeface="Calibri"/>
                <a:cs typeface="Times New Roman" pitchFamily="18" charset="0"/>
              </a:rPr>
              <a:t> reflux) or breathing difficulties (e.g. heart failure, chronic obstructive airways disease and asthma). Other medical</a:t>
            </a:r>
            <a:endParaRPr lang="en-US" sz="1600" dirty="0">
              <a:latin typeface="Times New Roman" pitchFamily="18" charset="0"/>
              <a:ea typeface="Calibri"/>
              <a:cs typeface="Times New Roman" pitchFamily="18" charset="0"/>
            </a:endParaRPr>
          </a:p>
          <a:p>
            <a:pPr>
              <a:lnSpc>
                <a:spcPct val="115000"/>
              </a:lnSpc>
            </a:pPr>
            <a:r>
              <a:rPr lang="en-US" dirty="0">
                <a:latin typeface="Times New Roman" pitchFamily="18" charset="0"/>
                <a:ea typeface="Calibri"/>
                <a:cs typeface="Times New Roman" pitchFamily="18" charset="0"/>
              </a:rPr>
              <a:t>conditions such as hyperthyroidism and Parkinson’s disease can also cause </a:t>
            </a:r>
            <a:r>
              <a:rPr lang="en-US" dirty="0" smtClean="0">
                <a:latin typeface="Times New Roman" pitchFamily="18" charset="0"/>
                <a:ea typeface="Calibri"/>
                <a:cs typeface="Times New Roman" pitchFamily="18" charset="0"/>
              </a:rPr>
              <a:t>insomnia</a:t>
            </a:r>
            <a:r>
              <a:rPr lang="en-US" b="1" dirty="0" smtClean="0">
                <a:latin typeface="Times New Roman" pitchFamily="18" charset="0"/>
                <a:ea typeface="Calibri"/>
                <a:cs typeface="Times New Roman" pitchFamily="18" charset="0"/>
              </a:rPr>
              <a:t>.</a:t>
            </a:r>
            <a:endParaRPr lang="en-US" b="1" dirty="0">
              <a:latin typeface="Times New Roman" pitchFamily="18" charset="0"/>
              <a:ea typeface="Calibri"/>
              <a:cs typeface="Times New Roman" pitchFamily="18" charset="0"/>
            </a:endParaRPr>
          </a:p>
          <a:p>
            <a:pPr>
              <a:lnSpc>
                <a:spcPct val="115000"/>
              </a:lnSpc>
            </a:pPr>
            <a:r>
              <a:rPr lang="en-US" b="1" dirty="0">
                <a:latin typeface="Times New Roman" pitchFamily="18" charset="0"/>
                <a:ea typeface="Calibri"/>
                <a:cs typeface="Times New Roman" pitchFamily="18" charset="0"/>
              </a:rPr>
              <a:t>Treatment timescale: </a:t>
            </a:r>
            <a:r>
              <a:rPr lang="en-US" dirty="0">
                <a:latin typeface="Times New Roman" pitchFamily="18" charset="0"/>
                <a:ea typeface="Calibri"/>
                <a:cs typeface="Times New Roman" pitchFamily="18" charset="0"/>
              </a:rPr>
              <a:t>There should be an improvement within days: refer after 1 week if the problem is not resolved</a:t>
            </a:r>
            <a:r>
              <a:rPr lang="en-US" dirty="0" smtClean="0">
                <a:latin typeface="Times New Roman" pitchFamily="18" charset="0"/>
                <a:ea typeface="Calibri"/>
                <a:cs typeface="Times New Roman" pitchFamily="18" charset="0"/>
              </a:rPr>
              <a:t>.</a:t>
            </a:r>
            <a:endParaRPr lang="en-US" dirty="0">
              <a:latin typeface="Times New Roman" pitchFamily="18" charset="0"/>
              <a:ea typeface="Calibri"/>
              <a:cs typeface="Times New Roman" pitchFamily="18" charset="0"/>
            </a:endParaRPr>
          </a:p>
          <a:p>
            <a:pPr>
              <a:lnSpc>
                <a:spcPct val="115000"/>
              </a:lnSpc>
            </a:pPr>
            <a:r>
              <a:rPr lang="en-US" b="1" dirty="0">
                <a:latin typeface="Times New Roman" pitchFamily="18" charset="0"/>
                <a:ea typeface="Calibri"/>
                <a:cs typeface="Times New Roman" pitchFamily="18" charset="0"/>
              </a:rPr>
              <a:t>Practical </a:t>
            </a:r>
            <a:r>
              <a:rPr lang="en-US" b="1" dirty="0" smtClean="0">
                <a:latin typeface="Times New Roman" pitchFamily="18" charset="0"/>
                <a:ea typeface="Calibri"/>
                <a:cs typeface="Times New Roman" pitchFamily="18" charset="0"/>
              </a:rPr>
              <a:t>points:-</a:t>
            </a:r>
          </a:p>
          <a:p>
            <a:pPr>
              <a:lnSpc>
                <a:spcPct val="115000"/>
              </a:lnSpc>
            </a:pPr>
            <a:r>
              <a:rPr lang="en-US" b="1" dirty="0">
                <a:latin typeface="Times New Roman" pitchFamily="18" charset="0"/>
                <a:ea typeface="Calibri"/>
                <a:cs typeface="Times New Roman" pitchFamily="18" charset="0"/>
              </a:rPr>
              <a:t> </a:t>
            </a:r>
            <a:r>
              <a:rPr lang="en-US" b="1" dirty="0" smtClean="0">
                <a:latin typeface="Times New Roman" pitchFamily="18" charset="0"/>
                <a:ea typeface="Calibri"/>
                <a:cs typeface="Times New Roman" pitchFamily="18" charset="0"/>
              </a:rPr>
              <a:t>    Sleep hygiene /Key </a:t>
            </a:r>
            <a:r>
              <a:rPr lang="en-US" b="1" dirty="0">
                <a:latin typeface="Times New Roman" pitchFamily="18" charset="0"/>
                <a:ea typeface="Calibri"/>
                <a:cs typeface="Times New Roman" pitchFamily="18" charset="0"/>
              </a:rPr>
              <a:t>points are as follows:</a:t>
            </a:r>
          </a:p>
          <a:p>
            <a:pPr>
              <a:lnSpc>
                <a:spcPct val="115000"/>
              </a:lnSpc>
            </a:pPr>
            <a:r>
              <a:rPr lang="en-US" b="1" dirty="0">
                <a:latin typeface="Times New Roman" pitchFamily="18" charset="0"/>
                <a:ea typeface="Calibri"/>
                <a:cs typeface="Times New Roman" pitchFamily="18" charset="0"/>
              </a:rPr>
              <a:t>•	Establish a regular bedtime and waking time</a:t>
            </a:r>
          </a:p>
          <a:p>
            <a:pPr>
              <a:lnSpc>
                <a:spcPct val="115000"/>
              </a:lnSpc>
            </a:pPr>
            <a:r>
              <a:rPr lang="en-US" b="1" dirty="0">
                <a:latin typeface="Times New Roman" pitchFamily="18" charset="0"/>
                <a:ea typeface="Calibri"/>
                <a:cs typeface="Times New Roman" pitchFamily="18" charset="0"/>
              </a:rPr>
              <a:t>•	Consciously create a relaxation period before bedtime</a:t>
            </a:r>
          </a:p>
          <a:p>
            <a:pPr>
              <a:lnSpc>
                <a:spcPct val="115000"/>
              </a:lnSpc>
            </a:pPr>
            <a:r>
              <a:rPr lang="en-US" b="1" dirty="0">
                <a:latin typeface="Times New Roman" pitchFamily="18" charset="0"/>
                <a:ea typeface="Calibri"/>
                <a:cs typeface="Times New Roman" pitchFamily="18" charset="0"/>
              </a:rPr>
              <a:t>•	No meals just before bedtime</a:t>
            </a:r>
          </a:p>
          <a:p>
            <a:pPr>
              <a:lnSpc>
                <a:spcPct val="115000"/>
              </a:lnSpc>
            </a:pPr>
            <a:r>
              <a:rPr lang="en-US" b="1" dirty="0">
                <a:latin typeface="Times New Roman" pitchFamily="18" charset="0"/>
                <a:ea typeface="Calibri"/>
                <a:cs typeface="Times New Roman" pitchFamily="18" charset="0"/>
              </a:rPr>
              <a:t>•	No naps during the daytime</a:t>
            </a:r>
          </a:p>
          <a:p>
            <a:pPr>
              <a:lnSpc>
                <a:spcPct val="115000"/>
              </a:lnSpc>
            </a:pPr>
            <a:r>
              <a:rPr lang="en-US" b="1" dirty="0">
                <a:latin typeface="Times New Roman" pitchFamily="18" charset="0"/>
                <a:ea typeface="Calibri"/>
                <a:cs typeface="Times New Roman" pitchFamily="18" charset="0"/>
              </a:rPr>
              <a:t>•	No caffeine after early afternoon</a:t>
            </a:r>
          </a:p>
          <a:p>
            <a:pPr>
              <a:lnSpc>
                <a:spcPct val="115000"/>
              </a:lnSpc>
            </a:pPr>
            <a:r>
              <a:rPr lang="en-US" b="1" dirty="0">
                <a:latin typeface="Times New Roman" pitchFamily="18" charset="0"/>
                <a:ea typeface="Calibri"/>
                <a:cs typeface="Times New Roman" pitchFamily="18" charset="0"/>
              </a:rPr>
              <a:t>•	Reduce extraneous noise (use earplugs if necessary)</a:t>
            </a:r>
          </a:p>
          <a:p>
            <a:pPr>
              <a:lnSpc>
                <a:spcPct val="115000"/>
              </a:lnSpc>
            </a:pPr>
            <a:r>
              <a:rPr lang="en-US" b="1" dirty="0">
                <a:latin typeface="Times New Roman" pitchFamily="18" charset="0"/>
                <a:ea typeface="Calibri"/>
                <a:cs typeface="Times New Roman" pitchFamily="18" charset="0"/>
              </a:rPr>
              <a:t>•	Get up if you can’t sleep – go back to bed when you feel ‘</a:t>
            </a:r>
            <a:r>
              <a:rPr lang="en-US" b="1" dirty="0" smtClean="0">
                <a:latin typeface="Times New Roman" pitchFamily="18" charset="0"/>
                <a:ea typeface="Calibri"/>
                <a:cs typeface="Times New Roman" pitchFamily="18" charset="0"/>
              </a:rPr>
              <a:t>sleepy, tired</a:t>
            </a:r>
            <a:r>
              <a:rPr lang="en-US" b="1" dirty="0">
                <a:latin typeface="Times New Roman" pitchFamily="18" charset="0"/>
                <a:ea typeface="Calibri"/>
                <a:cs typeface="Times New Roman" pitchFamily="18" charset="0"/>
              </a:rPr>
              <a:t>’</a:t>
            </a:r>
          </a:p>
          <a:p>
            <a:pPr>
              <a:lnSpc>
                <a:spcPct val="115000"/>
              </a:lnSpc>
            </a:pPr>
            <a:r>
              <a:rPr lang="en-US" b="1" dirty="0">
                <a:latin typeface="Times New Roman" pitchFamily="18" charset="0"/>
                <a:ea typeface="Calibri"/>
                <a:cs typeface="Times New Roman" pitchFamily="18" charset="0"/>
              </a:rPr>
              <a:t>•	Restrict alcohol intake to 1–2 units a day or less</a:t>
            </a:r>
          </a:p>
          <a:p>
            <a:pPr>
              <a:lnSpc>
                <a:spcPct val="115000"/>
              </a:lnSpc>
            </a:pPr>
            <a:r>
              <a:rPr lang="en-US" b="1" dirty="0">
                <a:latin typeface="Times New Roman" pitchFamily="18" charset="0"/>
                <a:ea typeface="Calibri"/>
                <a:cs typeface="Times New Roman" pitchFamily="18" charset="0"/>
              </a:rPr>
              <a:t>•	Restrict nicotine intake immediately before bedtime</a:t>
            </a:r>
          </a:p>
          <a:p>
            <a:pPr>
              <a:lnSpc>
                <a:spcPct val="115000"/>
              </a:lnSpc>
            </a:pPr>
            <a:endParaRPr lang="en-US" b="1" dirty="0">
              <a:latin typeface="Times New Roman" pitchFamily="18" charset="0"/>
              <a:ea typeface="Calibri"/>
              <a:cs typeface="Times New Roman" pitchFamily="18" charset="0"/>
            </a:endParaRPr>
          </a:p>
          <a:p>
            <a:pPr>
              <a:lnSpc>
                <a:spcPct val="115000"/>
              </a:lnSpc>
            </a:pPr>
            <a:endParaRPr lang="en-US" b="1" dirty="0">
              <a:latin typeface="Times New Roman" pitchFamily="18" charset="0"/>
              <a:ea typeface="Calibri"/>
              <a:cs typeface="Times New Roman" pitchFamily="18" charset="0"/>
            </a:endParaRPr>
          </a:p>
          <a:p>
            <a:pPr>
              <a:lnSpc>
                <a:spcPct val="115000"/>
              </a:lnSpc>
            </a:pPr>
            <a:endParaRPr lang="en-US" sz="1400" b="1" dirty="0">
              <a:latin typeface="Times New Roman" pitchFamily="18" charset="0"/>
              <a:ea typeface="Calibri"/>
              <a:cs typeface="Times New Roman" pitchFamily="18" charset="0"/>
            </a:endParaRPr>
          </a:p>
          <a:p>
            <a:pPr>
              <a:lnSpc>
                <a:spcPct val="115000"/>
              </a:lnSpc>
            </a:pPr>
            <a:endParaRPr lang="en-US" sz="1400" b="1" dirty="0">
              <a:latin typeface="Times New Roman" pitchFamily="18" charset="0"/>
              <a:ea typeface="Calibri"/>
              <a:cs typeface="Times New Roman" pitchFamily="18" charset="0"/>
            </a:endParaRPr>
          </a:p>
          <a:p>
            <a:pPr>
              <a:lnSpc>
                <a:spcPct val="115000"/>
              </a:lnSpc>
            </a:pPr>
            <a:endParaRPr lang="en-US" sz="12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274442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20782" y="457200"/>
            <a:ext cx="8970818" cy="4832092"/>
          </a:xfrm>
          <a:prstGeom prst="rect">
            <a:avLst/>
          </a:prstGeom>
        </p:spPr>
        <p:txBody>
          <a:bodyPr wrap="square">
            <a:spAutoFit/>
          </a:bodyPr>
          <a:lstStyle/>
          <a:p>
            <a:r>
              <a:rPr lang="en-US" sz="2400" b="1" dirty="0">
                <a:latin typeface="Times New Roman" pitchFamily="18" charset="0"/>
                <a:cs typeface="Times New Roman" pitchFamily="18" charset="0"/>
              </a:rPr>
              <a:t>Management</a:t>
            </a:r>
          </a:p>
          <a:p>
            <a:r>
              <a:rPr lang="en-US" b="1" dirty="0" smtClean="0">
                <a:latin typeface="Times New Roman" pitchFamily="18" charset="0"/>
                <a:cs typeface="Times New Roman" pitchFamily="18" charset="0"/>
              </a:rPr>
              <a:t>1.Antihistamines </a:t>
            </a:r>
            <a:r>
              <a:rPr lang="en-US" b="1" dirty="0">
                <a:latin typeface="Times New Roman" pitchFamily="18" charset="0"/>
                <a:cs typeface="Times New Roman" pitchFamily="18" charset="0"/>
              </a:rPr>
              <a:t>(diphenhydramine and promethazine</a:t>
            </a:r>
            <a:r>
              <a:rPr lang="en-US" b="1" dirty="0" smtClean="0">
                <a:latin typeface="Times New Roman" pitchFamily="18" charset="0"/>
                <a:cs typeface="Times New Roman" pitchFamily="18" charset="0"/>
              </a:rPr>
              <a:t>)</a:t>
            </a:r>
          </a:p>
          <a:p>
            <a:endParaRPr lang="en-US" b="1"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•They </a:t>
            </a:r>
            <a:r>
              <a:rPr lang="en-US" dirty="0">
                <a:latin typeface="Times New Roman" pitchFamily="18" charset="0"/>
                <a:cs typeface="Times New Roman" pitchFamily="18" charset="0"/>
              </a:rPr>
              <a:t>reduce sleep latency (the time taken to fall asleep) and also reduce nocturnal waking. They should be taken 20–30 min before bedtime and can be recommended for adults and children over 16 years. Tolerance to their effects can develop and they should not be used for longer than 7–10 consecutive nights. </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•Diphenhydramine </a:t>
            </a:r>
            <a:r>
              <a:rPr lang="en-US" dirty="0">
                <a:latin typeface="Times New Roman" pitchFamily="18" charset="0"/>
                <a:cs typeface="Times New Roman" pitchFamily="18" charset="0"/>
              </a:rPr>
              <a:t>has a shorter half-life than promethazine (5–8 h compared with 8–12 h). Following a 50-mg dose of diphenhydramine there is significant drowsiness for 3–6 h. </a:t>
            </a:r>
          </a:p>
          <a:p>
            <a:pPr algn="just"/>
            <a:r>
              <a:rPr lang="en-US" dirty="0" smtClean="0">
                <a:latin typeface="Times New Roman" pitchFamily="18" charset="0"/>
                <a:cs typeface="Times New Roman" pitchFamily="18" charset="0"/>
              </a:rPr>
              <a:t>•These </a:t>
            </a:r>
            <a:r>
              <a:rPr lang="en-US" dirty="0">
                <a:latin typeface="Times New Roman" pitchFamily="18" charset="0"/>
                <a:cs typeface="Times New Roman" pitchFamily="18" charset="0"/>
              </a:rPr>
              <a:t>antihistamines have anticholinergic </a:t>
            </a:r>
            <a:r>
              <a:rPr lang="en-US" dirty="0" err="1">
                <a:latin typeface="Times New Roman" pitchFamily="18" charset="0"/>
                <a:cs typeface="Times New Roman" pitchFamily="18" charset="0"/>
              </a:rPr>
              <a:t>sideeffects</a:t>
            </a:r>
            <a:r>
              <a:rPr lang="en-US" dirty="0">
                <a:latin typeface="Times New Roman" pitchFamily="18" charset="0"/>
                <a:cs typeface="Times New Roman" pitchFamily="18" charset="0"/>
              </a:rPr>
              <a:t>, including dry mouth and throat, constipation, blurred vision and tinnitus. These effects will be enhanced if the patient is taking another drug with anticholinergic effects (e.g. tricyclic antidepressants and </a:t>
            </a:r>
            <a:r>
              <a:rPr lang="en-US" dirty="0" err="1">
                <a:latin typeface="Times New Roman" pitchFamily="18" charset="0"/>
                <a:cs typeface="Times New Roman" pitchFamily="18" charset="0"/>
              </a:rPr>
              <a:t>phenothiazines</a:t>
            </a:r>
            <a:r>
              <a:rPr lang="en-US" dirty="0">
                <a:latin typeface="Times New Roman" pitchFamily="18" charset="0"/>
                <a:cs typeface="Times New Roman" pitchFamily="18" charset="0"/>
              </a:rPr>
              <a:t>) but patients taking these drugs would be better referred anyway. Prostatic hypertrophy and closed-angle glaucoma are contraindications to the use of diphenhydramine and promethazine. </a:t>
            </a:r>
          </a:p>
          <a:p>
            <a:pPr algn="just"/>
            <a:r>
              <a:rPr lang="en-US" dirty="0" smtClean="0">
                <a:latin typeface="Times New Roman" pitchFamily="18" charset="0"/>
                <a:cs typeface="Times New Roman" pitchFamily="18" charset="0"/>
              </a:rPr>
              <a:t>•Diphenhydramine </a:t>
            </a:r>
            <a:r>
              <a:rPr lang="en-US" dirty="0">
                <a:latin typeface="Times New Roman" pitchFamily="18" charset="0"/>
                <a:cs typeface="Times New Roman" pitchFamily="18" charset="0"/>
              </a:rPr>
              <a:t>and promethazine should not be recommended for pregnant or breastfeeding women.</a:t>
            </a:r>
          </a:p>
          <a:p>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050295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0" y="609600"/>
            <a:ext cx="8839200" cy="5078313"/>
          </a:xfrm>
          <a:prstGeom prst="rect">
            <a:avLst/>
          </a:prstGeom>
        </p:spPr>
        <p:txBody>
          <a:bodyPr wrap="square">
            <a:spAutoFit/>
          </a:bodyPr>
          <a:lstStyle/>
          <a:p>
            <a:r>
              <a:rPr lang="en-US" b="1" dirty="0">
                <a:latin typeface="Times New Roman" pitchFamily="18" charset="0"/>
                <a:cs typeface="Times New Roman" pitchFamily="18" charset="0"/>
              </a:rPr>
              <a:t>2.Benzodiazepines</a:t>
            </a:r>
          </a:p>
          <a:p>
            <a:r>
              <a:rPr lang="en-US" dirty="0">
                <a:latin typeface="Times New Roman" pitchFamily="18" charset="0"/>
                <a:cs typeface="Times New Roman" pitchFamily="18" charset="0"/>
              </a:rPr>
              <a:t>these drugs are for short-term use only and should not be used for longer than 3 weeks, pharmacists are well aware that patients continue to be on these drugs</a:t>
            </a:r>
          </a:p>
          <a:p>
            <a:r>
              <a:rPr lang="en-US" dirty="0">
                <a:latin typeface="Times New Roman" pitchFamily="18" charset="0"/>
                <a:cs typeface="Times New Roman" pitchFamily="18" charset="0"/>
              </a:rPr>
              <a:t>for long periods of time.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3.Aromatherapy</a:t>
            </a:r>
          </a:p>
          <a:p>
            <a:r>
              <a:rPr lang="en-US" dirty="0">
                <a:latin typeface="Times New Roman" pitchFamily="18" charset="0"/>
                <a:cs typeface="Times New Roman" pitchFamily="18" charset="0"/>
              </a:rPr>
              <a:t>Lavender oil has been shown to induce a sense of relaxation, as has </a:t>
            </a:r>
            <a:r>
              <a:rPr lang="en-US" dirty="0" err="1">
                <a:latin typeface="Times New Roman" pitchFamily="18" charset="0"/>
                <a:cs typeface="Times New Roman" pitchFamily="18" charset="0"/>
              </a:rPr>
              <a:t>camomile</a:t>
            </a:r>
            <a:r>
              <a:rPr lang="en-US" dirty="0">
                <a:latin typeface="Times New Roman" pitchFamily="18" charset="0"/>
                <a:cs typeface="Times New Roman" pitchFamily="18" charset="0"/>
              </a:rPr>
              <a:t>. One or two drops of the essential oil sprinkled on a pillow or three or four drops in a warm (not hot) bath can be recommended.</a:t>
            </a:r>
          </a:p>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4.Melatonin</a:t>
            </a:r>
          </a:p>
          <a:p>
            <a:pPr algn="just"/>
            <a:r>
              <a:rPr lang="en-US" dirty="0">
                <a:latin typeface="Times New Roman" pitchFamily="18" charset="0"/>
                <a:cs typeface="Times New Roman" pitchFamily="18" charset="0"/>
              </a:rPr>
              <a:t>Melatonin is currently available only as prescription-only medicine. </a:t>
            </a:r>
            <a:r>
              <a:rPr lang="en-US" dirty="0" smtClean="0">
                <a:latin typeface="Times New Roman" pitchFamily="18" charset="0"/>
                <a:cs typeface="Times New Roman" pitchFamily="18" charset="0"/>
              </a:rPr>
              <a:t>Melatonin is </a:t>
            </a:r>
            <a:r>
              <a:rPr lang="en-US" dirty="0">
                <a:latin typeface="Times New Roman" pitchFamily="18" charset="0"/>
                <a:cs typeface="Times New Roman" pitchFamily="18" charset="0"/>
              </a:rPr>
              <a:t>produced by the body’s pineal gland during darkness and is thought to regulate sleep. Melatonin levels are lower in the elderly. Supplementation with melatonin can raise levels and help to restore the sleep pattern. Melatonin has a short </a:t>
            </a:r>
            <a:r>
              <a:rPr lang="en-US" dirty="0" smtClean="0">
                <a:latin typeface="Times New Roman" pitchFamily="18" charset="0"/>
                <a:cs typeface="Times New Roman" pitchFamily="18" charset="0"/>
              </a:rPr>
              <a:t>half-life (2–3 </a:t>
            </a:r>
            <a:r>
              <a:rPr lang="en-US" dirty="0">
                <a:latin typeface="Times New Roman" pitchFamily="18" charset="0"/>
                <a:cs typeface="Times New Roman" pitchFamily="18" charset="0"/>
              </a:rPr>
              <a:t>h) and is subject to first-pass metabolism. Sublingual, </a:t>
            </a:r>
            <a:r>
              <a:rPr lang="en-US" dirty="0" smtClean="0">
                <a:latin typeface="Times New Roman" pitchFamily="18" charset="0"/>
                <a:cs typeface="Times New Roman" pitchFamily="18" charset="0"/>
              </a:rPr>
              <a:t>controlled release products </a:t>
            </a:r>
            <a:r>
              <a:rPr lang="en-US" dirty="0">
                <a:latin typeface="Times New Roman" pitchFamily="18" charset="0"/>
                <a:cs typeface="Times New Roman" pitchFamily="18" charset="0"/>
              </a:rPr>
              <a:t>are available.</a:t>
            </a:r>
          </a:p>
          <a:p>
            <a:endParaRPr lang="en-US" dirty="0">
              <a:latin typeface="Times New Roman" pitchFamily="18" charset="0"/>
              <a:cs typeface="Times New Roman" pitchFamily="18" charset="0"/>
            </a:endParaRPr>
          </a:p>
          <a:p>
            <a:r>
              <a:rPr lang="en-US" b="1" dirty="0">
                <a:latin typeface="Times New Roman" pitchFamily="18" charset="0"/>
                <a:cs typeface="Times New Roman" pitchFamily="18" charset="0"/>
              </a:rPr>
              <a:t>5.St John’s </a:t>
            </a:r>
            <a:r>
              <a:rPr lang="en-US" b="1" dirty="0" err="1">
                <a:latin typeface="Times New Roman" pitchFamily="18" charset="0"/>
                <a:cs typeface="Times New Roman" pitchFamily="18" charset="0"/>
              </a:rPr>
              <a:t>wort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hypericum</a:t>
            </a:r>
            <a:r>
              <a:rPr lang="en-US" b="1" dirty="0">
                <a:latin typeface="Times New Roman" pitchFamily="18" charset="0"/>
                <a:cs typeface="Times New Roman" pitchFamily="18" charset="0"/>
              </a:rPr>
              <a:t>)</a:t>
            </a:r>
          </a:p>
        </p:txBody>
      </p:sp>
    </p:spTree>
    <p:extLst>
      <p:ext uri="{BB962C8B-B14F-4D97-AF65-F5344CB8AC3E}">
        <p14:creationId xmlns:p14="http://schemas.microsoft.com/office/powerpoint/2010/main" val="1773655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219200"/>
            <a:ext cx="7010400" cy="4267200"/>
          </a:xfrm>
        </p:spPr>
        <p:style>
          <a:lnRef idx="1">
            <a:schemeClr val="accent3"/>
          </a:lnRef>
          <a:fillRef idx="2">
            <a:schemeClr val="accent3"/>
          </a:fillRef>
          <a:effectRef idx="1">
            <a:schemeClr val="accent3"/>
          </a:effectRef>
          <a:fontRef idx="minor">
            <a:schemeClr val="dk1"/>
          </a:fontRef>
        </p:style>
        <p:txBody>
          <a:bodyPr>
            <a:noAutofit/>
          </a:bodyPr>
          <a:lstStyle/>
          <a:p>
            <a:pPr>
              <a:lnSpc>
                <a:spcPct val="150000"/>
              </a:lnSpc>
            </a:pPr>
            <a:r>
              <a:rPr lang="en-US" sz="6000" b="1" dirty="0" smtClean="0">
                <a:latin typeface="Andalus" pitchFamily="18" charset="-78"/>
                <a:cs typeface="Andalus" pitchFamily="18" charset="-78"/>
              </a:rPr>
              <a:t/>
            </a:r>
            <a:br>
              <a:rPr lang="en-US" sz="6000" b="1" dirty="0" smtClean="0">
                <a:latin typeface="Andalus" pitchFamily="18" charset="-78"/>
                <a:cs typeface="Andalus" pitchFamily="18" charset="-78"/>
              </a:rPr>
            </a:br>
            <a:r>
              <a:rPr lang="en-US" sz="6000" b="1" dirty="0" smtClean="0">
                <a:latin typeface="Andalus" pitchFamily="18" charset="-78"/>
                <a:cs typeface="Andalus" pitchFamily="18" charset="-78"/>
              </a:rPr>
              <a:t/>
            </a:r>
            <a:br>
              <a:rPr lang="en-US" sz="6000" b="1" dirty="0" smtClean="0">
                <a:latin typeface="Andalus" pitchFamily="18" charset="-78"/>
                <a:cs typeface="Andalus" pitchFamily="18" charset="-78"/>
              </a:rPr>
            </a:br>
            <a:r>
              <a:rPr lang="en-US" sz="6000" b="1" dirty="0" smtClean="0">
                <a:latin typeface="Andalus" pitchFamily="18" charset="-78"/>
                <a:cs typeface="Andalus" pitchFamily="18" charset="-78"/>
              </a:rPr>
              <a:t>ANTIHESTAMINE</a:t>
            </a:r>
            <a:br>
              <a:rPr lang="en-US" sz="6000" b="1" dirty="0" smtClean="0">
                <a:latin typeface="Andalus" pitchFamily="18" charset="-78"/>
                <a:cs typeface="Andalus" pitchFamily="18" charset="-78"/>
              </a:rPr>
            </a:br>
            <a:r>
              <a:rPr lang="en-US" sz="6000" b="1" dirty="0" smtClean="0">
                <a:latin typeface="Andalus" pitchFamily="18" charset="-78"/>
                <a:cs typeface="Andalus" pitchFamily="18" charset="-78"/>
              </a:rPr>
              <a:t>&amp; </a:t>
            </a:r>
            <a:br>
              <a:rPr lang="en-US" sz="6000" b="1" dirty="0" smtClean="0">
                <a:latin typeface="Andalus" pitchFamily="18" charset="-78"/>
                <a:cs typeface="Andalus" pitchFamily="18" charset="-78"/>
              </a:rPr>
            </a:br>
            <a:r>
              <a:rPr lang="en-US" sz="6000" b="1" dirty="0" smtClean="0">
                <a:latin typeface="Andalus" pitchFamily="18" charset="-78"/>
                <a:cs typeface="Andalus" pitchFamily="18" charset="-78"/>
              </a:rPr>
              <a:t>BENZODIAZEPINE</a:t>
            </a:r>
            <a:br>
              <a:rPr lang="en-US" sz="6000" b="1" dirty="0" smtClean="0">
                <a:latin typeface="Andalus" pitchFamily="18" charset="-78"/>
                <a:cs typeface="Andalus" pitchFamily="18" charset="-78"/>
              </a:rPr>
            </a:br>
            <a:r>
              <a:rPr lang="en-US" sz="6000" b="1" dirty="0" smtClean="0">
                <a:latin typeface="Andalus" pitchFamily="18" charset="-78"/>
                <a:cs typeface="Andalus" pitchFamily="18" charset="-78"/>
              </a:rPr>
              <a:t/>
            </a:r>
            <a:br>
              <a:rPr lang="en-US" sz="6000" b="1" dirty="0" smtClean="0">
                <a:latin typeface="Andalus" pitchFamily="18" charset="-78"/>
                <a:cs typeface="Andalus" pitchFamily="18" charset="-78"/>
              </a:rPr>
            </a:br>
            <a:endParaRPr lang="ar-IQ" sz="6000" b="1"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i="1" dirty="0">
                <a:solidFill>
                  <a:schemeClr val="tx1"/>
                </a:solidFill>
                <a:latin typeface="Times New Roman" pitchFamily="18" charset="0"/>
                <a:cs typeface="Times New Roman" pitchFamily="18" charset="0"/>
              </a:rPr>
              <a:t>diphenhydramine</a:t>
            </a:r>
            <a:endParaRPr lang="en-US" sz="4400" dirty="0">
              <a:solidFill>
                <a:schemeClr val="tx1"/>
              </a:solidFill>
              <a:latin typeface="Times New Roman" pitchFamily="18" charset="0"/>
              <a:cs typeface="Times New Roman" pitchFamily="18" charset="0"/>
            </a:endParaRPr>
          </a:p>
        </p:txBody>
      </p:sp>
      <p:pic>
        <p:nvPicPr>
          <p:cNvPr id="1026" name="Picture 2" descr="C:\Users\yahyaa\Pictures\allerm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057400"/>
            <a:ext cx="48768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979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yahyaa\Pictures\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90600"/>
            <a:ext cx="4267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636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yahyaa\Pictures\childrens-allergy-liqu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90575"/>
            <a:ext cx="9296399" cy="843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673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6146" name="Picture 2" descr="C:\Users\hadeel_delman-53\Desktop\New folder\download (1).jpg"/>
          <p:cNvPicPr>
            <a:picLocks noChangeAspect="1" noChangeArrowheads="1"/>
          </p:cNvPicPr>
          <p:nvPr/>
        </p:nvPicPr>
        <p:blipFill>
          <a:blip r:embed="rId2" cstate="print"/>
          <a:srcRect/>
          <a:stretch>
            <a:fillRect/>
          </a:stretch>
        </p:blipFill>
        <p:spPr bwMode="auto">
          <a:xfrm>
            <a:off x="457200" y="1676400"/>
            <a:ext cx="4114800" cy="3581400"/>
          </a:xfrm>
          <a:prstGeom prst="rect">
            <a:avLst/>
          </a:prstGeom>
          <a:noFill/>
        </p:spPr>
      </p:pic>
      <p:pic>
        <p:nvPicPr>
          <p:cNvPr id="6147" name="Picture 3" descr="C:\Users\hadeel_delman-53\Desktop\New folder\images (1).jpg"/>
          <p:cNvPicPr>
            <a:picLocks noChangeAspect="1" noChangeArrowheads="1"/>
          </p:cNvPicPr>
          <p:nvPr/>
        </p:nvPicPr>
        <p:blipFill>
          <a:blip r:embed="rId3" cstate="print"/>
          <a:srcRect/>
          <a:stretch>
            <a:fillRect/>
          </a:stretch>
        </p:blipFill>
        <p:spPr bwMode="auto">
          <a:xfrm>
            <a:off x="4724400" y="1752600"/>
            <a:ext cx="3962400" cy="3276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deel_delman-53\Desktop\New folder\100_6001__22931_zoo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ahyaa\Pictures\Diazep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33400"/>
            <a:ext cx="7010399"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914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9219" name="Picture 3" descr="C:\Users\hadeel_delman-53\Desktop\motionsickness.jpg"/>
          <p:cNvPicPr>
            <a:picLocks noChangeAspect="1" noChangeArrowheads="1"/>
          </p:cNvPicPr>
          <p:nvPr/>
        </p:nvPicPr>
        <p:blipFill>
          <a:blip r:embed="rId2" cstate="print"/>
          <a:srcRect/>
          <a:stretch>
            <a:fillRect/>
          </a:stretch>
        </p:blipFill>
        <p:spPr bwMode="auto">
          <a:xfrm>
            <a:off x="304800" y="152401"/>
            <a:ext cx="4191000" cy="3614738"/>
          </a:xfrm>
          <a:prstGeom prst="rect">
            <a:avLst/>
          </a:prstGeom>
          <a:noFill/>
        </p:spPr>
      </p:pic>
      <p:pic>
        <p:nvPicPr>
          <p:cNvPr id="4" name="صورة 22" descr="C:\Documents and Settings\السراج\My Documents\My Pictures\untitledl.bmp"/>
          <p:cNvPicPr/>
          <p:nvPr/>
        </p:nvPicPr>
        <p:blipFill>
          <a:blip r:embed="rId3"/>
          <a:srcRect/>
          <a:stretch>
            <a:fillRect/>
          </a:stretch>
        </p:blipFill>
        <p:spPr bwMode="auto">
          <a:xfrm>
            <a:off x="4267200" y="1676400"/>
            <a:ext cx="46482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yahyaa\Pictures\diazepam a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85800"/>
            <a:ext cx="6629399" cy="518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421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yahyaa\Pictures\diazepame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43000"/>
            <a:ext cx="6248399" cy="449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762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Lorazepam (Ativan®)</a:t>
            </a:r>
            <a:endParaRPr lang="en-US" dirty="0"/>
          </a:p>
        </p:txBody>
      </p:sp>
      <p:pic>
        <p:nvPicPr>
          <p:cNvPr id="5122" name="Picture 2" descr="C:\Users\yahyaa\Pictures\lorazep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366963"/>
            <a:ext cx="5562600" cy="342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994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yahyaa\Pictures\lorazepa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248399"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2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yahyaa\Pictures\lorazepame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14400"/>
            <a:ext cx="55626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627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adeel_delman-53\Desktop\New folder\Ativan_(Lorazepam)_2mg_by_Wyeth_x_1_Blister1__6085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yahyaa\Pictures\lorazepam- a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5532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973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685800"/>
          </a:xfrm>
        </p:spPr>
        <p:txBody>
          <a:bodyPr>
            <a:normAutofit fontScale="90000"/>
          </a:bodyPr>
          <a:lstStyle/>
          <a:p>
            <a:r>
              <a:rPr lang="en-US" b="1" dirty="0" smtClean="0">
                <a:latin typeface="Times New Roman" pitchFamily="18" charset="0"/>
                <a:cs typeface="Times New Roman" pitchFamily="18" charset="0"/>
              </a:rPr>
              <a:t>Melatonin</a:t>
            </a:r>
            <a:r>
              <a:rPr lang="en-US" dirty="0" smtClean="0"/>
              <a:t> </a:t>
            </a:r>
            <a:endParaRPr lang="en-US" dirty="0"/>
          </a:p>
        </p:txBody>
      </p:sp>
      <p:pic>
        <p:nvPicPr>
          <p:cNvPr id="3" name="Picture 2" descr="C:\Users\yahyaa\Pictures\melaton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219200"/>
            <a:ext cx="40386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3819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yahyaa\Pictures\melatoni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0"/>
            <a:ext cx="69342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14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yahyaa\Pictures\melatonin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09600"/>
            <a:ext cx="44958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320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152400" y="152400"/>
            <a:ext cx="8991600" cy="7065011"/>
          </a:xfrm>
          <a:prstGeom prst="rect">
            <a:avLst/>
          </a:prstGeom>
        </p:spPr>
        <p:txBody>
          <a:bodyPr wrap="square">
            <a:spAutoFit/>
          </a:bodyPr>
          <a:lstStyle/>
          <a:p>
            <a:pPr>
              <a:lnSpc>
                <a:spcPct val="115000"/>
              </a:lnSpc>
            </a:pPr>
            <a:r>
              <a:rPr lang="en-US" dirty="0">
                <a:latin typeface="Times New Roman"/>
                <a:ea typeface="Calibri"/>
                <a:cs typeface="Arial"/>
              </a:rPr>
              <a:t>Motion sickness is caused by a conflict of messages to the brain, where the vomiting </a:t>
            </a:r>
            <a:r>
              <a:rPr lang="en-US" dirty="0" smtClean="0">
                <a:latin typeface="Times New Roman"/>
                <a:ea typeface="Calibri"/>
                <a:cs typeface="Arial"/>
              </a:rPr>
              <a:t>center </a:t>
            </a:r>
            <a:r>
              <a:rPr lang="en-US" dirty="0">
                <a:latin typeface="Times New Roman"/>
                <a:ea typeface="Calibri"/>
                <a:cs typeface="Arial"/>
              </a:rPr>
              <a:t>receives information from the eyes, the GI tract and the vestibular system in the ear. </a:t>
            </a:r>
            <a:endParaRPr lang="en-US" sz="1600" dirty="0">
              <a:ea typeface="Calibri"/>
              <a:cs typeface="Arial"/>
            </a:endParaRPr>
          </a:p>
          <a:p>
            <a:pPr>
              <a:lnSpc>
                <a:spcPct val="115000"/>
              </a:lnSpc>
            </a:pPr>
            <a:r>
              <a:rPr lang="en-US" b="1" i="1" dirty="0">
                <a:latin typeface="Times New Roman"/>
                <a:ea typeface="Calibri"/>
                <a:cs typeface="Arial"/>
              </a:rPr>
              <a:t>Patient assessment</a:t>
            </a:r>
            <a:endParaRPr lang="en-US" sz="1600" dirty="0">
              <a:ea typeface="Calibri"/>
              <a:cs typeface="Arial"/>
            </a:endParaRPr>
          </a:p>
          <a:p>
            <a:pPr marL="342900" lvl="0" indent="-342900">
              <a:lnSpc>
                <a:spcPct val="115000"/>
              </a:lnSpc>
              <a:buFont typeface="+mj-lt"/>
              <a:buAutoNum type="arabicPeriod"/>
            </a:pPr>
            <a:r>
              <a:rPr lang="en-US" b="1" i="1" dirty="0">
                <a:latin typeface="Times New Roman"/>
                <a:ea typeface="Calibri"/>
                <a:cs typeface="Arial"/>
              </a:rPr>
              <a:t>Symptoms</a:t>
            </a:r>
            <a:r>
              <a:rPr lang="en-US" b="1" dirty="0">
                <a:latin typeface="Times New Roman"/>
                <a:ea typeface="Calibri"/>
                <a:cs typeface="Arial"/>
              </a:rPr>
              <a:t> :</a:t>
            </a:r>
            <a:r>
              <a:rPr lang="en-US" dirty="0">
                <a:latin typeface="Times New Roman"/>
                <a:ea typeface="Calibri"/>
                <a:cs typeface="Arial"/>
              </a:rPr>
              <a:t>nausea, sometimes vomiting, pallor and cold sweats</a:t>
            </a:r>
            <a:r>
              <a:rPr lang="en-US" dirty="0" smtClean="0">
                <a:latin typeface="Times New Roman"/>
                <a:ea typeface="Calibri"/>
                <a:cs typeface="Arial"/>
              </a:rPr>
              <a:t>.</a:t>
            </a:r>
            <a:endParaRPr lang="en-US" sz="1600" dirty="0">
              <a:ea typeface="Calibri"/>
              <a:cs typeface="Arial"/>
            </a:endParaRPr>
          </a:p>
          <a:p>
            <a:pPr marL="342900" lvl="0" indent="-342900">
              <a:lnSpc>
                <a:spcPct val="115000"/>
              </a:lnSpc>
              <a:buFont typeface="+mj-lt"/>
              <a:buAutoNum type="arabicPeriod"/>
            </a:pPr>
            <a:r>
              <a:rPr lang="en-US" b="1" i="1" dirty="0">
                <a:latin typeface="Times New Roman"/>
                <a:ea typeface="Calibri"/>
                <a:cs typeface="Arial"/>
              </a:rPr>
              <a:t>Age</a:t>
            </a:r>
            <a:endParaRPr lang="en-US" sz="1600" b="1" dirty="0">
              <a:ea typeface="Calibri"/>
              <a:cs typeface="Arial"/>
            </a:endParaRPr>
          </a:p>
          <a:p>
            <a:pPr marL="285750" lvl="0" indent="-285750">
              <a:lnSpc>
                <a:spcPct val="115000"/>
              </a:lnSpc>
              <a:buFont typeface="Arial" pitchFamily="34" charset="0"/>
              <a:buChar char="•"/>
            </a:pPr>
            <a:r>
              <a:rPr lang="en-US" dirty="0">
                <a:latin typeface="Times New Roman"/>
                <a:ea typeface="Calibri"/>
                <a:cs typeface="Arial"/>
              </a:rPr>
              <a:t>It is common in young children. </a:t>
            </a:r>
            <a:endParaRPr lang="en-US" sz="1600" dirty="0">
              <a:ea typeface="Calibri"/>
              <a:cs typeface="Arial"/>
            </a:endParaRPr>
          </a:p>
          <a:p>
            <a:pPr marL="285750" lvl="0" indent="-285750">
              <a:lnSpc>
                <a:spcPct val="115000"/>
              </a:lnSpc>
              <a:buFont typeface="Arial" pitchFamily="34" charset="0"/>
              <a:buChar char="•"/>
            </a:pPr>
            <a:r>
              <a:rPr lang="en-US" dirty="0">
                <a:latin typeface="Times New Roman"/>
                <a:ea typeface="Calibri"/>
                <a:cs typeface="Arial"/>
              </a:rPr>
              <a:t>Babies and very young children up to 2 years seem to only rarely suffer from the problem and therefore do not usually require treatment.</a:t>
            </a:r>
            <a:endParaRPr lang="en-US" sz="1600" dirty="0">
              <a:ea typeface="Calibri"/>
              <a:cs typeface="Arial"/>
            </a:endParaRPr>
          </a:p>
          <a:p>
            <a:pPr marL="285750" lvl="0" indent="-285750">
              <a:lnSpc>
                <a:spcPct val="115000"/>
              </a:lnSpc>
              <a:buFont typeface="Arial" pitchFamily="34" charset="0"/>
              <a:buChar char="•"/>
            </a:pPr>
            <a:r>
              <a:rPr lang="en-US" dirty="0">
                <a:latin typeface="Times New Roman"/>
                <a:ea typeface="Calibri"/>
                <a:cs typeface="Arial"/>
              </a:rPr>
              <a:t>The incidence of motion sickness seems to greatly reduce with </a:t>
            </a:r>
            <a:r>
              <a:rPr lang="en-US" dirty="0" smtClean="0">
                <a:latin typeface="Times New Roman"/>
                <a:ea typeface="Calibri"/>
                <a:cs typeface="Arial"/>
              </a:rPr>
              <a:t>age</a:t>
            </a:r>
            <a:endParaRPr lang="en-US" sz="1600" dirty="0" smtClean="0">
              <a:ea typeface="Calibri"/>
              <a:cs typeface="Arial"/>
            </a:endParaRPr>
          </a:p>
          <a:p>
            <a:pPr marL="342900" lvl="0" indent="-342900">
              <a:lnSpc>
                <a:spcPct val="115000"/>
              </a:lnSpc>
              <a:buFont typeface="+mj-lt"/>
              <a:buAutoNum type="arabicPeriod" startAt="3"/>
            </a:pPr>
            <a:r>
              <a:rPr lang="en-US" b="1" i="1" dirty="0" smtClean="0">
                <a:latin typeface="Times New Roman"/>
                <a:ea typeface="Calibri"/>
                <a:cs typeface="Arial"/>
              </a:rPr>
              <a:t>Previous </a:t>
            </a:r>
            <a:r>
              <a:rPr lang="en-US" b="1" i="1" dirty="0">
                <a:latin typeface="Times New Roman"/>
                <a:ea typeface="Calibri"/>
                <a:cs typeface="Arial"/>
              </a:rPr>
              <a:t>history</a:t>
            </a:r>
            <a:endParaRPr lang="en-US" sz="1600" b="1" dirty="0">
              <a:ea typeface="Calibri"/>
              <a:cs typeface="Arial"/>
            </a:endParaRPr>
          </a:p>
          <a:p>
            <a:pPr marL="285750" indent="-285750">
              <a:lnSpc>
                <a:spcPct val="115000"/>
              </a:lnSpc>
              <a:buFont typeface="Arial" pitchFamily="34" charset="0"/>
              <a:buChar char="•"/>
            </a:pPr>
            <a:r>
              <a:rPr lang="en-US" dirty="0" smtClean="0">
                <a:latin typeface="Times New Roman"/>
                <a:ea typeface="Calibri"/>
                <a:cs typeface="Arial"/>
              </a:rPr>
              <a:t>members </a:t>
            </a:r>
            <a:r>
              <a:rPr lang="en-US" dirty="0">
                <a:latin typeface="Times New Roman"/>
                <a:ea typeface="Calibri"/>
                <a:cs typeface="Arial"/>
              </a:rPr>
              <a:t>of the family have history motion sickness and for whom treatment will be </a:t>
            </a:r>
            <a:r>
              <a:rPr lang="en-US" dirty="0" smtClean="0">
                <a:latin typeface="Times New Roman"/>
                <a:ea typeface="Calibri"/>
                <a:cs typeface="Arial"/>
              </a:rPr>
              <a:t>needed.</a:t>
            </a:r>
            <a:endParaRPr lang="en-US" sz="1600" dirty="0">
              <a:ea typeface="Calibri"/>
              <a:cs typeface="Arial"/>
            </a:endParaRPr>
          </a:p>
          <a:p>
            <a:pPr marL="342900" indent="-342900">
              <a:lnSpc>
                <a:spcPct val="115000"/>
              </a:lnSpc>
              <a:buFont typeface="+mj-lt"/>
              <a:buAutoNum type="arabicPeriod" startAt="4"/>
            </a:pPr>
            <a:r>
              <a:rPr lang="en-US" b="1" i="1" dirty="0" smtClean="0">
                <a:latin typeface="Times New Roman"/>
                <a:ea typeface="Calibri"/>
                <a:cs typeface="Arial"/>
              </a:rPr>
              <a:t>Mode </a:t>
            </a:r>
            <a:r>
              <a:rPr lang="en-US" b="1" i="1" dirty="0">
                <a:latin typeface="Times New Roman"/>
                <a:ea typeface="Calibri"/>
                <a:cs typeface="Arial"/>
              </a:rPr>
              <a:t>of travel/length of </a:t>
            </a:r>
            <a:r>
              <a:rPr lang="en-US" b="1" i="1" dirty="0" smtClean="0">
                <a:latin typeface="Times New Roman"/>
                <a:ea typeface="Calibri"/>
                <a:cs typeface="Arial"/>
              </a:rPr>
              <a:t>journey</a:t>
            </a:r>
            <a:endParaRPr lang="en-US" sz="1600" b="1" dirty="0" smtClean="0">
              <a:ea typeface="Calibri"/>
              <a:cs typeface="Arial"/>
            </a:endParaRPr>
          </a:p>
          <a:p>
            <a:pPr marL="285750" indent="-285750">
              <a:lnSpc>
                <a:spcPct val="115000"/>
              </a:lnSpc>
              <a:buFont typeface="Arial" pitchFamily="34" charset="0"/>
              <a:buChar char="•"/>
            </a:pPr>
            <a:r>
              <a:rPr lang="en-US" dirty="0" smtClean="0">
                <a:latin typeface="Times New Roman"/>
                <a:ea typeface="Calibri"/>
                <a:cs typeface="Arial"/>
              </a:rPr>
              <a:t>The </a:t>
            </a:r>
            <a:r>
              <a:rPr lang="en-US" dirty="0">
                <a:latin typeface="Times New Roman"/>
                <a:ea typeface="Calibri"/>
                <a:cs typeface="Arial"/>
              </a:rPr>
              <a:t>estimated length of time to be spent travelling will help in the selection of prophylactic treatment, since the length of action of available drugs varies. Once vomiting starts there is little that can be done, so any medicine recommended must be taken in good time before the journey if it is to be effective.  If it is a long journey, it may be necessary to repeat the dose while travelling and the recommended dosage interval should be stressed.</a:t>
            </a:r>
            <a:endParaRPr lang="en-US" sz="1600" dirty="0">
              <a:ea typeface="Calibri"/>
              <a:cs typeface="Arial"/>
            </a:endParaRPr>
          </a:p>
          <a:p>
            <a:pPr marL="342900" indent="-342900">
              <a:lnSpc>
                <a:spcPct val="115000"/>
              </a:lnSpc>
              <a:buFont typeface="Arial" pitchFamily="34" charset="0"/>
              <a:buChar char="•"/>
            </a:pPr>
            <a:r>
              <a:rPr lang="en-US" dirty="0">
                <a:latin typeface="Times New Roman"/>
                <a:ea typeface="Calibri"/>
                <a:cs typeface="Arial"/>
              </a:rPr>
              <a:t>Children are less likely to feel or be sick if they can see out of the car, so appropriate seats can be used to elevate the seating position of small children. For any method of travel, children are less likely to experience symptoms if they are kept occupied by playing games as they are therefore concentrating on something else.</a:t>
            </a:r>
            <a:endParaRPr lang="en-US" sz="1600" dirty="0">
              <a:ea typeface="Calibri"/>
              <a:cs typeface="Arial"/>
            </a:endParaRPr>
          </a:p>
          <a:p>
            <a:pPr>
              <a:lnSpc>
                <a:spcPct val="115000"/>
              </a:lnSpc>
            </a:pPr>
            <a:r>
              <a:rPr lang="en-US" sz="1600" dirty="0">
                <a:latin typeface="Times New Roman"/>
                <a:ea typeface="Calibri"/>
                <a:cs typeface="Arial"/>
              </a:rPr>
              <a:t> </a:t>
            </a:r>
            <a:endParaRPr lang="en-US" sz="1400" dirty="0">
              <a:ea typeface="Calibri"/>
              <a:cs typeface="Arial"/>
            </a:endParaRPr>
          </a:p>
        </p:txBody>
      </p:sp>
    </p:spTree>
    <p:extLst>
      <p:ext uri="{BB962C8B-B14F-4D97-AF65-F5344CB8AC3E}">
        <p14:creationId xmlns:p14="http://schemas.microsoft.com/office/powerpoint/2010/main" val="2087722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905000" y="762000"/>
            <a:ext cx="53340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1066800"/>
          </a:xfrm>
        </p:spPr>
        <p:txBody>
          <a:bodyPr/>
          <a:lstStyle/>
          <a:p>
            <a:r>
              <a:rPr lang="en-US" i="1" dirty="0"/>
              <a:t>St John’s </a:t>
            </a:r>
            <a:r>
              <a:rPr lang="en-US" i="1" dirty="0" err="1"/>
              <a:t>wort</a:t>
            </a:r>
            <a:r>
              <a:rPr lang="en-US" i="1" dirty="0"/>
              <a:t> (</a:t>
            </a:r>
            <a:r>
              <a:rPr lang="en-US" i="1" dirty="0" err="1"/>
              <a:t>hypericum</a:t>
            </a:r>
            <a:r>
              <a:rPr lang="en-US" i="1" dirty="0"/>
              <a:t>)</a:t>
            </a:r>
            <a:endParaRPr lang="en-US" dirty="0"/>
          </a:p>
        </p:txBody>
      </p:sp>
      <p:sp>
        <p:nvSpPr>
          <p:cNvPr id="3" name="Content Placeholder 2"/>
          <p:cNvSpPr>
            <a:spLocks noGrp="1"/>
          </p:cNvSpPr>
          <p:nvPr>
            <p:ph idx="1"/>
          </p:nvPr>
        </p:nvSpPr>
        <p:spPr>
          <a:xfrm>
            <a:off x="1043492" y="1676400"/>
            <a:ext cx="7186108" cy="4156229"/>
          </a:xfrm>
        </p:spPr>
        <p:txBody>
          <a:bodyPr>
            <a:noAutofit/>
          </a:bodyPr>
          <a:lstStyle/>
          <a:p>
            <a:r>
              <a:rPr lang="en-US" sz="1800" dirty="0">
                <a:solidFill>
                  <a:schemeClr val="tx1"/>
                </a:solidFill>
                <a:latin typeface="Times New Roman" pitchFamily="18" charset="0"/>
                <a:cs typeface="Times New Roman" pitchFamily="18" charset="0"/>
              </a:rPr>
              <a:t>St. John's </a:t>
            </a:r>
            <a:r>
              <a:rPr lang="en-US" sz="1800" dirty="0" err="1">
                <a:solidFill>
                  <a:schemeClr val="tx1"/>
                </a:solidFill>
                <a:latin typeface="Times New Roman" pitchFamily="18" charset="0"/>
                <a:cs typeface="Times New Roman" pitchFamily="18" charset="0"/>
              </a:rPr>
              <a:t>wort</a:t>
            </a:r>
            <a:r>
              <a:rPr lang="en-US" sz="1800" dirty="0">
                <a:solidFill>
                  <a:schemeClr val="tx1"/>
                </a:solidFill>
                <a:latin typeface="Times New Roman" pitchFamily="18" charset="0"/>
                <a:cs typeface="Times New Roman" pitchFamily="18" charset="0"/>
              </a:rPr>
              <a:t> is a plant with yellow, star-shaped flowers and five petals that grows in Europe, North and South America, Australia, New Zealand, and Eastern Asia. The plant grows in sunny, well-drained areas. It grows to be 50-100 cm tall.</a:t>
            </a:r>
            <a:br>
              <a:rPr lang="en-US" sz="1800" dirty="0">
                <a:solidFill>
                  <a:schemeClr val="tx1"/>
                </a:solidFill>
                <a:latin typeface="Times New Roman" pitchFamily="18" charset="0"/>
                <a:cs typeface="Times New Roman" pitchFamily="18" charset="0"/>
              </a:rPr>
            </a:br>
            <a:r>
              <a:rPr lang="en-US" sz="1800" dirty="0">
                <a:solidFill>
                  <a:schemeClr val="tx1"/>
                </a:solidFill>
                <a:latin typeface="Times New Roman" pitchFamily="18" charset="0"/>
                <a:cs typeface="Times New Roman" pitchFamily="18" charset="0"/>
              </a:rPr>
              <a:t/>
            </a:r>
            <a:br>
              <a:rPr lang="en-US" sz="1800" dirty="0">
                <a:solidFill>
                  <a:schemeClr val="tx1"/>
                </a:solidFill>
                <a:latin typeface="Times New Roman" pitchFamily="18" charset="0"/>
                <a:cs typeface="Times New Roman" pitchFamily="18" charset="0"/>
              </a:rPr>
            </a:br>
            <a:r>
              <a:rPr lang="en-US" sz="1800" dirty="0">
                <a:solidFill>
                  <a:schemeClr val="tx1"/>
                </a:solidFill>
                <a:latin typeface="Times New Roman" pitchFamily="18" charset="0"/>
                <a:cs typeface="Times New Roman" pitchFamily="18" charset="0"/>
              </a:rPr>
              <a:t>St. John's </a:t>
            </a:r>
            <a:r>
              <a:rPr lang="en-US" sz="1800" dirty="0" err="1">
                <a:solidFill>
                  <a:schemeClr val="tx1"/>
                </a:solidFill>
                <a:latin typeface="Times New Roman" pitchFamily="18" charset="0"/>
                <a:cs typeface="Times New Roman" pitchFamily="18" charset="0"/>
              </a:rPr>
              <a:t>wort</a:t>
            </a:r>
            <a:r>
              <a:rPr lang="en-US" sz="1800" dirty="0">
                <a:solidFill>
                  <a:schemeClr val="tx1"/>
                </a:solidFill>
                <a:latin typeface="Times New Roman" pitchFamily="18" charset="0"/>
                <a:cs typeface="Times New Roman" pitchFamily="18" charset="0"/>
              </a:rPr>
              <a:t> might cause serious interactions with some medications. Because of this, France has banned the use of St. John's </a:t>
            </a:r>
            <a:r>
              <a:rPr lang="en-US" sz="1800" dirty="0" err="1">
                <a:solidFill>
                  <a:schemeClr val="tx1"/>
                </a:solidFill>
                <a:latin typeface="Times New Roman" pitchFamily="18" charset="0"/>
                <a:cs typeface="Times New Roman" pitchFamily="18" charset="0"/>
              </a:rPr>
              <a:t>wort</a:t>
            </a:r>
            <a:r>
              <a:rPr lang="en-US" sz="1800" dirty="0">
                <a:solidFill>
                  <a:schemeClr val="tx1"/>
                </a:solidFill>
                <a:latin typeface="Times New Roman" pitchFamily="18" charset="0"/>
                <a:cs typeface="Times New Roman" pitchFamily="18" charset="0"/>
              </a:rPr>
              <a:t> in products. In other countries St. John's </a:t>
            </a:r>
            <a:r>
              <a:rPr lang="en-US" sz="1800" dirty="0" err="1">
                <a:solidFill>
                  <a:schemeClr val="tx1"/>
                </a:solidFill>
                <a:latin typeface="Times New Roman" pitchFamily="18" charset="0"/>
                <a:cs typeface="Times New Roman" pitchFamily="18" charset="0"/>
              </a:rPr>
              <a:t>wort</a:t>
            </a:r>
            <a:r>
              <a:rPr lang="en-US" sz="1800" dirty="0">
                <a:solidFill>
                  <a:schemeClr val="tx1"/>
                </a:solidFill>
                <a:latin typeface="Times New Roman" pitchFamily="18" charset="0"/>
                <a:cs typeface="Times New Roman" pitchFamily="18" charset="0"/>
              </a:rPr>
              <a:t> is only available with a prescription.</a:t>
            </a:r>
            <a:br>
              <a:rPr lang="en-US" sz="1800" dirty="0">
                <a:solidFill>
                  <a:schemeClr val="tx1"/>
                </a:solidFill>
                <a:latin typeface="Times New Roman" pitchFamily="18" charset="0"/>
                <a:cs typeface="Times New Roman" pitchFamily="18" charset="0"/>
              </a:rPr>
            </a:br>
            <a:r>
              <a:rPr lang="en-US" sz="1800" dirty="0">
                <a:solidFill>
                  <a:schemeClr val="tx1"/>
                </a:solidFill>
                <a:latin typeface="Times New Roman" pitchFamily="18" charset="0"/>
                <a:cs typeface="Times New Roman" pitchFamily="18" charset="0"/>
              </a:rPr>
              <a:t/>
            </a:r>
            <a:br>
              <a:rPr lang="en-US" sz="1800" dirty="0">
                <a:solidFill>
                  <a:schemeClr val="tx1"/>
                </a:solidFill>
                <a:latin typeface="Times New Roman" pitchFamily="18" charset="0"/>
                <a:cs typeface="Times New Roman" pitchFamily="18" charset="0"/>
              </a:rPr>
            </a:br>
            <a:r>
              <a:rPr lang="en-US" sz="1800" dirty="0">
                <a:solidFill>
                  <a:schemeClr val="tx1"/>
                </a:solidFill>
                <a:latin typeface="Times New Roman" pitchFamily="18" charset="0"/>
                <a:cs typeface="Times New Roman" pitchFamily="18" charset="0"/>
              </a:rPr>
              <a:t>St. John's </a:t>
            </a:r>
            <a:r>
              <a:rPr lang="en-US" sz="1800" dirty="0" err="1">
                <a:solidFill>
                  <a:schemeClr val="tx1"/>
                </a:solidFill>
                <a:latin typeface="Times New Roman" pitchFamily="18" charset="0"/>
                <a:cs typeface="Times New Roman" pitchFamily="18" charset="0"/>
              </a:rPr>
              <a:t>wort</a:t>
            </a:r>
            <a:r>
              <a:rPr lang="en-US" sz="1800" dirty="0">
                <a:solidFill>
                  <a:schemeClr val="tx1"/>
                </a:solidFill>
                <a:latin typeface="Times New Roman" pitchFamily="18" charset="0"/>
                <a:cs typeface="Times New Roman" pitchFamily="18" charset="0"/>
              </a:rPr>
              <a:t> is most commonly used for "the blues" or depression and symptoms that sometimes go along with mood such as nervousness, tiredness, poor appetite, and trouble sleeping. There is some strong scientific evidence that it is effective for mild to moderate depression.</a:t>
            </a:r>
            <a:br>
              <a:rPr lang="en-US" sz="1800" dirty="0">
                <a:solidFill>
                  <a:schemeClr val="tx1"/>
                </a:solidFill>
                <a:latin typeface="Times New Roman" pitchFamily="18" charset="0"/>
                <a:cs typeface="Times New Roman" pitchFamily="18" charset="0"/>
              </a:rPr>
            </a:br>
            <a:r>
              <a:rPr lang="en-US" sz="1800" dirty="0">
                <a:solidFill>
                  <a:schemeClr val="tx1"/>
                </a:solidFill>
                <a:latin typeface="Times New Roman" pitchFamily="18" charset="0"/>
                <a:cs typeface="Times New Roman" pitchFamily="18" charset="0"/>
              </a:rPr>
              <a:t/>
            </a:r>
            <a:br>
              <a:rPr lang="en-US" sz="1800" dirty="0">
                <a:solidFill>
                  <a:schemeClr val="tx1"/>
                </a:solidFill>
                <a:latin typeface="Times New Roman" pitchFamily="18" charset="0"/>
                <a:cs typeface="Times New Roman" pitchFamily="18" charset="0"/>
              </a:rPr>
            </a:br>
            <a:r>
              <a:rPr lang="en-US" sz="1800" dirty="0">
                <a:solidFill>
                  <a:schemeClr val="tx1"/>
                </a:solidFill>
                <a:latin typeface="Times New Roman" pitchFamily="18" charset="0"/>
                <a:cs typeface="Times New Roman" pitchFamily="18" charset="0"/>
              </a:rPr>
              <a:t>St. John's </a:t>
            </a:r>
            <a:r>
              <a:rPr lang="en-US" sz="1800" dirty="0" err="1">
                <a:solidFill>
                  <a:schemeClr val="tx1"/>
                </a:solidFill>
                <a:latin typeface="Times New Roman" pitchFamily="18" charset="0"/>
                <a:cs typeface="Times New Roman" pitchFamily="18" charset="0"/>
              </a:rPr>
              <a:t>wort</a:t>
            </a:r>
            <a:r>
              <a:rPr lang="en-US" sz="1800" dirty="0">
                <a:solidFill>
                  <a:schemeClr val="tx1"/>
                </a:solidFill>
                <a:latin typeface="Times New Roman" pitchFamily="18" charset="0"/>
                <a:cs typeface="Times New Roman" pitchFamily="18" charset="0"/>
              </a:rPr>
              <a:t> is also used for symptoms of menopause such as hot flashes and mood changes</a:t>
            </a:r>
          </a:p>
        </p:txBody>
      </p:sp>
    </p:spTree>
    <p:extLst>
      <p:ext uri="{BB962C8B-B14F-4D97-AF65-F5344CB8AC3E}">
        <p14:creationId xmlns:p14="http://schemas.microsoft.com/office/powerpoint/2010/main" val="13753356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Aromatherapy</a:t>
            </a:r>
            <a:endParaRPr lang="en-US" dirty="0"/>
          </a:p>
        </p:txBody>
      </p:sp>
      <p:sp>
        <p:nvSpPr>
          <p:cNvPr id="3" name="Content Placeholder 2"/>
          <p:cNvSpPr>
            <a:spLocks noGrp="1"/>
          </p:cNvSpPr>
          <p:nvPr>
            <p:ph idx="1"/>
          </p:nvPr>
        </p:nvSpPr>
        <p:spPr/>
        <p:txBody>
          <a:bodyPr/>
          <a:lstStyle/>
          <a:p>
            <a:r>
              <a:rPr lang="en-US" b="1" dirty="0"/>
              <a:t>Aromatherapy</a:t>
            </a:r>
            <a:r>
              <a:rPr lang="en-US" dirty="0"/>
              <a:t> uses aromatic essential oils medicinally to improve the health of the body, mind, and spirit. It enhances both physical and emotional health.</a:t>
            </a:r>
          </a:p>
        </p:txBody>
      </p:sp>
    </p:spTree>
    <p:extLst>
      <p:ext uri="{BB962C8B-B14F-4D97-AF65-F5344CB8AC3E}">
        <p14:creationId xmlns:p14="http://schemas.microsoft.com/office/powerpoint/2010/main" val="9037676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512872" cy="2858536"/>
          </a:xfrm>
        </p:spPr>
        <p:txBody>
          <a:bodyPr>
            <a:normAutofit/>
          </a:bodyPr>
          <a:lstStyle/>
          <a:p>
            <a:r>
              <a:rPr lang="en-US" sz="7300" b="1" dirty="0" smtClean="0">
                <a:solidFill>
                  <a:srgbClr val="FF0000"/>
                </a:solidFill>
                <a:latin typeface="Adobe Devanagari" pitchFamily="18" charset="0"/>
                <a:cs typeface="Adobe Devanagari" pitchFamily="18" charset="0"/>
              </a:rPr>
              <a:t>    THANK YOU</a:t>
            </a:r>
            <a:r>
              <a:rPr lang="en-US" sz="7300" b="1" i="1" dirty="0" smtClean="0">
                <a:solidFill>
                  <a:srgbClr val="FF0000"/>
                </a:solidFill>
                <a:latin typeface="Adobe Devanagari" pitchFamily="18" charset="0"/>
                <a:cs typeface="Adobe Devanagari" pitchFamily="18" charset="0"/>
              </a:rPr>
              <a:t> </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362200"/>
            <a:ext cx="7696200" cy="3619500"/>
          </a:xfrm>
          <a:prstGeom prst="rect">
            <a:avLst/>
          </a:prstGeom>
        </p:spPr>
      </p:pic>
    </p:spTree>
    <p:extLst>
      <p:ext uri="{BB962C8B-B14F-4D97-AF65-F5344CB8AC3E}">
        <p14:creationId xmlns:p14="http://schemas.microsoft.com/office/powerpoint/2010/main" val="2502337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0"/>
            <a:ext cx="6324600" cy="28956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nSpc>
                <a:spcPct val="150000"/>
              </a:lnSpc>
            </a:pPr>
            <a:r>
              <a:rPr lang="en-US" sz="6000" dirty="0" smtClean="0"/>
              <a:t>Antihistamine and Anticholinergic drugs</a:t>
            </a:r>
            <a:endParaRPr lang="ar-IQ" sz="6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i="1" dirty="0"/>
              <a:t>Management</a:t>
            </a:r>
            <a:r>
              <a:rPr lang="en-US" i="1" dirty="0"/>
              <a:t> </a:t>
            </a:r>
            <a:r>
              <a:rPr lang="en-US" i="1" dirty="0" smtClean="0"/>
              <a:t>:</a:t>
            </a:r>
            <a:r>
              <a:rPr lang="en-US" i="1" dirty="0"/>
              <a:t> </a:t>
            </a:r>
            <a:r>
              <a:rPr lang="en-US" dirty="0"/>
              <a:t/>
            </a:r>
            <a:br>
              <a:rPr lang="en-US" dirty="0"/>
            </a:br>
            <a:endParaRPr lang="en-US" dirty="0"/>
          </a:p>
        </p:txBody>
      </p:sp>
      <p:sp>
        <p:nvSpPr>
          <p:cNvPr id="3" name="Content Placeholder 2"/>
          <p:cNvSpPr>
            <a:spLocks noGrp="1"/>
          </p:cNvSpPr>
          <p:nvPr>
            <p:ph idx="1"/>
          </p:nvPr>
        </p:nvSpPr>
        <p:spPr>
          <a:xfrm>
            <a:off x="457200" y="914400"/>
            <a:ext cx="8229600" cy="5211763"/>
          </a:xfrm>
        </p:spPr>
        <p:txBody>
          <a:bodyPr>
            <a:normAutofit fontScale="77500" lnSpcReduction="20000"/>
          </a:bodyPr>
          <a:lstStyle/>
          <a:p>
            <a:pPr marL="0" indent="0">
              <a:buNone/>
            </a:pPr>
            <a:r>
              <a:rPr lang="en-US" i="1" dirty="0" smtClean="0"/>
              <a:t>1.Antihistamines</a:t>
            </a:r>
          </a:p>
          <a:p>
            <a:pPr marL="0" indent="0">
              <a:lnSpc>
                <a:spcPct val="115000"/>
              </a:lnSpc>
              <a:spcBef>
                <a:spcPts val="0"/>
              </a:spcBef>
              <a:buNone/>
            </a:pPr>
            <a:r>
              <a:rPr lang="en-US" dirty="0">
                <a:latin typeface="Times New Roman"/>
                <a:ea typeface="Calibri"/>
                <a:cs typeface="Arial"/>
              </a:rPr>
              <a:t>They include </a:t>
            </a:r>
            <a:r>
              <a:rPr lang="en-US" i="1" dirty="0" err="1">
                <a:latin typeface="Times New Roman"/>
                <a:ea typeface="Calibri"/>
                <a:cs typeface="Arial"/>
              </a:rPr>
              <a:t>cinnarizine</a:t>
            </a:r>
            <a:r>
              <a:rPr lang="en-US" dirty="0">
                <a:latin typeface="Times New Roman"/>
                <a:ea typeface="Calibri"/>
                <a:cs typeface="Arial"/>
              </a:rPr>
              <a:t>, </a:t>
            </a:r>
            <a:r>
              <a:rPr lang="en-US" i="1" dirty="0" err="1">
                <a:latin typeface="Times New Roman"/>
                <a:ea typeface="Calibri"/>
                <a:cs typeface="Arial"/>
              </a:rPr>
              <a:t>meclozine</a:t>
            </a:r>
            <a:r>
              <a:rPr lang="en-US" i="1" dirty="0">
                <a:latin typeface="Times New Roman"/>
                <a:ea typeface="Calibri"/>
                <a:cs typeface="Arial"/>
              </a:rPr>
              <a:t> </a:t>
            </a:r>
            <a:r>
              <a:rPr lang="en-US" dirty="0">
                <a:latin typeface="Times New Roman"/>
                <a:ea typeface="Calibri"/>
                <a:cs typeface="Arial"/>
              </a:rPr>
              <a:t>and </a:t>
            </a:r>
            <a:r>
              <a:rPr lang="en-US" i="1" dirty="0">
                <a:latin typeface="Times New Roman"/>
                <a:ea typeface="Calibri"/>
                <a:cs typeface="Arial"/>
              </a:rPr>
              <a:t>promethazine</a:t>
            </a:r>
            <a:r>
              <a:rPr lang="en-US" dirty="0">
                <a:latin typeface="Times New Roman"/>
                <a:ea typeface="Calibri"/>
                <a:cs typeface="Arial"/>
              </a:rPr>
              <a:t>. Anticholinergic effects are thought to be responsible for the effectiveness</a:t>
            </a:r>
            <a:r>
              <a:rPr lang="en-US" b="1" i="1" dirty="0">
                <a:latin typeface="Times New Roman"/>
                <a:ea typeface="Calibri"/>
                <a:cs typeface="Arial"/>
              </a:rPr>
              <a:t> </a:t>
            </a:r>
            <a:r>
              <a:rPr lang="en-US" dirty="0">
                <a:latin typeface="Times New Roman"/>
                <a:ea typeface="Calibri"/>
                <a:cs typeface="Arial"/>
              </a:rPr>
              <a:t>of antihistamines in the prophylaxis of motion sickness. All have the potential to cause drowsiness and </a:t>
            </a:r>
            <a:r>
              <a:rPr lang="en-US" i="1" dirty="0">
                <a:latin typeface="Times New Roman"/>
                <a:ea typeface="Calibri"/>
                <a:cs typeface="Arial"/>
              </a:rPr>
              <a:t>promethazine </a:t>
            </a:r>
            <a:r>
              <a:rPr lang="en-US" dirty="0">
                <a:latin typeface="Times New Roman"/>
                <a:ea typeface="Calibri"/>
                <a:cs typeface="Arial"/>
              </a:rPr>
              <a:t>appears to be the most sedative. </a:t>
            </a:r>
            <a:endParaRPr lang="en-US" sz="2800" dirty="0">
              <a:ea typeface="Calibri"/>
              <a:cs typeface="Arial"/>
            </a:endParaRPr>
          </a:p>
          <a:p>
            <a:pPr lvl="0">
              <a:lnSpc>
                <a:spcPct val="115000"/>
              </a:lnSpc>
              <a:spcBef>
                <a:spcPts val="0"/>
              </a:spcBef>
              <a:buFont typeface="Symbol"/>
              <a:buChar char=""/>
            </a:pPr>
            <a:r>
              <a:rPr lang="en-US" i="1" dirty="0" err="1">
                <a:latin typeface="Times New Roman"/>
                <a:ea typeface="Calibri"/>
                <a:cs typeface="Arial"/>
              </a:rPr>
              <a:t>Meclozine</a:t>
            </a:r>
            <a:r>
              <a:rPr lang="en-US" i="1" dirty="0">
                <a:latin typeface="Times New Roman"/>
                <a:ea typeface="Calibri"/>
                <a:cs typeface="Arial"/>
              </a:rPr>
              <a:t> </a:t>
            </a:r>
            <a:r>
              <a:rPr lang="en-US" dirty="0">
                <a:latin typeface="Times New Roman"/>
                <a:ea typeface="Calibri"/>
                <a:cs typeface="Arial"/>
              </a:rPr>
              <a:t>and </a:t>
            </a:r>
            <a:r>
              <a:rPr lang="en-US" i="1" dirty="0">
                <a:latin typeface="Times New Roman"/>
                <a:ea typeface="Calibri"/>
                <a:cs typeface="Arial"/>
              </a:rPr>
              <a:t>promethazine </a:t>
            </a:r>
            <a:r>
              <a:rPr lang="en-US" i="1" dirty="0" err="1">
                <a:latin typeface="Times New Roman"/>
                <a:ea typeface="Calibri"/>
                <a:cs typeface="Arial"/>
              </a:rPr>
              <a:t>theoclate</a:t>
            </a:r>
            <a:r>
              <a:rPr lang="en-US" i="1" dirty="0">
                <a:latin typeface="Times New Roman"/>
                <a:ea typeface="Calibri"/>
                <a:cs typeface="Arial"/>
              </a:rPr>
              <a:t> </a:t>
            </a:r>
            <a:r>
              <a:rPr lang="en-US" dirty="0">
                <a:latin typeface="Times New Roman"/>
                <a:ea typeface="Calibri"/>
                <a:cs typeface="Arial"/>
              </a:rPr>
              <a:t>have long durations of action and are useful for long journeys since they need to be taken only once daily. </a:t>
            </a:r>
            <a:endParaRPr lang="en-US" sz="2800" dirty="0">
              <a:ea typeface="Calibri"/>
              <a:cs typeface="Arial"/>
            </a:endParaRPr>
          </a:p>
          <a:p>
            <a:pPr lvl="0">
              <a:lnSpc>
                <a:spcPct val="115000"/>
              </a:lnSpc>
              <a:spcBef>
                <a:spcPts val="0"/>
              </a:spcBef>
              <a:buFont typeface="Symbol"/>
              <a:buChar char=""/>
            </a:pPr>
            <a:r>
              <a:rPr lang="en-US" i="1" dirty="0" err="1">
                <a:latin typeface="Times New Roman"/>
                <a:ea typeface="Calibri"/>
                <a:cs typeface="Arial"/>
              </a:rPr>
              <a:t>Cinnarizine</a:t>
            </a:r>
            <a:r>
              <a:rPr lang="en-US" i="1" dirty="0">
                <a:latin typeface="Times New Roman"/>
                <a:ea typeface="Calibri"/>
                <a:cs typeface="Arial"/>
              </a:rPr>
              <a:t> </a:t>
            </a:r>
            <a:r>
              <a:rPr lang="en-US" dirty="0">
                <a:latin typeface="Times New Roman"/>
                <a:ea typeface="Calibri"/>
                <a:cs typeface="Arial"/>
              </a:rPr>
              <a:t>and </a:t>
            </a:r>
            <a:r>
              <a:rPr lang="en-US" i="1" dirty="0">
                <a:latin typeface="Times New Roman"/>
                <a:ea typeface="Calibri"/>
                <a:cs typeface="Arial"/>
              </a:rPr>
              <a:t>promethazine </a:t>
            </a:r>
            <a:r>
              <a:rPr lang="en-US" i="1" dirty="0" err="1">
                <a:latin typeface="Times New Roman"/>
                <a:ea typeface="Calibri"/>
                <a:cs typeface="Arial"/>
              </a:rPr>
              <a:t>theoclate</a:t>
            </a:r>
            <a:r>
              <a:rPr lang="en-US" i="1" dirty="0">
                <a:latin typeface="Times New Roman"/>
                <a:ea typeface="Calibri"/>
                <a:cs typeface="Arial"/>
              </a:rPr>
              <a:t> </a:t>
            </a:r>
            <a:r>
              <a:rPr lang="en-US" dirty="0">
                <a:latin typeface="Times New Roman"/>
                <a:ea typeface="Calibri"/>
                <a:cs typeface="Arial"/>
              </a:rPr>
              <a:t>are not recommended for children younger than 5 years, whereas </a:t>
            </a:r>
            <a:r>
              <a:rPr lang="en-US" i="1" dirty="0" err="1">
                <a:latin typeface="Times New Roman"/>
                <a:ea typeface="Calibri"/>
                <a:cs typeface="Arial"/>
              </a:rPr>
              <a:t>meclozine</a:t>
            </a:r>
            <a:r>
              <a:rPr lang="en-US" i="1" dirty="0">
                <a:latin typeface="Times New Roman"/>
                <a:ea typeface="Calibri"/>
                <a:cs typeface="Arial"/>
              </a:rPr>
              <a:t> </a:t>
            </a:r>
            <a:r>
              <a:rPr lang="en-US" dirty="0">
                <a:latin typeface="Times New Roman"/>
                <a:ea typeface="Calibri"/>
                <a:cs typeface="Arial"/>
              </a:rPr>
              <a:t>can be given to those over 2 years. </a:t>
            </a:r>
            <a:endParaRPr lang="en-US" sz="2800" dirty="0">
              <a:ea typeface="Calibri"/>
              <a:cs typeface="Arial"/>
            </a:endParaRPr>
          </a:p>
          <a:p>
            <a:pPr lvl="0">
              <a:lnSpc>
                <a:spcPct val="115000"/>
              </a:lnSpc>
              <a:spcBef>
                <a:spcPts val="0"/>
              </a:spcBef>
              <a:buFont typeface="Symbol"/>
              <a:buChar char=""/>
            </a:pPr>
            <a:r>
              <a:rPr lang="en-US" dirty="0">
                <a:latin typeface="Times New Roman"/>
                <a:ea typeface="Calibri"/>
                <a:cs typeface="Arial"/>
              </a:rPr>
              <a:t>These drugs are best avoided during pregnancy.</a:t>
            </a:r>
            <a:endParaRPr lang="en-US" sz="2800" dirty="0">
              <a:ea typeface="Calibri"/>
              <a:cs typeface="Arial"/>
            </a:endParaRPr>
          </a:p>
          <a:p>
            <a:pPr marL="0">
              <a:lnSpc>
                <a:spcPct val="115000"/>
              </a:lnSpc>
              <a:spcBef>
                <a:spcPts val="0"/>
              </a:spcBef>
            </a:pPr>
            <a:endParaRPr lang="en-US" sz="2800" dirty="0">
              <a:ea typeface="Calibri"/>
              <a:cs typeface="Arial"/>
            </a:endParaRPr>
          </a:p>
          <a:p>
            <a:pPr marL="0" indent="0">
              <a:buNone/>
            </a:pPr>
            <a:endParaRPr lang="en-US" dirty="0"/>
          </a:p>
        </p:txBody>
      </p:sp>
    </p:spTree>
    <p:extLst>
      <p:ext uri="{BB962C8B-B14F-4D97-AF65-F5344CB8AC3E}">
        <p14:creationId xmlns:p14="http://schemas.microsoft.com/office/powerpoint/2010/main" val="1363278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4098" name="Picture 2" descr="C:\Users\hadeel_delman-53\Desktop\New folder\5012674061022_IMAGE2.jpg"/>
          <p:cNvPicPr>
            <a:picLocks noChangeAspect="1" noChangeArrowheads="1"/>
          </p:cNvPicPr>
          <p:nvPr/>
        </p:nvPicPr>
        <p:blipFill>
          <a:blip r:embed="rId2" cstate="print"/>
          <a:srcRect/>
          <a:stretch>
            <a:fillRect/>
          </a:stretch>
        </p:blipFill>
        <p:spPr bwMode="auto">
          <a:xfrm>
            <a:off x="0" y="2133600"/>
            <a:ext cx="4572000" cy="4191000"/>
          </a:xfrm>
          <a:prstGeom prst="rect">
            <a:avLst/>
          </a:prstGeom>
          <a:noFill/>
        </p:spPr>
      </p:pic>
      <p:pic>
        <p:nvPicPr>
          <p:cNvPr id="4099" name="Picture 3" descr="C:\Users\hadeel_delman-53\Desktop\New folder\7501109900763.jpg"/>
          <p:cNvPicPr>
            <a:picLocks noChangeAspect="1" noChangeArrowheads="1"/>
          </p:cNvPicPr>
          <p:nvPr/>
        </p:nvPicPr>
        <p:blipFill>
          <a:blip r:embed="rId3" cstate="print"/>
          <a:srcRect/>
          <a:stretch>
            <a:fillRect/>
          </a:stretch>
        </p:blipFill>
        <p:spPr bwMode="auto">
          <a:xfrm>
            <a:off x="4495800" y="1905000"/>
            <a:ext cx="4648200" cy="4267200"/>
          </a:xfrm>
          <a:prstGeom prst="rect">
            <a:avLst/>
          </a:prstGeom>
          <a:noFill/>
        </p:spPr>
      </p:pic>
      <p:sp>
        <p:nvSpPr>
          <p:cNvPr id="4" name="Title 3"/>
          <p:cNvSpPr>
            <a:spLocks noGrp="1"/>
          </p:cNvSpPr>
          <p:nvPr>
            <p:ph type="title"/>
          </p:nvPr>
        </p:nvSpPr>
        <p:spPr>
          <a:xfrm>
            <a:off x="762000" y="457200"/>
            <a:ext cx="3200400" cy="1752600"/>
          </a:xfrm>
        </p:spPr>
        <p:txBody>
          <a:bodyPr>
            <a:normAutofit fontScale="90000"/>
          </a:bodyPr>
          <a:lstStyle/>
          <a:p>
            <a:pPr algn="ctr"/>
            <a:r>
              <a:rPr lang="en-US" b="0" dirty="0" smtClean="0">
                <a:latin typeface="Agency FB" pitchFamily="34" charset="0"/>
              </a:rPr>
              <a:t>This for motion sickness and vestibular disease</a:t>
            </a:r>
            <a:endParaRPr lang="ar-IQ" b="0" dirty="0">
              <a:latin typeface="Agency FB" pitchFamily="34" charset="0"/>
            </a:endParaRPr>
          </a:p>
        </p:txBody>
      </p:sp>
      <p:sp>
        <p:nvSpPr>
          <p:cNvPr id="5" name="Text Placeholder 4"/>
          <p:cNvSpPr>
            <a:spLocks noGrp="1"/>
          </p:cNvSpPr>
          <p:nvPr>
            <p:ph type="body" idx="1"/>
          </p:nvPr>
        </p:nvSpPr>
        <p:spPr>
          <a:xfrm>
            <a:off x="4953000" y="457200"/>
            <a:ext cx="3429000" cy="1752600"/>
          </a:xfrm>
        </p:spPr>
        <p:txBody>
          <a:bodyPr>
            <a:normAutofit lnSpcReduction="10000"/>
          </a:bodyPr>
          <a:lstStyle/>
          <a:p>
            <a:pPr algn="ctr"/>
            <a:r>
              <a:rPr lang="en-US" sz="4000" dirty="0" smtClean="0">
                <a:solidFill>
                  <a:schemeClr val="tx1"/>
                </a:solidFill>
                <a:latin typeface="Agency FB" pitchFamily="34" charset="0"/>
              </a:rPr>
              <a:t>THIS FOR PERIPHERAL VASCULAR DISEASE</a:t>
            </a:r>
            <a:endParaRPr lang="ar-IQ" sz="4000" dirty="0">
              <a:solidFill>
                <a:schemeClr val="tx1"/>
              </a:solidFill>
              <a:latin typeface="Agency FB"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3074" name="Picture 2" descr="C:\Users\hadeel_delman-53\Desktop\New folder\9250c587-1a02-418b-9f3f-31e9fe00fc5f-01.jpg"/>
          <p:cNvPicPr>
            <a:picLocks noChangeAspect="1" noChangeArrowheads="1"/>
          </p:cNvPicPr>
          <p:nvPr/>
        </p:nvPicPr>
        <p:blipFill>
          <a:blip r:embed="rId2" cstate="print"/>
          <a:srcRect/>
          <a:stretch>
            <a:fillRect/>
          </a:stretch>
        </p:blipFill>
        <p:spPr bwMode="auto">
          <a:xfrm>
            <a:off x="990600" y="609600"/>
            <a:ext cx="7162800" cy="5638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050" name="Picture 2" descr="C:\Users\hadeel_delman-53\Desktop\New folder\3835-142012182637.jpg"/>
          <p:cNvPicPr>
            <a:picLocks noChangeAspect="1" noChangeArrowheads="1"/>
          </p:cNvPicPr>
          <p:nvPr/>
        </p:nvPicPr>
        <p:blipFill>
          <a:blip r:embed="rId2" cstate="print"/>
          <a:srcRect/>
          <a:stretch>
            <a:fillRect/>
          </a:stretch>
        </p:blipFill>
        <p:spPr bwMode="auto">
          <a:xfrm>
            <a:off x="457200" y="0"/>
            <a:ext cx="82296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1619</Words>
  <Application>Microsoft Office PowerPoint</Application>
  <PresentationFormat>On-screen Show (4:3)</PresentationFormat>
  <Paragraphs>113</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CNS fourth stage students</vt:lpstr>
      <vt:lpstr>PowerPoint Presentation</vt:lpstr>
      <vt:lpstr>PowerPoint Presentation</vt:lpstr>
      <vt:lpstr>PowerPoint Presentation</vt:lpstr>
      <vt:lpstr>Antihistamine and Anticholinergic drugs</vt:lpstr>
      <vt:lpstr>Management :  </vt:lpstr>
      <vt:lpstr>This for motion sickness and vestibular disease</vt:lpstr>
      <vt:lpstr>PowerPoint Presentation</vt:lpstr>
      <vt:lpstr>PowerPoint Presentation</vt:lpstr>
      <vt:lpstr>Promethazine</vt:lpstr>
      <vt:lpstr>PowerPoint Presentation</vt:lpstr>
      <vt:lpstr>PowerPoint Presentation</vt:lpstr>
      <vt:lpstr>PowerPoint Presentation</vt:lpstr>
      <vt:lpstr>Scopolamine (Hyoscine hydrobromide)</vt:lpstr>
      <vt:lpstr>               2. Anticholinergic agents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ANTIHESTAMINE &amp;  BENZODIAZEPINE  </vt:lpstr>
      <vt:lpstr>diphenhydramine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Lorazepam (Ativan®)</vt:lpstr>
      <vt:lpstr>PowerPoint Presentation</vt:lpstr>
      <vt:lpstr>PowerPoint Presentation</vt:lpstr>
      <vt:lpstr>PowerPoint Presentation</vt:lpstr>
      <vt:lpstr>PowerPoint Presentation</vt:lpstr>
      <vt:lpstr>Melatonin </vt:lpstr>
      <vt:lpstr>PowerPoint Presentation</vt:lpstr>
      <vt:lpstr>PowerPoint Presentation</vt:lpstr>
      <vt:lpstr>PowerPoint Presentation</vt:lpstr>
      <vt:lpstr>St John’s wort (hypericum)</vt:lpstr>
      <vt:lpstr>Aromatherapy</vt:lpstr>
      <vt:lpstr>    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DR.Ahmed Saker 2o1O</cp:lastModifiedBy>
  <cp:revision>55</cp:revision>
  <dcterms:created xsi:type="dcterms:W3CDTF">2006-08-16T00:00:00Z</dcterms:created>
  <dcterms:modified xsi:type="dcterms:W3CDTF">2018-12-23T06:44:31Z</dcterms:modified>
</cp:coreProperties>
</file>